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4"/>
  </p:notesMasterIdLst>
  <p:sldIdLst>
    <p:sldId id="258" r:id="rId2"/>
    <p:sldId id="256" r:id="rId3"/>
    <p:sldId id="259" r:id="rId4"/>
    <p:sldId id="590" r:id="rId5"/>
    <p:sldId id="591" r:id="rId6"/>
    <p:sldId id="592" r:id="rId7"/>
    <p:sldId id="593" r:id="rId8"/>
    <p:sldId id="594" r:id="rId9"/>
    <p:sldId id="595" r:id="rId10"/>
    <p:sldId id="596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3" r:id="rId27"/>
    <p:sldId id="615" r:id="rId28"/>
    <p:sldId id="616" r:id="rId29"/>
    <p:sldId id="617" r:id="rId30"/>
    <p:sldId id="618" r:id="rId31"/>
    <p:sldId id="620" r:id="rId32"/>
    <p:sldId id="627" r:id="rId33"/>
    <p:sldId id="621" r:id="rId34"/>
    <p:sldId id="622" r:id="rId35"/>
    <p:sldId id="623" r:id="rId36"/>
    <p:sldId id="625" r:id="rId37"/>
    <p:sldId id="626" r:id="rId38"/>
    <p:sldId id="589" r:id="rId39"/>
    <p:sldId id="597" r:id="rId40"/>
    <p:sldId id="614" r:id="rId41"/>
    <p:sldId id="619" r:id="rId42"/>
    <p:sldId id="624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15000"/>
      </a:spcBef>
      <a:spcAft>
        <a:spcPct val="0"/>
      </a:spcAft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 baseline="30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FF"/>
    <a:srgbClr val="FFFF99"/>
    <a:srgbClr val="FFCCCC"/>
    <a:srgbClr val="93B9DF"/>
    <a:srgbClr val="B9C0F5"/>
    <a:srgbClr val="99CCFF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30"/>
    </p:cViewPr>
  </p:sorterViewPr>
  <p:notesViewPr>
    <p:cSldViewPr>
      <p:cViewPr varScale="1">
        <p:scale>
          <a:sx n="37" d="100"/>
          <a:sy n="37" d="100"/>
        </p:scale>
        <p:origin x="-13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aseline="0" smtClean="0"/>
            </a:lvl1pPr>
          </a:lstStyle>
          <a:p>
            <a:pPr>
              <a:defRPr/>
            </a:pPr>
            <a:fld id="{81EBFF86-74F3-4AEA-94A5-BC407D7B5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9EF0E60-C22A-467D-A72D-D73202A42963}" type="slidenum">
              <a:rPr lang="en-US" altLang="en-US" sz="1200" baseline="0"/>
              <a:pPr/>
              <a:t>3</a:t>
            </a:fld>
            <a:endParaRPr lang="en-US" altLang="en-US" sz="1200" baseline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1DC3B0-4EC1-4E1F-B7C8-BDADFB01AD09}" type="slidenum">
              <a:rPr lang="en-US" altLang="en-US" sz="1200" baseline="0"/>
              <a:pPr/>
              <a:t>12</a:t>
            </a:fld>
            <a:endParaRPr lang="en-US" altLang="en-US" sz="1200" baseline="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065192-5172-459E-A11C-71742660278A}" type="slidenum">
              <a:rPr lang="en-US" altLang="en-US" sz="1200" baseline="0"/>
              <a:pPr/>
              <a:t>13</a:t>
            </a:fld>
            <a:endParaRPr lang="en-US" altLang="en-US" sz="1200" baseline="0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0D3B62-2F47-41C7-BD73-164448983E37}" type="slidenum">
              <a:rPr lang="en-US" altLang="en-US" sz="1200" baseline="0"/>
              <a:pPr/>
              <a:t>14</a:t>
            </a:fld>
            <a:endParaRPr lang="en-US" altLang="en-US" sz="1200" baseline="0"/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C7AECE-4C64-48B0-B07F-99CFC53E112A}" type="slidenum">
              <a:rPr lang="en-US" altLang="en-US" sz="1200" baseline="0"/>
              <a:pPr/>
              <a:t>15</a:t>
            </a:fld>
            <a:endParaRPr lang="en-US" altLang="en-US" sz="1200" baseline="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FC3C4F-61CF-4E53-8505-2A2809B8554F}" type="slidenum">
              <a:rPr lang="en-US" altLang="en-US" sz="1200" baseline="0"/>
              <a:pPr/>
              <a:t>16</a:t>
            </a:fld>
            <a:endParaRPr lang="en-US" altLang="en-US" sz="1200" baseline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257926-B007-47E8-8B55-F02D3D7747C9}" type="slidenum">
              <a:rPr lang="en-US" altLang="en-US" sz="1200" baseline="0"/>
              <a:pPr/>
              <a:t>17</a:t>
            </a:fld>
            <a:endParaRPr lang="en-US" altLang="en-US" sz="1200" baseline="0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2FDCA91-2079-4357-BEE8-F20BAA4784D8}" type="slidenum">
              <a:rPr lang="en-US" altLang="en-US" sz="1200" baseline="0"/>
              <a:pPr/>
              <a:t>18</a:t>
            </a:fld>
            <a:endParaRPr lang="en-US" altLang="en-US" sz="1200" baseline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701F20-D909-4166-985E-1107E79C1DFE}" type="slidenum">
              <a:rPr lang="en-US" altLang="en-US" sz="1200" baseline="0"/>
              <a:pPr/>
              <a:t>19</a:t>
            </a:fld>
            <a:endParaRPr lang="en-US" altLang="en-US" sz="1200" baseline="0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3A8339-200B-4D13-9FAE-22F5DF839576}" type="slidenum">
              <a:rPr lang="en-US" altLang="en-US" sz="1200" baseline="0"/>
              <a:pPr/>
              <a:t>20</a:t>
            </a:fld>
            <a:endParaRPr lang="en-US" altLang="en-US" sz="1200" baseline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AB30BE-C5B3-47BB-9CA1-10E776E05176}" type="slidenum">
              <a:rPr lang="en-US" altLang="en-US" sz="1200" baseline="0"/>
              <a:pPr/>
              <a:t>21</a:t>
            </a:fld>
            <a:endParaRPr lang="en-US" altLang="en-US" sz="1200" baseline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D1AD53-1081-49DF-B7DF-677043100D57}" type="slidenum">
              <a:rPr lang="en-US" altLang="en-US" sz="1200" baseline="0"/>
              <a:pPr/>
              <a:t>4</a:t>
            </a:fld>
            <a:endParaRPr lang="en-US" altLang="en-US" sz="1200" baseline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F750B6-197F-4CB7-9396-83230241525A}" type="slidenum">
              <a:rPr lang="en-US" altLang="en-US" sz="1200" baseline="0"/>
              <a:pPr/>
              <a:t>22</a:t>
            </a:fld>
            <a:endParaRPr lang="en-US" altLang="en-US" sz="1200" baseline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EBC493-C1F1-4F53-9C78-332447409422}" type="slidenum">
              <a:rPr lang="en-US" altLang="en-US" sz="1200" baseline="0"/>
              <a:pPr/>
              <a:t>23</a:t>
            </a:fld>
            <a:endParaRPr lang="en-US" altLang="en-US" sz="1200" baseline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0B657A-7ED5-4AB5-B7E6-96D967565BDA}" type="slidenum">
              <a:rPr lang="en-US" altLang="en-US" sz="1200" baseline="0"/>
              <a:pPr/>
              <a:t>24</a:t>
            </a:fld>
            <a:endParaRPr lang="en-US" altLang="en-US" sz="1200" baseline="0"/>
          </a:p>
        </p:txBody>
      </p:sp>
      <p:sp>
        <p:nvSpPr>
          <p:cNvPr id="675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88CDD0-6E1F-4D4F-9DCA-214320C10679}" type="slidenum">
              <a:rPr lang="en-US" altLang="en-US" sz="1200" baseline="0"/>
              <a:pPr/>
              <a:t>25</a:t>
            </a:fld>
            <a:endParaRPr lang="en-US" altLang="en-US" sz="1200" baseline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0A86ED-93DB-48E6-ACAA-4F8E720D2A94}" type="slidenum">
              <a:rPr lang="en-US" altLang="en-US" sz="1200" baseline="0"/>
              <a:pPr/>
              <a:t>26</a:t>
            </a:fld>
            <a:endParaRPr lang="en-US" altLang="en-US" sz="1200" baseline="0"/>
          </a:p>
        </p:txBody>
      </p:sp>
      <p:sp>
        <p:nvSpPr>
          <p:cNvPr id="696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76E601-828F-4CB1-A6A7-5F9879C4AC8E}" type="slidenum">
              <a:rPr lang="en-US" altLang="en-US" sz="1200" baseline="0"/>
              <a:pPr/>
              <a:t>27</a:t>
            </a:fld>
            <a:endParaRPr lang="en-US" altLang="en-US" sz="1200" baseline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F49F26-3B39-43AC-9781-3E7847512B46}" type="slidenum">
              <a:rPr lang="en-US" altLang="en-US" sz="1200" baseline="0"/>
              <a:pPr/>
              <a:t>28</a:t>
            </a:fld>
            <a:endParaRPr lang="en-US" altLang="en-US" sz="1200" baseline="0"/>
          </a:p>
        </p:txBody>
      </p:sp>
      <p:sp>
        <p:nvSpPr>
          <p:cNvPr id="716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50EE0B-D9E8-4E60-9508-558EE35A4BB4}" type="slidenum">
              <a:rPr lang="en-US" altLang="en-US" sz="1200" baseline="0"/>
              <a:pPr/>
              <a:t>29</a:t>
            </a:fld>
            <a:endParaRPr lang="en-US" altLang="en-US" sz="1200" baseline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6A8072-67DA-4846-B0B7-113BE28DBE85}" type="slidenum">
              <a:rPr lang="en-US" altLang="en-US" sz="1200" baseline="0"/>
              <a:pPr/>
              <a:t>30</a:t>
            </a:fld>
            <a:endParaRPr lang="en-US" altLang="en-US" sz="1200" baseline="0"/>
          </a:p>
        </p:txBody>
      </p:sp>
      <p:sp>
        <p:nvSpPr>
          <p:cNvPr id="737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64A31F-8E09-4358-A813-2B8FDAC248B8}" type="slidenum">
              <a:rPr lang="en-US" altLang="en-US" sz="1200" baseline="0"/>
              <a:pPr/>
              <a:t>31</a:t>
            </a:fld>
            <a:endParaRPr lang="en-US" altLang="en-US" sz="1200" baseline="0"/>
          </a:p>
        </p:txBody>
      </p:sp>
      <p:sp>
        <p:nvSpPr>
          <p:cNvPr id="747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37B23-E390-48A8-9A0E-2AB208545BA4}" type="slidenum">
              <a:rPr lang="en-US" altLang="en-US" sz="1200" baseline="0"/>
              <a:pPr/>
              <a:t>5</a:t>
            </a:fld>
            <a:endParaRPr lang="en-US" altLang="en-US" sz="1200" baseline="0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64A31F-8E09-4358-A813-2B8FDAC248B8}" type="slidenum">
              <a:rPr lang="en-US" altLang="en-US" sz="1200" baseline="0"/>
              <a:pPr/>
              <a:t>32</a:t>
            </a:fld>
            <a:endParaRPr lang="en-US" altLang="en-US" sz="1200" baseline="0"/>
          </a:p>
        </p:txBody>
      </p:sp>
      <p:sp>
        <p:nvSpPr>
          <p:cNvPr id="747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9A07618-DA13-4B72-BB07-44C110F07E79}" type="slidenum">
              <a:rPr lang="en-US" altLang="en-US" sz="1200" baseline="0"/>
              <a:pPr/>
              <a:t>33</a:t>
            </a:fld>
            <a:endParaRPr lang="en-US" altLang="en-US" sz="1200" baseline="0"/>
          </a:p>
        </p:txBody>
      </p:sp>
      <p:sp>
        <p:nvSpPr>
          <p:cNvPr id="757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491DAB-5D65-4C4A-96DF-17287DA4949D}" type="slidenum">
              <a:rPr lang="en-US" altLang="en-US" sz="1200" baseline="0"/>
              <a:pPr/>
              <a:t>34</a:t>
            </a:fld>
            <a:endParaRPr lang="en-US" altLang="en-US" sz="1200" baseline="0"/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CC3703-B5C9-4E54-BDB7-D27FC0D6D4AC}" type="slidenum">
              <a:rPr lang="en-US" altLang="en-US" sz="1200" baseline="0"/>
              <a:pPr/>
              <a:t>35</a:t>
            </a:fld>
            <a:endParaRPr lang="en-US" altLang="en-US" sz="1200" baseline="0"/>
          </a:p>
        </p:txBody>
      </p:sp>
      <p:sp>
        <p:nvSpPr>
          <p:cNvPr id="778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9E0EF1-5562-4227-8E77-B1EE38731F0E}" type="slidenum">
              <a:rPr lang="en-US" altLang="en-US" sz="1200" baseline="0"/>
              <a:pPr/>
              <a:t>36</a:t>
            </a:fld>
            <a:endParaRPr lang="en-US" altLang="en-US" sz="1200" baseline="0"/>
          </a:p>
        </p:txBody>
      </p:sp>
      <p:sp>
        <p:nvSpPr>
          <p:cNvPr id="788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56B5F7-13D0-4EB9-B140-045C3BDAAD13}" type="slidenum">
              <a:rPr lang="en-US" altLang="en-US" sz="1200" baseline="0"/>
              <a:pPr/>
              <a:t>37</a:t>
            </a:fld>
            <a:endParaRPr lang="en-US" altLang="en-US" sz="1200" baseline="0"/>
          </a:p>
        </p:txBody>
      </p:sp>
      <p:sp>
        <p:nvSpPr>
          <p:cNvPr id="798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29F8D8-989B-4169-8758-BF76563BBC41}" type="slidenum">
              <a:rPr lang="en-US" altLang="en-US" sz="1200" baseline="0"/>
              <a:pPr/>
              <a:t>38</a:t>
            </a:fld>
            <a:endParaRPr lang="en-US" altLang="en-US" sz="1200" baseline="0"/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1F5E1E4-9C22-4590-AFA7-3B32491E0998}" type="slidenum">
              <a:rPr lang="en-US" altLang="en-US" sz="1200" baseline="0"/>
              <a:pPr/>
              <a:t>39</a:t>
            </a:fld>
            <a:endParaRPr lang="en-US" altLang="en-US" sz="1200" baseline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4C85D9-19E4-4445-B2F9-2A90072564AF}" type="slidenum">
              <a:rPr lang="en-US" altLang="en-US" sz="1200" baseline="0"/>
              <a:pPr/>
              <a:t>40</a:t>
            </a:fld>
            <a:endParaRPr lang="en-US" altLang="en-US" sz="1200" baseline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D60E4F-364A-46DE-8C18-EC925420CFD0}" type="slidenum">
              <a:rPr lang="en-US" altLang="en-US" sz="1200" baseline="0"/>
              <a:pPr/>
              <a:t>41</a:t>
            </a:fld>
            <a:endParaRPr lang="en-US" altLang="en-US" sz="1200" baseline="0"/>
          </a:p>
        </p:txBody>
      </p:sp>
      <p:sp>
        <p:nvSpPr>
          <p:cNvPr id="839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898CD7-155A-4410-8344-1A6348994C1F}" type="slidenum">
              <a:rPr lang="en-US" altLang="en-US" sz="1200" baseline="0"/>
              <a:pPr/>
              <a:t>6</a:t>
            </a:fld>
            <a:endParaRPr lang="en-US" altLang="en-US" sz="1200" baseline="0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2B8DB9-F17F-4864-80D9-321C0528AE19}" type="slidenum">
              <a:rPr lang="en-US" altLang="en-US" sz="1200" baseline="0"/>
              <a:pPr/>
              <a:t>42</a:t>
            </a:fld>
            <a:endParaRPr lang="en-US" altLang="en-US" sz="1200" baseline="0"/>
          </a:p>
        </p:txBody>
      </p:sp>
      <p:sp>
        <p:nvSpPr>
          <p:cNvPr id="84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B43A9B-F871-4F93-845A-6E5CE0134196}" type="slidenum">
              <a:rPr lang="en-US" altLang="en-US" sz="1200" baseline="0"/>
              <a:pPr/>
              <a:t>7</a:t>
            </a:fld>
            <a:endParaRPr lang="en-US" altLang="en-US" sz="1200" baseline="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3DDBA0-628F-49DB-9655-6A5F359C207F}" type="slidenum">
              <a:rPr lang="en-US" altLang="en-US" sz="1200" baseline="0"/>
              <a:pPr/>
              <a:t>8</a:t>
            </a:fld>
            <a:endParaRPr lang="en-US" altLang="en-US" sz="1200" baseline="0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9A3BC30-A3C4-4509-9261-CB109EDAE5E2}" type="slidenum">
              <a:rPr lang="en-US" altLang="en-US" sz="1200" baseline="0"/>
              <a:pPr/>
              <a:t>9</a:t>
            </a:fld>
            <a:endParaRPr lang="en-US" altLang="en-US" sz="1200" baseline="0"/>
          </a:p>
        </p:txBody>
      </p:sp>
      <p:sp>
        <p:nvSpPr>
          <p:cNvPr id="522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9B812C-4271-4CF3-ABC1-C52BDB8C4F8B}" type="slidenum">
              <a:rPr lang="en-US" altLang="en-US" sz="1200" baseline="0"/>
              <a:pPr/>
              <a:t>10</a:t>
            </a:fld>
            <a:endParaRPr lang="en-US" altLang="en-US" sz="1200" baseline="0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84CEFA-C156-4B67-8B45-EC877B90F1B7}" type="slidenum">
              <a:rPr lang="en-US" altLang="en-US" sz="1200" baseline="0"/>
              <a:pPr/>
              <a:t>11</a:t>
            </a:fld>
            <a:endParaRPr lang="en-US" altLang="en-US" sz="1200" baseline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AA07A-DF3B-4D37-BBEC-FCB9AA3A7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60BE1-E70E-4558-BCE5-5C570FB65C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2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81D9F-8A9A-46FF-9378-171244F3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A898B-E794-495A-82AC-2F74BC470E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E4FBC-7549-43B1-97CA-E1B184F54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E9CD4-1E99-4F68-8EF1-45F8F0264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4858E-76E9-4C84-BA02-8056457387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4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3B899-96FD-4F3C-A859-C1067A5C0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3680D-7ADC-4B8C-8186-70C5D417F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2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A4F25-440C-41E5-99CE-0C6F4A602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AF8B3-AB68-4647-9B87-46AEB69348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4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aseline="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aseline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aseline="0" smtClean="0"/>
            </a:lvl1pPr>
          </a:lstStyle>
          <a:p>
            <a:pPr>
              <a:defRPr/>
            </a:pPr>
            <a:fld id="{6E87CF19-B6CB-4527-9B68-00C2A09C1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1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2590800" y="3124200"/>
            <a:ext cx="65532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" y="2895600"/>
            <a:ext cx="4038600" cy="838200"/>
          </a:xfrm>
        </p:spPr>
        <p:txBody>
          <a:bodyPr/>
          <a:lstStyle/>
          <a:p>
            <a:pPr algn="l"/>
            <a:r>
              <a:rPr lang="en-US" altLang="en-US" sz="4000" b="1" dirty="0" smtClean="0">
                <a:solidFill>
                  <a:schemeClr val="tx1"/>
                </a:solidFill>
                <a:latin typeface="Arial" charset="0"/>
              </a:rPr>
              <a:t>Chapter 10</a:t>
            </a:r>
            <a:endParaRPr lang="en-US" altLang="en-US" sz="4000" dirty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" y="3733800"/>
            <a:ext cx="6172200" cy="1447800"/>
          </a:xfrm>
        </p:spPr>
        <p:txBody>
          <a:bodyPr/>
          <a:lstStyle/>
          <a:p>
            <a:pPr algn="l"/>
            <a:r>
              <a:rPr lang="en-US" altLang="en-US" dirty="0" smtClean="0">
                <a:latin typeface="Arial" charset="0"/>
              </a:rPr>
              <a:t>Topics in </a:t>
            </a:r>
            <a:r>
              <a:rPr lang="en-US" altLang="en-US" dirty="0" smtClean="0">
                <a:latin typeface="Arial" charset="0"/>
              </a:rPr>
              <a:t>Embedded</a:t>
            </a:r>
          </a:p>
          <a:p>
            <a:pPr algn="l"/>
            <a:r>
              <a:rPr lang="en-US" altLang="en-US" dirty="0" smtClean="0">
                <a:latin typeface="Arial" charset="0"/>
              </a:rPr>
              <a:t>Systems</a:t>
            </a:r>
            <a:endParaRPr lang="en-US" altLang="en-US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2CB0F2-4493-4364-904A-6437FCD2C02C}" type="slidenum">
              <a:rPr lang="en-US" altLang="en-US" sz="1400" baseline="0"/>
              <a:pPr/>
              <a:t>10</a:t>
            </a:fld>
            <a:endParaRPr lang="en-US" altLang="en-US" sz="1400" baseline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495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Semi-custom systems-on-a-chip can be fabricated whenever a suitable off-the-shelf SOC is unavailable.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The chip mask is created using blocks of pre-designed, pre-tested intellectual property (IP) circuits.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The semi-custom approach is costly. To save money, off-the-shelf SOCs are preferred, even when their functionality is not an exact fit for the application.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3470B8F-2162-4592-A5F7-505C63BA874C}" type="slidenum">
              <a:rPr lang="en-US" altLang="en-US" sz="1400" baseline="0"/>
              <a:pPr/>
              <a:t>11</a:t>
            </a:fld>
            <a:endParaRPr lang="en-US" altLang="en-US" sz="1400" baseline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7244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Programmable logic devices (PLDs) are configurable devices in which the behavior of the circuits can be changed to suit the needs of an application.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Programmable array logic (PAL) chips consist of programmable AND gates connected to a set of fixed OR gates.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Programmable logic array (PLA) chips consist of programmable AND gates connected through programmable OR gates.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A602E3-15C4-4C07-969E-E4F35A83B2D7}" type="slidenum">
              <a:rPr lang="en-US" altLang="en-US" sz="1400" baseline="0"/>
              <a:pPr/>
              <a:t>12</a:t>
            </a:fld>
            <a:endParaRPr lang="en-US" altLang="en-US" sz="1400" baseline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685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A programmed PAL and a programmed PLA:</a:t>
            </a:r>
          </a:p>
        </p:txBody>
      </p:sp>
      <p:pic>
        <p:nvPicPr>
          <p:cNvPr id="13317" name="Picture 6" descr="C:\wpdocs\Julie\ECOA 2e\EmbeddedSystems\Fig10-3-4_pp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3" t="5495" r="2629" b="5495"/>
          <a:stretch>
            <a:fillRect/>
          </a:stretch>
        </p:blipFill>
        <p:spPr bwMode="auto">
          <a:xfrm>
            <a:off x="609600" y="1828800"/>
            <a:ext cx="792480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3DB5D2-31AC-4E67-9E68-5C133970AE47}" type="slidenum">
              <a:rPr lang="en-US" altLang="en-US" sz="1400" baseline="0"/>
              <a:pPr/>
              <a:t>13</a:t>
            </a:fld>
            <a:endParaRPr lang="en-US" altLang="en-US" sz="1400" baseline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19050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The behavior of field programmable gate arrays (FPGAs) is controlled through values stored in memory lookup tables rather than by changing connections between logic elements.</a:t>
            </a:r>
          </a:p>
        </p:txBody>
      </p:sp>
      <p:pic>
        <p:nvPicPr>
          <p:cNvPr id="14341" name="Picture 5" descr="C:\wpdocs\Julie\ECOA 2e\EmbeddedSystems\Fig10-5_pp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7" t="4552" r="7426" b="13513"/>
          <a:stretch>
            <a:fillRect/>
          </a:stretch>
        </p:blipFill>
        <p:spPr bwMode="auto">
          <a:xfrm>
            <a:off x="1752600" y="2895600"/>
            <a:ext cx="56388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F5264A-FD00-471D-BC34-D51ABF9CE776}" type="slidenum">
              <a:rPr lang="en-US" altLang="en-US" sz="1400" baseline="0"/>
              <a:pPr/>
              <a:t>14</a:t>
            </a:fld>
            <a:endParaRPr lang="en-US" altLang="en-US" sz="1400" baseline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2514600" cy="2514600"/>
          </a:xfrm>
          <a:noFill/>
        </p:spPr>
        <p:txBody>
          <a:bodyPr/>
          <a:lstStyle/>
          <a:p>
            <a:pPr lvl="1">
              <a:spcBef>
                <a:spcPct val="40000"/>
              </a:spcBef>
            </a:pPr>
            <a:r>
              <a:rPr lang="en-US" altLang="en-US" sz="2400" smtClean="0">
                <a:latin typeface="Arial" charset="0"/>
              </a:rPr>
              <a:t>Truth tables are entered directly into FPGA memory.</a:t>
            </a:r>
          </a:p>
        </p:txBody>
      </p:sp>
      <p:pic>
        <p:nvPicPr>
          <p:cNvPr id="15365" name="Picture 5" descr="C:\wpdocs\Julie\ECOA 2e\EmbeddedSystems\Fig10-6_pp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3" t="5574" r="13794" b="5226"/>
          <a:stretch>
            <a:fillRect/>
          </a:stretch>
        </p:blipFill>
        <p:spPr bwMode="auto">
          <a:xfrm>
            <a:off x="2971800" y="1219200"/>
            <a:ext cx="5867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0AE9F7-B7B8-4CA6-A35B-78065D3880B4}" type="slidenum">
              <a:rPr lang="en-US" altLang="en-US" sz="1400" baseline="0"/>
              <a:pPr/>
              <a:t>15</a:t>
            </a:fld>
            <a:endParaRPr lang="en-US" altLang="en-US" sz="1400" baseline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2209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FPGAs typically consist of blocks of logic elements interconnected by switches and multiplexers in an “island” configuration.</a:t>
            </a:r>
          </a:p>
        </p:txBody>
      </p:sp>
      <p:pic>
        <p:nvPicPr>
          <p:cNvPr id="16389" name="Picture 6" descr="C:\wpdocs\Julie\ECOA 2e\EmbeddedSystems\Fig10-7_pp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" t="30196" r="6958" b="13960"/>
          <a:stretch>
            <a:fillRect/>
          </a:stretch>
        </p:blipFill>
        <p:spPr bwMode="auto">
          <a:xfrm>
            <a:off x="762000" y="2590800"/>
            <a:ext cx="739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088C7F-B2C5-4667-9429-367FCD78C12B}" type="slidenum">
              <a:rPr lang="en-US" altLang="en-US" sz="1400" baseline="0"/>
              <a:pPr/>
              <a:t>16</a:t>
            </a:fld>
            <a:endParaRPr lang="en-US" altLang="en-US" sz="1400" baseline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45720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When: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smtClean="0">
                <a:latin typeface="Arial" charset="0"/>
              </a:rPr>
              <a:t>Off-the-shelf microcontrollers and SOCs do not have sufficient functionality for the task at hand... 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smtClean="0">
                <a:latin typeface="Arial" charset="0"/>
              </a:rPr>
              <a:t>Or off-the-shelf microcontrollers and SOCs have too much functionality, with the excess consuming resources needlessly…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smtClean="0">
                <a:latin typeface="Arial" charset="0"/>
              </a:rPr>
              <a:t>And a semi-custom chip cannot be economically fabricated from commercially available IP designs...</a:t>
            </a:r>
          </a:p>
          <a:p>
            <a:pPr lvl="1">
              <a:lnSpc>
                <a:spcPct val="95000"/>
              </a:lnSpc>
              <a:spcBef>
                <a:spcPct val="35000"/>
              </a:spcBef>
            </a:pPr>
            <a:r>
              <a:rPr lang="en-US" altLang="en-US" sz="2200" smtClean="0">
                <a:latin typeface="Arial" charset="0"/>
              </a:rPr>
              <a:t>And PLDs are too expensive or too slow…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The only option left is to design an application-specific integrated circuit (ASIC) from scratch.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3971F0-17D4-4504-9411-4CA3CFF0D281}" type="slidenum">
              <a:rPr lang="en-US" altLang="en-US" sz="1400" baseline="0"/>
              <a:pPr/>
              <a:t>17</a:t>
            </a:fld>
            <a:endParaRPr lang="en-US" altLang="en-US" sz="1400" baseline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01000" cy="40386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To design a chip from scratch we need to think about it from three points of view: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What do we need the chip to do?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Which logic components can provide the behavior we need?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What is the best way to position the components on the silicon die in order to reduce cost and provide the best performance?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964979-1765-499A-9AF8-84B79C277F69}" type="slidenum">
              <a:rPr lang="en-US" altLang="en-US" sz="1400" baseline="0"/>
              <a:pPr/>
              <a:t>18</a:t>
            </a:fld>
            <a:endParaRPr lang="en-US" altLang="en-US" sz="1400" baseline="0"/>
          </a:p>
        </p:txBody>
      </p:sp>
      <p:pic>
        <p:nvPicPr>
          <p:cNvPr id="19459" name="Picture 4" descr="C:\wpdocs\Julie\ECOA 2e\EmbeddedSystems\Fig10-8_pp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t="20125" r="7664" b="18059"/>
          <a:stretch>
            <a:fillRect/>
          </a:stretch>
        </p:blipFill>
        <p:spPr bwMode="auto">
          <a:xfrm>
            <a:off x="914400" y="2209800"/>
            <a:ext cx="7391400" cy="400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9906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400" smtClean="0">
                <a:latin typeface="Arial" charset="0"/>
              </a:rPr>
              <a:t>Gajski’s Logic Synthesis Y-Chart depicts the relationship of these three dimensions of circuit design.</a:t>
            </a:r>
            <a:endParaRPr lang="en-US" altLang="en-US" sz="260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825146C-0C8A-455C-BFD6-F696AB966510}" type="slidenum">
              <a:rPr lang="en-US" altLang="en-US" sz="1400" baseline="0"/>
              <a:pPr/>
              <a:t>19</a:t>
            </a:fld>
            <a:endParaRPr lang="en-US" altLang="en-US" sz="1400" baseline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8600" cy="45720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Creating circuit designs along all three dimensions is an enormously complex task that is nearly impossible to do--with any amount of accuracy or effectiveness-- without a good toolset.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Hardware definition languages (HDLs) were invented in the latter part of the twentieth century. HDLs help designers manage circuit complexity by expressing circuit logic in algorithmic terms.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ED46E2-BFED-4B2A-9841-2D918E81B35D}" type="slidenum">
              <a:rPr lang="en-US" altLang="en-US" sz="1400" baseline="0"/>
              <a:pPr/>
              <a:t>2</a:t>
            </a:fld>
            <a:endParaRPr lang="en-US" altLang="en-US" sz="1400" baseline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5715000" cy="547688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Chapter 10 Objectives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001000" cy="36576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800" smtClean="0">
                <a:latin typeface="Arial" charset="0"/>
              </a:rPr>
              <a:t>Understand the ways in which embedded systems differ from general purpose systems.</a:t>
            </a:r>
          </a:p>
          <a:p>
            <a:pPr>
              <a:lnSpc>
                <a:spcPct val="120000"/>
              </a:lnSpc>
            </a:pPr>
            <a:r>
              <a:rPr lang="en-US" altLang="en-US" sz="2800" smtClean="0">
                <a:latin typeface="Arial" charset="0"/>
              </a:rPr>
              <a:t>Be able to describe the processes and practices of embedded hardware design.</a:t>
            </a:r>
          </a:p>
          <a:p>
            <a:pPr>
              <a:lnSpc>
                <a:spcPct val="120000"/>
              </a:lnSpc>
            </a:pPr>
            <a:r>
              <a:rPr lang="en-US" altLang="en-US" sz="2800" smtClean="0">
                <a:latin typeface="Arial" charset="0"/>
              </a:rPr>
              <a:t>Understand key concepts and tools for embedded software development.</a:t>
            </a:r>
            <a:endParaRPr lang="en-US" altLang="en-US" sz="26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478B26-F878-42AF-937C-A7B8E35CD7BC}" type="slidenum">
              <a:rPr lang="en-US" altLang="en-US" sz="1400" baseline="0"/>
              <a:pPr/>
              <a:t>20</a:t>
            </a:fld>
            <a:endParaRPr lang="en-US" altLang="en-US" sz="1400" baseline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848600" cy="45720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Two of the most popular HDLs are Verilog and VHDL.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Verilog is a C-like language invented in 1983. It is now IEEE 1364-2001.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VHDL is an ADA-like HDL released in 1985. It is now IEEE 1097-2002.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The output from the compilation of both of these languages is a netlist, which is suitable for use as input to electronic design automation machines that produce integrated circuit masks.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259B108-3F84-4E57-9563-30224ACC9A93}" type="slidenum">
              <a:rPr lang="en-US" altLang="en-US" sz="1400" baseline="0"/>
              <a:pPr/>
              <a:t>21</a:t>
            </a:fld>
            <a:endParaRPr lang="en-US" altLang="en-US" sz="1400" baseline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5720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Traditional HDLs manipulate circuit definitions in terms of RTL and discrete signal patterns.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Using these languages, engineers are strained to keep up with the complexity of today’s SOCs.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To make design activities more accurate and  cost efficient, the level of abstraction must be raised above the RTL level.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SystemC and SpecC are two recent HDLs that were invented to help solve this problem.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D8F4C0-4A21-47AE-8066-E2241A2D7AD0}" type="slidenum">
              <a:rPr lang="en-US" altLang="en-US" sz="1400" baseline="0"/>
              <a:pPr/>
              <a:t>22</a:t>
            </a:fld>
            <a:endParaRPr lang="en-US" altLang="en-US" sz="1400" baseline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48006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SystemC is an extension of C++ that includes classes and libraries specifically created for embedded systems design, to include modeling events, timing specifications, and concurrency.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SpecC is a C-like language, created from the outset as a system design language. 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A SpecC development package includes a methodology that guides engineers through four phases of system development: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Specification, architecture, communication channels, and implementation.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28E478-1E28-4F94-B230-EE48070E509D}" type="slidenum">
              <a:rPr lang="en-US" altLang="en-US" sz="1400" baseline="0"/>
              <a:pPr/>
              <a:t>23</a:t>
            </a:fld>
            <a:endParaRPr lang="en-US" altLang="en-US" sz="1400" baseline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114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Embedded systems have been traditionally  developed by specialized teams that collaboratively: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Produce a detailed specification derived from a functional description.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Select a suitable processor or decide to build one.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Determine the hardware-software partition.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Design the circuit and write the program(s) that will run on the system.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Prototype and test the system.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219200" y="5638800"/>
            <a:ext cx="6324600" cy="427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200" b="1" baseline="0">
                <a:solidFill>
                  <a:srgbClr val="CC3300"/>
                </a:solidFill>
              </a:rPr>
              <a:t>This system design cycle is shown on the next slide.</a:t>
            </a:r>
            <a:endParaRPr lang="en-US" alt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82B717-904D-4BE5-9A26-FD5379FC44C9}" type="slidenum">
              <a:rPr lang="en-US" altLang="en-US" sz="1400" baseline="0"/>
              <a:pPr/>
              <a:t>24</a:t>
            </a:fld>
            <a:endParaRPr lang="en-US" altLang="en-US" sz="1400" baseline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5604" name="Picture 6" descr="C:\wpdocs\Julie\ECOA 2e\EmbeddedSystems\Fig10-9_pp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 t="3101" r="2612" b="11656"/>
          <a:stretch>
            <a:fillRect/>
          </a:stretch>
        </p:blipFill>
        <p:spPr bwMode="auto">
          <a:xfrm>
            <a:off x="304800" y="1219200"/>
            <a:ext cx="86106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7"/>
          <p:cNvSpPr txBox="1">
            <a:spLocks noChangeArrowheads="1"/>
          </p:cNvSpPr>
          <p:nvPr/>
        </p:nvSpPr>
        <p:spPr bwMode="auto">
          <a:xfrm>
            <a:off x="533400" y="5484813"/>
            <a:ext cx="2667000" cy="64135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1" baseline="0">
                <a:solidFill>
                  <a:srgbClr val="CC3300"/>
                </a:solidFill>
              </a:rPr>
              <a:t>Notice the back arrows. These steps are costly.</a:t>
            </a:r>
            <a:endParaRPr lang="en-US" altLang="en-US" sz="1800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55FC86-9CAE-4897-AA19-9368501A528E}" type="slidenum">
              <a:rPr lang="en-US" altLang="en-US" sz="1400" baseline="0"/>
              <a:pPr/>
              <a:t>25</a:t>
            </a:fld>
            <a:endParaRPr lang="en-US" altLang="en-US" sz="1400" baseline="0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35814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SystemC and SpecC facilitate changes to the traditional design lifecycle.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Hardware developers and software developers can speak the same language.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Codevelopment teams work side-by-side simultaneously creating hardware designs and writing programs.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Codevelopment shortens the development lifecycle and improves product quality.</a:t>
            </a:r>
          </a:p>
        </p:txBody>
      </p:sp>
      <p:sp>
        <p:nvSpPr>
          <p:cNvPr id="26629" name="Text Box 1028"/>
          <p:cNvSpPr txBox="1">
            <a:spLocks noChangeArrowheads="1"/>
          </p:cNvSpPr>
          <p:nvPr/>
        </p:nvSpPr>
        <p:spPr bwMode="auto">
          <a:xfrm>
            <a:off x="1828800" y="5181600"/>
            <a:ext cx="5029200" cy="762000"/>
          </a:xfrm>
          <a:prstGeom prst="rect">
            <a:avLst/>
          </a:prstGeom>
          <a:solidFill>
            <a:srgbClr val="E2FE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200" b="1" baseline="0">
                <a:solidFill>
                  <a:srgbClr val="CC3300"/>
                </a:solidFill>
              </a:rPr>
              <a:t>The embedded system codesign lifecycle is shown on the next slide.</a:t>
            </a:r>
            <a:endParaRPr lang="en-US" altLang="en-US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7EA51D-42BF-404F-89A3-49D49C2DA8DE}" type="slidenum">
              <a:rPr lang="en-US" altLang="en-US" sz="1400" baseline="0"/>
              <a:pPr/>
              <a:t>26</a:t>
            </a:fld>
            <a:endParaRPr lang="en-US" altLang="en-US" sz="1400" baseline="0"/>
          </a:p>
        </p:txBody>
      </p:sp>
      <p:pic>
        <p:nvPicPr>
          <p:cNvPr id="27651" name="Picture 1029" descr="C:\wpdocs\Julie\ECOA 2e\EmbeddedSystems\Fig10-10_pp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9" t="3101" r="3288" b="11235"/>
          <a:stretch>
            <a:fillRect/>
          </a:stretch>
        </p:blipFill>
        <p:spPr bwMode="auto">
          <a:xfrm>
            <a:off x="304800" y="12192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653" name="Text Box 1028"/>
          <p:cNvSpPr txBox="1">
            <a:spLocks noChangeArrowheads="1"/>
          </p:cNvSpPr>
          <p:nvPr/>
        </p:nvSpPr>
        <p:spPr bwMode="auto">
          <a:xfrm>
            <a:off x="533400" y="5029200"/>
            <a:ext cx="2209800" cy="641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1" baseline="0">
                <a:solidFill>
                  <a:srgbClr val="CC3300"/>
                </a:solidFill>
              </a:rPr>
              <a:t>Rework takes place on a virtual system.</a:t>
            </a:r>
            <a:endParaRPr lang="en-US" altLang="en-US" sz="1800" baseline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BE7B1E-3346-4F87-AE05-1C12C26145C6}" type="slidenum">
              <a:rPr lang="en-US" altLang="en-US" sz="1400" baseline="0"/>
              <a:pPr/>
              <a:t>27</a:t>
            </a:fld>
            <a:endParaRPr lang="en-US" altLang="en-US" sz="1400" baseline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10.3 Embedded Software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4196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Software development for embedded systems presents a distinct set of challenges.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Some of these challenges are related to the uniqueness of the hardware, such as its particular memory organization.</a:t>
            </a:r>
            <a:endParaRPr lang="en-US" altLang="en-US" sz="280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400" smtClean="0">
                <a:latin typeface="Arial" charset="0"/>
              </a:rPr>
              <a:t>Memory limitations are almost always a software development constraint.</a:t>
            </a:r>
          </a:p>
          <a:p>
            <a:pPr lvl="1">
              <a:spcBef>
                <a:spcPct val="40000"/>
              </a:spcBef>
            </a:pPr>
            <a:r>
              <a:rPr lang="en-US" altLang="en-US" sz="2400" smtClean="0">
                <a:latin typeface="Arial" charset="0"/>
              </a:rPr>
              <a:t>Virtual memory is not suitable for most embedded applications.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E43F8C-9D79-4704-81A4-C5A74A8AF364}" type="slidenum">
              <a:rPr lang="en-US" altLang="en-US" sz="1400" baseline="0"/>
              <a:pPr/>
              <a:t>28</a:t>
            </a:fld>
            <a:endParaRPr lang="en-US" altLang="en-US" sz="1400" baseline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10.3 Embedded Software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620000" cy="17526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Embedded system memory can consist of several different kinds, including RAM, ROM, and flash, all sharing the same address space.</a:t>
            </a:r>
          </a:p>
        </p:txBody>
      </p:sp>
      <p:pic>
        <p:nvPicPr>
          <p:cNvPr id="29701" name="Picture 4" descr="C:\wpdocs\Julie\ECOA 2e\EmbeddedSystems\Fig10-11_pp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6" t="18228" r="5284" b="8113"/>
          <a:stretch>
            <a:fillRect/>
          </a:stretch>
        </p:blipFill>
        <p:spPr bwMode="auto">
          <a:xfrm>
            <a:off x="304800" y="2819400"/>
            <a:ext cx="86106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5653" name="Text Box 5"/>
          <p:cNvSpPr txBox="1">
            <a:spLocks noChangeArrowheads="1"/>
          </p:cNvSpPr>
          <p:nvPr/>
        </p:nvSpPr>
        <p:spPr bwMode="auto">
          <a:xfrm>
            <a:off x="1752600" y="5181600"/>
            <a:ext cx="4953000" cy="76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200" b="1" baseline="0" dirty="0">
                <a:solidFill>
                  <a:srgbClr val="CC3300"/>
                </a:solidFill>
              </a:rPr>
              <a:t>Memory leaks in embedded systems are especially problematic.</a:t>
            </a:r>
            <a:endParaRPr lang="en-US" sz="2200" baseline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674770-E109-4F40-87A9-3A0E8F0D33C7}" type="slidenum">
              <a:rPr lang="en-US" altLang="en-US" sz="1400" baseline="0"/>
              <a:pPr/>
              <a:t>29</a:t>
            </a:fld>
            <a:endParaRPr lang="en-US" altLang="en-US" sz="1400" baseline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10.3 Embedded Software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876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Embedded operating systems differ from general-purpose operating systems in a number of ways.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Responsiveness is one of the major distinguishing features.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Not all embedded operating systems are real-time operating systems. 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Timing requirements may differ little from a desktop computer.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Hard real-time systems have strict timing constraints.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In soft real-time systems, timing is important but not critical.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44ED85-155F-4234-861F-34B024F41850}" type="slidenum">
              <a:rPr lang="en-US" altLang="en-US" sz="1400" baseline="0"/>
              <a:pPr/>
              <a:t>3</a:t>
            </a:fld>
            <a:endParaRPr lang="en-US" altLang="en-US" sz="1400" baseline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82588"/>
            <a:ext cx="5943600" cy="547687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10.1 Introduction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495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Embedded systems are real computer systems that support the operation of a device (or machine) that usually is not a computer</a:t>
            </a:r>
            <a:r>
              <a:rPr lang="en-US" altLang="en-US" sz="2600" smtClean="0"/>
              <a:t>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The user of the embedded system is rarely aware of its existence within the device.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These systems are all around us. They are in watches, automobiles, coffeepots, TVs, telephones, aircraft, and just about any “intelligent” device that reacts to people or its environment.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CBF2F45-1167-49F2-AAE2-E1477D71FFEF}" type="slidenum">
              <a:rPr lang="en-US" altLang="en-US" sz="1400" baseline="0"/>
              <a:pPr/>
              <a:t>30</a:t>
            </a:fld>
            <a:endParaRPr lang="en-US" altLang="en-US" sz="1400" baseline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10.3 Embedded Software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876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i="1" smtClean="0">
                <a:latin typeface="Arial" charset="0"/>
              </a:rPr>
              <a:t>Interrupt latency</a:t>
            </a:r>
            <a:r>
              <a:rPr lang="en-US" altLang="en-US" sz="2600" smtClean="0">
                <a:latin typeface="Arial" charset="0"/>
              </a:rPr>
              <a:t> is the elapsed time between the occurrence of an interrupt and the execution of the first instruction of the interrupt service routine (ISR).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Interrupt latency is indirectly related to system responsiveness. The smaller the latency, the faster the response.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Interrupts can happen at any time and in any order.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The ISR for one interrupt possibly may not be completed before another interrupt occurs.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High-quality systems support such </a:t>
            </a:r>
            <a:r>
              <a:rPr lang="en-US" altLang="en-US" sz="2200" i="1" smtClean="0">
                <a:latin typeface="Arial" charset="0"/>
              </a:rPr>
              <a:t>interrupt nesting</a:t>
            </a:r>
            <a:r>
              <a:rPr lang="en-US" altLang="en-US" sz="2200" smtClean="0">
                <a:latin typeface="Arial" charset="0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EF922-2D04-4BD9-B3F7-643E8F457B01}" type="slidenum">
              <a:rPr lang="en-US" altLang="en-US" sz="1400" baseline="0"/>
              <a:pPr/>
              <a:t>31</a:t>
            </a:fld>
            <a:endParaRPr lang="en-US" altLang="en-US" sz="1400" baseline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10.3 Embedded Software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20000" cy="3200400"/>
          </a:xfrm>
          <a:noFill/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Memory organization in resource-constrained systems differs from traditional systems. 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The entire address space might not be used.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The stack and the heap typically start at different ends of the address space.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3886200"/>
            <a:ext cx="8212181" cy="2133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EF922-2D04-4BD9-B3F7-643E8F457B01}" type="slidenum">
              <a:rPr lang="en-US" altLang="en-US" sz="1400" baseline="0"/>
              <a:pPr/>
              <a:t>32</a:t>
            </a:fld>
            <a:endParaRPr lang="en-US" altLang="en-US" sz="1400" baseline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10.3 Embedded Software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20000" cy="4876800"/>
          </a:xfrm>
          <a:noFill/>
        </p:spPr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Memory footprint is a critical concern with embedded operating systems.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en-US" sz="2200" dirty="0" smtClean="0">
                <a:latin typeface="Arial" charset="0"/>
              </a:rPr>
              <a:t>If an operating system takes up too much memory, additional memory may be required.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en-US" sz="2200" dirty="0" smtClean="0">
                <a:latin typeface="Arial" charset="0"/>
              </a:rPr>
              <a:t>Memory consumes power.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r>
              <a:rPr lang="en-US" altLang="en-US" sz="2200" dirty="0" smtClean="0">
                <a:latin typeface="Arial" charset="0"/>
              </a:rPr>
              <a:t>Thus, the smaller the operating system, the better.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Most embedded operating systems are modular, allowing only the most necessary features to be installed.</a:t>
            </a:r>
          </a:p>
        </p:txBody>
      </p:sp>
    </p:spTree>
    <p:extLst>
      <p:ext uri="{BB962C8B-B14F-4D97-AF65-F5344CB8AC3E}">
        <p14:creationId xmlns:p14="http://schemas.microsoft.com/office/powerpoint/2010/main" val="334724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5646F3-FF88-4C17-B0E4-573C95050E54}" type="slidenum">
              <a:rPr lang="en-US" altLang="en-US" sz="1400" baseline="0"/>
              <a:pPr/>
              <a:t>33</a:t>
            </a:fld>
            <a:endParaRPr lang="en-US" altLang="en-US" sz="1400" baseline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10.3 Embedded Software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153400" cy="5181600"/>
          </a:xfrm>
          <a:noFill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 smtClean="0">
                <a:latin typeface="Arial" charset="0"/>
              </a:rPr>
              <a:t>IEEE 1003.1-2001, POSIX, is the specification for standardized Unix, to which Embedded Linux adheres.</a:t>
            </a:r>
          </a:p>
          <a:p>
            <a:pPr>
              <a:spcBef>
                <a:spcPct val="30000"/>
              </a:spcBef>
            </a:pPr>
            <a:r>
              <a:rPr lang="en-US" altLang="en-US" sz="2600" dirty="0" smtClean="0">
                <a:latin typeface="Arial" charset="0"/>
              </a:rPr>
              <a:t>Other popular embedded operating systems include Windows Embedded 8, QNX, and MS-DOS.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 smtClean="0">
                <a:latin typeface="Arial" charset="0"/>
              </a:rPr>
              <a:t>Windows Embedded 8 has several versions, each intended for a particular application area.</a:t>
            </a:r>
          </a:p>
          <a:p>
            <a:pPr>
              <a:spcBef>
                <a:spcPct val="30000"/>
              </a:spcBef>
            </a:pPr>
            <a:r>
              <a:rPr lang="en-US" altLang="en-US" sz="2600" dirty="0" smtClean="0">
                <a:latin typeface="Arial" charset="0"/>
              </a:rPr>
              <a:t>There are hundreds of others, each having its distinctive behavior and target hardware.</a:t>
            </a:r>
          </a:p>
          <a:p>
            <a:pPr lvl="1">
              <a:spcBef>
                <a:spcPct val="30000"/>
              </a:spcBef>
            </a:pPr>
            <a:r>
              <a:rPr lang="en-US" altLang="en-US" sz="2200" dirty="0" smtClean="0">
                <a:latin typeface="Arial" charset="0"/>
              </a:rPr>
              <a:t>Licensing costs for the operating system are as great a concern as hardware costs.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B7D08E0-7DF3-467B-8394-E6A6AC89DA8D}" type="slidenum">
              <a:rPr lang="en-US" altLang="en-US" sz="1400" baseline="0"/>
              <a:pPr/>
              <a:t>34</a:t>
            </a:fld>
            <a:endParaRPr lang="en-US" altLang="en-US" sz="1400" baseline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10.3 Embedded Software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43434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General-purpose software development is usually iterative and incremental.</a:t>
            </a:r>
          </a:p>
          <a:p>
            <a:pPr lvl="1">
              <a:spcBef>
                <a:spcPct val="40000"/>
              </a:spcBef>
            </a:pPr>
            <a:r>
              <a:rPr lang="en-US" altLang="en-US" sz="2200" dirty="0" smtClean="0">
                <a:latin typeface="Arial" charset="0"/>
              </a:rPr>
              <a:t>Code a little, test a little.</a:t>
            </a:r>
          </a:p>
          <a:p>
            <a:pPr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Embedded systems development requires a much more rigorous and linear path. </a:t>
            </a:r>
          </a:p>
          <a:p>
            <a:pPr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Functional requirements must be clear, complete, and accurate when work begins.</a:t>
            </a:r>
          </a:p>
          <a:p>
            <a:pPr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Formal languages, such as Z, are helpful in providing accuracy and correctness.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16E40F6-3156-473B-8367-A712795FDF6D}" type="slidenum">
              <a:rPr lang="en-US" altLang="en-US" sz="1400" baseline="0"/>
              <a:pPr/>
              <a:t>35</a:t>
            </a:fld>
            <a:endParaRPr lang="en-US" altLang="en-US" sz="1400" baseline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10.3 Embedded Software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724400"/>
          </a:xfrm>
          <a:noFill/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en-US" sz="2600" smtClean="0">
                <a:latin typeface="Arial" charset="0"/>
              </a:rPr>
              <a:t>Large software projects are usually partitioned into chunks so that the chunks can be assigned to different teams.</a:t>
            </a:r>
          </a:p>
          <a:p>
            <a:pPr>
              <a:lnSpc>
                <a:spcPct val="95000"/>
              </a:lnSpc>
            </a:pPr>
            <a:r>
              <a:rPr lang="en-US" altLang="en-US" sz="2600" smtClean="0">
                <a:latin typeface="Arial" charset="0"/>
              </a:rPr>
              <a:t>Embedded software doesn’t partition so easily, making team assignments difficult.</a:t>
            </a:r>
          </a:p>
          <a:p>
            <a:pPr>
              <a:lnSpc>
                <a:spcPct val="95000"/>
              </a:lnSpc>
            </a:pPr>
            <a:r>
              <a:rPr lang="en-US" altLang="en-US" sz="2600" smtClean="0">
                <a:latin typeface="Arial" charset="0"/>
              </a:rPr>
              <a:t>To improve performance, some embedded programmers advocate the use of global variables and unstructured code.</a:t>
            </a:r>
          </a:p>
          <a:p>
            <a:pPr>
              <a:lnSpc>
                <a:spcPct val="95000"/>
              </a:lnSpc>
            </a:pPr>
            <a:r>
              <a:rPr lang="en-US" altLang="en-US" sz="2600" smtClean="0">
                <a:latin typeface="Arial" charset="0"/>
              </a:rPr>
              <a:t>Others rail against this idea, saying that it is not good engineering practice regardless of the platform for which the software is written.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4125BC-EA94-47F9-AA0D-33ADADD447E8}" type="slidenum">
              <a:rPr lang="en-US" altLang="en-US" sz="1400" baseline="0"/>
              <a:pPr/>
              <a:t>36</a:t>
            </a:fld>
            <a:endParaRPr lang="en-US" altLang="en-US" sz="1400" baseline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10.3 Embedded Software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495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Event handling is a major challenge to the embedded programmer. 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It lies at the heart of embedded systems functionality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Events can happen asynchronously and in any order. 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It is virtually impossible to test all possible sequences of events. 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Testing must be rigorous and thorough.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92E252-834E-41D6-B1E4-9BC17251B60D}" type="slidenum">
              <a:rPr lang="en-US" altLang="en-US" sz="1400" baseline="0"/>
              <a:pPr/>
              <a:t>37</a:t>
            </a:fld>
            <a:endParaRPr lang="en-US" altLang="en-US" sz="1400" baseline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10.3 Embedded Software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495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Embedded programming is essentially a matter of raising and responding to signals. </a:t>
            </a:r>
          </a:p>
          <a:p>
            <a:pPr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Hardware support may be designed into a chip to facilitate the tracing and debugging of signal patterns.</a:t>
            </a:r>
          </a:p>
          <a:p>
            <a:pPr lvl="1">
              <a:spcBef>
                <a:spcPct val="40000"/>
              </a:spcBef>
            </a:pPr>
            <a:r>
              <a:rPr lang="en-US" altLang="en-US" sz="2200" dirty="0" smtClean="0">
                <a:latin typeface="Arial" charset="0"/>
              </a:rPr>
              <a:t>Examples are ICE, Motorola’s BDM, IEEE 1149.1 JTAG, and IEEE 5001 Nexus.</a:t>
            </a:r>
          </a:p>
          <a:p>
            <a:pPr>
              <a:spcBef>
                <a:spcPct val="40000"/>
              </a:spcBef>
            </a:pPr>
            <a:r>
              <a:rPr lang="en-US" altLang="en-US" sz="2600" dirty="0" smtClean="0">
                <a:latin typeface="Arial" charset="0"/>
              </a:rPr>
              <a:t>Some platforms offer no tool support in the way of debuggers or even compilers.</a:t>
            </a:r>
          </a:p>
          <a:p>
            <a:pPr lvl="1">
              <a:spcBef>
                <a:spcPct val="40000"/>
              </a:spcBef>
            </a:pPr>
            <a:r>
              <a:rPr lang="en-US" altLang="en-US" sz="2200" dirty="0" smtClean="0">
                <a:latin typeface="Arial" charset="0"/>
              </a:rPr>
              <a:t>Writing software for these systems is called </a:t>
            </a:r>
            <a:r>
              <a:rPr lang="en-US" altLang="en-US" sz="2200" i="1" dirty="0" smtClean="0">
                <a:latin typeface="Arial" charset="0"/>
              </a:rPr>
              <a:t>bare metal programming.</a:t>
            </a:r>
            <a:endParaRPr lang="en-US" altLang="en-US" sz="2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A2322-9752-4A2F-8658-080C8E4E6DB2}" type="slidenum">
              <a:rPr lang="en-US" altLang="en-US" sz="1400" baseline="0"/>
              <a:pPr/>
              <a:t>38</a:t>
            </a:fld>
            <a:endParaRPr lang="en-US" altLang="en-US" sz="1400" baseline="0"/>
          </a:p>
        </p:txBody>
      </p:sp>
      <p:sp>
        <p:nvSpPr>
          <p:cNvPr id="38915" name="Rectangle 1026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143000"/>
            <a:ext cx="7620000" cy="41910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smtClean="0">
                <a:latin typeface="Arial" charset="0"/>
              </a:rPr>
              <a:t>Embedded systems differ from general-purpose systems because:</a:t>
            </a:r>
          </a:p>
          <a:p>
            <a:pPr lvl="1">
              <a:spcBef>
                <a:spcPct val="30000"/>
              </a:spcBef>
            </a:pPr>
            <a:r>
              <a:rPr lang="en-US" altLang="en-US" sz="2200" smtClean="0">
                <a:latin typeface="Arial" charset="0"/>
              </a:rPr>
              <a:t>They are resource constrained.</a:t>
            </a:r>
          </a:p>
          <a:p>
            <a:pPr lvl="1">
              <a:spcBef>
                <a:spcPct val="30000"/>
              </a:spcBef>
            </a:pPr>
            <a:r>
              <a:rPr lang="en-US" altLang="en-US" sz="2200" smtClean="0">
                <a:latin typeface="Arial" charset="0"/>
              </a:rPr>
              <a:t>Programming requires deep awareness of the underlying hardware.</a:t>
            </a:r>
          </a:p>
          <a:p>
            <a:pPr lvl="1">
              <a:spcBef>
                <a:spcPct val="30000"/>
              </a:spcBef>
            </a:pPr>
            <a:r>
              <a:rPr lang="en-US" altLang="en-US" sz="2200" smtClean="0">
                <a:latin typeface="Arial" charset="0"/>
              </a:rPr>
              <a:t>Signal timing and event handling are critical.</a:t>
            </a:r>
          </a:p>
          <a:p>
            <a:pPr lvl="1">
              <a:spcBef>
                <a:spcPct val="30000"/>
              </a:spcBef>
            </a:pPr>
            <a:r>
              <a:rPr lang="en-US" altLang="en-US" sz="2200" smtClean="0">
                <a:latin typeface="Arial" charset="0"/>
              </a:rPr>
              <a:t>The hardware-software partition is moveable.</a:t>
            </a:r>
          </a:p>
          <a:p>
            <a:pPr>
              <a:spcBef>
                <a:spcPct val="30000"/>
              </a:spcBef>
            </a:pPr>
            <a:r>
              <a:rPr lang="en-US" altLang="en-US" sz="2600" smtClean="0">
                <a:latin typeface="Arial" charset="0"/>
              </a:rPr>
              <a:t>Embedded hardware can be off-the-shelf, semi-customized, fully-customized, or configurable.</a:t>
            </a:r>
            <a:endParaRPr lang="en-US" altLang="en-US" smtClean="0"/>
          </a:p>
        </p:txBody>
      </p:sp>
      <p:sp>
        <p:nvSpPr>
          <p:cNvPr id="38916" name="Rectangle 1027"/>
          <p:cNvSpPr>
            <a:spLocks noGrp="1" noChangeArrowheads="1"/>
          </p:cNvSpPr>
          <p:nvPr>
            <p:ph type="title"/>
          </p:nvPr>
        </p:nvSpPr>
        <p:spPr>
          <a:xfrm>
            <a:off x="1295400" y="382588"/>
            <a:ext cx="6477000" cy="547687"/>
          </a:xfrm>
          <a:noFill/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Chapter 10 Conclusion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FCF5E8-1AF2-4EB9-9142-665D6B745D9B}" type="slidenum">
              <a:rPr lang="en-US" altLang="en-US" sz="1400" baseline="0"/>
              <a:pPr/>
              <a:t>39</a:t>
            </a:fld>
            <a:endParaRPr lang="en-US" altLang="en-US" sz="1400" baseline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620000" cy="41910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smtClean="0">
                <a:latin typeface="Arial" charset="0"/>
              </a:rPr>
              <a:t>Programmable logic devices include: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PALs: Programmable AND gates connected to a set of fixed OR gates.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PLA: Programmable AND gates connected through programmable OR gates.</a:t>
            </a:r>
          </a:p>
          <a:p>
            <a:pPr lvl="1">
              <a:spcBef>
                <a:spcPct val="40000"/>
              </a:spcBef>
            </a:pPr>
            <a:r>
              <a:rPr lang="en-US" altLang="en-US" sz="2200" smtClean="0">
                <a:latin typeface="Arial" charset="0"/>
              </a:rPr>
              <a:t>FPGA: Logic functions provided through lookup tables.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PLDs tend to be slow and expensive as compared to off-the-shelf ICs.</a:t>
            </a:r>
            <a:endParaRPr lang="en-US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82588"/>
            <a:ext cx="6477000" cy="547687"/>
          </a:xfrm>
          <a:noFill/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Chapter 10 Conclusion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FC98B3-6286-4C2E-8AC6-225C397E3162}" type="slidenum">
              <a:rPr lang="en-US" altLang="en-US" sz="1400" baseline="0"/>
              <a:pPr/>
              <a:t>4</a:t>
            </a:fld>
            <a:endParaRPr lang="en-US" altLang="en-US" sz="1400" baseline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82588"/>
            <a:ext cx="5943600" cy="547687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10.1 Introduction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47244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Embedded systems are different from general-purpose systems in several important ways. Some key differences are:</a:t>
            </a:r>
            <a:endParaRPr lang="en-US" altLang="en-US" sz="2700" smtClean="0"/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Embedded systems are resource constrained. Utilization of memory and power are critical. The economy of hardware and software is often paramount, and can affect design decisions.</a:t>
            </a: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Partitioning of hardware and software is fluid.</a:t>
            </a: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Embedded systems programmers must understand every detail about the hardware.</a:t>
            </a: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Signal timing and event handling are crucial.</a:t>
            </a:r>
            <a:endParaRPr lang="en-US" altLang="en-US" sz="240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495FB3-B5B5-4970-AD24-5332D6D0A5A1}" type="slidenum">
              <a:rPr lang="en-US" altLang="en-US" sz="1400" baseline="0"/>
              <a:pPr/>
              <a:t>40</a:t>
            </a:fld>
            <a:endParaRPr lang="en-US" altLang="en-US" sz="1400" baseline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620000" cy="41910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smtClean="0">
                <a:latin typeface="Arial" charset="0"/>
              </a:rPr>
              <a:t>Hardware definition languages Verilog, VHDL specify the functions and layout of full-custom chips.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SpecC and SystemC raise the level of abstraction in chip design.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Hardware-software codesign and cosimulation reduces errors and brings products to market faster.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477000" cy="547688"/>
          </a:xfrm>
          <a:noFill/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Chapter 10 Conclusion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C18E8E-B538-41F1-BFEC-14AA4BA6134A}" type="slidenum">
              <a:rPr lang="en-US" altLang="en-US" sz="1400" baseline="0"/>
              <a:pPr/>
              <a:t>41</a:t>
            </a:fld>
            <a:endParaRPr lang="en-US" altLang="en-US" sz="1400" baseline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620000" cy="41910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dirty="0" smtClean="0">
                <a:latin typeface="Arial" charset="0"/>
              </a:rPr>
              <a:t>Embedded operating systems differ from general purpose operating systems in their timing and memory footprint requirements.</a:t>
            </a:r>
          </a:p>
          <a:p>
            <a:pPr>
              <a:spcBef>
                <a:spcPct val="30000"/>
              </a:spcBef>
            </a:pPr>
            <a:r>
              <a:rPr lang="en-US" altLang="en-US" sz="2600" dirty="0" smtClean="0">
                <a:latin typeface="Arial" charset="0"/>
              </a:rPr>
              <a:t>IEEE 1003.1-2001, POSIX, is the specification for standardized Unix, to which Embedded Linux adheres.</a:t>
            </a:r>
          </a:p>
          <a:p>
            <a:pPr>
              <a:spcBef>
                <a:spcPct val="30000"/>
              </a:spcBef>
            </a:pPr>
            <a:r>
              <a:rPr lang="en-US" altLang="en-US" sz="2600" dirty="0" smtClean="0">
                <a:latin typeface="Arial" charset="0"/>
              </a:rPr>
              <a:t>Other popular embedded operating systems include the Windows Embedded 8 series, QNX, and MS-DOS.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477000" cy="547688"/>
          </a:xfrm>
          <a:noFill/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Chapter 10 Conclusion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D7A949-0670-48A0-8C48-5361BCA8A5A6}" type="slidenum">
              <a:rPr lang="en-US" altLang="en-US" sz="1400" baseline="0"/>
              <a:pPr/>
              <a:t>42</a:t>
            </a:fld>
            <a:endParaRPr lang="en-US" altLang="en-US" sz="1400" baseline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219200"/>
            <a:ext cx="7620000" cy="41910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sz="2600" smtClean="0">
                <a:latin typeface="Arial" charset="0"/>
              </a:rPr>
              <a:t>Embedded software requires accurate specifications and rigorous development practices.</a:t>
            </a:r>
          </a:p>
          <a:p>
            <a:pPr lvl="1">
              <a:spcBef>
                <a:spcPct val="30000"/>
              </a:spcBef>
            </a:pPr>
            <a:r>
              <a:rPr lang="en-US" altLang="en-US" sz="2200" smtClean="0">
                <a:latin typeface="Arial" charset="0"/>
              </a:rPr>
              <a:t>Formal languages help.</a:t>
            </a:r>
          </a:p>
          <a:p>
            <a:pPr>
              <a:spcBef>
                <a:spcPct val="30000"/>
              </a:spcBef>
            </a:pPr>
            <a:r>
              <a:rPr lang="en-US" altLang="en-US" sz="2600" smtClean="0">
                <a:latin typeface="Arial" charset="0"/>
              </a:rPr>
              <a:t>Event processing requires careful specification and testing.</a:t>
            </a:r>
          </a:p>
          <a:p>
            <a:pPr>
              <a:spcBef>
                <a:spcPct val="30000"/>
              </a:spcBef>
            </a:pPr>
            <a:r>
              <a:rPr lang="en-US" altLang="en-US" sz="2600" smtClean="0">
                <a:latin typeface="Arial" charset="0"/>
              </a:rPr>
              <a:t>Embedded system debugging can be supported by hardware interfaces to include ICE, BDM, JTAG, and Nexus.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477000" cy="547688"/>
          </a:xfrm>
          <a:noFill/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Chapter 10 Conclusion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4C97FF-027C-4AF3-A944-5A0DFAFB22EE}" type="slidenum">
              <a:rPr lang="en-US" altLang="en-US" sz="1400" baseline="0"/>
              <a:pPr/>
              <a:t>5</a:t>
            </a:fld>
            <a:endParaRPr lang="en-US" altLang="en-US" sz="1400" baseline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848600" cy="4495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We will classify embedded hardware according to the extent to which it is adapted or adaptable by the people who program and install the system into the device that it supports.</a:t>
            </a:r>
            <a:endParaRPr lang="en-US" altLang="en-US" sz="2600" smtClean="0"/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Accordingly, we say that embedded hardware falls into categories of:</a:t>
            </a:r>
            <a:endParaRPr lang="en-US" altLang="en-US" sz="270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Off-the-shelf</a:t>
            </a: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Configurable</a:t>
            </a: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Fully-Customized</a:t>
            </a:r>
            <a:endParaRPr lang="en-US" altLang="en-US" sz="2400" smtClean="0">
              <a:latin typeface="Arial" charset="0"/>
            </a:endParaRP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562600" y="3810000"/>
            <a:ext cx="2438400" cy="1766888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200" b="1" baseline="0" dirty="0">
                <a:solidFill>
                  <a:srgbClr val="CC3300"/>
                </a:solidFill>
              </a:rPr>
              <a:t>Note: There are many other taxonomies. This one is convenient for our purposes.</a:t>
            </a:r>
            <a:endParaRPr lang="en-US" baseline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419CD8-15AC-4C1E-843E-BF2A6E7AE739}" type="slidenum">
              <a:rPr lang="en-US" altLang="en-US" sz="1400" baseline="0"/>
              <a:pPr/>
              <a:t>6</a:t>
            </a:fld>
            <a:endParaRPr lang="en-US" altLang="en-US" sz="1400" baseline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495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Using off-the-shelf hardware, minimal hardware customization possible.</a:t>
            </a:r>
            <a:endParaRPr lang="en-US" altLang="en-US" sz="270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Perhaps add memory or peripherals. The internal wiring stays the same.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The most common off-the-shelf hardware is the microcontroller.</a:t>
            </a:r>
            <a:endParaRPr lang="en-US" altLang="en-US" sz="270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Microcontrollers are often derivatives of “old” PC technology. They are inexpensive because development costs were recouped long ago.</a:t>
            </a: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There are thousands of different microcontrollers.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CE043D-2632-4A58-B039-70A0525744B6}" type="slidenum">
              <a:rPr lang="en-US" altLang="en-US" sz="1400" baseline="0"/>
              <a:pPr/>
              <a:t>7</a:t>
            </a:fld>
            <a:endParaRPr lang="en-US" altLang="en-US" sz="1400" baseline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810000" cy="4495800"/>
          </a:xfrm>
          <a:noFill/>
        </p:spPr>
        <p:txBody>
          <a:bodyPr/>
          <a:lstStyle/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Example microcontrollers are Motorola's 68HC12, Intel’s 8051, Microchip's 16F84A, and the PIC family.</a:t>
            </a: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A simplified block diagram of a microcontroller is shown at the right.</a:t>
            </a:r>
          </a:p>
        </p:txBody>
      </p:sp>
      <p:pic>
        <p:nvPicPr>
          <p:cNvPr id="8197" name="Picture 5" descr="C:\wpdocs\Julie\ECOA 2e\EmbeddedSystems\Fig10-1_pp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8441" r="18211" b="13058"/>
          <a:stretch>
            <a:fillRect/>
          </a:stretch>
        </p:blipFill>
        <p:spPr bwMode="auto">
          <a:xfrm>
            <a:off x="4038600" y="1441450"/>
            <a:ext cx="48006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BAA8F5-E12F-455E-BBEA-39DF50D8BB23}" type="slidenum">
              <a:rPr lang="en-US" altLang="en-US" sz="1400" baseline="0"/>
              <a:pPr/>
              <a:t>8</a:t>
            </a:fld>
            <a:endParaRPr lang="en-US" altLang="en-US" sz="1400" baseline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3810000" cy="4724400"/>
          </a:xfrm>
          <a:noFill/>
        </p:spPr>
        <p:txBody>
          <a:bodyPr/>
          <a:lstStyle/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We have seen all of these components before except for the watchdog timer.</a:t>
            </a: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A watchdog timer helps guard against system hangs by continually checking for liveness.</a:t>
            </a: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Watchdog timers are not used in all microcontrollers.</a:t>
            </a:r>
          </a:p>
        </p:txBody>
      </p:sp>
      <p:pic>
        <p:nvPicPr>
          <p:cNvPr id="9221" name="Picture 5" descr="C:\wpdocs\Julie\ECOA 2e\EmbeddedSystems\Fig10-1_ppt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8441" r="18211" b="13058"/>
          <a:stretch>
            <a:fillRect/>
          </a:stretch>
        </p:blipFill>
        <p:spPr bwMode="auto">
          <a:xfrm>
            <a:off x="4038600" y="1441450"/>
            <a:ext cx="480060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2A76B6-9C05-44D9-8021-4A3EEF6EBAC3}" type="slidenum">
              <a:rPr lang="en-US" altLang="en-US" sz="1400" baseline="0"/>
              <a:pPr/>
              <a:t>9</a:t>
            </a:fld>
            <a:endParaRPr lang="en-US" altLang="en-US" sz="1400" baseline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838200"/>
          </a:xfrm>
        </p:spPr>
        <p:txBody>
          <a:bodyPr/>
          <a:lstStyle/>
          <a:p>
            <a:r>
              <a:rPr lang="en-US" altLang="en-US" sz="3200" b="1" smtClean="0">
                <a:solidFill>
                  <a:schemeClr val="tx1"/>
                </a:solidFill>
                <a:latin typeface="Arial" charset="0"/>
              </a:rPr>
              <a:t>10.2 Embedded Hardware Overview</a:t>
            </a:r>
            <a:endParaRPr lang="en-US" altLang="en-US" sz="320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495800"/>
          </a:xfrm>
          <a:noFill/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For some applications, microcontrollers are too limited in their functionality.</a:t>
            </a:r>
          </a:p>
          <a:p>
            <a:pPr>
              <a:spcBef>
                <a:spcPct val="40000"/>
              </a:spcBef>
            </a:pPr>
            <a:r>
              <a:rPr lang="en-US" altLang="en-US" sz="2600" smtClean="0">
                <a:latin typeface="Arial" charset="0"/>
              </a:rPr>
              <a:t>Systems-on-a-chip (SOCs) are full blown computer systems-- including all supporting circuits-- that are etched on a single die.</a:t>
            </a:r>
            <a:endParaRPr lang="en-US" altLang="en-US" sz="2700" smtClean="0">
              <a:latin typeface="Arial" charset="0"/>
            </a:endParaRP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Alternatively, separate chips are needed to provide the same services. </a:t>
            </a:r>
          </a:p>
          <a:p>
            <a:pPr lvl="1">
              <a:spcBef>
                <a:spcPct val="40000"/>
              </a:spcBef>
            </a:pPr>
            <a:r>
              <a:rPr lang="en-US" altLang="en-US" sz="2300" smtClean="0">
                <a:latin typeface="Arial" charset="0"/>
              </a:rPr>
              <a:t>The additional chips are costly and consume power and space.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Office\Templates\ECOA_Mstr.pot</Template>
  <TotalTime>6986</TotalTime>
  <Words>2324</Words>
  <Application>Microsoft Office PowerPoint</Application>
  <PresentationFormat>On-screen Show (4:3)</PresentationFormat>
  <Paragraphs>275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ECOA_Mstr</vt:lpstr>
      <vt:lpstr>Chapter 10</vt:lpstr>
      <vt:lpstr>Chapter 10 Objectives</vt:lpstr>
      <vt:lpstr>10.1 Introduction</vt:lpstr>
      <vt:lpstr>10.1 Introduction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10.2 Embedded Hardware Overview</vt:lpstr>
      <vt:lpstr>10.3 Embedded Software Overview</vt:lpstr>
      <vt:lpstr>10.3 Embedded Software Overview</vt:lpstr>
      <vt:lpstr>10.3 Embedded Software Overview</vt:lpstr>
      <vt:lpstr>10.3 Embedded Software Overview</vt:lpstr>
      <vt:lpstr>10.3 Embedded Software Overview</vt:lpstr>
      <vt:lpstr>10.3 Embedded Software Overview</vt:lpstr>
      <vt:lpstr>10.3 Embedded Software Overview</vt:lpstr>
      <vt:lpstr>10.3 Embedded Software Overview</vt:lpstr>
      <vt:lpstr>10.3 Embedded Software Overview</vt:lpstr>
      <vt:lpstr>10.3 Embedded Software Overview</vt:lpstr>
      <vt:lpstr>10.3 Embedded Software Overview</vt:lpstr>
      <vt:lpstr>Chapter 10 Conclusion</vt:lpstr>
      <vt:lpstr>Chapter 10 Conclusion</vt:lpstr>
      <vt:lpstr>Chapter 10 Conclusion</vt:lpstr>
      <vt:lpstr>Chapter 10 Conclusion</vt:lpstr>
      <vt:lpstr>Chapter 10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creator>Null &amp; Lobur</dc:creator>
  <cp:lastModifiedBy>Brooke Yee</cp:lastModifiedBy>
  <cp:revision>396</cp:revision>
  <dcterms:created xsi:type="dcterms:W3CDTF">2002-11-19T23:57:00Z</dcterms:created>
  <dcterms:modified xsi:type="dcterms:W3CDTF">2014-02-08T17:19:38Z</dcterms:modified>
</cp:coreProperties>
</file>