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theme/themeOverride30.xml" ContentType="application/vnd.openxmlformats-officedocument.themeOverride+xml"/>
  <Override PartName="/ppt/notesSlides/notesSlide30.xml" ContentType="application/vnd.openxmlformats-officedocument.presentationml.notesSlide+xml"/>
  <Override PartName="/ppt/theme/themeOverride31.xml" ContentType="application/vnd.openxmlformats-officedocument.themeOverride+xml"/>
  <Override PartName="/ppt/notesSlides/notesSlide31.xml" ContentType="application/vnd.openxmlformats-officedocument.presentationml.notesSlide+xml"/>
  <Override PartName="/ppt/theme/themeOverride32.xml" ContentType="application/vnd.openxmlformats-officedocument.themeOverride+xml"/>
  <Override PartName="/ppt/notesSlides/notesSlide32.xml" ContentType="application/vnd.openxmlformats-officedocument.presentationml.notesSlide+xml"/>
  <Override PartName="/ppt/theme/themeOverride33.xml" ContentType="application/vnd.openxmlformats-officedocument.themeOverride+xml"/>
  <Override PartName="/ppt/notesSlides/notesSlide33.xml" ContentType="application/vnd.openxmlformats-officedocument.presentationml.notesSlide+xml"/>
  <Override PartName="/ppt/theme/themeOverride34.xml" ContentType="application/vnd.openxmlformats-officedocument.themeOverride+xml"/>
  <Override PartName="/ppt/notesSlides/notesSlide34.xml" ContentType="application/vnd.openxmlformats-officedocument.presentationml.notesSlide+xml"/>
  <Override PartName="/ppt/theme/themeOverride35.xml" ContentType="application/vnd.openxmlformats-officedocument.themeOverride+xml"/>
  <Override PartName="/ppt/notesSlides/notesSlide35.xml" ContentType="application/vnd.openxmlformats-officedocument.presentationml.notesSlide+xml"/>
  <Override PartName="/ppt/theme/themeOverride36.xml" ContentType="application/vnd.openxmlformats-officedocument.themeOverride+xml"/>
  <Override PartName="/ppt/notesSlides/notesSlide36.xml" ContentType="application/vnd.openxmlformats-officedocument.presentationml.notesSlide+xml"/>
  <Override PartName="/ppt/theme/themeOverride37.xml" ContentType="application/vnd.openxmlformats-officedocument.themeOverride+xml"/>
  <Override PartName="/ppt/notesSlides/notesSlide37.xml" ContentType="application/vnd.openxmlformats-officedocument.presentationml.notesSlide+xml"/>
  <Override PartName="/ppt/theme/themeOverride38.xml" ContentType="application/vnd.openxmlformats-officedocument.themeOverride+xml"/>
  <Override PartName="/ppt/notesSlides/notesSlide38.xml" ContentType="application/vnd.openxmlformats-officedocument.presentationml.notesSlide+xml"/>
  <Override PartName="/ppt/theme/themeOverride39.xml" ContentType="application/vnd.openxmlformats-officedocument.themeOverride+xml"/>
  <Override PartName="/ppt/notesSlides/notesSlide39.xml" ContentType="application/vnd.openxmlformats-officedocument.presentationml.notesSlide+xml"/>
  <Override PartName="/ppt/theme/themeOverride40.xml" ContentType="application/vnd.openxmlformats-officedocument.themeOverride+xml"/>
  <Override PartName="/ppt/notesSlides/notesSlide40.xml" ContentType="application/vnd.openxmlformats-officedocument.presentationml.notesSlide+xml"/>
  <Override PartName="/ppt/theme/themeOverride41.xml" ContentType="application/vnd.openxmlformats-officedocument.themeOverride+xml"/>
  <Override PartName="/ppt/notesSlides/notesSlide41.xml" ContentType="application/vnd.openxmlformats-officedocument.presentationml.notesSlide+xml"/>
  <Override PartName="/ppt/theme/themeOverride42.xml" ContentType="application/vnd.openxmlformats-officedocument.themeOverride+xml"/>
  <Override PartName="/ppt/notesSlides/notesSlide42.xml" ContentType="application/vnd.openxmlformats-officedocument.presentationml.notesSlide+xml"/>
  <Override PartName="/ppt/theme/themeOverride43.xml" ContentType="application/vnd.openxmlformats-officedocument.themeOverride+xml"/>
  <Override PartName="/ppt/notesSlides/notesSlide43.xml" ContentType="application/vnd.openxmlformats-officedocument.presentationml.notesSlide+xml"/>
  <Override PartName="/ppt/theme/themeOverride44.xml" ContentType="application/vnd.openxmlformats-officedocument.themeOverride+xml"/>
  <Override PartName="/ppt/notesSlides/notesSlide44.xml" ContentType="application/vnd.openxmlformats-officedocument.presentationml.notesSlide+xml"/>
  <Override PartName="/ppt/theme/themeOverride45.xml" ContentType="application/vnd.openxmlformats-officedocument.themeOverride+xml"/>
  <Override PartName="/ppt/notesSlides/notesSlide45.xml" ContentType="application/vnd.openxmlformats-officedocument.presentationml.notesSlide+xml"/>
  <Override PartName="/ppt/theme/themeOverride46.xml" ContentType="application/vnd.openxmlformats-officedocument.themeOverride+xml"/>
  <Override PartName="/ppt/notesSlides/notesSlide46.xml" ContentType="application/vnd.openxmlformats-officedocument.presentationml.notesSlide+xml"/>
  <Override PartName="/ppt/theme/themeOverride47.xml" ContentType="application/vnd.openxmlformats-officedocument.themeOverride+xml"/>
  <Override PartName="/ppt/notesSlides/notesSlide47.xml" ContentType="application/vnd.openxmlformats-officedocument.presentationml.notesSlide+xml"/>
  <Override PartName="/ppt/theme/themeOverride48.xml" ContentType="application/vnd.openxmlformats-officedocument.themeOverride+xml"/>
  <Override PartName="/ppt/notesSlides/notesSlide48.xml" ContentType="application/vnd.openxmlformats-officedocument.presentationml.notesSlide+xml"/>
  <Override PartName="/ppt/theme/themeOverride49.xml" ContentType="application/vnd.openxmlformats-officedocument.themeOverride+xml"/>
  <Override PartName="/ppt/notesSlides/notesSlide49.xml" ContentType="application/vnd.openxmlformats-officedocument.presentationml.notesSlide+xml"/>
  <Override PartName="/ppt/theme/themeOverride50.xml" ContentType="application/vnd.openxmlformats-officedocument.themeOverride+xml"/>
  <Override PartName="/ppt/notesSlides/notesSlide50.xml" ContentType="application/vnd.openxmlformats-officedocument.presentationml.notesSlide+xml"/>
  <Override PartName="/ppt/theme/themeOverride51.xml" ContentType="application/vnd.openxmlformats-officedocument.themeOverride+xml"/>
  <Override PartName="/ppt/notesSlides/notesSlide51.xml" ContentType="application/vnd.openxmlformats-officedocument.presentationml.notesSlide+xml"/>
  <Override PartName="/ppt/theme/themeOverride52.xml" ContentType="application/vnd.openxmlformats-officedocument.themeOverride+xml"/>
  <Override PartName="/ppt/notesSlides/notesSlide52.xml" ContentType="application/vnd.openxmlformats-officedocument.presentationml.notesSlide+xml"/>
  <Override PartName="/ppt/theme/themeOverride53.xml" ContentType="application/vnd.openxmlformats-officedocument.themeOverride+xml"/>
  <Override PartName="/ppt/notesSlides/notesSlide53.xml" ContentType="application/vnd.openxmlformats-officedocument.presentationml.notesSlide+xml"/>
  <Override PartName="/ppt/theme/themeOverride54.xml" ContentType="application/vnd.openxmlformats-officedocument.themeOverride+xml"/>
  <Override PartName="/ppt/notesSlides/notesSlide54.xml" ContentType="application/vnd.openxmlformats-officedocument.presentationml.notesSlide+xml"/>
  <Override PartName="/ppt/theme/themeOverride55.xml" ContentType="application/vnd.openxmlformats-officedocument.themeOverride+xml"/>
  <Override PartName="/ppt/notesSlides/notesSlide55.xml" ContentType="application/vnd.openxmlformats-officedocument.presentationml.notesSlide+xml"/>
  <Override PartName="/ppt/theme/themeOverride56.xml" ContentType="application/vnd.openxmlformats-officedocument.themeOverride+xml"/>
  <Override PartName="/ppt/notesSlides/notesSlide56.xml" ContentType="application/vnd.openxmlformats-officedocument.presentationml.notesSlide+xml"/>
  <Override PartName="/ppt/theme/themeOverride57.xml" ContentType="application/vnd.openxmlformats-officedocument.themeOverride+xml"/>
  <Override PartName="/ppt/notesSlides/notesSlide57.xml" ContentType="application/vnd.openxmlformats-officedocument.presentationml.notesSlide+xml"/>
  <Override PartName="/ppt/theme/themeOverride58.xml" ContentType="application/vnd.openxmlformats-officedocument.themeOverride+xml"/>
  <Override PartName="/ppt/notesSlides/notesSlide58.xml" ContentType="application/vnd.openxmlformats-officedocument.presentationml.notesSlide+xml"/>
  <Override PartName="/ppt/theme/themeOverride59.xml" ContentType="application/vnd.openxmlformats-officedocument.themeOverride+xml"/>
  <Override PartName="/ppt/notesSlides/notesSlide59.xml" ContentType="application/vnd.openxmlformats-officedocument.presentationml.notesSlide+xml"/>
  <Override PartName="/ppt/theme/themeOverride60.xml" ContentType="application/vnd.openxmlformats-officedocument.themeOverr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4"/>
  </p:notesMasterIdLst>
  <p:sldIdLst>
    <p:sldId id="258" r:id="rId2"/>
    <p:sldId id="256" r:id="rId3"/>
    <p:sldId id="259" r:id="rId4"/>
    <p:sldId id="590" r:id="rId5"/>
    <p:sldId id="591" r:id="rId6"/>
    <p:sldId id="592" r:id="rId7"/>
    <p:sldId id="593" r:id="rId8"/>
    <p:sldId id="596" r:id="rId9"/>
    <p:sldId id="597" r:id="rId10"/>
    <p:sldId id="598" r:id="rId11"/>
    <p:sldId id="599" r:id="rId12"/>
    <p:sldId id="600" r:id="rId13"/>
    <p:sldId id="601" r:id="rId14"/>
    <p:sldId id="602" r:id="rId15"/>
    <p:sldId id="603" r:id="rId16"/>
    <p:sldId id="604" r:id="rId17"/>
    <p:sldId id="605" r:id="rId18"/>
    <p:sldId id="606" r:id="rId19"/>
    <p:sldId id="607" r:id="rId20"/>
    <p:sldId id="680" r:id="rId21"/>
    <p:sldId id="681" r:id="rId22"/>
    <p:sldId id="608" r:id="rId23"/>
    <p:sldId id="609" r:id="rId24"/>
    <p:sldId id="611" r:id="rId25"/>
    <p:sldId id="682" r:id="rId26"/>
    <p:sldId id="683" r:id="rId27"/>
    <p:sldId id="684" r:id="rId28"/>
    <p:sldId id="685" r:id="rId29"/>
    <p:sldId id="687" r:id="rId30"/>
    <p:sldId id="612" r:id="rId31"/>
    <p:sldId id="679" r:id="rId32"/>
    <p:sldId id="688" r:id="rId33"/>
    <p:sldId id="613" r:id="rId34"/>
    <p:sldId id="614" r:id="rId35"/>
    <p:sldId id="615" r:id="rId36"/>
    <p:sldId id="616" r:id="rId37"/>
    <p:sldId id="617" r:id="rId38"/>
    <p:sldId id="618" r:id="rId39"/>
    <p:sldId id="619" r:id="rId40"/>
    <p:sldId id="620" r:id="rId41"/>
    <p:sldId id="621" r:id="rId42"/>
    <p:sldId id="622" r:id="rId43"/>
    <p:sldId id="623" r:id="rId44"/>
    <p:sldId id="624" r:id="rId45"/>
    <p:sldId id="674" r:id="rId46"/>
    <p:sldId id="675" r:id="rId47"/>
    <p:sldId id="676" r:id="rId48"/>
    <p:sldId id="677" r:id="rId49"/>
    <p:sldId id="673" r:id="rId50"/>
    <p:sldId id="625" r:id="rId51"/>
    <p:sldId id="626" r:id="rId52"/>
    <p:sldId id="627" r:id="rId53"/>
    <p:sldId id="628" r:id="rId54"/>
    <p:sldId id="629" r:id="rId55"/>
    <p:sldId id="630" r:id="rId56"/>
    <p:sldId id="631" r:id="rId57"/>
    <p:sldId id="632" r:id="rId58"/>
    <p:sldId id="633" r:id="rId59"/>
    <p:sldId id="689" r:id="rId60"/>
    <p:sldId id="690" r:id="rId61"/>
    <p:sldId id="589" r:id="rId62"/>
    <p:sldId id="672" r:id="rId63"/>
  </p:sldIdLst>
  <p:sldSz cx="9144000" cy="6858000" type="screen4x3"/>
  <p:notesSz cx="6858000" cy="9144000"/>
  <p:defaultTextStyle>
    <a:defPPr>
      <a:defRPr lang="en-US"/>
    </a:defPPr>
    <a:lvl1pPr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1pPr>
    <a:lvl2pPr marL="4572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2pPr>
    <a:lvl3pPr marL="9144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3pPr>
    <a:lvl4pPr marL="13716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4pPr>
    <a:lvl5pPr marL="18288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5pPr>
    <a:lvl6pPr marL="2286000" algn="l" defTabSz="914400" rtl="0" eaLnBrk="1" latinLnBrk="0" hangingPunct="1">
      <a:defRPr sz="2000" kern="1200" baseline="30000">
        <a:solidFill>
          <a:schemeClr val="tx1"/>
        </a:solidFill>
        <a:latin typeface="Times New Roman" pitchFamily="18" charset="0"/>
        <a:ea typeface="+mn-ea"/>
        <a:cs typeface="+mn-cs"/>
      </a:defRPr>
    </a:lvl6pPr>
    <a:lvl7pPr marL="2743200" algn="l" defTabSz="914400" rtl="0" eaLnBrk="1" latinLnBrk="0" hangingPunct="1">
      <a:defRPr sz="2000" kern="1200" baseline="30000">
        <a:solidFill>
          <a:schemeClr val="tx1"/>
        </a:solidFill>
        <a:latin typeface="Times New Roman" pitchFamily="18" charset="0"/>
        <a:ea typeface="+mn-ea"/>
        <a:cs typeface="+mn-cs"/>
      </a:defRPr>
    </a:lvl7pPr>
    <a:lvl8pPr marL="3200400" algn="l" defTabSz="914400" rtl="0" eaLnBrk="1" latinLnBrk="0" hangingPunct="1">
      <a:defRPr sz="2000" kern="1200" baseline="30000">
        <a:solidFill>
          <a:schemeClr val="tx1"/>
        </a:solidFill>
        <a:latin typeface="Times New Roman" pitchFamily="18" charset="0"/>
        <a:ea typeface="+mn-ea"/>
        <a:cs typeface="+mn-cs"/>
      </a:defRPr>
    </a:lvl8pPr>
    <a:lvl9pPr marL="3657600" algn="l" defTabSz="914400" rtl="0" eaLnBrk="1" latinLnBrk="0" hangingPunct="1">
      <a:defRPr sz="2000" kern="1200" baseline="300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FFFFEB"/>
    <a:srgbClr val="CDFFE6"/>
    <a:srgbClr val="FFFFD5"/>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04" y="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notesViewPr>
    <p:cSldViewPr>
      <p:cViewPr varScale="1">
        <p:scale>
          <a:sx n="37" d="100"/>
          <a:sy n="37" d="100"/>
        </p:scale>
        <p:origin x="-147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aseline="0">
                <a:latin typeface="Times New Roman" charset="0"/>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aseline="0">
                <a:latin typeface="Times New Roman"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aseline="0">
                <a:latin typeface="Times New Roman" charset="0"/>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aseline="0">
                <a:latin typeface="Times New Roman" charset="0"/>
              </a:defRPr>
            </a:lvl1pPr>
          </a:lstStyle>
          <a:p>
            <a:pPr>
              <a:defRPr/>
            </a:pPr>
            <a:fld id="{86E3104D-7CDB-4BC5-8654-69DE80473988}" type="slidenum">
              <a:rPr lang="en-US"/>
              <a:pPr>
                <a:defRPr/>
              </a:pPr>
              <a:t>‹#›</a:t>
            </a:fld>
            <a:endParaRPr lang="en-US"/>
          </a:p>
        </p:txBody>
      </p:sp>
    </p:spTree>
    <p:extLst>
      <p:ext uri="{BB962C8B-B14F-4D97-AF65-F5344CB8AC3E}">
        <p14:creationId xmlns:p14="http://schemas.microsoft.com/office/powerpoint/2010/main" val="3864196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80D13AB-1859-4004-992E-16AD2B3F9DBD}" type="slidenum">
              <a:rPr lang="en-US" altLang="en-US" sz="1200" baseline="0" smtClean="0"/>
              <a:pPr/>
              <a:t>3</a:t>
            </a:fld>
            <a:endParaRPr lang="en-US" altLang="en-US" sz="1200" baseline="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C0D999A-712E-45C4-BF4E-799D5B847CE6}" type="slidenum">
              <a:rPr lang="en-US" altLang="en-US" sz="1200" baseline="0" smtClean="0"/>
              <a:pPr/>
              <a:t>12</a:t>
            </a:fld>
            <a:endParaRPr lang="en-US" altLang="en-US" sz="1200" baseline="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12568400-6C7E-49B9-920C-4B11F9A60842}" type="slidenum">
              <a:rPr lang="en-US" altLang="en-US" sz="1200" baseline="0" smtClean="0"/>
              <a:pPr/>
              <a:t>13</a:t>
            </a:fld>
            <a:endParaRPr lang="en-US" altLang="en-US" sz="1200" baseline="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317C3F7-2A8F-4EA2-A59C-189EC0569A82}" type="slidenum">
              <a:rPr lang="en-US" altLang="en-US" sz="1200" baseline="0" smtClean="0"/>
              <a:pPr/>
              <a:t>14</a:t>
            </a:fld>
            <a:endParaRPr lang="en-US" altLang="en-US" sz="1200" baseline="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EA5CEBD-0C0A-440A-B8DF-5D3320181456}" type="slidenum">
              <a:rPr lang="en-US" altLang="en-US" sz="1200" baseline="0" smtClean="0"/>
              <a:pPr/>
              <a:t>15</a:t>
            </a:fld>
            <a:endParaRPr lang="en-US" altLang="en-US" sz="1200" baseline="0" smtClean="0"/>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90E2920-C686-41B8-B926-B0F796F66697}" type="slidenum">
              <a:rPr lang="en-US" altLang="en-US" sz="1200" baseline="0" smtClean="0"/>
              <a:pPr/>
              <a:t>16</a:t>
            </a:fld>
            <a:endParaRPr lang="en-US" altLang="en-US" sz="1200" baseline="0" smtClean="0"/>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17E0B9A0-83F1-4BA9-8EA7-D78A1B48DBF4}" type="slidenum">
              <a:rPr lang="en-US" altLang="en-US" sz="1200" baseline="0" smtClean="0"/>
              <a:pPr/>
              <a:t>17</a:t>
            </a:fld>
            <a:endParaRPr lang="en-US" altLang="en-US" sz="1200" baseline="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101EF9D-2135-4FB6-8BDD-7374A3F11355}" type="slidenum">
              <a:rPr lang="en-US" altLang="en-US" sz="1200" baseline="0" smtClean="0"/>
              <a:pPr/>
              <a:t>18</a:t>
            </a:fld>
            <a:endParaRPr lang="en-US" altLang="en-US" sz="1200" baseline="0" smtClean="0"/>
          </a:p>
        </p:txBody>
      </p:sp>
      <p:sp>
        <p:nvSpPr>
          <p:cNvPr id="82947" name="Rectangle 1026"/>
          <p:cNvSpPr>
            <a:spLocks noGrp="1" noRot="1" noChangeAspect="1" noChangeArrowheads="1" noTextEdit="1"/>
          </p:cNvSpPr>
          <p:nvPr>
            <p:ph type="sldImg"/>
          </p:nvPr>
        </p:nvSpPr>
        <p:spPr>
          <a:ln/>
        </p:spPr>
      </p:sp>
      <p:sp>
        <p:nvSpPr>
          <p:cNvPr id="829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2BD6DF0-460A-41B9-8ADF-BA5CA6CC8597}" type="slidenum">
              <a:rPr lang="en-US" altLang="en-US" sz="1200" baseline="0" smtClean="0"/>
              <a:pPr/>
              <a:t>19</a:t>
            </a:fld>
            <a:endParaRPr lang="en-US" altLang="en-US" sz="1200" baseline="0" smtClean="0"/>
          </a:p>
        </p:txBody>
      </p:sp>
      <p:sp>
        <p:nvSpPr>
          <p:cNvPr id="83971" name="Rectangle 5122"/>
          <p:cNvSpPr>
            <a:spLocks noGrp="1" noRot="1" noChangeAspect="1" noChangeArrowheads="1" noTextEdit="1"/>
          </p:cNvSpPr>
          <p:nvPr>
            <p:ph type="sldImg"/>
          </p:nvPr>
        </p:nvSpPr>
        <p:spPr>
          <a:ln/>
        </p:spPr>
      </p:sp>
      <p:sp>
        <p:nvSpPr>
          <p:cNvPr id="83972" name="Rectangle 512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A6DCF61-125D-434A-9E4E-135007775D5C}" type="slidenum">
              <a:rPr lang="en-US" altLang="en-US" sz="1200" baseline="0" smtClean="0"/>
              <a:pPr/>
              <a:t>20</a:t>
            </a:fld>
            <a:endParaRPr lang="en-US" altLang="en-US" sz="1200" baseline="0" smtClean="0"/>
          </a:p>
        </p:txBody>
      </p:sp>
      <p:sp>
        <p:nvSpPr>
          <p:cNvPr id="84995" name="Rectangle 5122"/>
          <p:cNvSpPr>
            <a:spLocks noGrp="1" noRot="1" noChangeAspect="1" noChangeArrowheads="1" noTextEdit="1"/>
          </p:cNvSpPr>
          <p:nvPr>
            <p:ph type="sldImg"/>
          </p:nvPr>
        </p:nvSpPr>
        <p:spPr>
          <a:ln/>
        </p:spPr>
      </p:sp>
      <p:sp>
        <p:nvSpPr>
          <p:cNvPr id="84996" name="Rectangle 512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56EC7F0-4CC6-4E48-AEC7-48B85BA251D1}" type="slidenum">
              <a:rPr lang="en-US" altLang="en-US" sz="1200" baseline="0" smtClean="0"/>
              <a:pPr/>
              <a:t>21</a:t>
            </a:fld>
            <a:endParaRPr lang="en-US" altLang="en-US" sz="1200" baseline="0" smtClean="0"/>
          </a:p>
        </p:txBody>
      </p:sp>
      <p:sp>
        <p:nvSpPr>
          <p:cNvPr id="86019" name="Rectangle 5122"/>
          <p:cNvSpPr>
            <a:spLocks noGrp="1" noRot="1" noChangeAspect="1" noChangeArrowheads="1" noTextEdit="1"/>
          </p:cNvSpPr>
          <p:nvPr>
            <p:ph type="sldImg"/>
          </p:nvPr>
        </p:nvSpPr>
        <p:spPr>
          <a:ln/>
        </p:spPr>
      </p:sp>
      <p:sp>
        <p:nvSpPr>
          <p:cNvPr id="86020" name="Rectangle 512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31CFC72C-2E7B-48A4-BD00-AB5DE6B1C44F}" type="slidenum">
              <a:rPr lang="en-US" altLang="en-US" sz="1200" baseline="0" smtClean="0"/>
              <a:pPr/>
              <a:t>4</a:t>
            </a:fld>
            <a:endParaRPr lang="en-US" altLang="en-US" sz="1200" baseline="0" smtClean="0"/>
          </a:p>
        </p:txBody>
      </p:sp>
      <p:sp>
        <p:nvSpPr>
          <p:cNvPr id="68611" name="Rectangle 1026"/>
          <p:cNvSpPr>
            <a:spLocks noGrp="1" noRot="1" noChangeAspect="1" noChangeArrowheads="1" noTextEdit="1"/>
          </p:cNvSpPr>
          <p:nvPr>
            <p:ph type="sldImg"/>
          </p:nvPr>
        </p:nvSpPr>
        <p:spPr>
          <a:ln/>
        </p:spPr>
      </p:sp>
      <p:sp>
        <p:nvSpPr>
          <p:cNvPr id="686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C9BF173-C1E6-4FB1-B2FA-F9385C2B08F2}" type="slidenum">
              <a:rPr lang="en-US" altLang="en-US" sz="1200" baseline="0" smtClean="0"/>
              <a:pPr/>
              <a:t>22</a:t>
            </a:fld>
            <a:endParaRPr lang="en-US" altLang="en-US" sz="1200" baseline="0" smtClean="0"/>
          </a:p>
        </p:txBody>
      </p:sp>
      <p:sp>
        <p:nvSpPr>
          <p:cNvPr id="87043" name="Rectangle 1026"/>
          <p:cNvSpPr>
            <a:spLocks noGrp="1" noRot="1" noChangeAspect="1" noChangeArrowheads="1" noTextEdit="1"/>
          </p:cNvSpPr>
          <p:nvPr>
            <p:ph type="sldImg"/>
          </p:nvPr>
        </p:nvSpPr>
        <p:spPr>
          <a:ln/>
        </p:spPr>
      </p:sp>
      <p:sp>
        <p:nvSpPr>
          <p:cNvPr id="870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ED8A1FD-C2E1-4AC3-82B5-87631BB728B0}" type="slidenum">
              <a:rPr lang="en-US" altLang="en-US" sz="1200" baseline="0" smtClean="0"/>
              <a:pPr/>
              <a:t>23</a:t>
            </a:fld>
            <a:endParaRPr lang="en-US" altLang="en-US" sz="1200" baseline="0" smtClean="0"/>
          </a:p>
        </p:txBody>
      </p:sp>
      <p:sp>
        <p:nvSpPr>
          <p:cNvPr id="88067" name="Rectangle 2050"/>
          <p:cNvSpPr>
            <a:spLocks noGrp="1" noRot="1" noChangeAspect="1" noChangeArrowheads="1" noTextEdit="1"/>
          </p:cNvSpPr>
          <p:nvPr>
            <p:ph type="sldImg"/>
          </p:nvPr>
        </p:nvSpPr>
        <p:spPr>
          <a:ln/>
        </p:spPr>
      </p:sp>
      <p:sp>
        <p:nvSpPr>
          <p:cNvPr id="88068"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2D47630-9693-42CE-9096-47B187EFCE2D}" type="slidenum">
              <a:rPr lang="en-US" altLang="en-US" sz="1200" baseline="0" smtClean="0"/>
              <a:pPr/>
              <a:t>24</a:t>
            </a:fld>
            <a:endParaRPr lang="en-US" altLang="en-US" sz="1200" baseline="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0D1ACFF-33D5-48D1-A724-0A89C5A4106E}" type="slidenum">
              <a:rPr lang="en-US" altLang="en-US" sz="1200" baseline="0" smtClean="0"/>
              <a:pPr/>
              <a:t>25</a:t>
            </a:fld>
            <a:endParaRPr lang="en-US" altLang="en-US" sz="1200" baseline="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64458712-A4F2-484F-A9BC-8BA18F21AAEE}" type="slidenum">
              <a:rPr lang="en-US" altLang="en-US" sz="1200" baseline="0" smtClean="0"/>
              <a:pPr/>
              <a:t>26</a:t>
            </a:fld>
            <a:endParaRPr lang="en-US" altLang="en-US" sz="1200" baseline="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DE3BD67-5514-4FD5-9F2D-9A75638FCEA2}" type="slidenum">
              <a:rPr lang="en-US" altLang="en-US" sz="1200" baseline="0" smtClean="0"/>
              <a:pPr/>
              <a:t>27</a:t>
            </a:fld>
            <a:endParaRPr lang="en-US" altLang="en-US" sz="1200" baseline="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3862D4FC-28D1-4F7A-B77E-EDE9A6B4DA91}" type="slidenum">
              <a:rPr lang="en-US" altLang="en-US" sz="1200" baseline="0" smtClean="0"/>
              <a:pPr/>
              <a:t>28</a:t>
            </a:fld>
            <a:endParaRPr lang="en-US" altLang="en-US" sz="1200" baseline="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B365FACF-36DC-43A1-ABB6-6F12DC4C3B76}" type="slidenum">
              <a:rPr lang="en-US" altLang="en-US" sz="1200" baseline="0" smtClean="0"/>
              <a:pPr/>
              <a:t>29</a:t>
            </a:fld>
            <a:endParaRPr lang="en-US" altLang="en-US" sz="1200" baseline="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FA61311-3F31-41A1-923E-F4683D0A9140}" type="slidenum">
              <a:rPr lang="en-US" altLang="en-US" sz="1200" baseline="0" smtClean="0"/>
              <a:pPr/>
              <a:t>30</a:t>
            </a:fld>
            <a:endParaRPr lang="en-US" altLang="en-US" sz="1200" baseline="0" smtClean="0"/>
          </a:p>
        </p:txBody>
      </p:sp>
      <p:sp>
        <p:nvSpPr>
          <p:cNvPr id="95235" name="Rectangle 1026"/>
          <p:cNvSpPr>
            <a:spLocks noGrp="1" noRot="1" noChangeAspect="1" noChangeArrowheads="1" noTextEdit="1"/>
          </p:cNvSpPr>
          <p:nvPr>
            <p:ph type="sldImg"/>
          </p:nvPr>
        </p:nvSpPr>
        <p:spPr>
          <a:ln/>
        </p:spPr>
      </p:sp>
      <p:sp>
        <p:nvSpPr>
          <p:cNvPr id="952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0C86C6B-81A6-4A01-B751-EED56237AEFF}" type="slidenum">
              <a:rPr lang="en-US" altLang="en-US" sz="1200" baseline="0" smtClean="0"/>
              <a:pPr/>
              <a:t>31</a:t>
            </a:fld>
            <a:endParaRPr lang="en-US" altLang="en-US" sz="1200" baseline="0" smtClean="0"/>
          </a:p>
        </p:txBody>
      </p:sp>
      <p:sp>
        <p:nvSpPr>
          <p:cNvPr id="96259" name="Rectangle 1026"/>
          <p:cNvSpPr>
            <a:spLocks noGrp="1" noRot="1" noChangeAspect="1" noChangeArrowheads="1" noTextEdit="1"/>
          </p:cNvSpPr>
          <p:nvPr>
            <p:ph type="sldImg"/>
          </p:nvPr>
        </p:nvSpPr>
        <p:spPr>
          <a:ln/>
        </p:spPr>
      </p:sp>
      <p:sp>
        <p:nvSpPr>
          <p:cNvPr id="962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DBA01FB-141D-4229-9AFD-854517B19809}" type="slidenum">
              <a:rPr lang="en-US" altLang="en-US" sz="1200" baseline="0" smtClean="0"/>
              <a:pPr/>
              <a:t>5</a:t>
            </a:fld>
            <a:endParaRPr lang="en-US" altLang="en-US" sz="1200" baseline="0" smtClean="0"/>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8F430D1-4470-4F93-9183-B1881047DDC0}" type="slidenum">
              <a:rPr lang="en-US" altLang="en-US" sz="1200" baseline="0" smtClean="0"/>
              <a:pPr/>
              <a:t>32</a:t>
            </a:fld>
            <a:endParaRPr lang="en-US" altLang="en-US" sz="1200" baseline="0" smtClean="0"/>
          </a:p>
        </p:txBody>
      </p:sp>
      <p:sp>
        <p:nvSpPr>
          <p:cNvPr id="97283" name="Rectangle 1026"/>
          <p:cNvSpPr>
            <a:spLocks noGrp="1" noRot="1" noChangeAspect="1" noChangeArrowheads="1" noTextEdit="1"/>
          </p:cNvSpPr>
          <p:nvPr>
            <p:ph type="sldImg"/>
          </p:nvPr>
        </p:nvSpPr>
        <p:spPr>
          <a:ln/>
        </p:spPr>
      </p:sp>
      <p:sp>
        <p:nvSpPr>
          <p:cNvPr id="972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11FC4BE3-600D-4B7D-8645-E0EAE80EB33B}" type="slidenum">
              <a:rPr lang="en-US" altLang="en-US" sz="1200" baseline="0" smtClean="0"/>
              <a:pPr/>
              <a:t>33</a:t>
            </a:fld>
            <a:endParaRPr lang="en-US" altLang="en-US" sz="1200" baseline="0" smtClean="0"/>
          </a:p>
        </p:txBody>
      </p:sp>
      <p:sp>
        <p:nvSpPr>
          <p:cNvPr id="98307" name="Rectangle 2050"/>
          <p:cNvSpPr>
            <a:spLocks noGrp="1" noRot="1" noChangeAspect="1" noChangeArrowheads="1" noTextEdit="1"/>
          </p:cNvSpPr>
          <p:nvPr>
            <p:ph type="sldImg"/>
          </p:nvPr>
        </p:nvSpPr>
        <p:spPr>
          <a:ln/>
        </p:spPr>
      </p:sp>
      <p:sp>
        <p:nvSpPr>
          <p:cNvPr id="98308"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15A3B28-C6AA-4B5D-A8A6-819F0A282E0F}" type="slidenum">
              <a:rPr lang="en-US" altLang="en-US" sz="1200" baseline="0" smtClean="0"/>
              <a:pPr/>
              <a:t>34</a:t>
            </a:fld>
            <a:endParaRPr lang="en-US" altLang="en-US" sz="1200" baseline="0" smtClean="0"/>
          </a:p>
        </p:txBody>
      </p:sp>
      <p:sp>
        <p:nvSpPr>
          <p:cNvPr id="99331" name="Rectangle 2050"/>
          <p:cNvSpPr>
            <a:spLocks noGrp="1" noRot="1" noChangeAspect="1" noChangeArrowheads="1" noTextEdit="1"/>
          </p:cNvSpPr>
          <p:nvPr>
            <p:ph type="sldImg"/>
          </p:nvPr>
        </p:nvSpPr>
        <p:spPr>
          <a:ln/>
        </p:spPr>
      </p:sp>
      <p:sp>
        <p:nvSpPr>
          <p:cNvPr id="99332"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6602BB44-2E10-4D1C-AF0A-0BB461C43E18}" type="slidenum">
              <a:rPr lang="en-US" altLang="en-US" sz="1200" baseline="0" smtClean="0"/>
              <a:pPr/>
              <a:t>35</a:t>
            </a:fld>
            <a:endParaRPr lang="en-US" altLang="en-US" sz="1200" baseline="0" smtClean="0"/>
          </a:p>
        </p:txBody>
      </p:sp>
      <p:sp>
        <p:nvSpPr>
          <p:cNvPr id="100355" name="Rectangle 2050"/>
          <p:cNvSpPr>
            <a:spLocks noGrp="1" noRot="1" noChangeAspect="1" noChangeArrowheads="1" noTextEdit="1"/>
          </p:cNvSpPr>
          <p:nvPr>
            <p:ph type="sldImg"/>
          </p:nvPr>
        </p:nvSpPr>
        <p:spPr>
          <a:ln/>
        </p:spPr>
      </p:sp>
      <p:sp>
        <p:nvSpPr>
          <p:cNvPr id="100356"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B585641D-DB8D-4D95-BFA4-0EF95D63603D}" type="slidenum">
              <a:rPr lang="en-US" altLang="en-US" sz="1200" baseline="0" smtClean="0"/>
              <a:pPr/>
              <a:t>36</a:t>
            </a:fld>
            <a:endParaRPr lang="en-US" altLang="en-US" sz="1200" baseline="0" smtClean="0"/>
          </a:p>
        </p:txBody>
      </p:sp>
      <p:sp>
        <p:nvSpPr>
          <p:cNvPr id="101379" name="Rectangle 2050"/>
          <p:cNvSpPr>
            <a:spLocks noGrp="1" noRot="1" noChangeAspect="1" noChangeArrowheads="1" noTextEdit="1"/>
          </p:cNvSpPr>
          <p:nvPr>
            <p:ph type="sldImg"/>
          </p:nvPr>
        </p:nvSpPr>
        <p:spPr>
          <a:ln/>
        </p:spPr>
      </p:sp>
      <p:sp>
        <p:nvSpPr>
          <p:cNvPr id="101380"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E664BB8-14AB-4F9E-B521-3C79F562D0CA}" type="slidenum">
              <a:rPr lang="en-US" altLang="en-US" sz="1200" baseline="0" smtClean="0"/>
              <a:pPr/>
              <a:t>37</a:t>
            </a:fld>
            <a:endParaRPr lang="en-US" altLang="en-US" sz="1200" baseline="0" smtClean="0"/>
          </a:p>
        </p:txBody>
      </p:sp>
      <p:sp>
        <p:nvSpPr>
          <p:cNvPr id="102403" name="Rectangle 2050"/>
          <p:cNvSpPr>
            <a:spLocks noGrp="1" noRot="1" noChangeAspect="1" noChangeArrowheads="1" noTextEdit="1"/>
          </p:cNvSpPr>
          <p:nvPr>
            <p:ph type="sldImg"/>
          </p:nvPr>
        </p:nvSpPr>
        <p:spPr>
          <a:ln/>
        </p:spPr>
      </p:sp>
      <p:sp>
        <p:nvSpPr>
          <p:cNvPr id="10240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5805142-2380-45AD-BA94-4354D572825E}" type="slidenum">
              <a:rPr lang="en-US" altLang="en-US" sz="1200" baseline="0" smtClean="0"/>
              <a:pPr/>
              <a:t>38</a:t>
            </a:fld>
            <a:endParaRPr lang="en-US" altLang="en-US" sz="1200" baseline="0" smtClean="0"/>
          </a:p>
        </p:txBody>
      </p:sp>
      <p:sp>
        <p:nvSpPr>
          <p:cNvPr id="103427" name="Rectangle 2050"/>
          <p:cNvSpPr>
            <a:spLocks noGrp="1" noRot="1" noChangeAspect="1" noChangeArrowheads="1" noTextEdit="1"/>
          </p:cNvSpPr>
          <p:nvPr>
            <p:ph type="sldImg"/>
          </p:nvPr>
        </p:nvSpPr>
        <p:spPr>
          <a:ln/>
        </p:spPr>
      </p:sp>
      <p:sp>
        <p:nvSpPr>
          <p:cNvPr id="103428"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33811AA-9D47-4047-91CF-63C412E1D59F}" type="slidenum">
              <a:rPr lang="en-US" altLang="en-US" sz="1200" baseline="0" smtClean="0"/>
              <a:pPr/>
              <a:t>39</a:t>
            </a:fld>
            <a:endParaRPr lang="en-US" altLang="en-US" sz="1200" baseline="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8C75974-26C0-4860-A38D-6C07AD4E9402}" type="slidenum">
              <a:rPr lang="en-US" altLang="en-US" sz="1200" baseline="0" smtClean="0"/>
              <a:pPr/>
              <a:t>40</a:t>
            </a:fld>
            <a:endParaRPr lang="en-US" altLang="en-US" sz="1200" baseline="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A9B6BED-D08D-4801-BCBB-085244409CFA}" type="slidenum">
              <a:rPr lang="en-US" altLang="en-US" sz="1200" baseline="0" smtClean="0"/>
              <a:pPr/>
              <a:t>41</a:t>
            </a:fld>
            <a:endParaRPr lang="en-US" altLang="en-US" sz="1200" baseline="0" smtClean="0"/>
          </a:p>
        </p:txBody>
      </p:sp>
      <p:sp>
        <p:nvSpPr>
          <p:cNvPr id="106499" name="Rectangle 4098"/>
          <p:cNvSpPr>
            <a:spLocks noGrp="1" noRot="1" noChangeAspect="1" noChangeArrowheads="1" noTextEdit="1"/>
          </p:cNvSpPr>
          <p:nvPr>
            <p:ph type="sldImg"/>
          </p:nvPr>
        </p:nvSpPr>
        <p:spPr>
          <a:ln/>
        </p:spPr>
      </p:sp>
      <p:sp>
        <p:nvSpPr>
          <p:cNvPr id="106500" name="Rectangle 409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41E89D0-4D10-4AEB-AF43-27DD4358D9F4}" type="slidenum">
              <a:rPr lang="en-US" altLang="en-US" sz="1200" baseline="0" smtClean="0"/>
              <a:pPr/>
              <a:t>6</a:t>
            </a:fld>
            <a:endParaRPr lang="en-US" altLang="en-US" sz="1200" baseline="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94309079-AB3E-4818-B799-BF49FB9299DD}" type="slidenum">
              <a:rPr lang="en-US" altLang="en-US" sz="1200" baseline="0" smtClean="0"/>
              <a:pPr/>
              <a:t>42</a:t>
            </a:fld>
            <a:endParaRPr lang="en-US" altLang="en-US" sz="1200" baseline="0" smtClean="0"/>
          </a:p>
        </p:txBody>
      </p:sp>
      <p:sp>
        <p:nvSpPr>
          <p:cNvPr id="107523" name="Rectangle 4098"/>
          <p:cNvSpPr>
            <a:spLocks noGrp="1" noRot="1" noChangeAspect="1" noChangeArrowheads="1" noTextEdit="1"/>
          </p:cNvSpPr>
          <p:nvPr>
            <p:ph type="sldImg"/>
          </p:nvPr>
        </p:nvSpPr>
        <p:spPr>
          <a:ln/>
        </p:spPr>
      </p:sp>
      <p:sp>
        <p:nvSpPr>
          <p:cNvPr id="107524" name="Rectangle 409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5CE4CFF-FFAD-445A-A1A0-123768D608C6}" type="slidenum">
              <a:rPr lang="en-US" altLang="en-US" sz="1200" baseline="0" smtClean="0"/>
              <a:pPr/>
              <a:t>43</a:t>
            </a:fld>
            <a:endParaRPr lang="en-US" altLang="en-US" sz="1200" baseline="0" smtClean="0"/>
          </a:p>
        </p:txBody>
      </p:sp>
      <p:sp>
        <p:nvSpPr>
          <p:cNvPr id="108547" name="Rectangle 3074"/>
          <p:cNvSpPr>
            <a:spLocks noGrp="1" noRot="1" noChangeAspect="1" noChangeArrowheads="1" noTextEdit="1"/>
          </p:cNvSpPr>
          <p:nvPr>
            <p:ph type="sldImg"/>
          </p:nvPr>
        </p:nvSpPr>
        <p:spPr>
          <a:ln/>
        </p:spPr>
      </p:sp>
      <p:sp>
        <p:nvSpPr>
          <p:cNvPr id="108548" name="Rectangle 307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39E5804-D936-499F-89D7-613A105C0EFD}" type="slidenum">
              <a:rPr lang="en-US" altLang="en-US" sz="1200" baseline="0" smtClean="0"/>
              <a:pPr/>
              <a:t>44</a:t>
            </a:fld>
            <a:endParaRPr lang="en-US" altLang="en-US" sz="1200" baseline="0" smtClean="0"/>
          </a:p>
        </p:txBody>
      </p:sp>
      <p:sp>
        <p:nvSpPr>
          <p:cNvPr id="109571" name="Rectangle 1026"/>
          <p:cNvSpPr>
            <a:spLocks noGrp="1" noRot="1" noChangeAspect="1" noChangeArrowheads="1" noTextEdit="1"/>
          </p:cNvSpPr>
          <p:nvPr>
            <p:ph type="sldImg"/>
          </p:nvPr>
        </p:nvSpPr>
        <p:spPr>
          <a:ln/>
        </p:spPr>
      </p:sp>
      <p:sp>
        <p:nvSpPr>
          <p:cNvPr id="1095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BBD85823-9B44-4D22-B876-5A5C9DDA015F}" type="slidenum">
              <a:rPr lang="en-US" altLang="en-US" sz="1200" baseline="0" smtClean="0"/>
              <a:pPr/>
              <a:t>45</a:t>
            </a:fld>
            <a:endParaRPr lang="en-US" altLang="en-US" sz="1200" baseline="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2527D71-0B1B-4B45-A625-8EC911521854}" type="slidenum">
              <a:rPr lang="en-US" altLang="en-US" sz="1200" baseline="0" smtClean="0"/>
              <a:pPr/>
              <a:t>46</a:t>
            </a:fld>
            <a:endParaRPr lang="en-US" altLang="en-US" sz="1200" baseline="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C4F5C03-9E53-49EE-87F3-03BDC72C7E2D}" type="slidenum">
              <a:rPr lang="en-US" altLang="en-US" sz="1200" baseline="0" smtClean="0"/>
              <a:pPr/>
              <a:t>47</a:t>
            </a:fld>
            <a:endParaRPr lang="en-US" altLang="en-US" sz="1200" baseline="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E277043-24E3-4D74-99E3-7C03EB18EB51}" type="slidenum">
              <a:rPr lang="en-US" altLang="en-US" sz="1200" baseline="0" smtClean="0"/>
              <a:pPr/>
              <a:t>48</a:t>
            </a:fld>
            <a:endParaRPr lang="en-US" altLang="en-US" sz="1200" baseline="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CBEC6BA-4618-4480-A0A4-AE64FCE3F921}" type="slidenum">
              <a:rPr lang="en-US" altLang="en-US" sz="1200" baseline="0" smtClean="0"/>
              <a:pPr/>
              <a:t>49</a:t>
            </a:fld>
            <a:endParaRPr lang="en-US" altLang="en-US" sz="1200" baseline="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0D678BC-0129-4816-A778-A2813C886A8B}" type="slidenum">
              <a:rPr lang="en-US" altLang="en-US" sz="1200" baseline="0" smtClean="0"/>
              <a:pPr/>
              <a:t>50</a:t>
            </a:fld>
            <a:endParaRPr lang="en-US" altLang="en-US" sz="1200" baseline="0" smtClean="0"/>
          </a:p>
        </p:txBody>
      </p:sp>
      <p:sp>
        <p:nvSpPr>
          <p:cNvPr id="115715" name="Rectangle 3074"/>
          <p:cNvSpPr>
            <a:spLocks noGrp="1" noRot="1" noChangeAspect="1" noChangeArrowheads="1" noTextEdit="1"/>
          </p:cNvSpPr>
          <p:nvPr>
            <p:ph type="sldImg"/>
          </p:nvPr>
        </p:nvSpPr>
        <p:spPr>
          <a:ln/>
        </p:spPr>
      </p:sp>
      <p:sp>
        <p:nvSpPr>
          <p:cNvPr id="115716" name="Rectangle 307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35853D3A-B448-497F-9E4F-C8911C36D2CB}" type="slidenum">
              <a:rPr lang="en-US" altLang="en-US" sz="1200" baseline="0" smtClean="0"/>
              <a:pPr/>
              <a:t>51</a:t>
            </a:fld>
            <a:endParaRPr lang="en-US" altLang="en-US" sz="1200" baseline="0" smtClean="0"/>
          </a:p>
        </p:txBody>
      </p:sp>
      <p:sp>
        <p:nvSpPr>
          <p:cNvPr id="116739" name="Rectangle 1026"/>
          <p:cNvSpPr>
            <a:spLocks noGrp="1" noRot="1" noChangeAspect="1" noChangeArrowheads="1" noTextEdit="1"/>
          </p:cNvSpPr>
          <p:nvPr>
            <p:ph type="sldImg"/>
          </p:nvPr>
        </p:nvSpPr>
        <p:spPr>
          <a:ln/>
        </p:spPr>
      </p:sp>
      <p:sp>
        <p:nvSpPr>
          <p:cNvPr id="1167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3FFAD90-7FBA-4739-BB9D-8150718FC4F9}" type="slidenum">
              <a:rPr lang="en-US" altLang="en-US" sz="1200" baseline="0" smtClean="0"/>
              <a:pPr/>
              <a:t>7</a:t>
            </a:fld>
            <a:endParaRPr lang="en-US" altLang="en-US" sz="1200" baseline="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681C0D35-5E06-4B87-8D38-6FC017D28A07}" type="slidenum">
              <a:rPr lang="en-US" altLang="en-US" sz="1200" baseline="0" smtClean="0"/>
              <a:pPr/>
              <a:t>52</a:t>
            </a:fld>
            <a:endParaRPr lang="en-US" altLang="en-US" sz="1200" baseline="0" smtClean="0"/>
          </a:p>
        </p:txBody>
      </p:sp>
      <p:sp>
        <p:nvSpPr>
          <p:cNvPr id="117763" name="Rectangle 1026"/>
          <p:cNvSpPr>
            <a:spLocks noGrp="1" noRot="1" noChangeAspect="1" noChangeArrowheads="1" noTextEdit="1"/>
          </p:cNvSpPr>
          <p:nvPr>
            <p:ph type="sldImg"/>
          </p:nvPr>
        </p:nvSpPr>
        <p:spPr>
          <a:ln/>
        </p:spPr>
      </p:sp>
      <p:sp>
        <p:nvSpPr>
          <p:cNvPr id="11776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D68D4D2-2E0E-4F72-B016-C3500106EFF2}" type="slidenum">
              <a:rPr lang="en-US" altLang="en-US" sz="1200" baseline="0" smtClean="0"/>
              <a:pPr/>
              <a:t>53</a:t>
            </a:fld>
            <a:endParaRPr lang="en-US" altLang="en-US" sz="1200" baseline="0" smtClean="0"/>
          </a:p>
        </p:txBody>
      </p:sp>
      <p:sp>
        <p:nvSpPr>
          <p:cNvPr id="118787" name="Rectangle 1026"/>
          <p:cNvSpPr>
            <a:spLocks noGrp="1" noRot="1" noChangeAspect="1" noChangeArrowheads="1" noTextEdit="1"/>
          </p:cNvSpPr>
          <p:nvPr>
            <p:ph type="sldImg"/>
          </p:nvPr>
        </p:nvSpPr>
        <p:spPr>
          <a:ln/>
        </p:spPr>
      </p:sp>
      <p:sp>
        <p:nvSpPr>
          <p:cNvPr id="1187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B196E48-B326-42D4-99E1-97E305331BE5}" type="slidenum">
              <a:rPr lang="en-US" altLang="en-US" sz="1200" baseline="0" smtClean="0"/>
              <a:pPr/>
              <a:t>54</a:t>
            </a:fld>
            <a:endParaRPr lang="en-US" altLang="en-US" sz="1200" baseline="0" smtClean="0"/>
          </a:p>
        </p:txBody>
      </p:sp>
      <p:sp>
        <p:nvSpPr>
          <p:cNvPr id="119811" name="Rectangle 1026"/>
          <p:cNvSpPr>
            <a:spLocks noGrp="1" noRot="1" noChangeAspect="1" noChangeArrowheads="1" noTextEdit="1"/>
          </p:cNvSpPr>
          <p:nvPr>
            <p:ph type="sldImg"/>
          </p:nvPr>
        </p:nvSpPr>
        <p:spPr>
          <a:ln/>
        </p:spPr>
      </p:sp>
      <p:sp>
        <p:nvSpPr>
          <p:cNvPr id="1198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50C05021-53FC-4DD5-98E4-2479D084DB8E}" type="slidenum">
              <a:rPr lang="en-US" altLang="en-US" sz="1200" baseline="0" smtClean="0"/>
              <a:pPr/>
              <a:t>55</a:t>
            </a:fld>
            <a:endParaRPr lang="en-US" altLang="en-US" sz="1200" baseline="0" smtClean="0"/>
          </a:p>
        </p:txBody>
      </p:sp>
      <p:sp>
        <p:nvSpPr>
          <p:cNvPr id="120835" name="Rectangle 1026"/>
          <p:cNvSpPr>
            <a:spLocks noGrp="1" noRot="1" noChangeAspect="1" noChangeArrowheads="1" noTextEdit="1"/>
          </p:cNvSpPr>
          <p:nvPr>
            <p:ph type="sldImg"/>
          </p:nvPr>
        </p:nvSpPr>
        <p:spPr>
          <a:ln/>
        </p:spPr>
      </p:sp>
      <p:sp>
        <p:nvSpPr>
          <p:cNvPr id="1208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700F1FF-F21E-42C8-B8E1-3FFD39E45161}" type="slidenum">
              <a:rPr lang="en-US" altLang="en-US" sz="1200" baseline="0" smtClean="0"/>
              <a:pPr/>
              <a:t>56</a:t>
            </a:fld>
            <a:endParaRPr lang="en-US" altLang="en-US" sz="1200" baseline="0" smtClean="0"/>
          </a:p>
        </p:txBody>
      </p:sp>
      <p:sp>
        <p:nvSpPr>
          <p:cNvPr id="121859" name="Rectangle 1026"/>
          <p:cNvSpPr>
            <a:spLocks noGrp="1" noRot="1" noChangeAspect="1" noChangeArrowheads="1" noTextEdit="1"/>
          </p:cNvSpPr>
          <p:nvPr>
            <p:ph type="sldImg"/>
          </p:nvPr>
        </p:nvSpPr>
        <p:spPr>
          <a:ln/>
        </p:spPr>
      </p:sp>
      <p:sp>
        <p:nvSpPr>
          <p:cNvPr id="1218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BFB9028-AA60-45E3-B536-CF8EA682D279}" type="slidenum">
              <a:rPr lang="en-US" altLang="en-US" sz="1200" baseline="0" smtClean="0"/>
              <a:pPr/>
              <a:t>57</a:t>
            </a:fld>
            <a:endParaRPr lang="en-US" altLang="en-US" sz="1200" baseline="0" smtClean="0"/>
          </a:p>
        </p:txBody>
      </p:sp>
      <p:sp>
        <p:nvSpPr>
          <p:cNvPr id="122883" name="Rectangle 1026"/>
          <p:cNvSpPr>
            <a:spLocks noGrp="1" noRot="1" noChangeAspect="1" noChangeArrowheads="1" noTextEdit="1"/>
          </p:cNvSpPr>
          <p:nvPr>
            <p:ph type="sldImg"/>
          </p:nvPr>
        </p:nvSpPr>
        <p:spPr>
          <a:ln/>
        </p:spPr>
      </p:sp>
      <p:sp>
        <p:nvSpPr>
          <p:cNvPr id="1228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508D43B-2A2D-4E7B-A22D-111CA454C26C}" type="slidenum">
              <a:rPr lang="en-US" altLang="en-US" sz="1200" baseline="0" smtClean="0"/>
              <a:pPr/>
              <a:t>58</a:t>
            </a:fld>
            <a:endParaRPr lang="en-US" altLang="en-US" sz="1200" baseline="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8DD9B91-6402-40A9-87C5-51865E655410}" type="slidenum">
              <a:rPr lang="en-US" altLang="en-US" sz="1200" baseline="0" smtClean="0"/>
              <a:pPr/>
              <a:t>59</a:t>
            </a:fld>
            <a:endParaRPr lang="en-US" altLang="en-US" sz="1200" baseline="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47B4895-DF5D-4955-A419-D6E2582625F8}" type="slidenum">
              <a:rPr lang="en-US" altLang="en-US" sz="1200" baseline="0" smtClean="0"/>
              <a:pPr/>
              <a:t>60</a:t>
            </a:fld>
            <a:endParaRPr lang="en-US" altLang="en-US" sz="1200" baseline="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933719DB-D417-4A86-B661-C2FC8505BF32}" type="slidenum">
              <a:rPr lang="en-US" altLang="en-US" sz="1200" baseline="0" smtClean="0"/>
              <a:pPr/>
              <a:t>61</a:t>
            </a:fld>
            <a:endParaRPr lang="en-US" altLang="en-US" sz="1200" baseline="0" smtClean="0"/>
          </a:p>
        </p:txBody>
      </p:sp>
      <p:sp>
        <p:nvSpPr>
          <p:cNvPr id="126979" name="Rectangle 1026"/>
          <p:cNvSpPr>
            <a:spLocks noGrp="1" noRot="1" noChangeAspect="1" noChangeArrowheads="1" noTextEdit="1"/>
          </p:cNvSpPr>
          <p:nvPr>
            <p:ph type="sldImg"/>
          </p:nvPr>
        </p:nvSpPr>
        <p:spPr>
          <a:ln/>
        </p:spPr>
      </p:sp>
      <p:sp>
        <p:nvSpPr>
          <p:cNvPr id="12698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3A96A25B-1D69-41A0-8C80-7D558B90034B}" type="slidenum">
              <a:rPr lang="en-US" altLang="en-US" sz="1200" baseline="0" smtClean="0"/>
              <a:pPr/>
              <a:t>8</a:t>
            </a:fld>
            <a:endParaRPr lang="en-US" altLang="en-US" sz="1200" baseline="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2495351-3D07-4E56-9DAA-419D2E8165EA}" type="slidenum">
              <a:rPr lang="en-US" altLang="en-US" sz="1200" baseline="0" smtClean="0"/>
              <a:pPr/>
              <a:t>62</a:t>
            </a:fld>
            <a:endParaRPr lang="en-US" altLang="en-US" sz="1200" baseline="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9606244-B7B9-428D-96C5-154E7464345E}" type="slidenum">
              <a:rPr lang="en-US" altLang="en-US" sz="1200" baseline="0" smtClean="0"/>
              <a:pPr/>
              <a:t>9</a:t>
            </a:fld>
            <a:endParaRPr lang="en-US" altLang="en-US" sz="1200" baseline="0" smtClean="0"/>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DA1F397-A53B-4D34-B5AE-A3CEA7C21FED}" type="slidenum">
              <a:rPr lang="en-US" altLang="en-US" sz="1200" baseline="0" smtClean="0"/>
              <a:pPr/>
              <a:t>10</a:t>
            </a:fld>
            <a:endParaRPr lang="en-US" altLang="en-US" sz="1200" baseline="0" smtClean="0"/>
          </a:p>
        </p:txBody>
      </p:sp>
      <p:sp>
        <p:nvSpPr>
          <p:cNvPr id="74755" name="Rectangle 1026"/>
          <p:cNvSpPr>
            <a:spLocks noGrp="1" noRot="1" noChangeAspect="1" noChangeArrowheads="1" noTextEdit="1"/>
          </p:cNvSpPr>
          <p:nvPr>
            <p:ph type="sldImg"/>
          </p:nvPr>
        </p:nvSpPr>
        <p:spPr>
          <a:ln/>
        </p:spPr>
      </p:sp>
      <p:sp>
        <p:nvSpPr>
          <p:cNvPr id="747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BF0FE89E-0D32-4DB8-B118-3CF289AB11D5}" type="slidenum">
              <a:rPr lang="en-US" altLang="en-US" sz="1200" baseline="0" smtClean="0"/>
              <a:pPr/>
              <a:t>11</a:t>
            </a:fld>
            <a:endParaRPr lang="en-US" altLang="en-US" sz="1200" baseline="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DA8A3D-C8BB-4A4D-99BD-7BC5E7A12EEF}" type="slidenum">
              <a:rPr lang="en-US"/>
              <a:pPr>
                <a:defRPr/>
              </a:pPr>
              <a:t>‹#›</a:t>
            </a:fld>
            <a:endParaRPr lang="en-US" dirty="0"/>
          </a:p>
        </p:txBody>
      </p:sp>
    </p:spTree>
    <p:extLst>
      <p:ext uri="{BB962C8B-B14F-4D97-AF65-F5344CB8AC3E}">
        <p14:creationId xmlns:p14="http://schemas.microsoft.com/office/powerpoint/2010/main" val="404132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F2A6E1-078E-4B47-82E3-440134F2B05F}" type="slidenum">
              <a:rPr lang="en-US"/>
              <a:pPr>
                <a:defRPr/>
              </a:pPr>
              <a:t>‹#›</a:t>
            </a:fld>
            <a:endParaRPr lang="en-US" dirty="0"/>
          </a:p>
        </p:txBody>
      </p:sp>
    </p:spTree>
    <p:extLst>
      <p:ext uri="{BB962C8B-B14F-4D97-AF65-F5344CB8AC3E}">
        <p14:creationId xmlns:p14="http://schemas.microsoft.com/office/powerpoint/2010/main" val="155201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8ED668-813B-40F6-B8BF-EEF825C8C3F3}" type="slidenum">
              <a:rPr lang="en-US"/>
              <a:pPr>
                <a:defRPr/>
              </a:pPr>
              <a:t>‹#›</a:t>
            </a:fld>
            <a:endParaRPr lang="en-US" dirty="0"/>
          </a:p>
        </p:txBody>
      </p:sp>
    </p:spTree>
    <p:extLst>
      <p:ext uri="{BB962C8B-B14F-4D97-AF65-F5344CB8AC3E}">
        <p14:creationId xmlns:p14="http://schemas.microsoft.com/office/powerpoint/2010/main" val="422001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838200"/>
          </a:xfrm>
        </p:spPr>
        <p:txBody>
          <a:bodyPr/>
          <a:lstStyle>
            <a:lvl1pPr>
              <a:defRPr sz="3200" b="1"/>
            </a:lvl1pPr>
          </a:lstStyle>
          <a:p>
            <a:r>
              <a:rPr lang="en-US" dirty="0" smtClean="0"/>
              <a:t>Click to edit Master title style</a:t>
            </a:r>
            <a:endParaRPr lang="en-US" dirty="0"/>
          </a:p>
        </p:txBody>
      </p:sp>
      <p:sp>
        <p:nvSpPr>
          <p:cNvPr id="3" name="Content Placeholder 2"/>
          <p:cNvSpPr>
            <a:spLocks noGrp="1"/>
          </p:cNvSpPr>
          <p:nvPr>
            <p:ph idx="1"/>
          </p:nvPr>
        </p:nvSpPr>
        <p:spPr>
          <a:xfrm>
            <a:off x="685800" y="1371600"/>
            <a:ext cx="8001000" cy="4572000"/>
          </a:xfrm>
        </p:spPr>
        <p:txBody>
          <a:bodyPr/>
          <a:lstStyle>
            <a:lvl1pPr>
              <a:spcBef>
                <a:spcPts val="1200"/>
              </a:spcBef>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F84BFE-F1D9-4CFD-A0C8-2418B6E5F848}" type="slidenum">
              <a:rPr lang="en-US"/>
              <a:pPr>
                <a:defRPr/>
              </a:pPr>
              <a:t>‹#›</a:t>
            </a:fld>
            <a:endParaRPr lang="en-US" dirty="0"/>
          </a:p>
        </p:txBody>
      </p:sp>
    </p:spTree>
    <p:extLst>
      <p:ext uri="{BB962C8B-B14F-4D97-AF65-F5344CB8AC3E}">
        <p14:creationId xmlns:p14="http://schemas.microsoft.com/office/powerpoint/2010/main" val="333793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20D9F9-0CC0-45B3-AE85-FCCED2C25ADF}" type="slidenum">
              <a:rPr lang="en-US"/>
              <a:pPr>
                <a:defRPr/>
              </a:pPr>
              <a:t>‹#›</a:t>
            </a:fld>
            <a:endParaRPr lang="en-US" dirty="0"/>
          </a:p>
        </p:txBody>
      </p:sp>
    </p:spTree>
    <p:extLst>
      <p:ext uri="{BB962C8B-B14F-4D97-AF65-F5344CB8AC3E}">
        <p14:creationId xmlns:p14="http://schemas.microsoft.com/office/powerpoint/2010/main" val="134247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84AD28A-02C4-42DD-8578-15B6339CF68B}" type="slidenum">
              <a:rPr lang="en-US"/>
              <a:pPr>
                <a:defRPr/>
              </a:pPr>
              <a:t>‹#›</a:t>
            </a:fld>
            <a:endParaRPr lang="en-US" dirty="0"/>
          </a:p>
        </p:txBody>
      </p:sp>
    </p:spTree>
    <p:extLst>
      <p:ext uri="{BB962C8B-B14F-4D97-AF65-F5344CB8AC3E}">
        <p14:creationId xmlns:p14="http://schemas.microsoft.com/office/powerpoint/2010/main" val="39126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509E57-B470-432F-8538-CCD63073516D}" type="slidenum">
              <a:rPr lang="en-US"/>
              <a:pPr>
                <a:defRPr/>
              </a:pPr>
              <a:t>‹#›</a:t>
            </a:fld>
            <a:endParaRPr lang="en-US" dirty="0"/>
          </a:p>
        </p:txBody>
      </p:sp>
    </p:spTree>
    <p:extLst>
      <p:ext uri="{BB962C8B-B14F-4D97-AF65-F5344CB8AC3E}">
        <p14:creationId xmlns:p14="http://schemas.microsoft.com/office/powerpoint/2010/main" val="371507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92638A-6727-4C22-82EB-2BAD2BA4EC12}" type="slidenum">
              <a:rPr lang="en-US"/>
              <a:pPr>
                <a:defRPr/>
              </a:pPr>
              <a:t>‹#›</a:t>
            </a:fld>
            <a:endParaRPr lang="en-US" dirty="0"/>
          </a:p>
        </p:txBody>
      </p:sp>
    </p:spTree>
    <p:extLst>
      <p:ext uri="{BB962C8B-B14F-4D97-AF65-F5344CB8AC3E}">
        <p14:creationId xmlns:p14="http://schemas.microsoft.com/office/powerpoint/2010/main" val="61505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5D984CE-A6A1-4BC0-8599-796BD287DE21}" type="slidenum">
              <a:rPr lang="en-US"/>
              <a:pPr>
                <a:defRPr/>
              </a:pPr>
              <a:t>‹#›</a:t>
            </a:fld>
            <a:endParaRPr lang="en-US" dirty="0"/>
          </a:p>
        </p:txBody>
      </p:sp>
    </p:spTree>
    <p:extLst>
      <p:ext uri="{BB962C8B-B14F-4D97-AF65-F5344CB8AC3E}">
        <p14:creationId xmlns:p14="http://schemas.microsoft.com/office/powerpoint/2010/main" val="298107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7F06901-220F-4358-9AC2-689D7D735181}" type="slidenum">
              <a:rPr lang="en-US"/>
              <a:pPr>
                <a:defRPr/>
              </a:pPr>
              <a:t>‹#›</a:t>
            </a:fld>
            <a:endParaRPr lang="en-US" dirty="0"/>
          </a:p>
        </p:txBody>
      </p:sp>
    </p:spTree>
    <p:extLst>
      <p:ext uri="{BB962C8B-B14F-4D97-AF65-F5344CB8AC3E}">
        <p14:creationId xmlns:p14="http://schemas.microsoft.com/office/powerpoint/2010/main" val="270335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2FA401-A7FD-4246-A0F7-1D7AAFE48396}" type="slidenum">
              <a:rPr lang="en-US"/>
              <a:pPr>
                <a:defRPr/>
              </a:pPr>
              <a:t>‹#›</a:t>
            </a:fld>
            <a:endParaRPr lang="en-US" dirty="0"/>
          </a:p>
        </p:txBody>
      </p:sp>
    </p:spTree>
    <p:extLst>
      <p:ext uri="{BB962C8B-B14F-4D97-AF65-F5344CB8AC3E}">
        <p14:creationId xmlns:p14="http://schemas.microsoft.com/office/powerpoint/2010/main" val="138762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447800"/>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aseline="0">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baseline="0">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aseline="0">
                <a:latin typeface="Times New Roman" charset="0"/>
              </a:defRPr>
            </a:lvl1pPr>
          </a:lstStyle>
          <a:p>
            <a:pPr>
              <a:defRPr/>
            </a:pPr>
            <a:fld id="{CDDD25A9-478F-46A9-955A-2A3B177DCC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3400">
          <a:solidFill>
            <a:schemeClr val="tx2"/>
          </a:solidFill>
          <a:latin typeface="Arial" charset="0"/>
          <a:cs typeface="Arial" charset="0"/>
        </a:defRPr>
      </a:lvl2pPr>
      <a:lvl3pPr algn="ctr" rtl="0" eaLnBrk="0" fontAlgn="base" hangingPunct="0">
        <a:spcBef>
          <a:spcPct val="0"/>
        </a:spcBef>
        <a:spcAft>
          <a:spcPct val="0"/>
        </a:spcAft>
        <a:defRPr sz="3400">
          <a:solidFill>
            <a:schemeClr val="tx2"/>
          </a:solidFill>
          <a:latin typeface="Arial" charset="0"/>
          <a:cs typeface="Arial" charset="0"/>
        </a:defRPr>
      </a:lvl3pPr>
      <a:lvl4pPr algn="ctr" rtl="0" eaLnBrk="0" fontAlgn="base" hangingPunct="0">
        <a:spcBef>
          <a:spcPct val="0"/>
        </a:spcBef>
        <a:spcAft>
          <a:spcPct val="0"/>
        </a:spcAft>
        <a:defRPr sz="3400">
          <a:solidFill>
            <a:schemeClr val="tx2"/>
          </a:solidFill>
          <a:latin typeface="Arial" charset="0"/>
          <a:cs typeface="Arial" charset="0"/>
        </a:defRPr>
      </a:lvl4pPr>
      <a:lvl5pPr algn="ctr" rtl="0" eaLnBrk="0" fontAlgn="base" hangingPunct="0">
        <a:spcBef>
          <a:spcPct val="0"/>
        </a:spcBef>
        <a:spcAft>
          <a:spcPct val="0"/>
        </a:spcAft>
        <a:defRPr sz="3400">
          <a:solidFill>
            <a:schemeClr val="tx2"/>
          </a:solidFill>
          <a:latin typeface="Arial" charset="0"/>
          <a:cs typeface="Arial"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lnSpc>
          <a:spcPct val="95000"/>
        </a:lnSpc>
        <a:spcBef>
          <a:spcPct val="20000"/>
        </a:spcBef>
        <a:spcAft>
          <a:spcPct val="0"/>
        </a:spcAft>
        <a:buChar char="•"/>
        <a:defRPr sz="26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400">
          <a:solidFill>
            <a:schemeClr val="tx1"/>
          </a:solidFill>
          <a:latin typeface="+mn-lt"/>
          <a:cs typeface="Arial" charset="0"/>
        </a:defRPr>
      </a:lvl2pPr>
      <a:lvl3pPr marL="1143000" indent="-228600" algn="l" rtl="0" eaLnBrk="0" fontAlgn="base" hangingPunct="0">
        <a:spcBef>
          <a:spcPct val="20000"/>
        </a:spcBef>
        <a:spcAft>
          <a:spcPct val="0"/>
        </a:spcAft>
        <a:buChar char="•"/>
        <a:defRPr sz="2400">
          <a:solidFill>
            <a:schemeClr val="tx1"/>
          </a:solidFill>
          <a:latin typeface="+mn-lt"/>
          <a:cs typeface="Arial" charset="0"/>
        </a:defRPr>
      </a:lvl3pPr>
      <a:lvl4pPr marL="1600200" indent="-228600" algn="l" rtl="0" eaLnBrk="0" fontAlgn="base" hangingPunct="0">
        <a:spcBef>
          <a:spcPct val="20000"/>
        </a:spcBef>
        <a:spcAft>
          <a:spcPct val="0"/>
        </a:spcAft>
        <a:buChar char="–"/>
        <a:defRPr sz="2000">
          <a:solidFill>
            <a:schemeClr val="tx1"/>
          </a:solidFill>
          <a:latin typeface="+mn-lt"/>
          <a:cs typeface="Arial" charset="0"/>
        </a:defRPr>
      </a:lvl4pPr>
      <a:lvl5pPr marL="2057400" indent="-228600" algn="l" rtl="0" eaLnBrk="0" fontAlgn="base" hangingPunct="0">
        <a:spcBef>
          <a:spcPct val="20000"/>
        </a:spcBef>
        <a:spcAft>
          <a:spcPct val="0"/>
        </a:spcAft>
        <a:buChar char="»"/>
        <a:defRPr sz="2000">
          <a:solidFill>
            <a:schemeClr val="tx1"/>
          </a:solidFill>
          <a:latin typeface="+mn-lt"/>
          <a:cs typeface="Arial"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hemeOverride" Target="../theme/themeOverride1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hemeOverride" Target="../theme/themeOverride30.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35.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36.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39.xml"/><Relationship Id="rId5" Type="http://schemas.openxmlformats.org/officeDocument/2006/relationships/image" Target="../media/image26.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40.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4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hemeOverride" Target="../theme/themeOverride4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4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hemeOverride" Target="../theme/themeOverride49.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50.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hemeOverride" Target="../theme/themeOverride5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hemeOverride" Target="../theme/themeOverride52.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hemeOverride" Target="../theme/themeOverride5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hemeOverride" Target="../theme/themeOverride54.xml"/><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hemeOverride" Target="../theme/themeOverride5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hemeOverride" Target="../theme/themeOverride5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hemeOverride" Target="../theme/themeOverride5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hemeOverride" Target="../theme/themeOverride5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hemeOverride" Target="../theme/themeOverride5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hemeOverride" Target="../theme/themeOverride6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ctrTitle"/>
          </p:nvPr>
        </p:nvSpPr>
        <p:spPr>
          <a:xfrm>
            <a:off x="152400" y="2743200"/>
            <a:ext cx="4038600" cy="838200"/>
          </a:xfrm>
        </p:spPr>
        <p:txBody>
          <a:bodyPr/>
          <a:lstStyle/>
          <a:p>
            <a:pPr algn="l"/>
            <a:r>
              <a:rPr lang="en-US" altLang="en-US" sz="4800" b="1" dirty="0" smtClean="0">
                <a:solidFill>
                  <a:schemeClr val="tx1"/>
                </a:solidFill>
                <a:latin typeface="Arial" charset="0"/>
                <a:cs typeface="Arial" charset="0"/>
              </a:rPr>
              <a:t>Chapter 12</a:t>
            </a:r>
            <a:endParaRPr lang="en-US" altLang="en-US" sz="4800" dirty="0" smtClean="0">
              <a:latin typeface="Arial" charset="0"/>
              <a:cs typeface="Arial" charset="0"/>
            </a:endParaRPr>
          </a:p>
        </p:txBody>
      </p:sp>
      <p:sp>
        <p:nvSpPr>
          <p:cNvPr id="2051" name="Rectangle 4"/>
          <p:cNvSpPr>
            <a:spLocks noGrp="1" noChangeArrowheads="1"/>
          </p:cNvSpPr>
          <p:nvPr>
            <p:ph type="subTitle" idx="1"/>
          </p:nvPr>
        </p:nvSpPr>
        <p:spPr>
          <a:xfrm>
            <a:off x="152400" y="3657600"/>
            <a:ext cx="4800600" cy="1752600"/>
          </a:xfrm>
        </p:spPr>
        <p:txBody>
          <a:bodyPr/>
          <a:lstStyle/>
          <a:p>
            <a:pPr algn="l"/>
            <a:r>
              <a:rPr lang="en-US" altLang="en-US" sz="3800" dirty="0" smtClean="0">
                <a:latin typeface="Arial" charset="0"/>
                <a:cs typeface="Arial" charset="0"/>
              </a:rPr>
              <a:t>Network Organization and Architecture</a:t>
            </a:r>
            <a:endParaRPr lang="en-US" altLang="en-US" sz="4000" dirty="0" smtClean="0">
              <a:latin typeface="Arial" charset="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9A7D1D66-3A16-4C3F-B201-78DA99E53B38}" type="slidenum">
              <a:rPr lang="en-US" altLang="en-US" sz="1400" smtClean="0">
                <a:latin typeface="Times New Roman" pitchFamily="18" charset="0"/>
              </a:rPr>
              <a:pPr>
                <a:lnSpc>
                  <a:spcPct val="100000"/>
                </a:lnSpc>
                <a:spcBef>
                  <a:spcPct val="0"/>
                </a:spcBef>
                <a:buFontTx/>
                <a:buNone/>
              </a:pPr>
              <a:t>10</a:t>
            </a:fld>
            <a:endParaRPr lang="en-US" altLang="en-US" sz="1400" smtClean="0">
              <a:latin typeface="Times New Roman" pitchFamily="18" charset="0"/>
            </a:endParaRPr>
          </a:p>
        </p:txBody>
      </p:sp>
      <p:pic>
        <p:nvPicPr>
          <p:cNvPr id="11267" name="Picture 1029" descr="C:\wpdocs\Julie\Org&amp;Arch\Ch11\PPT\Osi_d.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47800"/>
            <a:ext cx="2312988"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1027"/>
          <p:cNvSpPr>
            <a:spLocks noGrp="1" noChangeArrowheads="1"/>
          </p:cNvSpPr>
          <p:nvPr>
            <p:ph type="body" idx="1"/>
          </p:nvPr>
        </p:nvSpPr>
        <p:spPr>
          <a:xfrm>
            <a:off x="381000" y="1295400"/>
            <a:ext cx="5943600" cy="4724400"/>
          </a:xfrm>
          <a:noFill/>
        </p:spPr>
        <p:txBody>
          <a:bodyPr/>
          <a:lstStyle/>
          <a:p>
            <a:r>
              <a:rPr lang="en-US" altLang="en-US" sz="2500" smtClean="0">
                <a:latin typeface="Arial" charset="0"/>
                <a:cs typeface="Arial" charset="0"/>
              </a:rPr>
              <a:t>The Data Link layer negotiates frame sizes and the speed at which they are sent with the Data Link layer at the other end.  </a:t>
            </a:r>
          </a:p>
          <a:p>
            <a:pPr lvl="1"/>
            <a:r>
              <a:rPr lang="en-US" altLang="en-US" smtClean="0"/>
              <a:t>The timing of frame transmission is called </a:t>
            </a:r>
            <a:r>
              <a:rPr lang="en-US" altLang="en-US" i="1" smtClean="0"/>
              <a:t>flow control</a:t>
            </a:r>
            <a:r>
              <a:rPr lang="en-US" altLang="en-US" smtClean="0"/>
              <a:t>.</a:t>
            </a:r>
          </a:p>
          <a:p>
            <a:r>
              <a:rPr lang="en-US" altLang="en-US" sz="2500" smtClean="0">
                <a:latin typeface="Arial" charset="0"/>
                <a:cs typeface="Arial" charset="0"/>
              </a:rPr>
              <a:t>Data Link layers at both ends acknowledge packets as they are exchanged. The sender retransmits the packet if no acknowledgement is received within a given time interval.</a:t>
            </a:r>
          </a:p>
        </p:txBody>
      </p:sp>
      <p:sp>
        <p:nvSpPr>
          <p:cNvPr id="11269"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12.4 Network Protocols I ISO/OSI Reference Model</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74DB9899-F411-4185-905B-EA6B7D4E2D56}" type="slidenum">
              <a:rPr lang="en-US" altLang="en-US" sz="1400" smtClean="0">
                <a:latin typeface="Times New Roman" pitchFamily="18" charset="0"/>
              </a:rPr>
              <a:pPr>
                <a:lnSpc>
                  <a:spcPct val="100000"/>
                </a:lnSpc>
                <a:spcBef>
                  <a:spcPct val="0"/>
                </a:spcBef>
                <a:buFontTx/>
                <a:buNone/>
              </a:pPr>
              <a:t>11</a:t>
            </a:fld>
            <a:endParaRPr lang="en-US" altLang="en-US" sz="1400" smtClean="0">
              <a:latin typeface="Times New Roman" pitchFamily="18" charset="0"/>
            </a:endParaRPr>
          </a:p>
        </p:txBody>
      </p:sp>
      <p:pic>
        <p:nvPicPr>
          <p:cNvPr id="12291" name="Picture 5" descr="C:\wpdocs\Julie\Org&amp;Arch\Ch11\PPT\Osi_n.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47800"/>
            <a:ext cx="2312988"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4"/>
          <p:cNvSpPr>
            <a:spLocks noGrp="1" noChangeArrowheads="1"/>
          </p:cNvSpPr>
          <p:nvPr>
            <p:ph type="body" idx="1"/>
          </p:nvPr>
        </p:nvSpPr>
        <p:spPr>
          <a:xfrm>
            <a:off x="381000" y="1295400"/>
            <a:ext cx="5867400" cy="4724400"/>
          </a:xfrm>
          <a:noFill/>
        </p:spPr>
        <p:txBody>
          <a:bodyPr/>
          <a:lstStyle/>
          <a:p>
            <a:r>
              <a:rPr lang="en-US" altLang="en-US" sz="2500" smtClean="0">
                <a:latin typeface="Arial" charset="0"/>
                <a:cs typeface="Arial" charset="0"/>
              </a:rPr>
              <a:t>At the originating computers, the Network layer adds addressing information to the Transport layer PDUs.  </a:t>
            </a:r>
          </a:p>
          <a:p>
            <a:r>
              <a:rPr lang="en-US" altLang="en-US" sz="2500" smtClean="0">
                <a:latin typeface="Arial" charset="0"/>
                <a:cs typeface="Arial" charset="0"/>
              </a:rPr>
              <a:t>The Network layer establishes the route and ensures that the PDU size is compatible with all of the equipment between the source and the destination.</a:t>
            </a:r>
          </a:p>
          <a:p>
            <a:r>
              <a:rPr lang="en-US" altLang="en-US" sz="2500" smtClean="0">
                <a:latin typeface="Arial" charset="0"/>
                <a:cs typeface="Arial" charset="0"/>
              </a:rPr>
              <a:t>Its most important job is in moving PDUs across </a:t>
            </a:r>
            <a:r>
              <a:rPr lang="en-US" altLang="en-US" sz="2500" i="1" smtClean="0">
                <a:latin typeface="Arial" charset="0"/>
                <a:cs typeface="Arial" charset="0"/>
              </a:rPr>
              <a:t>intermediate</a:t>
            </a:r>
            <a:r>
              <a:rPr lang="en-US" altLang="en-US" sz="2500" smtClean="0">
                <a:latin typeface="Arial" charset="0"/>
                <a:cs typeface="Arial" charset="0"/>
              </a:rPr>
              <a:t> nodes.</a:t>
            </a:r>
          </a:p>
        </p:txBody>
      </p:sp>
      <p:sp>
        <p:nvSpPr>
          <p:cNvPr id="12293"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12.4 Network Protocols I ISO/OSI Reference Model</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86848238-4AB6-489F-9571-6A641B628729}" type="slidenum">
              <a:rPr lang="en-US" altLang="en-US" sz="1400" smtClean="0">
                <a:latin typeface="Times New Roman" pitchFamily="18" charset="0"/>
              </a:rPr>
              <a:pPr>
                <a:lnSpc>
                  <a:spcPct val="100000"/>
                </a:lnSpc>
                <a:spcBef>
                  <a:spcPct val="0"/>
                </a:spcBef>
                <a:buFontTx/>
                <a:buNone/>
              </a:pPr>
              <a:t>12</a:t>
            </a:fld>
            <a:endParaRPr lang="en-US" altLang="en-US" sz="1400" smtClean="0">
              <a:latin typeface="Times New Roman" pitchFamily="18" charset="0"/>
            </a:endParaRPr>
          </a:p>
        </p:txBody>
      </p:sp>
      <p:pic>
        <p:nvPicPr>
          <p:cNvPr id="13315" name="Picture 5" descr="C:\wpdocs\Julie\Org&amp;Arch\Ch11\PPT\Osi_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47800"/>
            <a:ext cx="2312988"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4"/>
          <p:cNvSpPr>
            <a:spLocks noGrp="1" noChangeArrowheads="1"/>
          </p:cNvSpPr>
          <p:nvPr>
            <p:ph type="body" idx="1"/>
          </p:nvPr>
        </p:nvSpPr>
        <p:spPr>
          <a:xfrm>
            <a:off x="381000" y="1295400"/>
            <a:ext cx="5867400" cy="4724400"/>
          </a:xfrm>
          <a:noFill/>
        </p:spPr>
        <p:txBody>
          <a:bodyPr/>
          <a:lstStyle/>
          <a:p>
            <a:r>
              <a:rPr lang="en-US" altLang="en-US" sz="2500" smtClean="0">
                <a:latin typeface="Arial" charset="0"/>
                <a:cs typeface="Arial" charset="0"/>
              </a:rPr>
              <a:t>the OSI Transport layer provides end-to-end acknowledgement and error correction through its handshaking with the Transport layer at the other end of the conversation.  </a:t>
            </a:r>
          </a:p>
          <a:p>
            <a:pPr lvl="1">
              <a:lnSpc>
                <a:spcPct val="90000"/>
              </a:lnSpc>
              <a:spcBef>
                <a:spcPct val="10000"/>
              </a:spcBef>
            </a:pPr>
            <a:r>
              <a:rPr lang="en-US" altLang="en-US" smtClean="0"/>
              <a:t>The Transport layer is the lowest layer of the OSI model at which there is any awareness of the network or its protocols.</a:t>
            </a:r>
            <a:r>
              <a:rPr lang="en-US" altLang="en-US" sz="2100" smtClean="0">
                <a:latin typeface="Arial" charset="0"/>
              </a:rPr>
              <a:t>  </a:t>
            </a:r>
          </a:p>
          <a:p>
            <a:r>
              <a:rPr lang="en-US" altLang="en-US" sz="2500" smtClean="0">
                <a:latin typeface="Arial" charset="0"/>
                <a:cs typeface="Arial" charset="0"/>
              </a:rPr>
              <a:t>Transport layer assures the Session layer that there are no network-induced errors in the PDU.</a:t>
            </a:r>
          </a:p>
        </p:txBody>
      </p:sp>
      <p:sp>
        <p:nvSpPr>
          <p:cNvPr id="13317"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12.4 Network Protocols I ISO/OSI Reference Model</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C37C67D0-E034-4FE0-BED1-78D2AE8052F0}" type="slidenum">
              <a:rPr lang="en-US" altLang="en-US" sz="1400" smtClean="0">
                <a:latin typeface="Times New Roman" pitchFamily="18" charset="0"/>
              </a:rPr>
              <a:pPr>
                <a:lnSpc>
                  <a:spcPct val="100000"/>
                </a:lnSpc>
                <a:spcBef>
                  <a:spcPct val="0"/>
                </a:spcBef>
                <a:buFontTx/>
                <a:buNone/>
              </a:pPr>
              <a:t>13</a:t>
            </a:fld>
            <a:endParaRPr lang="en-US" altLang="en-US" sz="1400" smtClean="0">
              <a:latin typeface="Times New Roman" pitchFamily="18" charset="0"/>
            </a:endParaRPr>
          </a:p>
        </p:txBody>
      </p:sp>
      <p:pic>
        <p:nvPicPr>
          <p:cNvPr id="14339" name="Picture 5" descr="C:\wpdocs\Julie\Org&amp;Arch\Ch11\PPT\Osi_s.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47800"/>
            <a:ext cx="2312988"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4"/>
          <p:cNvSpPr>
            <a:spLocks noGrp="1" noChangeArrowheads="1"/>
          </p:cNvSpPr>
          <p:nvPr>
            <p:ph type="body" idx="1"/>
          </p:nvPr>
        </p:nvSpPr>
        <p:spPr>
          <a:xfrm>
            <a:off x="381000" y="1295400"/>
            <a:ext cx="5867400" cy="4724400"/>
          </a:xfrm>
          <a:noFill/>
        </p:spPr>
        <p:txBody>
          <a:bodyPr/>
          <a:lstStyle/>
          <a:p>
            <a:r>
              <a:rPr lang="en-US" altLang="en-US" sz="2500" smtClean="0">
                <a:latin typeface="Arial" charset="0"/>
                <a:cs typeface="Arial" charset="0"/>
              </a:rPr>
              <a:t>The Session layer arbitrates the dialogue between two communicating nodes, opening and closing that dialogue as necessary.  </a:t>
            </a:r>
          </a:p>
          <a:p>
            <a:r>
              <a:rPr lang="en-US" altLang="en-US" sz="2500" smtClean="0">
                <a:latin typeface="Arial" charset="0"/>
                <a:cs typeface="Arial" charset="0"/>
              </a:rPr>
              <a:t>It controls the direction and mode (</a:t>
            </a:r>
            <a:r>
              <a:rPr lang="en-US" altLang="en-US" sz="2500" i="1" smtClean="0">
                <a:latin typeface="Arial" charset="0"/>
                <a:cs typeface="Arial" charset="0"/>
              </a:rPr>
              <a:t>half -duplex </a:t>
            </a:r>
            <a:r>
              <a:rPr lang="en-US" altLang="en-US" sz="2500" smtClean="0">
                <a:latin typeface="Arial" charset="0"/>
                <a:cs typeface="Arial" charset="0"/>
              </a:rPr>
              <a:t>or </a:t>
            </a:r>
            <a:r>
              <a:rPr lang="en-US" altLang="en-US" sz="2500" i="1" smtClean="0">
                <a:latin typeface="Arial" charset="0"/>
                <a:cs typeface="Arial" charset="0"/>
              </a:rPr>
              <a:t>full-duplex)</a:t>
            </a:r>
            <a:r>
              <a:rPr lang="en-US" altLang="en-US" sz="2500" smtClean="0">
                <a:latin typeface="Arial" charset="0"/>
                <a:cs typeface="Arial" charset="0"/>
              </a:rPr>
              <a:t>. </a:t>
            </a:r>
          </a:p>
          <a:p>
            <a:r>
              <a:rPr lang="en-US" altLang="en-US" sz="2500" smtClean="0">
                <a:latin typeface="Arial" charset="0"/>
                <a:cs typeface="Arial" charset="0"/>
              </a:rPr>
              <a:t>It also supplies recovery </a:t>
            </a:r>
            <a:r>
              <a:rPr lang="en-US" altLang="en-US" sz="2500" i="1" smtClean="0">
                <a:latin typeface="Arial" charset="0"/>
                <a:cs typeface="Arial" charset="0"/>
              </a:rPr>
              <a:t>checkpoints</a:t>
            </a:r>
            <a:r>
              <a:rPr lang="en-US" altLang="en-US" sz="2500" smtClean="0">
                <a:latin typeface="Arial" charset="0"/>
                <a:cs typeface="Arial" charset="0"/>
              </a:rPr>
              <a:t> during file transfers.  </a:t>
            </a:r>
          </a:p>
          <a:p>
            <a:r>
              <a:rPr lang="en-US" altLang="en-US" sz="2500" smtClean="0">
                <a:latin typeface="Arial" charset="0"/>
                <a:cs typeface="Arial" charset="0"/>
              </a:rPr>
              <a:t>Checkpoints are issued each time a block of data is acknowledged as being received in good condition. </a:t>
            </a:r>
          </a:p>
        </p:txBody>
      </p:sp>
      <p:sp>
        <p:nvSpPr>
          <p:cNvPr id="14341"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12.4 Network Protocols I ISO/OSI Reference Model</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16CF37D2-F400-4410-8EDC-0A6C2021782D}" type="slidenum">
              <a:rPr lang="en-US" altLang="en-US" sz="1400" smtClean="0">
                <a:latin typeface="Times New Roman" pitchFamily="18" charset="0"/>
              </a:rPr>
              <a:pPr>
                <a:lnSpc>
                  <a:spcPct val="100000"/>
                </a:lnSpc>
                <a:spcBef>
                  <a:spcPct val="0"/>
                </a:spcBef>
                <a:buFontTx/>
                <a:buNone/>
              </a:pPr>
              <a:t>14</a:t>
            </a:fld>
            <a:endParaRPr lang="en-US" altLang="en-US" sz="1400" smtClean="0">
              <a:latin typeface="Times New Roman" pitchFamily="18" charset="0"/>
            </a:endParaRPr>
          </a:p>
        </p:txBody>
      </p:sp>
      <p:pic>
        <p:nvPicPr>
          <p:cNvPr id="15363" name="Picture 7" descr="C:\wpdocs\Julie\Org&amp;Arch\Ch11\PPT\Osi_pr.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47800"/>
            <a:ext cx="2312988"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4"/>
          <p:cNvSpPr>
            <a:spLocks noGrp="1" noChangeArrowheads="1"/>
          </p:cNvSpPr>
          <p:nvPr>
            <p:ph type="body" idx="1"/>
          </p:nvPr>
        </p:nvSpPr>
        <p:spPr>
          <a:xfrm>
            <a:off x="381000" y="1295400"/>
            <a:ext cx="5181600" cy="4724400"/>
          </a:xfrm>
          <a:noFill/>
        </p:spPr>
        <p:txBody>
          <a:bodyPr/>
          <a:lstStyle/>
          <a:p>
            <a:pPr>
              <a:spcBef>
                <a:spcPct val="40000"/>
              </a:spcBef>
            </a:pPr>
            <a:r>
              <a:rPr lang="en-US" altLang="en-US" sz="2500" smtClean="0">
                <a:latin typeface="Arial" charset="0"/>
                <a:cs typeface="Arial" charset="0"/>
              </a:rPr>
              <a:t>The Presentation layer provides high-level data interpretation services for the Application layer above it, such as EBCDIC-to-ASCII translation. </a:t>
            </a:r>
          </a:p>
          <a:p>
            <a:pPr>
              <a:spcBef>
                <a:spcPct val="40000"/>
              </a:spcBef>
            </a:pPr>
            <a:r>
              <a:rPr lang="en-US" altLang="en-US" sz="2500" smtClean="0">
                <a:latin typeface="Arial" charset="0"/>
                <a:cs typeface="Arial" charset="0"/>
              </a:rPr>
              <a:t>Presentation layer services are also called into play if we use encryption or certain types of data compression. </a:t>
            </a:r>
          </a:p>
        </p:txBody>
      </p:sp>
      <p:sp>
        <p:nvSpPr>
          <p:cNvPr id="15365"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12.4 Network Protocols I ISO/OSI Reference Model</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8F7E1258-F6C5-4955-8579-FB563D6BD51B}" type="slidenum">
              <a:rPr lang="en-US" altLang="en-US" sz="1400" smtClean="0">
                <a:latin typeface="Times New Roman" pitchFamily="18" charset="0"/>
              </a:rPr>
              <a:pPr>
                <a:lnSpc>
                  <a:spcPct val="100000"/>
                </a:lnSpc>
                <a:spcBef>
                  <a:spcPct val="0"/>
                </a:spcBef>
                <a:buFontTx/>
                <a:buNone/>
              </a:pPr>
              <a:t>15</a:t>
            </a:fld>
            <a:endParaRPr lang="en-US" altLang="en-US" sz="1400" smtClean="0">
              <a:latin typeface="Times New Roman" pitchFamily="18" charset="0"/>
            </a:endParaRPr>
          </a:p>
        </p:txBody>
      </p:sp>
      <p:pic>
        <p:nvPicPr>
          <p:cNvPr id="16387" name="Picture 1029" descr="C:\wpdocs\Julie\Org&amp;Arch\Ch11\PPT\Osi_a.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47800"/>
            <a:ext cx="2312988"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1028"/>
          <p:cNvSpPr>
            <a:spLocks noGrp="1" noChangeArrowheads="1"/>
          </p:cNvSpPr>
          <p:nvPr>
            <p:ph type="body" idx="1"/>
          </p:nvPr>
        </p:nvSpPr>
        <p:spPr>
          <a:xfrm>
            <a:off x="381000" y="1295400"/>
            <a:ext cx="5181600" cy="4724400"/>
          </a:xfrm>
          <a:noFill/>
        </p:spPr>
        <p:txBody>
          <a:bodyPr/>
          <a:lstStyle/>
          <a:p>
            <a:r>
              <a:rPr lang="en-US" altLang="en-US" sz="2500" smtClean="0">
                <a:latin typeface="Arial" charset="0"/>
                <a:cs typeface="Arial" charset="0"/>
              </a:rPr>
              <a:t>The Application layer supplies meaningful information and services to users at one end of the communication and interfaces with system resources (programs and data files) at the other end of the communication. </a:t>
            </a:r>
          </a:p>
          <a:p>
            <a:r>
              <a:rPr lang="en-US" altLang="en-US" sz="2500" smtClean="0">
                <a:latin typeface="Arial" charset="0"/>
                <a:cs typeface="Arial" charset="0"/>
              </a:rPr>
              <a:t>All that applications need to do is to send messages to the Presentation layer, and the lower layers take care of the hard part. </a:t>
            </a:r>
          </a:p>
        </p:txBody>
      </p:sp>
      <p:sp>
        <p:nvSpPr>
          <p:cNvPr id="16389" name="Rectangle 6"/>
          <p:cNvSpPr>
            <a:spLocks noGrp="1" noChangeArrowheads="1"/>
          </p:cNvSpPr>
          <p:nvPr>
            <p:ph type="title"/>
          </p:nvPr>
        </p:nvSpPr>
        <p:spPr>
          <a:noFill/>
        </p:spPr>
        <p:txBody>
          <a:bodyPr/>
          <a:lstStyle/>
          <a:p>
            <a:r>
              <a:rPr lang="en-US" altLang="en-US" smtClean="0">
                <a:solidFill>
                  <a:schemeClr val="tx1"/>
                </a:solidFill>
                <a:latin typeface="Arial" charset="0"/>
                <a:cs typeface="Arial" charset="0"/>
              </a:rPr>
              <a:t>12.5 Network Protocols II TCP/IP Network Architecture</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8EBD3DFB-81A9-40AA-B2FB-1D76DF643118}" type="slidenum">
              <a:rPr lang="en-US" altLang="en-US" sz="1400" smtClean="0">
                <a:latin typeface="Times New Roman" pitchFamily="18" charset="0"/>
              </a:rPr>
              <a:pPr>
                <a:lnSpc>
                  <a:spcPct val="100000"/>
                </a:lnSpc>
                <a:spcBef>
                  <a:spcPct val="0"/>
                </a:spcBef>
                <a:buFontTx/>
                <a:buNone/>
              </a:pPr>
              <a:t>16</a:t>
            </a:fld>
            <a:endParaRPr lang="en-US" altLang="en-US" sz="1400" smtClean="0">
              <a:latin typeface="Times New Roman" pitchFamily="18" charset="0"/>
            </a:endParaRPr>
          </a:p>
        </p:txBody>
      </p:sp>
      <p:sp>
        <p:nvSpPr>
          <p:cNvPr id="17411" name="Rectangle 1028"/>
          <p:cNvSpPr>
            <a:spLocks noGrp="1" noChangeArrowheads="1"/>
          </p:cNvSpPr>
          <p:nvPr>
            <p:ph type="body" idx="1"/>
          </p:nvPr>
        </p:nvSpPr>
        <p:spPr>
          <a:xfrm>
            <a:off x="457200" y="2057400"/>
            <a:ext cx="3886200" cy="4114800"/>
          </a:xfrm>
          <a:noFill/>
        </p:spPr>
        <p:txBody>
          <a:bodyPr/>
          <a:lstStyle/>
          <a:p>
            <a:r>
              <a:rPr lang="en-US" altLang="en-US" sz="2500" smtClean="0">
                <a:latin typeface="Arial" charset="0"/>
                <a:cs typeface="Arial" charset="0"/>
              </a:rPr>
              <a:t>It has a lean 3-layer protocol stack that can be mapped to five of the seven in the OSI model.  </a:t>
            </a:r>
          </a:p>
          <a:p>
            <a:r>
              <a:rPr lang="en-US" altLang="en-US" sz="2500" smtClean="0">
                <a:latin typeface="Arial" charset="0"/>
                <a:cs typeface="Arial" charset="0"/>
              </a:rPr>
              <a:t>TCP/IP can be used with any type of network, even different types of networks within a single session.  </a:t>
            </a:r>
          </a:p>
        </p:txBody>
      </p:sp>
      <p:pic>
        <p:nvPicPr>
          <p:cNvPr id="17412" name="Picture 1030" descr="C:\wpdocs\Julie\Org&amp;Arch\Ch11\PPT\11-4.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905000"/>
            <a:ext cx="4467225"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1031"/>
          <p:cNvSpPr txBox="1">
            <a:spLocks noChangeArrowheads="1"/>
          </p:cNvSpPr>
          <p:nvPr/>
        </p:nvSpPr>
        <p:spPr bwMode="auto">
          <a:xfrm>
            <a:off x="457200" y="1219200"/>
            <a:ext cx="813911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5000"/>
              </a:lnSpc>
              <a:spcBef>
                <a:spcPct val="20000"/>
              </a:spcBef>
              <a:buChar char="•"/>
              <a:tabLst>
                <a:tab pos="282575" algn="l"/>
              </a:tabLst>
              <a:defRPr sz="2600">
                <a:solidFill>
                  <a:schemeClr val="tx1"/>
                </a:solidFill>
                <a:latin typeface="Arial" charset="0"/>
                <a:cs typeface="Arial" charset="0"/>
              </a:defRPr>
            </a:lvl1pPr>
            <a:lvl2pPr marL="742950" indent="-285750">
              <a:spcBef>
                <a:spcPct val="20000"/>
              </a:spcBef>
              <a:buChar char="–"/>
              <a:tabLst>
                <a:tab pos="282575" algn="l"/>
              </a:tabLst>
              <a:defRPr sz="2400">
                <a:solidFill>
                  <a:schemeClr val="tx1"/>
                </a:solidFill>
                <a:latin typeface="Times New Roman" pitchFamily="18" charset="0"/>
                <a:cs typeface="Arial" charset="0"/>
              </a:defRPr>
            </a:lvl2pPr>
            <a:lvl3pPr marL="1143000" indent="-228600">
              <a:spcBef>
                <a:spcPct val="20000"/>
              </a:spcBef>
              <a:buChar char="•"/>
              <a:tabLst>
                <a:tab pos="282575" algn="l"/>
              </a:tabLst>
              <a:defRPr sz="2400">
                <a:solidFill>
                  <a:schemeClr val="tx1"/>
                </a:solidFill>
                <a:latin typeface="Times New Roman" pitchFamily="18" charset="0"/>
                <a:cs typeface="Arial" charset="0"/>
              </a:defRPr>
            </a:lvl3pPr>
            <a:lvl4pPr marL="1600200" indent="-228600">
              <a:spcBef>
                <a:spcPct val="20000"/>
              </a:spcBef>
              <a:buChar char="–"/>
              <a:tabLst>
                <a:tab pos="282575" algn="l"/>
              </a:tabLst>
              <a:defRPr sz="2000">
                <a:solidFill>
                  <a:schemeClr val="tx1"/>
                </a:solidFill>
                <a:latin typeface="Times New Roman" pitchFamily="18" charset="0"/>
                <a:cs typeface="Arial" charset="0"/>
              </a:defRPr>
            </a:lvl4pPr>
            <a:lvl5pPr marL="2057400" indent="-228600">
              <a:spcBef>
                <a:spcPct val="20000"/>
              </a:spcBef>
              <a:buChar char="»"/>
              <a:tabLst>
                <a:tab pos="282575" algn="l"/>
              </a:tabLst>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tabLst>
                <a:tab pos="282575" algn="l"/>
              </a:tabLst>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tabLst>
                <a:tab pos="282575" algn="l"/>
              </a:tabLst>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tabLst>
                <a:tab pos="282575" algn="l"/>
              </a:tabLst>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tabLst>
                <a:tab pos="282575" algn="l"/>
              </a:tabLst>
              <a:defRPr sz="2000">
                <a:solidFill>
                  <a:schemeClr val="tx1"/>
                </a:solidFill>
                <a:latin typeface="Times New Roman" pitchFamily="18" charset="0"/>
                <a:cs typeface="Arial" charset="0"/>
              </a:defRPr>
            </a:lvl9pPr>
          </a:lstStyle>
          <a:p>
            <a:pPr>
              <a:lnSpc>
                <a:spcPct val="100000"/>
              </a:lnSpc>
              <a:spcBef>
                <a:spcPct val="50000"/>
              </a:spcBef>
            </a:pPr>
            <a:r>
              <a:rPr lang="en-US" altLang="en-US" sz="2500" baseline="0"/>
              <a:t>  TCP/IP is the de facto global data communications 	standard.</a:t>
            </a:r>
            <a:endParaRPr lang="en-US" altLang="en-US" sz="1900" baseline="0"/>
          </a:p>
        </p:txBody>
      </p:sp>
      <p:sp>
        <p:nvSpPr>
          <p:cNvPr id="17414"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12.5 Network Protocols II TCP/IP Network Architecture</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E3ADFE54-C4CD-4818-9C51-7C24B22A6150}" type="slidenum">
              <a:rPr lang="en-US" altLang="en-US" sz="1400" smtClean="0">
                <a:latin typeface="Times New Roman" pitchFamily="18" charset="0"/>
              </a:rPr>
              <a:pPr>
                <a:lnSpc>
                  <a:spcPct val="100000"/>
                </a:lnSpc>
                <a:spcBef>
                  <a:spcPct val="0"/>
                </a:spcBef>
                <a:buFontTx/>
                <a:buNone/>
              </a:pPr>
              <a:t>17</a:t>
            </a:fld>
            <a:endParaRPr lang="en-US" altLang="en-US" sz="1400" smtClean="0">
              <a:latin typeface="Times New Roman" pitchFamily="18" charset="0"/>
            </a:endParaRPr>
          </a:p>
        </p:txBody>
      </p:sp>
      <p:sp>
        <p:nvSpPr>
          <p:cNvPr id="18435" name="Rectangle 3"/>
          <p:cNvSpPr>
            <a:spLocks noGrp="1" noChangeArrowheads="1"/>
          </p:cNvSpPr>
          <p:nvPr>
            <p:ph type="body" idx="1"/>
          </p:nvPr>
        </p:nvSpPr>
        <p:spPr>
          <a:xfrm>
            <a:off x="381000" y="1295400"/>
            <a:ext cx="4800600" cy="4724400"/>
          </a:xfrm>
          <a:noFill/>
        </p:spPr>
        <p:txBody>
          <a:bodyPr/>
          <a:lstStyle/>
          <a:p>
            <a:r>
              <a:rPr lang="en-US" altLang="en-US" sz="2500" smtClean="0">
                <a:latin typeface="Arial" charset="0"/>
                <a:cs typeface="Arial" charset="0"/>
              </a:rPr>
              <a:t>The IP Layer of the TCP/IP protocol stack provides essentially the same services as the Network and Data Link layers of the OSI Reference Model. </a:t>
            </a:r>
          </a:p>
          <a:p>
            <a:r>
              <a:rPr lang="en-US" altLang="en-US" sz="2500" smtClean="0">
                <a:latin typeface="Arial" charset="0"/>
                <a:cs typeface="Arial" charset="0"/>
              </a:rPr>
              <a:t>It divides TCP packets into protocol data units called </a:t>
            </a:r>
            <a:r>
              <a:rPr lang="en-US" altLang="en-US" sz="2500" i="1" smtClean="0">
                <a:latin typeface="Arial" charset="0"/>
                <a:cs typeface="Arial" charset="0"/>
              </a:rPr>
              <a:t>datagrams</a:t>
            </a:r>
            <a:r>
              <a:rPr lang="en-US" altLang="en-US" sz="2500" smtClean="0">
                <a:latin typeface="Arial" charset="0"/>
                <a:cs typeface="Arial" charset="0"/>
              </a:rPr>
              <a:t>, and then attaches routing information.  </a:t>
            </a:r>
          </a:p>
        </p:txBody>
      </p:sp>
      <p:pic>
        <p:nvPicPr>
          <p:cNvPr id="18436" name="Picture 7" descr="C:\wpdocs\Julie\Org&amp;Arch\Ch11\PPT\11-4a.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752600"/>
            <a:ext cx="2578100"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12.5 Network Protocols II TCP/IP Network Architecture</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sz="half" idx="1"/>
          </p:nvPr>
        </p:nvSpPr>
        <p:spPr>
          <a:xfrm>
            <a:off x="381000" y="1600200"/>
            <a:ext cx="3810000" cy="2438400"/>
          </a:xfrm>
        </p:spPr>
        <p:txBody>
          <a:bodyPr/>
          <a:lstStyle/>
          <a:p>
            <a:r>
              <a:rPr lang="en-US" altLang="en-US" sz="2500" smtClean="0">
                <a:latin typeface="Arial" charset="0"/>
                <a:cs typeface="Arial" charset="0"/>
              </a:rPr>
              <a:t>The concept of the datagram was fundamental to the robustness of ARPAnet, and now, the Internet.  </a:t>
            </a:r>
          </a:p>
        </p:txBody>
      </p:sp>
      <p:sp>
        <p:nvSpPr>
          <p:cNvPr id="19459" name="Content Placeholder 2"/>
          <p:cNvSpPr>
            <a:spLocks noGrp="1"/>
          </p:cNvSpPr>
          <p:nvPr>
            <p:ph sz="half" idx="2"/>
          </p:nvPr>
        </p:nvSpPr>
        <p:spPr>
          <a:xfrm>
            <a:off x="4419600" y="4495800"/>
            <a:ext cx="3810000" cy="1600200"/>
          </a:xfrm>
        </p:spPr>
        <p:txBody>
          <a:bodyPr/>
          <a:lstStyle/>
          <a:p>
            <a:r>
              <a:rPr lang="en-US" altLang="en-US" sz="2500" smtClean="0">
                <a:latin typeface="Arial" charset="0"/>
                <a:cs typeface="Arial" charset="0"/>
              </a:rPr>
              <a:t>Datagrams can take any route available to them without human intervention.</a:t>
            </a:r>
          </a:p>
          <a:p>
            <a:endParaRPr lang="en-US" altLang="en-US" sz="2600" smtClean="0">
              <a:latin typeface="Arial" charset="0"/>
              <a:cs typeface="Arial" charset="0"/>
            </a:endParaRPr>
          </a:p>
        </p:txBody>
      </p:sp>
      <p:sp>
        <p:nvSpPr>
          <p:cNvPr id="194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6C34D493-3649-4F03-B224-D985BF36DEC5}" type="slidenum">
              <a:rPr lang="en-US" altLang="en-US" sz="1400" smtClean="0">
                <a:latin typeface="Times New Roman" pitchFamily="18" charset="0"/>
              </a:rPr>
              <a:pPr>
                <a:lnSpc>
                  <a:spcPct val="100000"/>
                </a:lnSpc>
                <a:spcBef>
                  <a:spcPct val="0"/>
                </a:spcBef>
                <a:buFontTx/>
                <a:buNone/>
              </a:pPr>
              <a:t>18</a:t>
            </a:fld>
            <a:endParaRPr lang="en-US" altLang="en-US" sz="1400" smtClean="0">
              <a:latin typeface="Times New Roman" pitchFamily="18" charset="0"/>
            </a:endParaRPr>
          </a:p>
        </p:txBody>
      </p:sp>
      <p:pic>
        <p:nvPicPr>
          <p:cNvPr id="1946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1371600"/>
            <a:ext cx="6257925"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6"/>
          <p:cNvSpPr>
            <a:spLocks noGrp="1" noChangeArrowheads="1"/>
          </p:cNvSpPr>
          <p:nvPr>
            <p:ph type="title"/>
          </p:nvPr>
        </p:nvSpPr>
        <p:spPr>
          <a:noFill/>
        </p:spPr>
        <p:txBody>
          <a:bodyPr/>
          <a:lstStyle/>
          <a:p>
            <a:r>
              <a:rPr lang="en-US" altLang="en-US" sz="3200" b="1" smtClean="0">
                <a:solidFill>
                  <a:schemeClr val="tx1"/>
                </a:solidFill>
                <a:latin typeface="Arial" charset="0"/>
                <a:cs typeface="Arial" charset="0"/>
              </a:rPr>
              <a:t>12.5 Network Protocols II TCP/IP Network Architecture</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E8FEDF7A-14E3-4BB9-BF93-13069E0DD8AB}" type="slidenum">
              <a:rPr lang="en-US" altLang="en-US" sz="1400" smtClean="0">
                <a:latin typeface="Times New Roman" pitchFamily="18" charset="0"/>
              </a:rPr>
              <a:pPr>
                <a:lnSpc>
                  <a:spcPct val="100000"/>
                </a:lnSpc>
                <a:spcBef>
                  <a:spcPct val="0"/>
                </a:spcBef>
                <a:buFontTx/>
                <a:buNone/>
              </a:pPr>
              <a:t>19</a:t>
            </a:fld>
            <a:endParaRPr lang="en-US" altLang="en-US" sz="1400" smtClean="0">
              <a:latin typeface="Times New Roman" pitchFamily="18" charset="0"/>
            </a:endParaRPr>
          </a:p>
        </p:txBody>
      </p:sp>
      <p:sp>
        <p:nvSpPr>
          <p:cNvPr id="20483" name="Rectangle 4098"/>
          <p:cNvSpPr>
            <a:spLocks noGrp="1" noChangeArrowheads="1"/>
          </p:cNvSpPr>
          <p:nvPr>
            <p:ph type="body" idx="1"/>
          </p:nvPr>
        </p:nvSpPr>
        <p:spPr>
          <a:xfrm>
            <a:off x="381000" y="1295400"/>
            <a:ext cx="8229600" cy="4724400"/>
          </a:xfrm>
          <a:noFill/>
        </p:spPr>
        <p:txBody>
          <a:bodyPr/>
          <a:lstStyle/>
          <a:p>
            <a:r>
              <a:rPr lang="en-US" altLang="en-US" sz="2500" smtClean="0">
                <a:latin typeface="Arial" charset="0"/>
                <a:cs typeface="Arial" charset="0"/>
              </a:rPr>
              <a:t>The current version of IP, IPv4, was never designed to serve millions of network components scattered across the globe.  </a:t>
            </a:r>
          </a:p>
          <a:p>
            <a:r>
              <a:rPr lang="en-US" altLang="en-US" sz="2500" smtClean="0">
                <a:latin typeface="Arial" charset="0"/>
                <a:cs typeface="Arial" charset="0"/>
              </a:rPr>
              <a:t>It limitations include 32-bit addresses, a packet length limited to 65,635 bytes, and that all security measures are optional.</a:t>
            </a:r>
          </a:p>
          <a:p>
            <a:r>
              <a:rPr lang="en-US" altLang="en-US" sz="2500" smtClean="0">
                <a:latin typeface="Arial" charset="0"/>
                <a:cs typeface="Arial" charset="0"/>
              </a:rPr>
              <a:t>Furthermore, network addresses have been assigned with little planning which has resulted in slow and cumbersome routing hardware and software.</a:t>
            </a:r>
          </a:p>
          <a:p>
            <a:r>
              <a:rPr lang="en-US" altLang="en-US" sz="2500" smtClean="0">
                <a:latin typeface="Arial" charset="0"/>
                <a:cs typeface="Arial" charset="0"/>
              </a:rPr>
              <a:t>We will see later how these problems have been addressed by IPv6.</a:t>
            </a:r>
          </a:p>
        </p:txBody>
      </p:sp>
      <p:sp>
        <p:nvSpPr>
          <p:cNvPr id="20484"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12.5 Network Protocols II TCP/IP Network Architecture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mtClean="0">
                <a:latin typeface="Arial" charset="0"/>
                <a:cs typeface="Arial" charset="0"/>
              </a:rPr>
              <a:t>Chapter 12 Objectives</a:t>
            </a:r>
          </a:p>
        </p:txBody>
      </p:sp>
      <p:sp>
        <p:nvSpPr>
          <p:cNvPr id="3075" name="Rectangle 4"/>
          <p:cNvSpPr>
            <a:spLocks noGrp="1" noChangeArrowheads="1"/>
          </p:cNvSpPr>
          <p:nvPr>
            <p:ph type="body" idx="1"/>
          </p:nvPr>
        </p:nvSpPr>
        <p:spPr>
          <a:xfrm>
            <a:off x="914400" y="1371600"/>
            <a:ext cx="7543800" cy="4572000"/>
          </a:xfrm>
        </p:spPr>
        <p:txBody>
          <a:bodyPr/>
          <a:lstStyle/>
          <a:p>
            <a:r>
              <a:rPr lang="en-US" altLang="en-US" dirty="0" smtClean="0">
                <a:latin typeface="Arial" charset="0"/>
                <a:cs typeface="Arial" charset="0"/>
              </a:rPr>
              <a:t>Become familiar with the fundamentals of network architectures.</a:t>
            </a:r>
          </a:p>
          <a:p>
            <a:r>
              <a:rPr lang="en-US" altLang="en-US" dirty="0" smtClean="0">
                <a:latin typeface="Arial" charset="0"/>
                <a:cs typeface="Arial" charset="0"/>
              </a:rPr>
              <a:t>Learn the basic components of a local area </a:t>
            </a:r>
            <a:r>
              <a:rPr lang="en-US" altLang="en-US" smtClean="0">
                <a:latin typeface="Arial" charset="0"/>
                <a:cs typeface="Arial" charset="0"/>
              </a:rPr>
              <a:t>network. </a:t>
            </a:r>
            <a:endParaRPr lang="en-US" altLang="en-US" dirty="0" smtClean="0">
              <a:latin typeface="Arial" charset="0"/>
              <a:cs typeface="Arial" charset="0"/>
            </a:endParaRPr>
          </a:p>
          <a:p>
            <a:r>
              <a:rPr lang="en-US" altLang="en-US" dirty="0" smtClean="0">
                <a:latin typeface="Arial" charset="0"/>
                <a:cs typeface="Arial" charset="0"/>
              </a:rPr>
              <a:t>Become familiar with the general architecture of the Internet.</a:t>
            </a:r>
          </a:p>
        </p:txBody>
      </p:sp>
      <p:sp>
        <p:nvSpPr>
          <p:cNvPr id="30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0B9B8885-11AF-4108-9279-DC234C1C33DD}" type="slidenum">
              <a:rPr lang="en-US" altLang="en-US" sz="1400" smtClean="0">
                <a:latin typeface="Times New Roman" pitchFamily="18" charset="0"/>
              </a:rPr>
              <a:pPr>
                <a:lnSpc>
                  <a:spcPct val="100000"/>
                </a:lnSpc>
                <a:spcBef>
                  <a:spcPct val="0"/>
                </a:spcBef>
                <a:buFontTx/>
                <a:buNone/>
              </a:pPr>
              <a:t>2</a:t>
            </a:fld>
            <a:endParaRPr lang="en-US" altLang="en-US" sz="1400" smtClean="0">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F49C0CE6-9649-4042-BBE4-5BE168E6B5A8}" type="slidenum">
              <a:rPr lang="en-US" altLang="en-US" sz="1400" smtClean="0">
                <a:latin typeface="Times New Roman" pitchFamily="18" charset="0"/>
              </a:rPr>
              <a:pPr>
                <a:lnSpc>
                  <a:spcPct val="100000"/>
                </a:lnSpc>
                <a:spcBef>
                  <a:spcPct val="0"/>
                </a:spcBef>
                <a:buFontTx/>
                <a:buNone/>
              </a:pPr>
              <a:t>20</a:t>
            </a:fld>
            <a:endParaRPr lang="en-US" altLang="en-US" sz="1400" smtClean="0">
              <a:latin typeface="Times New Roman" pitchFamily="18" charset="0"/>
            </a:endParaRPr>
          </a:p>
        </p:txBody>
      </p:sp>
      <p:sp>
        <p:nvSpPr>
          <p:cNvPr id="21507" name="Rectangle 4098"/>
          <p:cNvSpPr>
            <a:spLocks noGrp="1" noChangeArrowheads="1"/>
          </p:cNvSpPr>
          <p:nvPr>
            <p:ph type="body" idx="1"/>
          </p:nvPr>
        </p:nvSpPr>
        <p:spPr>
          <a:xfrm>
            <a:off x="381000" y="1905000"/>
            <a:ext cx="2438400" cy="1219200"/>
          </a:xfrm>
          <a:noFill/>
        </p:spPr>
        <p:txBody>
          <a:bodyPr/>
          <a:lstStyle/>
          <a:p>
            <a:r>
              <a:rPr lang="en-US" altLang="en-US" sz="2500" smtClean="0">
                <a:latin typeface="Arial" charset="0"/>
                <a:cs typeface="Arial" charset="0"/>
              </a:rPr>
              <a:t>IPv4 Packet Header</a:t>
            </a:r>
          </a:p>
        </p:txBody>
      </p:sp>
      <p:sp>
        <p:nvSpPr>
          <p:cNvPr id="21508"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12.5 Network Protocols II TCP/IP Network Architecture</a:t>
            </a:r>
          </a:p>
        </p:txBody>
      </p:sp>
      <p:pic>
        <p:nvPicPr>
          <p:cNvPr id="21509"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111250"/>
            <a:ext cx="6138863"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2B43B4FD-4F43-4AA5-9DE4-E88795F69EF4}" type="slidenum">
              <a:rPr lang="en-US" altLang="en-US" sz="1400" smtClean="0">
                <a:latin typeface="Times New Roman" pitchFamily="18" charset="0"/>
              </a:rPr>
              <a:pPr>
                <a:lnSpc>
                  <a:spcPct val="100000"/>
                </a:lnSpc>
                <a:spcBef>
                  <a:spcPct val="0"/>
                </a:spcBef>
                <a:buFontTx/>
                <a:buNone/>
              </a:pPr>
              <a:t>21</a:t>
            </a:fld>
            <a:endParaRPr lang="en-US" altLang="en-US" sz="1400" smtClean="0">
              <a:latin typeface="Times New Roman" pitchFamily="18" charset="0"/>
            </a:endParaRPr>
          </a:p>
        </p:txBody>
      </p:sp>
      <p:sp>
        <p:nvSpPr>
          <p:cNvPr id="22531" name="Rectangle 4098"/>
          <p:cNvSpPr>
            <a:spLocks noGrp="1" noChangeArrowheads="1"/>
          </p:cNvSpPr>
          <p:nvPr>
            <p:ph type="body" idx="1"/>
          </p:nvPr>
        </p:nvSpPr>
        <p:spPr>
          <a:xfrm>
            <a:off x="2286000" y="5991225"/>
            <a:ext cx="3962400" cy="609600"/>
          </a:xfrm>
          <a:noFill/>
        </p:spPr>
        <p:txBody>
          <a:bodyPr/>
          <a:lstStyle/>
          <a:p>
            <a:r>
              <a:rPr lang="en-US" altLang="en-US" sz="2500" smtClean="0">
                <a:latin typeface="Arial" charset="0"/>
                <a:cs typeface="Arial" charset="0"/>
              </a:rPr>
              <a:t>IPv4 Address Space</a:t>
            </a:r>
          </a:p>
        </p:txBody>
      </p:sp>
      <p:sp>
        <p:nvSpPr>
          <p:cNvPr id="22532"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12.5 Network Protocols II TCP/IP Network Architecture</a:t>
            </a:r>
          </a:p>
        </p:txBody>
      </p:sp>
      <p:pic>
        <p:nvPicPr>
          <p:cNvPr id="2253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295400"/>
            <a:ext cx="8382000"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BFD6B4F8-CF76-4DC1-9BF8-4B40AF112DAE}" type="slidenum">
              <a:rPr lang="en-US" altLang="en-US" sz="1400" smtClean="0">
                <a:latin typeface="Times New Roman" pitchFamily="18" charset="0"/>
              </a:rPr>
              <a:pPr>
                <a:lnSpc>
                  <a:spcPct val="100000"/>
                </a:lnSpc>
                <a:spcBef>
                  <a:spcPct val="0"/>
                </a:spcBef>
                <a:buFontTx/>
                <a:buNone/>
              </a:pPr>
              <a:t>22</a:t>
            </a:fld>
            <a:endParaRPr lang="en-US" altLang="en-US" sz="1400" smtClean="0">
              <a:latin typeface="Times New Roman" pitchFamily="18" charset="0"/>
            </a:endParaRPr>
          </a:p>
        </p:txBody>
      </p:sp>
      <p:sp>
        <p:nvSpPr>
          <p:cNvPr id="23555" name="Rectangle 3074"/>
          <p:cNvSpPr>
            <a:spLocks noGrp="1" noChangeArrowheads="1"/>
          </p:cNvSpPr>
          <p:nvPr>
            <p:ph type="body" idx="1"/>
          </p:nvPr>
        </p:nvSpPr>
        <p:spPr>
          <a:xfrm>
            <a:off x="381000" y="1447800"/>
            <a:ext cx="4800600" cy="4724400"/>
          </a:xfrm>
          <a:noFill/>
        </p:spPr>
        <p:txBody>
          <a:bodyPr/>
          <a:lstStyle/>
          <a:p>
            <a:r>
              <a:rPr lang="en-US" altLang="en-US" sz="2500" i="1" smtClean="0">
                <a:latin typeface="Arial" charset="0"/>
                <a:cs typeface="Arial" charset="0"/>
              </a:rPr>
              <a:t>Transmission Control Protocol</a:t>
            </a:r>
            <a:r>
              <a:rPr lang="en-US" altLang="en-US" sz="2500" smtClean="0">
                <a:latin typeface="Arial" charset="0"/>
                <a:cs typeface="Arial" charset="0"/>
              </a:rPr>
              <a:t> (</a:t>
            </a:r>
            <a:r>
              <a:rPr lang="en-US" altLang="en-US" sz="2500" i="1" smtClean="0">
                <a:latin typeface="Arial" charset="0"/>
                <a:cs typeface="Arial" charset="0"/>
              </a:rPr>
              <a:t>TCP</a:t>
            </a:r>
            <a:r>
              <a:rPr lang="en-US" altLang="en-US" sz="2500" smtClean="0">
                <a:latin typeface="Arial" charset="0"/>
                <a:cs typeface="Arial" charset="0"/>
              </a:rPr>
              <a:t>) is the consumer of IP services.</a:t>
            </a:r>
          </a:p>
          <a:p>
            <a:r>
              <a:rPr lang="en-US" altLang="en-US" sz="2500" smtClean="0">
                <a:latin typeface="Arial" charset="0"/>
                <a:cs typeface="Arial" charset="0"/>
              </a:rPr>
              <a:t>It engages in a conversation-- a </a:t>
            </a:r>
            <a:r>
              <a:rPr lang="en-US" altLang="en-US" sz="2500" i="1" smtClean="0">
                <a:latin typeface="Arial" charset="0"/>
                <a:cs typeface="Arial" charset="0"/>
              </a:rPr>
              <a:t>connection</a:t>
            </a:r>
            <a:r>
              <a:rPr lang="en-US" altLang="en-US" sz="2500" smtClean="0">
                <a:latin typeface="Arial" charset="0"/>
                <a:cs typeface="Arial" charset="0"/>
              </a:rPr>
              <a:t>-- with the TCP process running on the remote system.</a:t>
            </a:r>
          </a:p>
          <a:p>
            <a:r>
              <a:rPr lang="en-US" altLang="en-US" sz="2500" smtClean="0">
                <a:latin typeface="Arial" charset="0"/>
                <a:cs typeface="Arial" charset="0"/>
              </a:rPr>
              <a:t>A TCP connection is analogous to a telephone conversation, with its own protocol "etiquette." </a:t>
            </a:r>
          </a:p>
        </p:txBody>
      </p:sp>
      <p:pic>
        <p:nvPicPr>
          <p:cNvPr id="23556" name="Picture 3076" descr="C:\wpdocs\Julie\Org&amp;Arch\Ch11\PPT\11-4a.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905000"/>
            <a:ext cx="2578100"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12.5 Network Protocols II TCP/IP Network Architecture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C5A9528D-6277-4575-9949-D42D4D24C31A}" type="slidenum">
              <a:rPr lang="en-US" altLang="en-US" sz="1400" smtClean="0">
                <a:latin typeface="Times New Roman" pitchFamily="18" charset="0"/>
              </a:rPr>
              <a:pPr>
                <a:lnSpc>
                  <a:spcPct val="100000"/>
                </a:lnSpc>
                <a:spcBef>
                  <a:spcPct val="0"/>
                </a:spcBef>
                <a:buFontTx/>
                <a:buNone/>
              </a:pPr>
              <a:t>23</a:t>
            </a:fld>
            <a:endParaRPr lang="en-US" altLang="en-US" sz="1400" smtClean="0">
              <a:latin typeface="Times New Roman" pitchFamily="18" charset="0"/>
            </a:endParaRPr>
          </a:p>
        </p:txBody>
      </p:sp>
      <p:sp>
        <p:nvSpPr>
          <p:cNvPr id="24579" name="Rectangle 1026"/>
          <p:cNvSpPr>
            <a:spLocks noGrp="1" noChangeArrowheads="1"/>
          </p:cNvSpPr>
          <p:nvPr>
            <p:ph type="body" idx="1"/>
          </p:nvPr>
        </p:nvSpPr>
        <p:spPr>
          <a:xfrm>
            <a:off x="381000" y="1295400"/>
            <a:ext cx="8153400" cy="4724400"/>
          </a:xfrm>
          <a:noFill/>
        </p:spPr>
        <p:txBody>
          <a:bodyPr/>
          <a:lstStyle/>
          <a:p>
            <a:pPr>
              <a:spcBef>
                <a:spcPct val="30000"/>
              </a:spcBef>
            </a:pPr>
            <a:r>
              <a:rPr lang="en-US" altLang="en-US" sz="2500" smtClean="0">
                <a:latin typeface="Arial" charset="0"/>
                <a:cs typeface="Arial" charset="0"/>
              </a:rPr>
              <a:t>As part of initiating a connection, TCP also opens a service access point (SAP) in the application running above it.  </a:t>
            </a:r>
          </a:p>
          <a:p>
            <a:pPr>
              <a:spcBef>
                <a:spcPct val="30000"/>
              </a:spcBef>
            </a:pPr>
            <a:r>
              <a:rPr lang="en-US" altLang="en-US" sz="2500" smtClean="0">
                <a:latin typeface="Arial" charset="0"/>
                <a:cs typeface="Arial" charset="0"/>
              </a:rPr>
              <a:t>In TCP, this SAP is a numerical value called a </a:t>
            </a:r>
            <a:r>
              <a:rPr lang="en-US" altLang="en-US" sz="2500" i="1" smtClean="0">
                <a:latin typeface="Arial" charset="0"/>
                <a:cs typeface="Arial" charset="0"/>
              </a:rPr>
              <a:t>port</a:t>
            </a:r>
            <a:r>
              <a:rPr lang="en-US" altLang="en-US" sz="2500" smtClean="0">
                <a:latin typeface="Arial" charset="0"/>
                <a:cs typeface="Arial" charset="0"/>
              </a:rPr>
              <a:t>.  </a:t>
            </a:r>
          </a:p>
          <a:p>
            <a:pPr>
              <a:spcBef>
                <a:spcPct val="30000"/>
              </a:spcBef>
            </a:pPr>
            <a:r>
              <a:rPr lang="en-US" altLang="en-US" sz="2500" smtClean="0">
                <a:latin typeface="Arial" charset="0"/>
                <a:cs typeface="Arial" charset="0"/>
              </a:rPr>
              <a:t>The combination of the port number, the host ID, and the protocol designation becomes a </a:t>
            </a:r>
            <a:r>
              <a:rPr lang="en-US" altLang="en-US" sz="2500" i="1" smtClean="0">
                <a:latin typeface="Arial" charset="0"/>
                <a:cs typeface="Arial" charset="0"/>
              </a:rPr>
              <a:t>socket</a:t>
            </a:r>
            <a:r>
              <a:rPr lang="en-US" altLang="en-US" sz="2500" smtClean="0">
                <a:latin typeface="Arial" charset="0"/>
                <a:cs typeface="Arial" charset="0"/>
              </a:rPr>
              <a:t>, which is logically equivalent to a file name (or </a:t>
            </a:r>
            <a:r>
              <a:rPr lang="en-US" altLang="en-US" sz="2500" i="1" smtClean="0">
                <a:latin typeface="Arial" charset="0"/>
                <a:cs typeface="Arial" charset="0"/>
              </a:rPr>
              <a:t>handle</a:t>
            </a:r>
            <a:r>
              <a:rPr lang="en-US" altLang="en-US" sz="2500" smtClean="0">
                <a:latin typeface="Arial" charset="0"/>
                <a:cs typeface="Arial" charset="0"/>
              </a:rPr>
              <a:t>) to the application running above TCP.  </a:t>
            </a:r>
          </a:p>
          <a:p>
            <a:pPr>
              <a:spcBef>
                <a:spcPct val="30000"/>
              </a:spcBef>
            </a:pPr>
            <a:r>
              <a:rPr lang="en-US" altLang="en-US" sz="2500" smtClean="0">
                <a:latin typeface="Arial" charset="0"/>
                <a:cs typeface="Arial" charset="0"/>
              </a:rPr>
              <a:t>Port numbers 0 through 1023 are called “well-known” port numbers because they are reserved for particular TCP applications. </a:t>
            </a:r>
          </a:p>
        </p:txBody>
      </p:sp>
      <p:sp>
        <p:nvSpPr>
          <p:cNvPr id="24580"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12.5 Network Protocols II TCP/IP Network Architecture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D87A5985-724C-462A-BA14-C4AC48E33F9A}" type="slidenum">
              <a:rPr lang="en-US" altLang="en-US" sz="1400" smtClean="0">
                <a:latin typeface="Times New Roman" pitchFamily="18" charset="0"/>
              </a:rPr>
              <a:pPr>
                <a:lnSpc>
                  <a:spcPct val="100000"/>
                </a:lnSpc>
                <a:spcBef>
                  <a:spcPct val="0"/>
                </a:spcBef>
                <a:buFontTx/>
                <a:buNone/>
              </a:pPr>
              <a:t>24</a:t>
            </a:fld>
            <a:endParaRPr lang="en-US" altLang="en-US" sz="1400" smtClean="0">
              <a:latin typeface="Times New Roman" pitchFamily="18" charset="0"/>
            </a:endParaRPr>
          </a:p>
        </p:txBody>
      </p:sp>
      <p:sp>
        <p:nvSpPr>
          <p:cNvPr id="25603" name="Rectangle 2"/>
          <p:cNvSpPr>
            <a:spLocks noGrp="1" noChangeArrowheads="1"/>
          </p:cNvSpPr>
          <p:nvPr>
            <p:ph type="body" idx="1"/>
          </p:nvPr>
        </p:nvSpPr>
        <p:spPr>
          <a:xfrm>
            <a:off x="228600" y="1524000"/>
            <a:ext cx="2438400" cy="1219200"/>
          </a:xfrm>
          <a:noFill/>
        </p:spPr>
        <p:txBody>
          <a:bodyPr/>
          <a:lstStyle/>
          <a:p>
            <a:r>
              <a:rPr lang="en-US" altLang="en-US" sz="2500" smtClean="0">
                <a:latin typeface="Arial" charset="0"/>
                <a:cs typeface="Arial" charset="0"/>
              </a:rPr>
              <a:t>TCP Segment Format</a:t>
            </a:r>
            <a:endParaRPr lang="en-US" altLang="en-US" sz="2500" i="1" smtClean="0">
              <a:latin typeface="Arial" charset="0"/>
              <a:cs typeface="Arial" charset="0"/>
            </a:endParaRPr>
          </a:p>
        </p:txBody>
      </p:sp>
      <p:sp>
        <p:nvSpPr>
          <p:cNvPr id="25604" name="Rectangle 2051"/>
          <p:cNvSpPr>
            <a:spLocks noChangeArrowheads="1"/>
          </p:cNvSpPr>
          <p:nvPr/>
        </p:nvSpPr>
        <p:spPr bwMode="auto">
          <a:xfrm>
            <a:off x="1485900" y="22860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ctr">
              <a:spcBef>
                <a:spcPct val="0"/>
              </a:spcBef>
            </a:pPr>
            <a:r>
              <a:rPr lang="en-US" altLang="en-US" sz="3200" b="1" baseline="0">
                <a:latin typeface="Arial" charset="0"/>
                <a:cs typeface="Arial" charset="0"/>
              </a:rPr>
              <a:t>12.5 Network Protocols II TCP/IP Architecture</a:t>
            </a:r>
          </a:p>
        </p:txBody>
      </p:sp>
      <p:pic>
        <p:nvPicPr>
          <p:cNvPr id="2560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190625"/>
            <a:ext cx="6053138"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3F1D0A40-C091-4342-AF0A-9D57CCD36B6F}" type="slidenum">
              <a:rPr lang="en-US" altLang="en-US" sz="1400" smtClean="0">
                <a:latin typeface="Times New Roman" pitchFamily="18" charset="0"/>
              </a:rPr>
              <a:pPr>
                <a:lnSpc>
                  <a:spcPct val="100000"/>
                </a:lnSpc>
                <a:spcBef>
                  <a:spcPct val="0"/>
                </a:spcBef>
                <a:buFontTx/>
                <a:buNone/>
              </a:pPr>
              <a:t>25</a:t>
            </a:fld>
            <a:endParaRPr lang="en-US" altLang="en-US" sz="1400" smtClean="0">
              <a:latin typeface="Times New Roman" pitchFamily="18" charset="0"/>
            </a:endParaRPr>
          </a:p>
        </p:txBody>
      </p:sp>
      <p:sp>
        <p:nvSpPr>
          <p:cNvPr id="26627" name="Rectangle 2"/>
          <p:cNvSpPr>
            <a:spLocks noGrp="1" noChangeArrowheads="1"/>
          </p:cNvSpPr>
          <p:nvPr>
            <p:ph type="body" idx="1"/>
          </p:nvPr>
        </p:nvSpPr>
        <p:spPr>
          <a:xfrm>
            <a:off x="228600" y="1524000"/>
            <a:ext cx="2438400" cy="1219200"/>
          </a:xfrm>
          <a:noFill/>
        </p:spPr>
        <p:txBody>
          <a:bodyPr/>
          <a:lstStyle/>
          <a:p>
            <a:r>
              <a:rPr lang="en-US" altLang="en-US" sz="2500" smtClean="0">
                <a:latin typeface="Arial" charset="0"/>
                <a:cs typeface="Arial" charset="0"/>
              </a:rPr>
              <a:t>TCP Segment Format</a:t>
            </a:r>
            <a:endParaRPr lang="en-US" altLang="en-US" sz="2500" i="1" smtClean="0">
              <a:latin typeface="Arial" charset="0"/>
              <a:cs typeface="Arial" charset="0"/>
            </a:endParaRPr>
          </a:p>
        </p:txBody>
      </p:sp>
      <p:sp>
        <p:nvSpPr>
          <p:cNvPr id="26628" name="Rectangle 2051"/>
          <p:cNvSpPr>
            <a:spLocks noChangeArrowheads="1"/>
          </p:cNvSpPr>
          <p:nvPr/>
        </p:nvSpPr>
        <p:spPr bwMode="auto">
          <a:xfrm>
            <a:off x="1485900" y="22860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ctr">
              <a:spcBef>
                <a:spcPct val="0"/>
              </a:spcBef>
            </a:pPr>
            <a:r>
              <a:rPr lang="en-US" altLang="en-US" sz="3200" b="1" baseline="0">
                <a:latin typeface="Arial" charset="0"/>
                <a:cs typeface="Arial" charset="0"/>
              </a:rPr>
              <a:t>12.5 Network Protocols II TCP/IP Architecture</a:t>
            </a:r>
          </a:p>
        </p:txBody>
      </p:sp>
      <p:pic>
        <p:nvPicPr>
          <p:cNvPr id="26629"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190625"/>
            <a:ext cx="6053138"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C03D2782-5D9B-4B32-9E7D-7006A1144657}" type="slidenum">
              <a:rPr lang="en-US" altLang="en-US" sz="1400" smtClean="0">
                <a:latin typeface="Times New Roman" pitchFamily="18" charset="0"/>
              </a:rPr>
              <a:pPr>
                <a:lnSpc>
                  <a:spcPct val="100000"/>
                </a:lnSpc>
                <a:spcBef>
                  <a:spcPct val="0"/>
                </a:spcBef>
                <a:buFontTx/>
                <a:buNone/>
              </a:pPr>
              <a:t>26</a:t>
            </a:fld>
            <a:endParaRPr lang="en-US" altLang="en-US" sz="1400" smtClean="0">
              <a:latin typeface="Times New Roman" pitchFamily="18" charset="0"/>
            </a:endParaRPr>
          </a:p>
        </p:txBody>
      </p:sp>
      <p:sp>
        <p:nvSpPr>
          <p:cNvPr id="27651" name="Rectangle 2"/>
          <p:cNvSpPr>
            <a:spLocks noGrp="1" noChangeArrowheads="1"/>
          </p:cNvSpPr>
          <p:nvPr>
            <p:ph type="body" idx="1"/>
          </p:nvPr>
        </p:nvSpPr>
        <p:spPr>
          <a:xfrm>
            <a:off x="228600" y="1524000"/>
            <a:ext cx="2438400" cy="1219200"/>
          </a:xfrm>
          <a:noFill/>
        </p:spPr>
        <p:txBody>
          <a:bodyPr/>
          <a:lstStyle/>
          <a:p>
            <a:r>
              <a:rPr lang="en-US" altLang="en-US" sz="2500" smtClean="0">
                <a:latin typeface="Arial" charset="0"/>
                <a:cs typeface="Arial" charset="0"/>
              </a:rPr>
              <a:t>TCP session initiation handshake</a:t>
            </a:r>
            <a:endParaRPr lang="en-US" altLang="en-US" sz="2500" i="1" smtClean="0">
              <a:latin typeface="Arial" charset="0"/>
              <a:cs typeface="Arial" charset="0"/>
            </a:endParaRPr>
          </a:p>
        </p:txBody>
      </p:sp>
      <p:sp>
        <p:nvSpPr>
          <p:cNvPr id="27652" name="Rectangle 2051"/>
          <p:cNvSpPr>
            <a:spLocks noChangeArrowheads="1"/>
          </p:cNvSpPr>
          <p:nvPr/>
        </p:nvSpPr>
        <p:spPr bwMode="auto">
          <a:xfrm>
            <a:off x="1485900" y="22860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ctr">
              <a:spcBef>
                <a:spcPct val="0"/>
              </a:spcBef>
            </a:pPr>
            <a:r>
              <a:rPr lang="en-US" altLang="en-US" sz="3200" b="1" baseline="0">
                <a:latin typeface="Arial" charset="0"/>
                <a:cs typeface="Arial" charset="0"/>
              </a:rPr>
              <a:t>12.5 Network Protocols II TCP/IP Architecture</a:t>
            </a:r>
          </a:p>
        </p:txBody>
      </p:sp>
      <p:pic>
        <p:nvPicPr>
          <p:cNvPr id="276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447800"/>
            <a:ext cx="5110163"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5CC33330-EE9C-40A7-86CA-2D262CAD5A15}" type="slidenum">
              <a:rPr lang="en-US" altLang="en-US" sz="1400" smtClean="0">
                <a:latin typeface="Times New Roman" pitchFamily="18" charset="0"/>
              </a:rPr>
              <a:pPr>
                <a:lnSpc>
                  <a:spcPct val="100000"/>
                </a:lnSpc>
                <a:spcBef>
                  <a:spcPct val="0"/>
                </a:spcBef>
                <a:buFontTx/>
                <a:buNone/>
              </a:pPr>
              <a:t>27</a:t>
            </a:fld>
            <a:endParaRPr lang="en-US" altLang="en-US" sz="1400" smtClean="0">
              <a:latin typeface="Times New Roman" pitchFamily="18" charset="0"/>
            </a:endParaRPr>
          </a:p>
        </p:txBody>
      </p:sp>
      <p:sp>
        <p:nvSpPr>
          <p:cNvPr id="28675" name="Rectangle 2"/>
          <p:cNvSpPr>
            <a:spLocks noGrp="1" noChangeArrowheads="1"/>
          </p:cNvSpPr>
          <p:nvPr>
            <p:ph type="body" idx="1"/>
          </p:nvPr>
        </p:nvSpPr>
        <p:spPr>
          <a:xfrm>
            <a:off x="6610350" y="4800600"/>
            <a:ext cx="2438400" cy="1219200"/>
          </a:xfrm>
          <a:noFill/>
        </p:spPr>
        <p:txBody>
          <a:bodyPr/>
          <a:lstStyle/>
          <a:p>
            <a:r>
              <a:rPr lang="en-US" altLang="en-US" sz="2500" smtClean="0">
                <a:latin typeface="Arial" charset="0"/>
                <a:cs typeface="Arial" charset="0"/>
              </a:rPr>
              <a:t>TCP data exchange</a:t>
            </a:r>
            <a:endParaRPr lang="en-US" altLang="en-US" sz="2500" i="1" smtClean="0">
              <a:latin typeface="Arial" charset="0"/>
              <a:cs typeface="Arial" charset="0"/>
            </a:endParaRPr>
          </a:p>
        </p:txBody>
      </p:sp>
      <p:sp>
        <p:nvSpPr>
          <p:cNvPr id="28676" name="Rectangle 2051"/>
          <p:cNvSpPr>
            <a:spLocks noChangeArrowheads="1"/>
          </p:cNvSpPr>
          <p:nvPr/>
        </p:nvSpPr>
        <p:spPr bwMode="auto">
          <a:xfrm>
            <a:off x="1485900" y="22860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ctr">
              <a:spcBef>
                <a:spcPct val="0"/>
              </a:spcBef>
            </a:pPr>
            <a:r>
              <a:rPr lang="en-US" altLang="en-US" sz="3200" b="1" baseline="0">
                <a:latin typeface="Arial" charset="0"/>
                <a:cs typeface="Arial" charset="0"/>
              </a:rPr>
              <a:t>12.5 Network Protocols II TCP/IP Architecture</a:t>
            </a:r>
          </a:p>
        </p:txBody>
      </p:sp>
      <p:pic>
        <p:nvPicPr>
          <p:cNvPr id="2867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41425"/>
            <a:ext cx="821055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CF3CDF5D-7DA3-4102-92DD-2D9967D840D4}" type="slidenum">
              <a:rPr lang="en-US" altLang="en-US" sz="1400" smtClean="0">
                <a:latin typeface="Times New Roman" pitchFamily="18" charset="0"/>
              </a:rPr>
              <a:pPr>
                <a:lnSpc>
                  <a:spcPct val="100000"/>
                </a:lnSpc>
                <a:spcBef>
                  <a:spcPct val="0"/>
                </a:spcBef>
                <a:buFontTx/>
                <a:buNone/>
              </a:pPr>
              <a:t>28</a:t>
            </a:fld>
            <a:endParaRPr lang="en-US" altLang="en-US" sz="1400" smtClean="0">
              <a:latin typeface="Times New Roman" pitchFamily="18" charset="0"/>
            </a:endParaRPr>
          </a:p>
        </p:txBody>
      </p:sp>
      <p:sp>
        <p:nvSpPr>
          <p:cNvPr id="29699" name="Rectangle 2"/>
          <p:cNvSpPr>
            <a:spLocks noGrp="1" noChangeArrowheads="1"/>
          </p:cNvSpPr>
          <p:nvPr>
            <p:ph type="body" idx="1"/>
          </p:nvPr>
        </p:nvSpPr>
        <p:spPr>
          <a:xfrm>
            <a:off x="2133600" y="5113338"/>
            <a:ext cx="4419600" cy="1058862"/>
          </a:xfrm>
          <a:noFill/>
        </p:spPr>
        <p:txBody>
          <a:bodyPr/>
          <a:lstStyle/>
          <a:p>
            <a:r>
              <a:rPr lang="en-US" altLang="en-US" sz="2500" smtClean="0">
                <a:latin typeface="Arial" charset="0"/>
                <a:cs typeface="Arial" charset="0"/>
              </a:rPr>
              <a:t>TCP data exchange with lost acknowledgement</a:t>
            </a:r>
            <a:endParaRPr lang="en-US" altLang="en-US" sz="2500" i="1" smtClean="0">
              <a:latin typeface="Arial" charset="0"/>
              <a:cs typeface="Arial" charset="0"/>
            </a:endParaRPr>
          </a:p>
        </p:txBody>
      </p:sp>
      <p:sp>
        <p:nvSpPr>
          <p:cNvPr id="29700" name="Rectangle 2051"/>
          <p:cNvSpPr>
            <a:spLocks noChangeArrowheads="1"/>
          </p:cNvSpPr>
          <p:nvPr/>
        </p:nvSpPr>
        <p:spPr bwMode="auto">
          <a:xfrm>
            <a:off x="1485900" y="22860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ctr">
              <a:spcBef>
                <a:spcPct val="0"/>
              </a:spcBef>
            </a:pPr>
            <a:r>
              <a:rPr lang="en-US" altLang="en-US" sz="3200" b="1" baseline="0">
                <a:latin typeface="Arial" charset="0"/>
                <a:cs typeface="Arial" charset="0"/>
              </a:rPr>
              <a:t>12.5 Network Protocols II TCP/IP Architecture</a:t>
            </a:r>
          </a:p>
        </p:txBody>
      </p:sp>
      <p:pic>
        <p:nvPicPr>
          <p:cNvPr id="2970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 y="1241425"/>
            <a:ext cx="8991600" cy="387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6F646AEB-5071-40A7-A2A3-72F9E0778F05}" type="slidenum">
              <a:rPr lang="en-US" altLang="en-US" sz="1400" smtClean="0">
                <a:latin typeface="Times New Roman" pitchFamily="18" charset="0"/>
              </a:rPr>
              <a:pPr>
                <a:lnSpc>
                  <a:spcPct val="100000"/>
                </a:lnSpc>
                <a:spcBef>
                  <a:spcPct val="0"/>
                </a:spcBef>
                <a:buFontTx/>
                <a:buNone/>
              </a:pPr>
              <a:t>29</a:t>
            </a:fld>
            <a:endParaRPr lang="en-US" altLang="en-US" sz="1400" smtClean="0">
              <a:latin typeface="Times New Roman" pitchFamily="18" charset="0"/>
            </a:endParaRPr>
          </a:p>
        </p:txBody>
      </p:sp>
      <p:sp>
        <p:nvSpPr>
          <p:cNvPr id="30723" name="Rectangle 2"/>
          <p:cNvSpPr>
            <a:spLocks noGrp="1" noChangeArrowheads="1"/>
          </p:cNvSpPr>
          <p:nvPr>
            <p:ph type="body" idx="1"/>
          </p:nvPr>
        </p:nvSpPr>
        <p:spPr>
          <a:xfrm>
            <a:off x="2133600" y="5418138"/>
            <a:ext cx="4419600" cy="677862"/>
          </a:xfrm>
          <a:noFill/>
        </p:spPr>
        <p:txBody>
          <a:bodyPr/>
          <a:lstStyle/>
          <a:p>
            <a:r>
              <a:rPr lang="en-US" altLang="en-US" sz="2500" smtClean="0">
                <a:latin typeface="Arial" charset="0"/>
                <a:cs typeface="Arial" charset="0"/>
              </a:rPr>
              <a:t>TCP flow control</a:t>
            </a:r>
            <a:endParaRPr lang="en-US" altLang="en-US" sz="2500" i="1" smtClean="0">
              <a:latin typeface="Arial" charset="0"/>
              <a:cs typeface="Arial" charset="0"/>
            </a:endParaRPr>
          </a:p>
        </p:txBody>
      </p:sp>
      <p:sp>
        <p:nvSpPr>
          <p:cNvPr id="30724" name="Rectangle 2051"/>
          <p:cNvSpPr>
            <a:spLocks noChangeArrowheads="1"/>
          </p:cNvSpPr>
          <p:nvPr/>
        </p:nvSpPr>
        <p:spPr bwMode="auto">
          <a:xfrm>
            <a:off x="1485900" y="22860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ctr">
              <a:spcBef>
                <a:spcPct val="0"/>
              </a:spcBef>
            </a:pPr>
            <a:r>
              <a:rPr lang="en-US" altLang="en-US" sz="3200" b="1" baseline="0">
                <a:latin typeface="Arial" charset="0"/>
                <a:cs typeface="Arial" charset="0"/>
              </a:rPr>
              <a:t>12.5 Network Protocols II TCP/IP Architecture</a:t>
            </a:r>
          </a:p>
        </p:txBody>
      </p:sp>
      <p:pic>
        <p:nvPicPr>
          <p:cNvPr id="3072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8275" y="1219200"/>
            <a:ext cx="880745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mtClean="0">
                <a:latin typeface="Arial" charset="0"/>
                <a:cs typeface="Arial" charset="0"/>
              </a:rPr>
              <a:t>12.1 Introduction</a:t>
            </a:r>
          </a:p>
        </p:txBody>
      </p:sp>
      <p:sp>
        <p:nvSpPr>
          <p:cNvPr id="4099" name="Rectangle 3"/>
          <p:cNvSpPr>
            <a:spLocks noGrp="1" noChangeArrowheads="1"/>
          </p:cNvSpPr>
          <p:nvPr>
            <p:ph type="body" idx="1"/>
          </p:nvPr>
        </p:nvSpPr>
        <p:spPr/>
        <p:txBody>
          <a:bodyPr/>
          <a:lstStyle/>
          <a:p>
            <a:r>
              <a:rPr lang="en-US" altLang="en-US" smtClean="0">
                <a:latin typeface="Arial" charset="0"/>
                <a:cs typeface="Arial" charset="0"/>
              </a:rPr>
              <a:t>The network is a crucial component of today’s computing systems.</a:t>
            </a:r>
          </a:p>
          <a:p>
            <a:r>
              <a:rPr lang="en-US" altLang="en-US" smtClean="0">
                <a:latin typeface="Arial" charset="0"/>
                <a:cs typeface="Arial" charset="0"/>
              </a:rPr>
              <a:t>Resource sharing across networks has taken the form of multitier architectures having numerous disparate servers, sometimes far removed from the users of the system.</a:t>
            </a:r>
          </a:p>
          <a:p>
            <a:r>
              <a:rPr lang="en-US" altLang="en-US" smtClean="0">
                <a:latin typeface="Arial" charset="0"/>
                <a:cs typeface="Arial" charset="0"/>
              </a:rPr>
              <a:t>If you think of a computing system as collection of workstations and servers, then surely the network is the system bus of this configuration.</a:t>
            </a:r>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64D9A9D7-6A9D-4584-9C67-E348AD1D8B2A}" type="slidenum">
              <a:rPr lang="en-US" altLang="en-US" sz="1400" smtClean="0">
                <a:latin typeface="Times New Roman" pitchFamily="18" charset="0"/>
              </a:rPr>
              <a:pPr>
                <a:lnSpc>
                  <a:spcPct val="100000"/>
                </a:lnSpc>
                <a:spcBef>
                  <a:spcPct val="0"/>
                </a:spcBef>
                <a:buFontTx/>
                <a:buNone/>
              </a:pPr>
              <a:t>3</a:t>
            </a:fld>
            <a:endParaRPr lang="en-US" altLang="en-US" sz="1400" smtClean="0">
              <a:latin typeface="Times New Roman"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A88F3A89-8289-4429-87A3-845CC1627CE6}" type="slidenum">
              <a:rPr lang="en-US" altLang="en-US" sz="1400" smtClean="0">
                <a:latin typeface="Times New Roman" pitchFamily="18" charset="0"/>
              </a:rPr>
              <a:pPr>
                <a:lnSpc>
                  <a:spcPct val="100000"/>
                </a:lnSpc>
                <a:spcBef>
                  <a:spcPct val="0"/>
                </a:spcBef>
                <a:buFontTx/>
                <a:buNone/>
              </a:pPr>
              <a:t>30</a:t>
            </a:fld>
            <a:endParaRPr lang="en-US" altLang="en-US" sz="1400" smtClean="0">
              <a:latin typeface="Times New Roman" pitchFamily="18" charset="0"/>
            </a:endParaRPr>
          </a:p>
        </p:txBody>
      </p:sp>
      <p:sp>
        <p:nvSpPr>
          <p:cNvPr id="31747" name="Rectangle 2"/>
          <p:cNvSpPr>
            <a:spLocks noGrp="1" noChangeArrowheads="1"/>
          </p:cNvSpPr>
          <p:nvPr>
            <p:ph type="body" idx="1"/>
          </p:nvPr>
        </p:nvSpPr>
        <p:spPr>
          <a:xfrm>
            <a:off x="381000" y="1371600"/>
            <a:ext cx="8153400" cy="4724400"/>
          </a:xfrm>
          <a:noFill/>
        </p:spPr>
        <p:txBody>
          <a:bodyPr/>
          <a:lstStyle/>
          <a:p>
            <a:r>
              <a:rPr lang="en-US" altLang="en-US" sz="2500" smtClean="0">
                <a:latin typeface="Arial" charset="0"/>
                <a:cs typeface="Arial" charset="0"/>
              </a:rPr>
              <a:t>In 1994, the Internet Engineering Task Force began work on what is now IP Version 6.</a:t>
            </a:r>
          </a:p>
          <a:p>
            <a:r>
              <a:rPr lang="en-US" altLang="en-US" sz="2500" smtClean="0">
                <a:latin typeface="Arial" charset="0"/>
                <a:cs typeface="Arial" charset="0"/>
              </a:rPr>
              <a:t>The IETF's primary motivation in designing a successor to IPv4 was, of course, to extend IP's address space beyond its current 32-bit limit to 128 bits for both the source and destination host addresses.  </a:t>
            </a:r>
          </a:p>
          <a:p>
            <a:pPr lvl="1">
              <a:lnSpc>
                <a:spcPct val="90000"/>
              </a:lnSpc>
              <a:spcBef>
                <a:spcPct val="10000"/>
              </a:spcBef>
            </a:pPr>
            <a:r>
              <a:rPr lang="en-US" altLang="en-US" smtClean="0"/>
              <a:t>This is a seemingly inexhaustible address space, giving 2</a:t>
            </a:r>
            <a:r>
              <a:rPr lang="en-US" altLang="en-US" baseline="30000" smtClean="0"/>
              <a:t>128</a:t>
            </a:r>
            <a:r>
              <a:rPr lang="en-US" altLang="en-US" smtClean="0"/>
              <a:t> possible host addresses. </a:t>
            </a:r>
          </a:p>
          <a:p>
            <a:r>
              <a:rPr lang="en-US" altLang="en-US" sz="2500" smtClean="0">
                <a:latin typeface="Arial" charset="0"/>
                <a:cs typeface="Arial" charset="0"/>
              </a:rPr>
              <a:t>The IETF also devised the </a:t>
            </a:r>
            <a:r>
              <a:rPr lang="en-US" altLang="en-US" sz="2500" i="1" smtClean="0">
                <a:latin typeface="Arial" charset="0"/>
                <a:cs typeface="Arial" charset="0"/>
              </a:rPr>
              <a:t>Aggregatable Global Unicast Address Format </a:t>
            </a:r>
            <a:r>
              <a:rPr lang="en-US" altLang="en-US" sz="2500" smtClean="0">
                <a:latin typeface="Arial" charset="0"/>
                <a:cs typeface="Arial" charset="0"/>
              </a:rPr>
              <a:t>to manage this huge address space.</a:t>
            </a:r>
            <a:endParaRPr lang="en-US" altLang="en-US" sz="2500" i="1" smtClean="0">
              <a:latin typeface="Arial" charset="0"/>
              <a:cs typeface="Arial" charset="0"/>
            </a:endParaRPr>
          </a:p>
        </p:txBody>
      </p:sp>
      <p:sp>
        <p:nvSpPr>
          <p:cNvPr id="31748" name="Rectangle 2051"/>
          <p:cNvSpPr>
            <a:spLocks noChangeArrowheads="1"/>
          </p:cNvSpPr>
          <p:nvPr/>
        </p:nvSpPr>
        <p:spPr bwMode="auto">
          <a:xfrm>
            <a:off x="1485900" y="22860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ctr">
              <a:spcBef>
                <a:spcPct val="0"/>
              </a:spcBef>
            </a:pPr>
            <a:r>
              <a:rPr lang="en-US" altLang="en-US" sz="3200" b="1" baseline="0">
                <a:latin typeface="Arial" charset="0"/>
                <a:cs typeface="Arial" charset="0"/>
              </a:rPr>
              <a:t>12.5 Network Protocols II TCP/IP Architecture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E41F1C9C-B45B-46A6-9BE5-B0D1C46128D4}" type="slidenum">
              <a:rPr lang="en-US" altLang="en-US" sz="1400" smtClean="0">
                <a:latin typeface="Times New Roman" pitchFamily="18" charset="0"/>
              </a:rPr>
              <a:pPr>
                <a:lnSpc>
                  <a:spcPct val="100000"/>
                </a:lnSpc>
                <a:spcBef>
                  <a:spcPct val="0"/>
                </a:spcBef>
                <a:buFontTx/>
                <a:buNone/>
              </a:pPr>
              <a:t>31</a:t>
            </a:fld>
            <a:endParaRPr lang="en-US" altLang="en-US" sz="1400" smtClean="0">
              <a:latin typeface="Times New Roman" pitchFamily="18" charset="0"/>
            </a:endParaRPr>
          </a:p>
        </p:txBody>
      </p:sp>
      <p:sp>
        <p:nvSpPr>
          <p:cNvPr id="32771" name="Rectangle 2"/>
          <p:cNvSpPr>
            <a:spLocks noGrp="1" noChangeArrowheads="1"/>
          </p:cNvSpPr>
          <p:nvPr>
            <p:ph type="body" idx="1"/>
          </p:nvPr>
        </p:nvSpPr>
        <p:spPr>
          <a:xfrm>
            <a:off x="228600" y="2286000"/>
            <a:ext cx="2590800" cy="685800"/>
          </a:xfrm>
          <a:noFill/>
        </p:spPr>
        <p:txBody>
          <a:bodyPr/>
          <a:lstStyle/>
          <a:p>
            <a:r>
              <a:rPr lang="en-US" altLang="en-US" sz="2500" smtClean="0">
                <a:latin typeface="Arial" charset="0"/>
                <a:cs typeface="Arial" charset="0"/>
              </a:rPr>
              <a:t>IPv6 Header Format</a:t>
            </a:r>
            <a:endParaRPr lang="en-US" altLang="en-US" sz="2500" i="1" smtClean="0">
              <a:latin typeface="Arial" charset="0"/>
              <a:cs typeface="Arial" charset="0"/>
            </a:endParaRPr>
          </a:p>
        </p:txBody>
      </p:sp>
      <p:sp>
        <p:nvSpPr>
          <p:cNvPr id="32772" name="Rectangle 2051"/>
          <p:cNvSpPr>
            <a:spLocks noChangeArrowheads="1"/>
          </p:cNvSpPr>
          <p:nvPr/>
        </p:nvSpPr>
        <p:spPr bwMode="auto">
          <a:xfrm>
            <a:off x="1485900" y="22860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ctr">
              <a:spcBef>
                <a:spcPct val="0"/>
              </a:spcBef>
            </a:pPr>
            <a:r>
              <a:rPr lang="en-US" altLang="en-US" sz="3200" b="1" baseline="0">
                <a:latin typeface="Arial" charset="0"/>
                <a:cs typeface="Arial" charset="0"/>
              </a:rPr>
              <a:t>12.5 Network Protocols II TCP/IP Architecture</a:t>
            </a:r>
          </a:p>
        </p:txBody>
      </p:sp>
      <p:pic>
        <p:nvPicPr>
          <p:cNvPr id="32773"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67088" y="1247775"/>
            <a:ext cx="5000625"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a:xfrm>
            <a:off x="685800" y="231775"/>
            <a:ext cx="8115300" cy="547688"/>
          </a:xfrm>
        </p:spPr>
        <p:txBody>
          <a:bodyPr/>
          <a:lstStyle/>
          <a:p>
            <a:r>
              <a:rPr lang="en-US" altLang="en-US" sz="3600" b="1" smtClean="0">
                <a:solidFill>
                  <a:schemeClr val="tx1"/>
                </a:solidFill>
                <a:latin typeface="Arial" charset="0"/>
                <a:cs typeface="Arial" charset="0"/>
              </a:rPr>
              <a:t/>
            </a:r>
            <a:br>
              <a:rPr lang="en-US" altLang="en-US" sz="3600" b="1" smtClean="0">
                <a:solidFill>
                  <a:schemeClr val="tx1"/>
                </a:solidFill>
                <a:latin typeface="Arial" charset="0"/>
                <a:cs typeface="Arial" charset="0"/>
              </a:rPr>
            </a:br>
            <a:endParaRPr lang="en-US" altLang="en-US" smtClean="0">
              <a:latin typeface="Arial" charset="0"/>
              <a:cs typeface="Arial" charset="0"/>
            </a:endParaRP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35841ACA-C493-4E9A-9941-84FBA951A262}" type="slidenum">
              <a:rPr lang="en-US" altLang="en-US" sz="1400" smtClean="0">
                <a:latin typeface="Times New Roman" pitchFamily="18" charset="0"/>
              </a:rPr>
              <a:pPr>
                <a:lnSpc>
                  <a:spcPct val="100000"/>
                </a:lnSpc>
                <a:spcBef>
                  <a:spcPct val="0"/>
                </a:spcBef>
                <a:buFontTx/>
                <a:buNone/>
              </a:pPr>
              <a:t>32</a:t>
            </a:fld>
            <a:endParaRPr lang="en-US" altLang="en-US" sz="1400" smtClean="0">
              <a:latin typeface="Times New Roman" pitchFamily="18" charset="0"/>
            </a:endParaRPr>
          </a:p>
        </p:txBody>
      </p:sp>
      <p:sp>
        <p:nvSpPr>
          <p:cNvPr id="33796" name="Rectangle 2051"/>
          <p:cNvSpPr>
            <a:spLocks noChangeArrowheads="1"/>
          </p:cNvSpPr>
          <p:nvPr/>
        </p:nvSpPr>
        <p:spPr bwMode="auto">
          <a:xfrm>
            <a:off x="1485900" y="22860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ctr">
              <a:spcBef>
                <a:spcPct val="0"/>
              </a:spcBef>
            </a:pPr>
            <a:endParaRPr lang="en-US" altLang="en-US" sz="3200" b="1" baseline="0">
              <a:latin typeface="Arial" charset="0"/>
              <a:cs typeface="Arial" charset="0"/>
            </a:endParaRPr>
          </a:p>
        </p:txBody>
      </p:sp>
      <p:sp>
        <p:nvSpPr>
          <p:cNvPr id="33797" name="Rectangle 4"/>
          <p:cNvSpPr>
            <a:spLocks noChangeArrowheads="1"/>
          </p:cNvSpPr>
          <p:nvPr/>
        </p:nvSpPr>
        <p:spPr bwMode="auto">
          <a:xfrm>
            <a:off x="533400" y="231775"/>
            <a:ext cx="687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ctr"/>
            <a:r>
              <a:rPr lang="en-US" altLang="en-US" sz="2400" b="1" baseline="0">
                <a:latin typeface="Arial" charset="0"/>
                <a:cs typeface="Arial" charset="0"/>
              </a:rPr>
              <a:t>12.5 Network Protocols II TCP/IP Architecture</a:t>
            </a:r>
            <a:endParaRPr lang="en-US" altLang="en-US" sz="2400">
              <a:latin typeface="Arial" charset="0"/>
              <a:cs typeface="Arial" charset="0"/>
            </a:endParaRPr>
          </a:p>
        </p:txBody>
      </p:sp>
      <p:pic>
        <p:nvPicPr>
          <p:cNvPr id="3379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2900" y="779463"/>
            <a:ext cx="8458200" cy="576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3D57067D-1FF4-42EE-BC50-22ED9A7A7AD1}" type="slidenum">
              <a:rPr lang="en-US" altLang="en-US" sz="1400" smtClean="0">
                <a:latin typeface="Times New Roman" pitchFamily="18" charset="0"/>
              </a:rPr>
              <a:pPr>
                <a:lnSpc>
                  <a:spcPct val="100000"/>
                </a:lnSpc>
                <a:spcBef>
                  <a:spcPct val="0"/>
                </a:spcBef>
                <a:buFontTx/>
                <a:buNone/>
              </a:pPr>
              <a:t>33</a:t>
            </a:fld>
            <a:endParaRPr lang="en-US" altLang="en-US" sz="1400" smtClean="0">
              <a:latin typeface="Times New Roman" pitchFamily="18" charset="0"/>
            </a:endParaRPr>
          </a:p>
        </p:txBody>
      </p:sp>
      <p:sp>
        <p:nvSpPr>
          <p:cNvPr id="34819" name="Rectangle 2"/>
          <p:cNvSpPr>
            <a:spLocks noGrp="1" noChangeArrowheads="1"/>
          </p:cNvSpPr>
          <p:nvPr>
            <p:ph type="body" idx="1"/>
          </p:nvPr>
        </p:nvSpPr>
        <p:spPr>
          <a:xfrm>
            <a:off x="381000" y="1143000"/>
            <a:ext cx="8153400" cy="4724400"/>
          </a:xfrm>
          <a:noFill/>
        </p:spPr>
        <p:txBody>
          <a:bodyPr/>
          <a:lstStyle/>
          <a:p>
            <a:r>
              <a:rPr lang="en-US" altLang="en-US" sz="2500" smtClean="0">
                <a:latin typeface="Arial" charset="0"/>
                <a:cs typeface="Arial" charset="0"/>
              </a:rPr>
              <a:t>Computer networks are often classified according to their geographic service areas.  </a:t>
            </a:r>
          </a:p>
          <a:p>
            <a:r>
              <a:rPr lang="en-US" altLang="en-US" sz="2500" smtClean="0">
                <a:latin typeface="Arial" charset="0"/>
                <a:cs typeface="Arial" charset="0"/>
              </a:rPr>
              <a:t>The smallest networks are </a:t>
            </a:r>
            <a:r>
              <a:rPr lang="en-US" altLang="en-US" sz="2500" i="1" smtClean="0">
                <a:latin typeface="Arial" charset="0"/>
                <a:cs typeface="Arial" charset="0"/>
              </a:rPr>
              <a:t>local area networks</a:t>
            </a:r>
            <a:r>
              <a:rPr lang="en-US" altLang="en-US" sz="2500" smtClean="0">
                <a:latin typeface="Arial" charset="0"/>
                <a:cs typeface="Arial" charset="0"/>
              </a:rPr>
              <a:t> (</a:t>
            </a:r>
            <a:r>
              <a:rPr lang="en-US" altLang="en-US" sz="2500" i="1" smtClean="0">
                <a:latin typeface="Arial" charset="0"/>
                <a:cs typeface="Arial" charset="0"/>
              </a:rPr>
              <a:t>LANs</a:t>
            </a:r>
            <a:r>
              <a:rPr lang="en-US" altLang="en-US" sz="2500" smtClean="0">
                <a:latin typeface="Arial" charset="0"/>
                <a:cs typeface="Arial" charset="0"/>
              </a:rPr>
              <a:t>). LANs are typically used in a single building, or a group of buildings that are near each other.  </a:t>
            </a:r>
          </a:p>
          <a:p>
            <a:r>
              <a:rPr lang="en-US" altLang="en-US" sz="2500" i="1" smtClean="0">
                <a:latin typeface="Arial" charset="0"/>
                <a:cs typeface="Arial" charset="0"/>
              </a:rPr>
              <a:t>Metropolitan area networks</a:t>
            </a:r>
            <a:r>
              <a:rPr lang="en-US" altLang="en-US" sz="2500" smtClean="0">
                <a:latin typeface="Arial" charset="0"/>
                <a:cs typeface="Arial" charset="0"/>
              </a:rPr>
              <a:t> (</a:t>
            </a:r>
            <a:r>
              <a:rPr lang="en-US" altLang="en-US" sz="2500" i="1" smtClean="0">
                <a:latin typeface="Arial" charset="0"/>
                <a:cs typeface="Arial" charset="0"/>
              </a:rPr>
              <a:t>MANs</a:t>
            </a:r>
            <a:r>
              <a:rPr lang="en-US" altLang="en-US" sz="2500" smtClean="0">
                <a:latin typeface="Arial" charset="0"/>
                <a:cs typeface="Arial" charset="0"/>
              </a:rPr>
              <a:t>) are networks that cover a city and its environs.  </a:t>
            </a:r>
          </a:p>
          <a:p>
            <a:pPr lvl="1">
              <a:lnSpc>
                <a:spcPct val="90000"/>
              </a:lnSpc>
              <a:spcBef>
                <a:spcPct val="5000"/>
              </a:spcBef>
            </a:pPr>
            <a:r>
              <a:rPr lang="en-US" altLang="en-US" smtClean="0"/>
              <a:t>LANs are becoming faster and more easily integrated with WAN technology, it is conceivable that someday the concept of a MAN may disappear entirely.</a:t>
            </a:r>
          </a:p>
          <a:p>
            <a:r>
              <a:rPr lang="en-US" altLang="en-US" sz="2500" i="1" smtClean="0">
                <a:latin typeface="Arial" charset="0"/>
                <a:cs typeface="Arial" charset="0"/>
              </a:rPr>
              <a:t>Wide area networks</a:t>
            </a:r>
            <a:r>
              <a:rPr lang="en-US" altLang="en-US" sz="2500" smtClean="0">
                <a:latin typeface="Arial" charset="0"/>
                <a:cs typeface="Arial" charset="0"/>
              </a:rPr>
              <a:t> (</a:t>
            </a:r>
            <a:r>
              <a:rPr lang="en-US" altLang="en-US" sz="2500" i="1" smtClean="0">
                <a:latin typeface="Arial" charset="0"/>
                <a:cs typeface="Arial" charset="0"/>
              </a:rPr>
              <a:t>WANs</a:t>
            </a:r>
            <a:r>
              <a:rPr lang="en-US" altLang="en-US" sz="2500" smtClean="0">
                <a:latin typeface="Arial" charset="0"/>
                <a:cs typeface="Arial" charset="0"/>
              </a:rPr>
              <a:t>) can cover multiple cities, or span the entire world. </a:t>
            </a:r>
          </a:p>
        </p:txBody>
      </p:sp>
      <p:sp>
        <p:nvSpPr>
          <p:cNvPr id="34820"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EC2F1A5D-FE62-4CB6-A39E-6E0FB13368CF}" type="slidenum">
              <a:rPr lang="en-US" altLang="en-US" sz="1400" smtClean="0">
                <a:latin typeface="Times New Roman" pitchFamily="18" charset="0"/>
              </a:rPr>
              <a:pPr>
                <a:lnSpc>
                  <a:spcPct val="100000"/>
                </a:lnSpc>
                <a:spcBef>
                  <a:spcPct val="0"/>
                </a:spcBef>
                <a:buFontTx/>
                <a:buNone/>
              </a:pPr>
              <a:t>34</a:t>
            </a:fld>
            <a:endParaRPr lang="en-US" altLang="en-US" sz="1400" smtClean="0">
              <a:latin typeface="Times New Roman" pitchFamily="18" charset="0"/>
            </a:endParaRPr>
          </a:p>
        </p:txBody>
      </p:sp>
      <p:sp>
        <p:nvSpPr>
          <p:cNvPr id="35843" name="Rectangle 2"/>
          <p:cNvSpPr>
            <a:spLocks noGrp="1" noChangeArrowheads="1"/>
          </p:cNvSpPr>
          <p:nvPr>
            <p:ph type="body" idx="1"/>
          </p:nvPr>
        </p:nvSpPr>
        <p:spPr>
          <a:xfrm>
            <a:off x="381000" y="1143000"/>
            <a:ext cx="7924800" cy="4724400"/>
          </a:xfrm>
          <a:noFill/>
        </p:spPr>
        <p:txBody>
          <a:bodyPr/>
          <a:lstStyle/>
          <a:p>
            <a:pPr>
              <a:spcBef>
                <a:spcPct val="40000"/>
              </a:spcBef>
            </a:pPr>
            <a:r>
              <a:rPr lang="en-US" altLang="en-US" sz="2500" smtClean="0">
                <a:latin typeface="Arial" charset="0"/>
                <a:cs typeface="Arial" charset="0"/>
              </a:rPr>
              <a:t>In this section, we examine the physical network components common to LANs, MANs and WANs.</a:t>
            </a:r>
          </a:p>
          <a:p>
            <a:pPr>
              <a:spcBef>
                <a:spcPct val="40000"/>
              </a:spcBef>
            </a:pPr>
            <a:r>
              <a:rPr lang="en-US" altLang="en-US" sz="2500" smtClean="0">
                <a:latin typeface="Arial" charset="0"/>
                <a:cs typeface="Arial" charset="0"/>
              </a:rPr>
              <a:t>We start at the lowest level of network organization, the physical medium level, Layer 1. </a:t>
            </a:r>
          </a:p>
          <a:p>
            <a:pPr>
              <a:spcBef>
                <a:spcPct val="40000"/>
              </a:spcBef>
            </a:pPr>
            <a:r>
              <a:rPr lang="en-US" altLang="en-US" sz="2500" smtClean="0">
                <a:latin typeface="Arial" charset="0"/>
                <a:cs typeface="Arial" charset="0"/>
              </a:rPr>
              <a:t>There are two general types of communications media:  Guided transmission media and unguided transmission media. </a:t>
            </a:r>
          </a:p>
          <a:p>
            <a:pPr>
              <a:spcBef>
                <a:spcPct val="40000"/>
              </a:spcBef>
            </a:pPr>
            <a:r>
              <a:rPr lang="en-US" altLang="en-US" sz="2500" smtClean="0">
                <a:latin typeface="Arial" charset="0"/>
                <a:cs typeface="Arial" charset="0"/>
              </a:rPr>
              <a:t>Unguided media broadcast data over the airwaves using infrared, microwave, satellite, or broadcast radio carrier signals. </a:t>
            </a:r>
          </a:p>
        </p:txBody>
      </p:sp>
      <p:sp>
        <p:nvSpPr>
          <p:cNvPr id="35844"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6085650F-F475-4C09-992C-A6C37EBAC348}" type="slidenum">
              <a:rPr lang="en-US" altLang="en-US" sz="1400" smtClean="0">
                <a:latin typeface="Times New Roman" pitchFamily="18" charset="0"/>
              </a:rPr>
              <a:pPr>
                <a:lnSpc>
                  <a:spcPct val="100000"/>
                </a:lnSpc>
                <a:spcBef>
                  <a:spcPct val="0"/>
                </a:spcBef>
                <a:buFontTx/>
                <a:buNone/>
              </a:pPr>
              <a:t>35</a:t>
            </a:fld>
            <a:endParaRPr lang="en-US" altLang="en-US" sz="1400" smtClean="0">
              <a:latin typeface="Times New Roman" pitchFamily="18" charset="0"/>
            </a:endParaRPr>
          </a:p>
        </p:txBody>
      </p:sp>
      <p:sp>
        <p:nvSpPr>
          <p:cNvPr id="36867" name="Rectangle 2"/>
          <p:cNvSpPr>
            <a:spLocks noGrp="1" noChangeArrowheads="1"/>
          </p:cNvSpPr>
          <p:nvPr>
            <p:ph type="body" idx="1"/>
          </p:nvPr>
        </p:nvSpPr>
        <p:spPr>
          <a:xfrm>
            <a:off x="381000" y="1143000"/>
            <a:ext cx="7924800" cy="4724400"/>
          </a:xfrm>
          <a:noFill/>
        </p:spPr>
        <p:txBody>
          <a:bodyPr/>
          <a:lstStyle/>
          <a:p>
            <a:pPr>
              <a:spcBef>
                <a:spcPct val="40000"/>
              </a:spcBef>
            </a:pPr>
            <a:r>
              <a:rPr lang="en-US" altLang="en-US" sz="2500" smtClean="0">
                <a:latin typeface="Arial" charset="0"/>
                <a:cs typeface="Arial" charset="0"/>
              </a:rPr>
              <a:t>Guided media are physical connectors such as copper wire or fiber optic cable that directly connect to each network node.</a:t>
            </a:r>
          </a:p>
          <a:p>
            <a:pPr>
              <a:spcBef>
                <a:spcPct val="40000"/>
              </a:spcBef>
            </a:pPr>
            <a:r>
              <a:rPr lang="en-US" altLang="en-US" sz="2500" smtClean="0">
                <a:latin typeface="Arial" charset="0"/>
                <a:cs typeface="Arial" charset="0"/>
              </a:rPr>
              <a:t>The electrical phenomena that work against the accurate transmission of signals are called </a:t>
            </a:r>
            <a:r>
              <a:rPr lang="en-US" altLang="en-US" sz="2500" i="1" smtClean="0">
                <a:latin typeface="Arial" charset="0"/>
                <a:cs typeface="Arial" charset="0"/>
              </a:rPr>
              <a:t>noise</a:t>
            </a:r>
            <a:r>
              <a:rPr lang="en-US" altLang="en-US" sz="2500" smtClean="0">
                <a:latin typeface="Arial" charset="0"/>
                <a:cs typeface="Arial" charset="0"/>
              </a:rPr>
              <a:t>.  </a:t>
            </a:r>
          </a:p>
          <a:p>
            <a:pPr>
              <a:spcBef>
                <a:spcPct val="40000"/>
              </a:spcBef>
            </a:pPr>
            <a:r>
              <a:rPr lang="en-US" altLang="en-US" sz="2500" smtClean="0">
                <a:latin typeface="Arial" charset="0"/>
                <a:cs typeface="Arial" charset="0"/>
              </a:rPr>
              <a:t>Signal and noise strengths are both measured in decibels (dB).  </a:t>
            </a:r>
          </a:p>
          <a:p>
            <a:pPr>
              <a:spcBef>
                <a:spcPct val="40000"/>
              </a:spcBef>
            </a:pPr>
            <a:r>
              <a:rPr lang="en-US" altLang="en-US" sz="2500" smtClean="0">
                <a:latin typeface="Arial" charset="0"/>
                <a:cs typeface="Arial" charset="0"/>
              </a:rPr>
              <a:t>Cables are rated according to how well they convey signals at different frequencies in the presence of noise.  </a:t>
            </a:r>
          </a:p>
        </p:txBody>
      </p:sp>
      <p:sp>
        <p:nvSpPr>
          <p:cNvPr id="36868"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927F5DB3-919E-4E1A-93FF-BA79355D6BD5}" type="slidenum">
              <a:rPr lang="en-US" altLang="en-US" sz="1400" smtClean="0">
                <a:latin typeface="Times New Roman" pitchFamily="18" charset="0"/>
              </a:rPr>
              <a:pPr>
                <a:lnSpc>
                  <a:spcPct val="100000"/>
                </a:lnSpc>
                <a:spcBef>
                  <a:spcPct val="0"/>
                </a:spcBef>
                <a:buFontTx/>
                <a:buNone/>
              </a:pPr>
              <a:t>36</a:t>
            </a:fld>
            <a:endParaRPr lang="en-US" altLang="en-US" sz="1400" smtClean="0">
              <a:latin typeface="Times New Roman" pitchFamily="18" charset="0"/>
            </a:endParaRPr>
          </a:p>
        </p:txBody>
      </p:sp>
      <p:sp>
        <p:nvSpPr>
          <p:cNvPr id="37891" name="Rectangle 2"/>
          <p:cNvSpPr>
            <a:spLocks noGrp="1" noChangeArrowheads="1"/>
          </p:cNvSpPr>
          <p:nvPr>
            <p:ph type="body" idx="1"/>
          </p:nvPr>
        </p:nvSpPr>
        <p:spPr>
          <a:xfrm>
            <a:off x="381000" y="1143000"/>
            <a:ext cx="8153400" cy="4724400"/>
          </a:xfrm>
          <a:noFill/>
        </p:spPr>
        <p:txBody>
          <a:bodyPr/>
          <a:lstStyle/>
          <a:p>
            <a:pPr>
              <a:spcBef>
                <a:spcPct val="40000"/>
              </a:spcBef>
            </a:pPr>
            <a:r>
              <a:rPr lang="en-US" altLang="en-US" sz="2500" smtClean="0">
                <a:latin typeface="Arial" charset="0"/>
                <a:cs typeface="Arial" charset="0"/>
              </a:rPr>
              <a:t>The </a:t>
            </a:r>
            <a:r>
              <a:rPr lang="en-US" altLang="en-US" sz="2500" i="1" smtClean="0">
                <a:latin typeface="Arial" charset="0"/>
                <a:cs typeface="Arial" charset="0"/>
              </a:rPr>
              <a:t>signal-to-noise</a:t>
            </a:r>
            <a:r>
              <a:rPr lang="en-US" altLang="en-US" sz="2500" smtClean="0">
                <a:latin typeface="Arial" charset="0"/>
                <a:cs typeface="Arial" charset="0"/>
              </a:rPr>
              <a:t> rating, measured in decibels, quantifies the quality of the communications channel.</a:t>
            </a:r>
          </a:p>
          <a:p>
            <a:pPr>
              <a:spcBef>
                <a:spcPct val="40000"/>
              </a:spcBef>
            </a:pPr>
            <a:r>
              <a:rPr lang="en-US" altLang="en-US" sz="2500" smtClean="0">
                <a:latin typeface="Arial" charset="0"/>
                <a:cs typeface="Arial" charset="0"/>
              </a:rPr>
              <a:t>The </a:t>
            </a:r>
            <a:r>
              <a:rPr lang="en-US" altLang="en-US" sz="2500" i="1" smtClean="0">
                <a:latin typeface="Arial" charset="0"/>
                <a:cs typeface="Arial" charset="0"/>
              </a:rPr>
              <a:t>bandwidth</a:t>
            </a:r>
            <a:r>
              <a:rPr lang="en-US" altLang="en-US" sz="2500" smtClean="0">
                <a:latin typeface="Arial" charset="0"/>
                <a:cs typeface="Arial" charset="0"/>
              </a:rPr>
              <a:t> of a medium is technically the range of frequencies that it can carry, measured in Hertz.  </a:t>
            </a:r>
          </a:p>
          <a:p>
            <a:pPr>
              <a:spcBef>
                <a:spcPct val="40000"/>
              </a:spcBef>
            </a:pPr>
            <a:r>
              <a:rPr lang="en-US" altLang="en-US" sz="2500" smtClean="0">
                <a:latin typeface="Arial" charset="0"/>
                <a:cs typeface="Arial" charset="0"/>
              </a:rPr>
              <a:t>In digital communications, bandwidth is the general term for the information-carrying capacity of a medium, measured in bits per second (bps).  </a:t>
            </a:r>
          </a:p>
          <a:p>
            <a:pPr>
              <a:spcBef>
                <a:spcPct val="40000"/>
              </a:spcBef>
            </a:pPr>
            <a:r>
              <a:rPr lang="en-US" altLang="en-US" sz="2500" smtClean="0">
                <a:latin typeface="Arial" charset="0"/>
                <a:cs typeface="Arial" charset="0"/>
              </a:rPr>
              <a:t>Another important measure is </a:t>
            </a:r>
            <a:r>
              <a:rPr lang="en-US" altLang="en-US" sz="2500" i="1" smtClean="0">
                <a:latin typeface="Arial" charset="0"/>
                <a:cs typeface="Arial" charset="0"/>
              </a:rPr>
              <a:t>bit error rate (BER)</a:t>
            </a:r>
            <a:r>
              <a:rPr lang="en-US" altLang="en-US" sz="2500" smtClean="0">
                <a:latin typeface="Arial" charset="0"/>
                <a:cs typeface="Arial" charset="0"/>
              </a:rPr>
              <a:t>, which is the ratio of the number of bits received in error to the total number of bits received. </a:t>
            </a:r>
          </a:p>
        </p:txBody>
      </p:sp>
      <p:sp>
        <p:nvSpPr>
          <p:cNvPr id="37892"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2696A707-B1A1-485A-B7E5-71CFAD159A41}" type="slidenum">
              <a:rPr lang="en-US" altLang="en-US" sz="1400" smtClean="0">
                <a:latin typeface="Times New Roman" pitchFamily="18" charset="0"/>
              </a:rPr>
              <a:pPr>
                <a:lnSpc>
                  <a:spcPct val="100000"/>
                </a:lnSpc>
                <a:spcBef>
                  <a:spcPct val="0"/>
                </a:spcBef>
                <a:buFontTx/>
                <a:buNone/>
              </a:pPr>
              <a:t>37</a:t>
            </a:fld>
            <a:endParaRPr lang="en-US" altLang="en-US" sz="1400" smtClean="0">
              <a:latin typeface="Times New Roman" pitchFamily="18" charset="0"/>
            </a:endParaRPr>
          </a:p>
        </p:txBody>
      </p:sp>
      <p:sp>
        <p:nvSpPr>
          <p:cNvPr id="38915" name="Rectangle 2"/>
          <p:cNvSpPr>
            <a:spLocks noGrp="1" noChangeArrowheads="1"/>
          </p:cNvSpPr>
          <p:nvPr>
            <p:ph type="body" idx="1"/>
          </p:nvPr>
        </p:nvSpPr>
        <p:spPr>
          <a:xfrm>
            <a:off x="381000" y="1258888"/>
            <a:ext cx="8305800" cy="2590800"/>
          </a:xfrm>
          <a:noFill/>
        </p:spPr>
        <p:txBody>
          <a:bodyPr/>
          <a:lstStyle/>
          <a:p>
            <a:r>
              <a:rPr lang="en-US" altLang="en-US" sz="2500" smtClean="0">
                <a:latin typeface="Arial" charset="0"/>
                <a:cs typeface="Arial" charset="0"/>
              </a:rPr>
              <a:t>Coaxial cable was once the medium of choice for data communications.  </a:t>
            </a:r>
          </a:p>
          <a:p>
            <a:r>
              <a:rPr lang="en-US" altLang="en-US" sz="2500" smtClean="0">
                <a:latin typeface="Arial" charset="0"/>
                <a:cs typeface="Arial" charset="0"/>
              </a:rPr>
              <a:t>It can carry signals up to trillions of cycles per second with low attenuation. </a:t>
            </a:r>
          </a:p>
          <a:p>
            <a:pPr lvl="1">
              <a:lnSpc>
                <a:spcPct val="90000"/>
              </a:lnSpc>
              <a:spcBef>
                <a:spcPct val="0"/>
              </a:spcBef>
            </a:pPr>
            <a:r>
              <a:rPr lang="en-US" altLang="en-US" smtClean="0"/>
              <a:t>Today, it is used mostly for broadcast and closed circuit television applications.  </a:t>
            </a:r>
            <a:endParaRPr lang="en-US" altLang="en-US" sz="2100" smtClean="0">
              <a:latin typeface="Arial" charset="0"/>
            </a:endParaRPr>
          </a:p>
        </p:txBody>
      </p:sp>
      <p:sp>
        <p:nvSpPr>
          <p:cNvPr id="38916" name="Text Box 4"/>
          <p:cNvSpPr txBox="1">
            <a:spLocks noChangeArrowheads="1"/>
          </p:cNvSpPr>
          <p:nvPr/>
        </p:nvSpPr>
        <p:spPr bwMode="auto">
          <a:xfrm>
            <a:off x="1066800" y="3508375"/>
            <a:ext cx="3124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50000"/>
              </a:spcBef>
              <a:buFontTx/>
              <a:buNone/>
            </a:pPr>
            <a:r>
              <a:rPr lang="en-US" altLang="en-US" sz="2400" baseline="0">
                <a:latin typeface="Times New Roman" pitchFamily="18" charset="0"/>
              </a:rPr>
              <a:t>Coaxial cable also carries signals for residential Internet services that piggyback on cable television lines.</a:t>
            </a:r>
            <a:endParaRPr lang="en-US" altLang="en-US" sz="1900" baseline="0"/>
          </a:p>
        </p:txBody>
      </p:sp>
      <p:sp>
        <p:nvSpPr>
          <p:cNvPr id="38917" name="Text Box 5"/>
          <p:cNvSpPr txBox="1">
            <a:spLocks noChangeArrowheads="1"/>
          </p:cNvSpPr>
          <p:nvPr/>
        </p:nvSpPr>
        <p:spPr bwMode="auto">
          <a:xfrm>
            <a:off x="4937125" y="5130800"/>
            <a:ext cx="336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a:lnSpc>
                <a:spcPct val="100000"/>
              </a:lnSpc>
              <a:spcBef>
                <a:spcPct val="15000"/>
              </a:spcBef>
              <a:buFontTx/>
              <a:buChar char="–"/>
            </a:pPr>
            <a:endParaRPr lang="en-US" altLang="en-US" sz="2400">
              <a:latin typeface="Times New Roman" pitchFamily="18" charset="0"/>
            </a:endParaRPr>
          </a:p>
        </p:txBody>
      </p:sp>
      <p:sp>
        <p:nvSpPr>
          <p:cNvPr id="38918" name="Text Box 6"/>
          <p:cNvSpPr txBox="1">
            <a:spLocks noChangeArrowheads="1"/>
          </p:cNvSpPr>
          <p:nvPr/>
        </p:nvSpPr>
        <p:spPr bwMode="auto">
          <a:xfrm>
            <a:off x="762000" y="33162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a:lnSpc>
                <a:spcPct val="100000"/>
              </a:lnSpc>
              <a:spcBef>
                <a:spcPct val="50000"/>
              </a:spcBef>
              <a:buFontTx/>
              <a:buNone/>
            </a:pPr>
            <a:r>
              <a:rPr lang="en-US" altLang="en-US" sz="2400" baseline="0">
                <a:latin typeface="Times New Roman" pitchFamily="18" charset="0"/>
              </a:rPr>
              <a:t>_</a:t>
            </a:r>
            <a:endParaRPr lang="en-US" altLang="en-US" sz="2000">
              <a:latin typeface="Times New Roman" pitchFamily="18" charset="0"/>
            </a:endParaRPr>
          </a:p>
        </p:txBody>
      </p:sp>
      <p:pic>
        <p:nvPicPr>
          <p:cNvPr id="38919" name="Picture 7" descr="C:\wpdocs\Julie\Org&amp;Arch\Ch11\PPT\11-12.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2425" y="3621088"/>
            <a:ext cx="46005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7744FD3B-E4AD-41D6-86CB-1123B1A0A0B5}" type="slidenum">
              <a:rPr lang="en-US" altLang="en-US" sz="1400" smtClean="0">
                <a:latin typeface="Times New Roman" pitchFamily="18" charset="0"/>
              </a:rPr>
              <a:pPr>
                <a:lnSpc>
                  <a:spcPct val="100000"/>
                </a:lnSpc>
                <a:spcBef>
                  <a:spcPct val="0"/>
                </a:spcBef>
                <a:buFontTx/>
                <a:buNone/>
              </a:pPr>
              <a:t>38</a:t>
            </a:fld>
            <a:endParaRPr lang="en-US" altLang="en-US" sz="1400" smtClean="0">
              <a:latin typeface="Times New Roman" pitchFamily="18" charset="0"/>
            </a:endParaRPr>
          </a:p>
        </p:txBody>
      </p:sp>
      <p:pic>
        <p:nvPicPr>
          <p:cNvPr id="39939" name="Picture 8" descr="C:\wpdocs\Julie\Org&amp;Arch\Ch11\PPT\11-13.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3733800"/>
            <a:ext cx="4699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2"/>
          <p:cNvSpPr>
            <a:spLocks noGrp="1" noChangeArrowheads="1"/>
          </p:cNvSpPr>
          <p:nvPr>
            <p:ph type="body" idx="1"/>
          </p:nvPr>
        </p:nvSpPr>
        <p:spPr>
          <a:xfrm>
            <a:off x="381000" y="1447800"/>
            <a:ext cx="8305800" cy="1828800"/>
          </a:xfrm>
          <a:noFill/>
        </p:spPr>
        <p:txBody>
          <a:bodyPr/>
          <a:lstStyle/>
          <a:p>
            <a:r>
              <a:rPr lang="en-US" altLang="en-US" sz="2500" i="1" smtClean="0">
                <a:latin typeface="Arial" charset="0"/>
                <a:cs typeface="Arial" charset="0"/>
              </a:rPr>
              <a:t>Twisted pair</a:t>
            </a:r>
            <a:r>
              <a:rPr lang="en-US" altLang="en-US" sz="2500" smtClean="0">
                <a:latin typeface="Arial" charset="0"/>
                <a:cs typeface="Arial" charset="0"/>
              </a:rPr>
              <a:t> cabling, containing two twisted wire pairs, is found in most local area network installations today.</a:t>
            </a:r>
          </a:p>
          <a:p>
            <a:pPr>
              <a:spcBef>
                <a:spcPct val="40000"/>
              </a:spcBef>
            </a:pPr>
            <a:r>
              <a:rPr lang="en-US" altLang="en-US" sz="2500" smtClean="0">
                <a:latin typeface="Arial" charset="0"/>
                <a:cs typeface="Arial" charset="0"/>
              </a:rPr>
              <a:t>It comes in two varieties: shielded and unshielded.  Unshielded twisted pair is the most popular.</a:t>
            </a:r>
          </a:p>
        </p:txBody>
      </p:sp>
      <p:sp>
        <p:nvSpPr>
          <p:cNvPr id="39941" name="Text Box 4"/>
          <p:cNvSpPr txBox="1">
            <a:spLocks noChangeArrowheads="1"/>
          </p:cNvSpPr>
          <p:nvPr/>
        </p:nvSpPr>
        <p:spPr bwMode="auto">
          <a:xfrm>
            <a:off x="1066800" y="3352800"/>
            <a:ext cx="3124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50000"/>
              </a:spcBef>
              <a:buFontTx/>
              <a:buNone/>
            </a:pPr>
            <a:r>
              <a:rPr lang="en-US" altLang="en-US" sz="2400" baseline="0">
                <a:latin typeface="Times New Roman" pitchFamily="18" charset="0"/>
              </a:rPr>
              <a:t>The twists in the cable reduce inductance while the shielding protects the cable from outside interference..</a:t>
            </a:r>
            <a:endParaRPr lang="en-US" altLang="en-US" sz="1900" baseline="0"/>
          </a:p>
        </p:txBody>
      </p:sp>
      <p:sp>
        <p:nvSpPr>
          <p:cNvPr id="39942" name="Text Box 5"/>
          <p:cNvSpPr txBox="1">
            <a:spLocks noChangeArrowheads="1"/>
          </p:cNvSpPr>
          <p:nvPr/>
        </p:nvSpPr>
        <p:spPr bwMode="auto">
          <a:xfrm>
            <a:off x="4937125" y="5319713"/>
            <a:ext cx="336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a:lnSpc>
                <a:spcPct val="100000"/>
              </a:lnSpc>
              <a:spcBef>
                <a:spcPct val="15000"/>
              </a:spcBef>
              <a:buFontTx/>
              <a:buChar char="–"/>
            </a:pPr>
            <a:endParaRPr lang="en-US" altLang="en-US" sz="2400">
              <a:latin typeface="Times New Roman" pitchFamily="18" charset="0"/>
            </a:endParaRPr>
          </a:p>
        </p:txBody>
      </p:sp>
      <p:sp>
        <p:nvSpPr>
          <p:cNvPr id="39943" name="Text Box 6"/>
          <p:cNvSpPr txBox="1">
            <a:spLocks noChangeArrowheads="1"/>
          </p:cNvSpPr>
          <p:nvPr/>
        </p:nvSpPr>
        <p:spPr bwMode="auto">
          <a:xfrm>
            <a:off x="762000" y="3200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a:lnSpc>
                <a:spcPct val="100000"/>
              </a:lnSpc>
              <a:spcBef>
                <a:spcPct val="50000"/>
              </a:spcBef>
              <a:buFontTx/>
              <a:buNone/>
            </a:pPr>
            <a:r>
              <a:rPr lang="en-US" altLang="en-US" sz="2400" baseline="0">
                <a:latin typeface="Times New Roman" pitchFamily="18" charset="0"/>
              </a:rPr>
              <a:t>_</a:t>
            </a:r>
            <a:endParaRPr lang="en-US" altLang="en-US" sz="2000">
              <a:latin typeface="Times New Roman" pitchFamily="18" charset="0"/>
            </a:endParaRPr>
          </a:p>
        </p:txBody>
      </p:sp>
      <p:sp>
        <p:nvSpPr>
          <p:cNvPr id="39944"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5CC5858F-2F8C-4203-A6B3-5A2ED3BD514D}" type="slidenum">
              <a:rPr lang="en-US" altLang="en-US" sz="1400" smtClean="0">
                <a:latin typeface="Times New Roman" pitchFamily="18" charset="0"/>
              </a:rPr>
              <a:pPr>
                <a:lnSpc>
                  <a:spcPct val="100000"/>
                </a:lnSpc>
                <a:spcBef>
                  <a:spcPct val="0"/>
                </a:spcBef>
                <a:buFontTx/>
                <a:buNone/>
              </a:pPr>
              <a:t>39</a:t>
            </a:fld>
            <a:endParaRPr lang="en-US" altLang="en-US" sz="1400" smtClean="0">
              <a:latin typeface="Times New Roman" pitchFamily="18" charset="0"/>
            </a:endParaRPr>
          </a:p>
        </p:txBody>
      </p:sp>
      <p:sp>
        <p:nvSpPr>
          <p:cNvPr id="40963" name="Rectangle 3"/>
          <p:cNvSpPr>
            <a:spLocks noGrp="1" noChangeArrowheads="1"/>
          </p:cNvSpPr>
          <p:nvPr>
            <p:ph type="body" idx="1"/>
          </p:nvPr>
        </p:nvSpPr>
        <p:spPr>
          <a:xfrm>
            <a:off x="381000" y="1295400"/>
            <a:ext cx="8305800" cy="4495800"/>
          </a:xfrm>
          <a:noFill/>
        </p:spPr>
        <p:txBody>
          <a:bodyPr/>
          <a:lstStyle/>
          <a:p>
            <a:r>
              <a:rPr lang="en-US" altLang="en-US" sz="2500" smtClean="0">
                <a:latin typeface="Arial" charset="0"/>
                <a:cs typeface="Arial" charset="0"/>
              </a:rPr>
              <a:t>Electronic Industries Alliance (EIA), along with the Telecommunications Industry Association (TIA) established a rating system called EIA/TIA-568B.  </a:t>
            </a:r>
          </a:p>
          <a:p>
            <a:r>
              <a:rPr lang="en-US" altLang="en-US" sz="2500" smtClean="0">
                <a:latin typeface="Arial" charset="0"/>
                <a:cs typeface="Arial" charset="0"/>
              </a:rPr>
              <a:t>The EIA/TIA </a:t>
            </a:r>
            <a:r>
              <a:rPr lang="en-US" altLang="en-US" sz="2500" i="1" smtClean="0">
                <a:latin typeface="Arial" charset="0"/>
                <a:cs typeface="Arial" charset="0"/>
              </a:rPr>
              <a:t>category</a:t>
            </a:r>
            <a:r>
              <a:rPr lang="en-US" altLang="en-US" sz="2500" smtClean="0">
                <a:latin typeface="Arial" charset="0"/>
                <a:cs typeface="Arial" charset="0"/>
              </a:rPr>
              <a:t> ratings specify the maximum frequency that the cable can support without excessive attenuation.  </a:t>
            </a:r>
          </a:p>
          <a:p>
            <a:r>
              <a:rPr lang="en-US" altLang="en-US" sz="2500" smtClean="0">
                <a:latin typeface="Arial" charset="0"/>
                <a:cs typeface="Arial" charset="0"/>
              </a:rPr>
              <a:t>The ISO rating system refers to these wire grades as </a:t>
            </a:r>
            <a:r>
              <a:rPr lang="en-US" altLang="en-US" sz="2500" i="1" smtClean="0">
                <a:latin typeface="Arial" charset="0"/>
                <a:cs typeface="Arial" charset="0"/>
              </a:rPr>
              <a:t>classes</a:t>
            </a:r>
            <a:r>
              <a:rPr lang="en-US" altLang="en-US" sz="2500" smtClean="0">
                <a:latin typeface="Arial" charset="0"/>
                <a:cs typeface="Arial" charset="0"/>
              </a:rPr>
              <a:t>.</a:t>
            </a:r>
          </a:p>
          <a:p>
            <a:r>
              <a:rPr lang="en-US" altLang="en-US" sz="2500" smtClean="0">
                <a:latin typeface="Arial" charset="0"/>
                <a:cs typeface="Arial" charset="0"/>
              </a:rPr>
              <a:t>Most local area networks installed today are equipped with Category 5 or better cabling.  Some are installing fiber optic cable.</a:t>
            </a:r>
          </a:p>
        </p:txBody>
      </p:sp>
      <p:sp>
        <p:nvSpPr>
          <p:cNvPr id="40964"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latin typeface="Arial" charset="0"/>
                <a:cs typeface="Arial" charset="0"/>
              </a:rPr>
              <a:t>12.2 Early Business Computer Networks</a:t>
            </a:r>
          </a:p>
        </p:txBody>
      </p:sp>
      <p:sp>
        <p:nvSpPr>
          <p:cNvPr id="5123" name="Rectangle 3"/>
          <p:cNvSpPr>
            <a:spLocks noGrp="1" noChangeArrowheads="1"/>
          </p:cNvSpPr>
          <p:nvPr>
            <p:ph type="body" idx="1"/>
          </p:nvPr>
        </p:nvSpPr>
        <p:spPr>
          <a:xfrm>
            <a:off x="685800" y="1295400"/>
            <a:ext cx="8001000" cy="4572000"/>
          </a:xfrm>
        </p:spPr>
        <p:txBody>
          <a:bodyPr/>
          <a:lstStyle/>
          <a:p>
            <a:r>
              <a:rPr lang="en-US" altLang="en-US" smtClean="0">
                <a:latin typeface="Arial" charset="0"/>
                <a:cs typeface="Arial" charset="0"/>
              </a:rPr>
              <a:t>The first computer networks consisted of a mainframe host that was connected to one or more front end processors.</a:t>
            </a:r>
          </a:p>
          <a:p>
            <a:r>
              <a:rPr lang="en-US" altLang="en-US" smtClean="0">
                <a:latin typeface="Arial" charset="0"/>
                <a:cs typeface="Arial" charset="0"/>
              </a:rPr>
              <a:t>Front end processors received input over dedicated lines from remote communications controllers connected to several dumb terminals.</a:t>
            </a:r>
          </a:p>
          <a:p>
            <a:r>
              <a:rPr lang="en-US" altLang="en-US" smtClean="0">
                <a:latin typeface="Arial" charset="0"/>
                <a:cs typeface="Arial" charset="0"/>
              </a:rPr>
              <a:t>The protocols employed by this configuration were proprietary to each vendor’s system.</a:t>
            </a:r>
          </a:p>
          <a:p>
            <a:r>
              <a:rPr lang="en-US" altLang="en-US" smtClean="0">
                <a:latin typeface="Arial" charset="0"/>
                <a:cs typeface="Arial" charset="0"/>
              </a:rPr>
              <a:t>One of these, IBM’s SNA became the model for an international communications standard, the ISO/OSI Reference Model.</a:t>
            </a: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F35387F3-465A-4F76-8BB0-4BEF72D9147D}" type="slidenum">
              <a:rPr lang="en-US" altLang="en-US" sz="1400" smtClean="0">
                <a:latin typeface="Times New Roman" pitchFamily="18" charset="0"/>
              </a:rPr>
              <a:pPr>
                <a:lnSpc>
                  <a:spcPct val="100000"/>
                </a:lnSpc>
                <a:spcBef>
                  <a:spcPct val="0"/>
                </a:spcBef>
                <a:buFontTx/>
                <a:buNone/>
              </a:pPr>
              <a:t>4</a:t>
            </a:fld>
            <a:endParaRPr lang="en-US" altLang="en-US" sz="1400" smtClean="0">
              <a:latin typeface="Times New Roman"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BE412A93-5EBD-4F55-9976-60B6230CE02A}" type="slidenum">
              <a:rPr lang="en-US" altLang="en-US" sz="1400" smtClean="0">
                <a:latin typeface="Times New Roman" pitchFamily="18" charset="0"/>
              </a:rPr>
              <a:pPr>
                <a:lnSpc>
                  <a:spcPct val="100000"/>
                </a:lnSpc>
                <a:spcBef>
                  <a:spcPct val="0"/>
                </a:spcBef>
                <a:buFontTx/>
                <a:buNone/>
              </a:pPr>
              <a:t>40</a:t>
            </a:fld>
            <a:endParaRPr lang="en-US" altLang="en-US" sz="1400" smtClean="0">
              <a:latin typeface="Times New Roman" pitchFamily="18" charset="0"/>
            </a:endParaRPr>
          </a:p>
        </p:txBody>
      </p:sp>
      <p:sp>
        <p:nvSpPr>
          <p:cNvPr id="41987" name="Rectangle 2"/>
          <p:cNvSpPr>
            <a:spLocks noGrp="1" noChangeArrowheads="1"/>
          </p:cNvSpPr>
          <p:nvPr>
            <p:ph type="body" idx="1"/>
          </p:nvPr>
        </p:nvSpPr>
        <p:spPr>
          <a:xfrm>
            <a:off x="381000" y="1295400"/>
            <a:ext cx="8305800" cy="4495800"/>
          </a:xfrm>
          <a:noFill/>
        </p:spPr>
        <p:txBody>
          <a:bodyPr/>
          <a:lstStyle/>
          <a:p>
            <a:pPr>
              <a:spcBef>
                <a:spcPct val="40000"/>
              </a:spcBef>
            </a:pPr>
            <a:r>
              <a:rPr lang="en-US" altLang="en-US" sz="2500" smtClean="0">
                <a:latin typeface="Arial" charset="0"/>
                <a:cs typeface="Arial" charset="0"/>
              </a:rPr>
              <a:t>Optical fiber network media can carry signals faster and farther than either or twisted pair or coaxial cable.  </a:t>
            </a:r>
          </a:p>
          <a:p>
            <a:pPr>
              <a:spcBef>
                <a:spcPct val="40000"/>
              </a:spcBef>
            </a:pPr>
            <a:r>
              <a:rPr lang="en-US" altLang="en-US" sz="2500" smtClean="0">
                <a:latin typeface="Arial" charset="0"/>
                <a:cs typeface="Arial" charset="0"/>
              </a:rPr>
              <a:t>Fiber optic cable is theoretically able to support frequencies in the terahertz range, but transmission speeds are more commonly in the range of about two gigahertz, carried over runs of 10 to 100 Km (without repeaters).  </a:t>
            </a:r>
          </a:p>
          <a:p>
            <a:pPr>
              <a:spcBef>
                <a:spcPct val="40000"/>
              </a:spcBef>
            </a:pPr>
            <a:r>
              <a:rPr lang="en-US" altLang="en-US" sz="2500" smtClean="0">
                <a:latin typeface="Arial" charset="0"/>
                <a:cs typeface="Arial" charset="0"/>
              </a:rPr>
              <a:t>Optical cable consists of bundles of  thin (1.5 to 125 </a:t>
            </a:r>
            <a:r>
              <a:rPr lang="en-US" altLang="en-US" sz="2500" smtClean="0">
                <a:latin typeface="Arial" charset="0"/>
                <a:cs typeface="Arial" charset="0"/>
                <a:sym typeface="Symbol" pitchFamily="18" charset="2"/>
              </a:rPr>
              <a:t></a:t>
            </a:r>
            <a:r>
              <a:rPr lang="en-US" altLang="en-US" sz="2500" smtClean="0">
                <a:latin typeface="Arial" charset="0"/>
                <a:cs typeface="Arial" charset="0"/>
              </a:rPr>
              <a:t>m) glass or plastic strands surrounded by a protective plastic sheath.</a:t>
            </a:r>
          </a:p>
        </p:txBody>
      </p:sp>
      <p:sp>
        <p:nvSpPr>
          <p:cNvPr id="41988"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5EDE19B5-36E7-4545-BDFB-83E42F1A98EA}" type="slidenum">
              <a:rPr lang="en-US" altLang="en-US" sz="1400" smtClean="0">
                <a:latin typeface="Times New Roman" pitchFamily="18" charset="0"/>
              </a:rPr>
              <a:pPr>
                <a:lnSpc>
                  <a:spcPct val="100000"/>
                </a:lnSpc>
                <a:spcBef>
                  <a:spcPct val="0"/>
                </a:spcBef>
                <a:buFontTx/>
                <a:buNone/>
              </a:pPr>
              <a:t>41</a:t>
            </a:fld>
            <a:endParaRPr lang="en-US" altLang="en-US" sz="1400" smtClean="0">
              <a:latin typeface="Times New Roman" pitchFamily="18" charset="0"/>
            </a:endParaRPr>
          </a:p>
        </p:txBody>
      </p:sp>
      <p:sp>
        <p:nvSpPr>
          <p:cNvPr id="43011" name="Rectangle 2"/>
          <p:cNvSpPr>
            <a:spLocks noGrp="1" noChangeArrowheads="1"/>
          </p:cNvSpPr>
          <p:nvPr>
            <p:ph type="body" idx="1"/>
          </p:nvPr>
        </p:nvSpPr>
        <p:spPr>
          <a:xfrm>
            <a:off x="381000" y="1143000"/>
            <a:ext cx="8305800" cy="4495800"/>
          </a:xfrm>
          <a:noFill/>
        </p:spPr>
        <p:txBody>
          <a:bodyPr/>
          <a:lstStyle/>
          <a:p>
            <a:r>
              <a:rPr lang="en-US" altLang="en-US" sz="2500" smtClean="0">
                <a:latin typeface="Arial" charset="0"/>
                <a:cs typeface="Arial" charset="0"/>
              </a:rPr>
              <a:t>Optical fiber supports three different transmission modes depending on the type of fiber used.  </a:t>
            </a:r>
          </a:p>
          <a:p>
            <a:r>
              <a:rPr lang="en-US" altLang="en-US" sz="2500" smtClean="0">
                <a:latin typeface="Arial" charset="0"/>
                <a:cs typeface="Arial" charset="0"/>
              </a:rPr>
              <a:t>S</a:t>
            </a:r>
            <a:r>
              <a:rPr lang="en-US" altLang="en-US" sz="2500" i="1" smtClean="0">
                <a:latin typeface="Arial" charset="0"/>
                <a:cs typeface="Arial" charset="0"/>
              </a:rPr>
              <a:t>ingle-mode</a:t>
            </a:r>
            <a:r>
              <a:rPr lang="en-US" altLang="en-US" sz="2500" smtClean="0">
                <a:latin typeface="Arial" charset="0"/>
                <a:cs typeface="Arial" charset="0"/>
              </a:rPr>
              <a:t> fiber provides the fastest data rates over the longest distances. It passes light at only one wavelength, typically, 850, 1300 or 1500 nanometers. </a:t>
            </a:r>
          </a:p>
          <a:p>
            <a:endParaRPr lang="en-US" altLang="en-US" sz="2500" smtClean="0">
              <a:latin typeface="Arial" charset="0"/>
              <a:cs typeface="Arial" charset="0"/>
            </a:endParaRPr>
          </a:p>
          <a:p>
            <a:endParaRPr lang="en-US" altLang="en-US" sz="2500" smtClean="0">
              <a:latin typeface="Arial" charset="0"/>
              <a:cs typeface="Arial" charset="0"/>
            </a:endParaRPr>
          </a:p>
          <a:p>
            <a:r>
              <a:rPr lang="en-US" altLang="en-US" sz="2500" i="1" smtClean="0">
                <a:latin typeface="Arial" charset="0"/>
                <a:cs typeface="Arial" charset="0"/>
              </a:rPr>
              <a:t>Multimode</a:t>
            </a:r>
            <a:r>
              <a:rPr lang="en-US" altLang="en-US" sz="2500" smtClean="0">
                <a:latin typeface="Arial" charset="0"/>
                <a:cs typeface="Arial" charset="0"/>
              </a:rPr>
              <a:t> fiber can carry several different light wavelengths simultaneously through a larger fiber core.</a:t>
            </a:r>
          </a:p>
        </p:txBody>
      </p:sp>
      <p:pic>
        <p:nvPicPr>
          <p:cNvPr id="43012" name="Picture 4" descr="C:\wpdocs\Julie\Org&amp;Arch\Ch11\PPT\sm.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3271838"/>
            <a:ext cx="5822950"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5" descr="C:\wpdocs\Julie\Org&amp;Arch\Ch11\PPT\mm.T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5" y="5029200"/>
            <a:ext cx="483552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58C34037-1AE7-4B1A-B1C8-839572FD3B43}" type="slidenum">
              <a:rPr lang="en-US" altLang="en-US" sz="1400" smtClean="0">
                <a:latin typeface="Times New Roman" pitchFamily="18" charset="0"/>
              </a:rPr>
              <a:pPr>
                <a:lnSpc>
                  <a:spcPct val="100000"/>
                </a:lnSpc>
                <a:spcBef>
                  <a:spcPct val="0"/>
                </a:spcBef>
                <a:buFontTx/>
                <a:buNone/>
              </a:pPr>
              <a:t>42</a:t>
            </a:fld>
            <a:endParaRPr lang="en-US" altLang="en-US" sz="1400" smtClean="0">
              <a:latin typeface="Times New Roman" pitchFamily="18" charset="0"/>
            </a:endParaRPr>
          </a:p>
        </p:txBody>
      </p:sp>
      <p:sp>
        <p:nvSpPr>
          <p:cNvPr id="44035" name="Rectangle 2"/>
          <p:cNvSpPr>
            <a:spLocks noGrp="1" noChangeArrowheads="1"/>
          </p:cNvSpPr>
          <p:nvPr>
            <p:ph type="body" idx="1"/>
          </p:nvPr>
        </p:nvSpPr>
        <p:spPr>
          <a:xfrm>
            <a:off x="381000" y="1143000"/>
            <a:ext cx="8305800" cy="4495800"/>
          </a:xfrm>
          <a:noFill/>
        </p:spPr>
        <p:txBody>
          <a:bodyPr/>
          <a:lstStyle/>
          <a:p>
            <a:r>
              <a:rPr lang="en-US" altLang="en-US" sz="2500" i="1" smtClean="0">
                <a:latin typeface="Arial" charset="0"/>
                <a:cs typeface="Arial" charset="0"/>
              </a:rPr>
              <a:t>Multimode graded index </a:t>
            </a:r>
            <a:r>
              <a:rPr lang="en-US" altLang="en-US" sz="2500" smtClean="0">
                <a:latin typeface="Arial" charset="0"/>
                <a:cs typeface="Arial" charset="0"/>
              </a:rPr>
              <a:t>fiber also supports multiple wavelengths concurrently, but it does so in a more controlled manner than regular multimode fiber</a:t>
            </a:r>
          </a:p>
          <a:p>
            <a:r>
              <a:rPr lang="en-US" altLang="en-US" sz="2500" smtClean="0">
                <a:latin typeface="Arial" charset="0"/>
                <a:cs typeface="Arial" charset="0"/>
              </a:rPr>
              <a:t>Unlike regular multimode fiber, light waves are confined to the area of the optical fiber that is suitable to propagating its particular wavelength.  </a:t>
            </a:r>
          </a:p>
          <a:p>
            <a:r>
              <a:rPr lang="en-US" altLang="en-US" sz="2500" smtClean="0">
                <a:latin typeface="Arial" charset="0"/>
                <a:cs typeface="Arial" charset="0"/>
              </a:rPr>
              <a:t>Thus, different wavelengths concurrently transmitted through the fiber do not interfere with each other.</a:t>
            </a:r>
          </a:p>
        </p:txBody>
      </p:sp>
      <p:pic>
        <p:nvPicPr>
          <p:cNvPr id="44036" name="Picture 6" descr="C:\wpdocs\Julie\Org&amp;Arch\Ch11\PPT\mmgi.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648200"/>
            <a:ext cx="55626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FEB7AA4D-B55C-413F-8CB7-47A05D727027}" type="slidenum">
              <a:rPr lang="en-US" altLang="en-US" sz="1400" smtClean="0">
                <a:latin typeface="Times New Roman" pitchFamily="18" charset="0"/>
              </a:rPr>
              <a:pPr>
                <a:lnSpc>
                  <a:spcPct val="100000"/>
                </a:lnSpc>
                <a:spcBef>
                  <a:spcPct val="0"/>
                </a:spcBef>
                <a:buFontTx/>
                <a:buNone/>
              </a:pPr>
              <a:t>43</a:t>
            </a:fld>
            <a:endParaRPr lang="en-US" altLang="en-US" sz="1400" smtClean="0">
              <a:latin typeface="Times New Roman" pitchFamily="18" charset="0"/>
            </a:endParaRPr>
          </a:p>
        </p:txBody>
      </p:sp>
      <p:sp>
        <p:nvSpPr>
          <p:cNvPr id="45059" name="Rectangle 2"/>
          <p:cNvSpPr>
            <a:spLocks noGrp="1" noChangeArrowheads="1"/>
          </p:cNvSpPr>
          <p:nvPr>
            <p:ph type="body" idx="1"/>
          </p:nvPr>
        </p:nvSpPr>
        <p:spPr>
          <a:xfrm>
            <a:off x="381000" y="1219200"/>
            <a:ext cx="8305800" cy="4495800"/>
          </a:xfrm>
          <a:noFill/>
        </p:spPr>
        <p:txBody>
          <a:bodyPr/>
          <a:lstStyle/>
          <a:p>
            <a:r>
              <a:rPr lang="en-US" altLang="en-US" sz="2500" smtClean="0">
                <a:latin typeface="Arial" charset="0"/>
                <a:cs typeface="Arial" charset="0"/>
              </a:rPr>
              <a:t>Fiber optic media offer many advantages over copper, the most obvious being its enormous signal-carrying capacity.  </a:t>
            </a:r>
          </a:p>
          <a:p>
            <a:r>
              <a:rPr lang="en-US" altLang="en-US" sz="2500" smtClean="0">
                <a:latin typeface="Arial" charset="0"/>
                <a:cs typeface="Arial" charset="0"/>
              </a:rPr>
              <a:t>It is also immune to EMI and RFI, making it ideal for deployment in industrial facilities.  </a:t>
            </a:r>
          </a:p>
          <a:p>
            <a:r>
              <a:rPr lang="en-US" altLang="en-US" sz="2500" smtClean="0">
                <a:latin typeface="Arial" charset="0"/>
                <a:cs typeface="Arial" charset="0"/>
              </a:rPr>
              <a:t>Fiber optic is small and lightweight, one fiber being capable of replacing hundreds of pairs of copper wires.  </a:t>
            </a:r>
          </a:p>
          <a:p>
            <a:r>
              <a:rPr lang="en-US" altLang="en-US" sz="2500" smtClean="0">
                <a:latin typeface="Arial" charset="0"/>
                <a:cs typeface="Arial" charset="0"/>
              </a:rPr>
              <a:t>But optical cable is fragile and costly to purchase and install.  Because of this, fiber is most often used as network </a:t>
            </a:r>
            <a:r>
              <a:rPr lang="en-US" altLang="en-US" sz="2500" i="1" smtClean="0">
                <a:latin typeface="Arial" charset="0"/>
                <a:cs typeface="Arial" charset="0"/>
              </a:rPr>
              <a:t>backbone cable</a:t>
            </a:r>
            <a:r>
              <a:rPr lang="en-US" altLang="en-US" sz="2500" smtClean="0">
                <a:latin typeface="Arial" charset="0"/>
                <a:cs typeface="Arial" charset="0"/>
              </a:rPr>
              <a:t>, which bears the traffic of hundreds or thousands of users.</a:t>
            </a:r>
          </a:p>
        </p:txBody>
      </p:sp>
      <p:sp>
        <p:nvSpPr>
          <p:cNvPr id="45060"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3D415EBF-2C6B-4D2D-AB1F-2A5510DB3D90}" type="slidenum">
              <a:rPr lang="en-US" altLang="en-US" sz="1400" smtClean="0">
                <a:latin typeface="Times New Roman" pitchFamily="18" charset="0"/>
              </a:rPr>
              <a:pPr>
                <a:lnSpc>
                  <a:spcPct val="100000"/>
                </a:lnSpc>
                <a:spcBef>
                  <a:spcPct val="0"/>
                </a:spcBef>
                <a:buFontTx/>
                <a:buNone/>
              </a:pPr>
              <a:t>44</a:t>
            </a:fld>
            <a:endParaRPr lang="en-US" altLang="en-US" sz="1400" smtClean="0">
              <a:latin typeface="Times New Roman" pitchFamily="18" charset="0"/>
            </a:endParaRPr>
          </a:p>
        </p:txBody>
      </p:sp>
      <p:sp>
        <p:nvSpPr>
          <p:cNvPr id="46083" name="Rectangle 2"/>
          <p:cNvSpPr>
            <a:spLocks noGrp="1" noChangeArrowheads="1"/>
          </p:cNvSpPr>
          <p:nvPr>
            <p:ph type="body" idx="1"/>
          </p:nvPr>
        </p:nvSpPr>
        <p:spPr>
          <a:xfrm>
            <a:off x="381000" y="1143000"/>
            <a:ext cx="8001000" cy="4495800"/>
          </a:xfrm>
          <a:noFill/>
        </p:spPr>
        <p:txBody>
          <a:bodyPr/>
          <a:lstStyle/>
          <a:p>
            <a:pPr>
              <a:spcBef>
                <a:spcPct val="40000"/>
              </a:spcBef>
            </a:pPr>
            <a:r>
              <a:rPr lang="en-US" altLang="en-US" sz="2500" smtClean="0">
                <a:latin typeface="Arial" charset="0"/>
                <a:cs typeface="Arial" charset="0"/>
              </a:rPr>
              <a:t>Unguided data communications media transmit byes over carrier waves such as those provided by cellular telephone networks, Bluetooth, and 802.11x.</a:t>
            </a:r>
          </a:p>
          <a:p>
            <a:pPr lvl="1">
              <a:spcBef>
                <a:spcPct val="40000"/>
              </a:spcBef>
            </a:pPr>
            <a:r>
              <a:rPr lang="en-US" altLang="en-US" smtClean="0"/>
              <a:t>There are others, including free space optical lasers, microwaves, and satellite communications, to name a few.</a:t>
            </a:r>
          </a:p>
          <a:p>
            <a:pPr>
              <a:spcBef>
                <a:spcPct val="40000"/>
              </a:spcBef>
            </a:pPr>
            <a:r>
              <a:rPr lang="en-US" altLang="en-US" sz="2500" smtClean="0">
                <a:latin typeface="Arial" charset="0"/>
                <a:cs typeface="Arial" charset="0"/>
              </a:rPr>
              <a:t>Cellular wireless networks use a cellular telephone network to transmit data.</a:t>
            </a:r>
          </a:p>
          <a:p>
            <a:pPr>
              <a:spcBef>
                <a:spcPct val="40000"/>
              </a:spcBef>
            </a:pPr>
            <a:r>
              <a:rPr lang="en-US" altLang="en-US" sz="2500" smtClean="0">
                <a:latin typeface="Arial" charset="0"/>
                <a:cs typeface="Arial" charset="0"/>
              </a:rPr>
              <a:t>First generation technology allowed a maximum transmission rate of around 1Mbps.</a:t>
            </a:r>
          </a:p>
        </p:txBody>
      </p:sp>
      <p:sp>
        <p:nvSpPr>
          <p:cNvPr id="46084"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39FD92A4-4A9D-487D-9549-6A48947E885B}" type="slidenum">
              <a:rPr lang="en-US" altLang="en-US" sz="1400" smtClean="0">
                <a:latin typeface="Times New Roman" pitchFamily="18" charset="0"/>
              </a:rPr>
              <a:pPr>
                <a:lnSpc>
                  <a:spcPct val="100000"/>
                </a:lnSpc>
                <a:spcBef>
                  <a:spcPct val="0"/>
                </a:spcBef>
                <a:buFontTx/>
                <a:buNone/>
              </a:pPr>
              <a:t>45</a:t>
            </a:fld>
            <a:endParaRPr lang="en-US" altLang="en-US" sz="1400" smtClean="0">
              <a:latin typeface="Times New Roman" pitchFamily="18" charset="0"/>
            </a:endParaRPr>
          </a:p>
        </p:txBody>
      </p:sp>
      <p:sp>
        <p:nvSpPr>
          <p:cNvPr id="47107" name="Rectangle 2"/>
          <p:cNvSpPr>
            <a:spLocks noGrp="1" noChangeArrowheads="1"/>
          </p:cNvSpPr>
          <p:nvPr>
            <p:ph type="body" idx="1"/>
          </p:nvPr>
        </p:nvSpPr>
        <p:spPr>
          <a:xfrm>
            <a:off x="381000" y="1447800"/>
            <a:ext cx="8001000" cy="4495800"/>
          </a:xfrm>
          <a:noFill/>
        </p:spPr>
        <p:txBody>
          <a:bodyPr/>
          <a:lstStyle/>
          <a:p>
            <a:pPr>
              <a:spcBef>
                <a:spcPct val="40000"/>
              </a:spcBef>
            </a:pPr>
            <a:r>
              <a:rPr lang="en-US" altLang="en-US" sz="2500" smtClean="0">
                <a:latin typeface="Arial" charset="0"/>
                <a:cs typeface="Arial" charset="0"/>
              </a:rPr>
              <a:t>Cell network data technology is now in its third generation (3G).</a:t>
            </a:r>
          </a:p>
          <a:p>
            <a:pPr>
              <a:spcBef>
                <a:spcPct val="40000"/>
              </a:spcBef>
            </a:pPr>
            <a:r>
              <a:rPr lang="en-US" altLang="en-US" sz="2500" smtClean="0">
                <a:latin typeface="Arial" charset="0"/>
                <a:cs typeface="Arial" charset="0"/>
              </a:rPr>
              <a:t>Transmission rates up to 2.048Mbps are supported.</a:t>
            </a:r>
          </a:p>
          <a:p>
            <a:pPr>
              <a:spcBef>
                <a:spcPct val="40000"/>
              </a:spcBef>
            </a:pPr>
            <a:r>
              <a:rPr lang="en-US" altLang="en-US" sz="2500" smtClean="0">
                <a:latin typeface="Arial" charset="0"/>
                <a:cs typeface="Arial" charset="0"/>
              </a:rPr>
              <a:t>3G also supports a wide array of equipment, including the seamless integration of low-Earth-orbiting (LEO) satellites.</a:t>
            </a:r>
          </a:p>
          <a:p>
            <a:pPr>
              <a:spcBef>
                <a:spcPct val="40000"/>
              </a:spcBef>
            </a:pPr>
            <a:r>
              <a:rPr lang="en-US" altLang="en-US" sz="2500" smtClean="0">
                <a:latin typeface="Arial" charset="0"/>
                <a:cs typeface="Arial" charset="0"/>
              </a:rPr>
              <a:t>This technology makes it possible for the entire world to finally have access to the World Wide Web!</a:t>
            </a:r>
          </a:p>
        </p:txBody>
      </p:sp>
      <p:sp>
        <p:nvSpPr>
          <p:cNvPr id="47108"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65720901-61A7-4FDD-AB10-7942E1F4D511}" type="slidenum">
              <a:rPr lang="en-US" altLang="en-US" sz="1400" smtClean="0">
                <a:latin typeface="Times New Roman" pitchFamily="18" charset="0"/>
              </a:rPr>
              <a:pPr>
                <a:lnSpc>
                  <a:spcPct val="100000"/>
                </a:lnSpc>
                <a:spcBef>
                  <a:spcPct val="0"/>
                </a:spcBef>
                <a:buFontTx/>
                <a:buNone/>
              </a:pPr>
              <a:t>46</a:t>
            </a:fld>
            <a:endParaRPr lang="en-US" altLang="en-US" sz="1400" smtClean="0">
              <a:latin typeface="Times New Roman" pitchFamily="18" charset="0"/>
            </a:endParaRPr>
          </a:p>
        </p:txBody>
      </p:sp>
      <p:sp>
        <p:nvSpPr>
          <p:cNvPr id="48131" name="Rectangle 2"/>
          <p:cNvSpPr>
            <a:spLocks noGrp="1" noChangeArrowheads="1"/>
          </p:cNvSpPr>
          <p:nvPr>
            <p:ph type="body" idx="1"/>
          </p:nvPr>
        </p:nvSpPr>
        <p:spPr>
          <a:xfrm>
            <a:off x="381000" y="1295400"/>
            <a:ext cx="8229600" cy="4495800"/>
          </a:xfrm>
          <a:noFill/>
        </p:spPr>
        <p:txBody>
          <a:bodyPr/>
          <a:lstStyle/>
          <a:p>
            <a:pPr>
              <a:spcBef>
                <a:spcPct val="40000"/>
              </a:spcBef>
            </a:pPr>
            <a:r>
              <a:rPr lang="en-US" altLang="en-US" sz="2500" smtClean="0">
                <a:latin typeface="Arial" charset="0"/>
                <a:cs typeface="Arial" charset="0"/>
              </a:rPr>
              <a:t>Bluetooth, also known as IEEE 802.15.1-2002 was first conceived by Ericsson in 1994.</a:t>
            </a:r>
          </a:p>
          <a:p>
            <a:pPr>
              <a:spcBef>
                <a:spcPct val="40000"/>
              </a:spcBef>
            </a:pPr>
            <a:r>
              <a:rPr lang="en-US" altLang="en-US" sz="2500" smtClean="0">
                <a:latin typeface="Arial" charset="0"/>
                <a:cs typeface="Arial" charset="0"/>
              </a:rPr>
              <a:t>Bluetooth’s purpose is to connect small peripheral devices with a nearby host. </a:t>
            </a:r>
          </a:p>
          <a:p>
            <a:pPr lvl="1">
              <a:spcBef>
                <a:spcPct val="40000"/>
              </a:spcBef>
            </a:pPr>
            <a:r>
              <a:rPr lang="en-US" altLang="en-US" smtClean="0"/>
              <a:t>Examples include mice, keyboards, printers, and cameras</a:t>
            </a:r>
            <a:r>
              <a:rPr lang="en-US" altLang="en-US" sz="2100" smtClean="0">
                <a:latin typeface="Arial" charset="0"/>
              </a:rPr>
              <a:t>.</a:t>
            </a:r>
          </a:p>
          <a:p>
            <a:pPr>
              <a:spcBef>
                <a:spcPct val="40000"/>
              </a:spcBef>
            </a:pPr>
            <a:r>
              <a:rPr lang="en-US" altLang="en-US" sz="2500" smtClean="0">
                <a:latin typeface="Arial" charset="0"/>
                <a:cs typeface="Arial" charset="0"/>
              </a:rPr>
              <a:t>The collection of these devices forms a personal area network, or piconet.</a:t>
            </a:r>
          </a:p>
          <a:p>
            <a:pPr>
              <a:spcBef>
                <a:spcPct val="40000"/>
              </a:spcBef>
            </a:pPr>
            <a:r>
              <a:rPr lang="en-US" altLang="en-US" sz="2500" smtClean="0">
                <a:latin typeface="Arial" charset="0"/>
                <a:cs typeface="Arial" charset="0"/>
              </a:rPr>
              <a:t>Transmission at 720Kbps occurs over an unregulated 2.45GHz frequency using power no greater than 100 milliwatts.</a:t>
            </a:r>
          </a:p>
        </p:txBody>
      </p:sp>
      <p:sp>
        <p:nvSpPr>
          <p:cNvPr id="48132"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3DE1D12B-68BF-4FF4-A975-F42B03F63FF5}" type="slidenum">
              <a:rPr lang="en-US" altLang="en-US" sz="1400" smtClean="0">
                <a:latin typeface="Times New Roman" pitchFamily="18" charset="0"/>
              </a:rPr>
              <a:pPr>
                <a:lnSpc>
                  <a:spcPct val="100000"/>
                </a:lnSpc>
                <a:spcBef>
                  <a:spcPct val="0"/>
                </a:spcBef>
                <a:buFontTx/>
                <a:buNone/>
              </a:pPr>
              <a:t>47</a:t>
            </a:fld>
            <a:endParaRPr lang="en-US" altLang="en-US" sz="1400" smtClean="0">
              <a:latin typeface="Times New Roman" pitchFamily="18" charset="0"/>
            </a:endParaRPr>
          </a:p>
        </p:txBody>
      </p:sp>
      <p:sp>
        <p:nvSpPr>
          <p:cNvPr id="49155" name="Rectangle 2"/>
          <p:cNvSpPr>
            <a:spLocks noGrp="1" noChangeArrowheads="1"/>
          </p:cNvSpPr>
          <p:nvPr>
            <p:ph type="body" idx="1"/>
          </p:nvPr>
        </p:nvSpPr>
        <p:spPr>
          <a:xfrm>
            <a:off x="419100" y="1181100"/>
            <a:ext cx="8305800" cy="4495800"/>
          </a:xfrm>
          <a:extLst>
            <a:ext uri="{909E8E84-426E-40DD-AFC4-6F175D3DCCD1}">
              <a14:hiddenFill xmlns:a14="http://schemas.microsoft.com/office/drawing/2010/main">
                <a:solidFill>
                  <a:srgbClr val="FFFFEB"/>
                </a:solidFill>
              </a14:hiddenFill>
            </a:ext>
          </a:extLst>
        </p:spPr>
        <p:txBody>
          <a:bodyPr/>
          <a:lstStyle/>
          <a:p>
            <a:pPr>
              <a:spcBef>
                <a:spcPct val="40000"/>
              </a:spcBef>
            </a:pPr>
            <a:r>
              <a:rPr lang="en-US" altLang="en-US" sz="2500" smtClean="0">
                <a:latin typeface="Arial" charset="0"/>
                <a:cs typeface="Arial" charset="0"/>
              </a:rPr>
              <a:t>Wireless local area networks (WLANs) are slower than their wired counterparts, but they make up for this in their versatility.</a:t>
            </a:r>
          </a:p>
          <a:p>
            <a:pPr lvl="1">
              <a:spcBef>
                <a:spcPct val="40000"/>
              </a:spcBef>
            </a:pPr>
            <a:r>
              <a:rPr lang="en-US" altLang="en-US" smtClean="0"/>
              <a:t>A WLAN can be set up just about anywhere.</a:t>
            </a:r>
            <a:endParaRPr lang="en-US" altLang="en-US" sz="2100" smtClean="0">
              <a:latin typeface="Arial" charset="0"/>
            </a:endParaRPr>
          </a:p>
          <a:p>
            <a:pPr>
              <a:spcBef>
                <a:spcPct val="40000"/>
              </a:spcBef>
            </a:pPr>
            <a:r>
              <a:rPr lang="en-US" altLang="en-US" sz="2500" smtClean="0">
                <a:latin typeface="Arial" charset="0"/>
                <a:cs typeface="Arial" charset="0"/>
              </a:rPr>
              <a:t>Two WLAN specifications are dominant in the US:</a:t>
            </a:r>
          </a:p>
          <a:p>
            <a:pPr lvl="1">
              <a:spcBef>
                <a:spcPct val="40000"/>
              </a:spcBef>
            </a:pPr>
            <a:r>
              <a:rPr lang="en-US" altLang="en-US" smtClean="0"/>
              <a:t>802.11: up to 54Mbps</a:t>
            </a:r>
          </a:p>
          <a:p>
            <a:pPr lvl="1">
              <a:spcBef>
                <a:spcPct val="40000"/>
              </a:spcBef>
            </a:pPr>
            <a:r>
              <a:rPr lang="en-US" altLang="en-US" smtClean="0"/>
              <a:t>802.11n: Over 54Mbps and up to 100Mbps</a:t>
            </a:r>
          </a:p>
          <a:p>
            <a:pPr>
              <a:spcBef>
                <a:spcPct val="40000"/>
              </a:spcBef>
            </a:pPr>
            <a:r>
              <a:rPr lang="en-US" altLang="en-US" sz="2500" smtClean="0">
                <a:latin typeface="Arial" charset="0"/>
                <a:cs typeface="Arial" charset="0"/>
              </a:rPr>
              <a:t>The IEEE 802.11 series of standards also includes provisions for fast roaming, cellular integration, and management. </a:t>
            </a:r>
          </a:p>
        </p:txBody>
      </p:sp>
      <p:sp>
        <p:nvSpPr>
          <p:cNvPr id="49156"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B0A2C2DD-F044-4FE5-8FEA-D8FC9CCF26F9}" type="slidenum">
              <a:rPr lang="en-US" altLang="en-US" sz="1400" smtClean="0">
                <a:latin typeface="Times New Roman" pitchFamily="18" charset="0"/>
              </a:rPr>
              <a:pPr>
                <a:lnSpc>
                  <a:spcPct val="100000"/>
                </a:lnSpc>
                <a:spcBef>
                  <a:spcPct val="0"/>
                </a:spcBef>
                <a:buFontTx/>
                <a:buNone/>
              </a:pPr>
              <a:t>48</a:t>
            </a:fld>
            <a:endParaRPr lang="en-US" altLang="en-US" sz="1400" smtClean="0">
              <a:latin typeface="Times New Roman" pitchFamily="18" charset="0"/>
            </a:endParaRPr>
          </a:p>
        </p:txBody>
      </p:sp>
      <p:sp>
        <p:nvSpPr>
          <p:cNvPr id="50179" name="Rectangle 2"/>
          <p:cNvSpPr>
            <a:spLocks noGrp="1" noChangeArrowheads="1"/>
          </p:cNvSpPr>
          <p:nvPr>
            <p:ph type="body" idx="1"/>
          </p:nvPr>
        </p:nvSpPr>
        <p:spPr>
          <a:xfrm>
            <a:off x="381000" y="1295400"/>
            <a:ext cx="8305800" cy="4495800"/>
          </a:xfrm>
          <a:noFill/>
        </p:spPr>
        <p:txBody>
          <a:bodyPr/>
          <a:lstStyle/>
          <a:p>
            <a:pPr>
              <a:spcBef>
                <a:spcPct val="40000"/>
              </a:spcBef>
            </a:pPr>
            <a:r>
              <a:rPr lang="en-US" altLang="en-US" sz="2500" smtClean="0">
                <a:latin typeface="Arial" charset="0"/>
                <a:cs typeface="Arial" charset="0"/>
              </a:rPr>
              <a:t>WLANs consist of a collection of wireless access points (WAPs) that broadcast to nearby computer nodes.</a:t>
            </a:r>
          </a:p>
          <a:p>
            <a:pPr>
              <a:spcBef>
                <a:spcPct val="40000"/>
              </a:spcBef>
            </a:pPr>
            <a:r>
              <a:rPr lang="en-US" altLang="en-US" sz="2500" smtClean="0">
                <a:latin typeface="Arial" charset="0"/>
                <a:cs typeface="Arial" charset="0"/>
              </a:rPr>
              <a:t>Distances are limited by ambient interference and obstructions such as walls.</a:t>
            </a:r>
          </a:p>
          <a:p>
            <a:pPr>
              <a:spcBef>
                <a:spcPct val="40000"/>
              </a:spcBef>
            </a:pPr>
            <a:r>
              <a:rPr lang="en-US" altLang="en-US" sz="2500" smtClean="0">
                <a:latin typeface="Arial" charset="0"/>
                <a:cs typeface="Arial" charset="0"/>
              </a:rPr>
              <a:t>Connection speeds decrease as distance and obstructions increase.</a:t>
            </a:r>
          </a:p>
          <a:p>
            <a:pPr>
              <a:spcBef>
                <a:spcPct val="40000"/>
              </a:spcBef>
            </a:pPr>
            <a:r>
              <a:rPr lang="en-US" altLang="en-US" sz="2500" smtClean="0">
                <a:latin typeface="Arial" charset="0"/>
                <a:cs typeface="Arial" charset="0"/>
              </a:rPr>
              <a:t>Security continues to be a concern even when wired equivalent protocol (WEP) is employed.</a:t>
            </a:r>
          </a:p>
          <a:p>
            <a:pPr lvl="1">
              <a:spcBef>
                <a:spcPct val="40000"/>
              </a:spcBef>
            </a:pPr>
            <a:r>
              <a:rPr lang="en-US" altLang="en-US" smtClean="0"/>
              <a:t>Some security experts believe that it is impossible to make a WLAN as secure as a wired LAN.</a:t>
            </a:r>
            <a:endParaRPr lang="en-US" altLang="en-US" sz="2100" smtClean="0">
              <a:latin typeface="Arial" charset="0"/>
            </a:endParaRPr>
          </a:p>
        </p:txBody>
      </p:sp>
      <p:sp>
        <p:nvSpPr>
          <p:cNvPr id="50180"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573D2B4F-D3C2-444F-801D-DE88BAD1494B}" type="slidenum">
              <a:rPr lang="en-US" altLang="en-US" sz="1400" smtClean="0">
                <a:latin typeface="Times New Roman" pitchFamily="18" charset="0"/>
              </a:rPr>
              <a:pPr>
                <a:lnSpc>
                  <a:spcPct val="100000"/>
                </a:lnSpc>
                <a:spcBef>
                  <a:spcPct val="0"/>
                </a:spcBef>
                <a:buFontTx/>
                <a:buNone/>
              </a:pPr>
              <a:t>49</a:t>
            </a:fld>
            <a:endParaRPr lang="en-US" altLang="en-US" sz="1400" smtClean="0">
              <a:latin typeface="Times New Roman" pitchFamily="18" charset="0"/>
            </a:endParaRPr>
          </a:p>
        </p:txBody>
      </p:sp>
      <p:sp>
        <p:nvSpPr>
          <p:cNvPr id="51203" name="Rectangle 2"/>
          <p:cNvSpPr>
            <a:spLocks noGrp="1" noChangeArrowheads="1"/>
          </p:cNvSpPr>
          <p:nvPr>
            <p:ph type="body" idx="1"/>
          </p:nvPr>
        </p:nvSpPr>
        <p:spPr>
          <a:xfrm>
            <a:off x="381000" y="1295400"/>
            <a:ext cx="8001000" cy="4495800"/>
          </a:xfrm>
          <a:noFill/>
        </p:spPr>
        <p:txBody>
          <a:bodyPr/>
          <a:lstStyle/>
          <a:p>
            <a:pPr>
              <a:spcBef>
                <a:spcPct val="40000"/>
              </a:spcBef>
            </a:pPr>
            <a:r>
              <a:rPr lang="en-US" altLang="en-US" sz="2500" smtClean="0">
                <a:latin typeface="Arial" charset="0"/>
                <a:cs typeface="Arial" charset="0"/>
              </a:rPr>
              <a:t>Transmission media are connected to clients, hosts and other network devices through network interfaces.  </a:t>
            </a:r>
          </a:p>
          <a:p>
            <a:pPr>
              <a:spcBef>
                <a:spcPct val="40000"/>
              </a:spcBef>
            </a:pPr>
            <a:r>
              <a:rPr lang="en-US" altLang="en-US" sz="2500" smtClean="0">
                <a:latin typeface="Arial" charset="0"/>
                <a:cs typeface="Arial" charset="0"/>
              </a:rPr>
              <a:t>Because these interfaces are often implemented on removable circuit boards, they are commonly called </a:t>
            </a:r>
            <a:r>
              <a:rPr lang="en-US" altLang="en-US" sz="2500" i="1" smtClean="0">
                <a:latin typeface="Arial" charset="0"/>
                <a:cs typeface="Arial" charset="0"/>
              </a:rPr>
              <a:t>network interface cards,</a:t>
            </a:r>
            <a:r>
              <a:rPr lang="en-US" altLang="en-US" sz="2500" smtClean="0">
                <a:latin typeface="Arial" charset="0"/>
                <a:cs typeface="Arial" charset="0"/>
              </a:rPr>
              <a:t> or simply </a:t>
            </a:r>
            <a:r>
              <a:rPr lang="en-US" altLang="en-US" sz="2500" i="1" smtClean="0">
                <a:latin typeface="Arial" charset="0"/>
                <a:cs typeface="Arial" charset="0"/>
              </a:rPr>
              <a:t>NIC</a:t>
            </a:r>
            <a:r>
              <a:rPr lang="en-US" altLang="en-US" sz="2500" smtClean="0">
                <a:latin typeface="Arial" charset="0"/>
                <a:cs typeface="Arial" charset="0"/>
              </a:rPr>
              <a:t>s. </a:t>
            </a:r>
          </a:p>
          <a:p>
            <a:pPr>
              <a:spcBef>
                <a:spcPct val="40000"/>
              </a:spcBef>
            </a:pPr>
            <a:r>
              <a:rPr lang="en-US" altLang="en-US" sz="2500" smtClean="0">
                <a:latin typeface="Arial" charset="0"/>
                <a:cs typeface="Arial" charset="0"/>
              </a:rPr>
              <a:t>A NIC usually embodies the lowest three layers of the OSI protocol stack.  </a:t>
            </a:r>
          </a:p>
          <a:p>
            <a:pPr>
              <a:spcBef>
                <a:spcPct val="40000"/>
              </a:spcBef>
            </a:pPr>
            <a:r>
              <a:rPr lang="en-US" altLang="en-US" sz="2500" smtClean="0">
                <a:latin typeface="Arial" charset="0"/>
                <a:cs typeface="Arial" charset="0"/>
              </a:rPr>
              <a:t>NICs attach directly to a system’s main bus or dedicated I/O bus.</a:t>
            </a:r>
          </a:p>
        </p:txBody>
      </p:sp>
      <p:sp>
        <p:nvSpPr>
          <p:cNvPr id="51204"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latin typeface="Arial" charset="0"/>
                <a:cs typeface="Arial" charset="0"/>
              </a:rPr>
              <a:t>12.3 Early Academic and Scientific Networks</a:t>
            </a:r>
          </a:p>
        </p:txBody>
      </p:sp>
      <p:sp>
        <p:nvSpPr>
          <p:cNvPr id="6147" name="Rectangle 3"/>
          <p:cNvSpPr>
            <a:spLocks noGrp="1" noChangeArrowheads="1"/>
          </p:cNvSpPr>
          <p:nvPr>
            <p:ph type="body" idx="1"/>
          </p:nvPr>
        </p:nvSpPr>
        <p:spPr>
          <a:xfrm>
            <a:off x="533400" y="1219200"/>
            <a:ext cx="8305800" cy="4572000"/>
          </a:xfrm>
        </p:spPr>
        <p:txBody>
          <a:bodyPr/>
          <a:lstStyle/>
          <a:p>
            <a:pPr>
              <a:spcBef>
                <a:spcPts val="600"/>
              </a:spcBef>
            </a:pPr>
            <a:r>
              <a:rPr lang="en-US" altLang="en-US" smtClean="0">
                <a:latin typeface="Arial" charset="0"/>
                <a:cs typeface="Arial" charset="0"/>
              </a:rPr>
              <a:t>In the 1960s, the </a:t>
            </a:r>
            <a:r>
              <a:rPr lang="en-US" altLang="en-US" i="1" smtClean="0">
                <a:latin typeface="Arial" charset="0"/>
                <a:cs typeface="Arial" charset="0"/>
              </a:rPr>
              <a:t>Advanced Research Projects Agency </a:t>
            </a:r>
            <a:r>
              <a:rPr lang="en-US" altLang="en-US" smtClean="0">
                <a:latin typeface="Arial" charset="0"/>
                <a:cs typeface="Arial" charset="0"/>
              </a:rPr>
              <a:t>funded research under the auspices of the U.S. Department of Defense.</a:t>
            </a:r>
          </a:p>
          <a:p>
            <a:pPr>
              <a:spcBef>
                <a:spcPts val="600"/>
              </a:spcBef>
            </a:pPr>
            <a:r>
              <a:rPr lang="en-US" altLang="en-US" smtClean="0">
                <a:latin typeface="Arial" charset="0"/>
                <a:cs typeface="Arial" charset="0"/>
              </a:rPr>
              <a:t>Computers at that time were few and costly.  In 1968, the Defense Department funded an interconnecting network to make the most of these precious resources. </a:t>
            </a:r>
          </a:p>
          <a:p>
            <a:pPr>
              <a:spcBef>
                <a:spcPts val="600"/>
              </a:spcBef>
            </a:pPr>
            <a:r>
              <a:rPr lang="en-US" altLang="en-US" smtClean="0">
                <a:latin typeface="Arial" charset="0"/>
                <a:cs typeface="Arial" charset="0"/>
              </a:rPr>
              <a:t>The network, DARPANet, designed by Bolt, Beranek, and Newman, had sufficient redundancy to withstand the loss of a good portion of the network.</a:t>
            </a:r>
          </a:p>
          <a:p>
            <a:pPr>
              <a:spcBef>
                <a:spcPts val="600"/>
              </a:spcBef>
            </a:pPr>
            <a:r>
              <a:rPr lang="en-US" altLang="en-US" smtClean="0">
                <a:latin typeface="Arial" charset="0"/>
                <a:cs typeface="Arial" charset="0"/>
              </a:rPr>
              <a:t>DARPANet, later turned over to the public domain, eventually evolved to become today’s Internet.</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ADB9EA05-3961-46D9-B055-5FE7DBDB8AD0}" type="slidenum">
              <a:rPr lang="en-US" altLang="en-US" sz="1400" smtClean="0">
                <a:latin typeface="Times New Roman" pitchFamily="18" charset="0"/>
              </a:rPr>
              <a:pPr>
                <a:lnSpc>
                  <a:spcPct val="100000"/>
                </a:lnSpc>
                <a:spcBef>
                  <a:spcPct val="0"/>
                </a:spcBef>
                <a:buFontTx/>
                <a:buNone/>
              </a:pPr>
              <a:t>5</a:t>
            </a:fld>
            <a:endParaRPr lang="en-US" altLang="en-US" sz="1400" smtClean="0">
              <a:latin typeface="Times New Roman"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3A49E276-9A11-4360-AD47-2404A6AA1174}" type="slidenum">
              <a:rPr lang="en-US" altLang="en-US" sz="1400" smtClean="0">
                <a:latin typeface="Times New Roman" pitchFamily="18" charset="0"/>
              </a:rPr>
              <a:pPr>
                <a:lnSpc>
                  <a:spcPct val="100000"/>
                </a:lnSpc>
                <a:spcBef>
                  <a:spcPct val="0"/>
                </a:spcBef>
                <a:buFontTx/>
                <a:buNone/>
              </a:pPr>
              <a:t>50</a:t>
            </a:fld>
            <a:endParaRPr lang="en-US" altLang="en-US" sz="1400" smtClean="0">
              <a:latin typeface="Times New Roman" pitchFamily="18" charset="0"/>
            </a:endParaRPr>
          </a:p>
        </p:txBody>
      </p:sp>
      <p:sp>
        <p:nvSpPr>
          <p:cNvPr id="52227" name="Rectangle 2"/>
          <p:cNvSpPr>
            <a:spLocks noGrp="1" noChangeArrowheads="1"/>
          </p:cNvSpPr>
          <p:nvPr>
            <p:ph type="body" idx="1"/>
          </p:nvPr>
        </p:nvSpPr>
        <p:spPr>
          <a:xfrm>
            <a:off x="381000" y="1219200"/>
            <a:ext cx="8229600" cy="4495800"/>
          </a:xfrm>
          <a:noFill/>
        </p:spPr>
        <p:txBody>
          <a:bodyPr/>
          <a:lstStyle/>
          <a:p>
            <a:r>
              <a:rPr lang="en-US" altLang="en-US" sz="2500" smtClean="0">
                <a:latin typeface="Arial" charset="0"/>
                <a:cs typeface="Arial" charset="0"/>
              </a:rPr>
              <a:t>Every network card has a unique 6-byte MAC (</a:t>
            </a:r>
            <a:r>
              <a:rPr lang="en-US" altLang="en-US" sz="2500" i="1" smtClean="0">
                <a:latin typeface="Arial" charset="0"/>
                <a:cs typeface="Arial" charset="0"/>
              </a:rPr>
              <a:t>Media Access Control </a:t>
            </a:r>
            <a:r>
              <a:rPr lang="en-US" altLang="en-US" sz="2500" smtClean="0">
                <a:latin typeface="Arial" charset="0"/>
                <a:cs typeface="Arial" charset="0"/>
              </a:rPr>
              <a:t>)</a:t>
            </a:r>
            <a:r>
              <a:rPr lang="en-US" altLang="en-US" sz="2500" i="1" smtClean="0">
                <a:latin typeface="Arial" charset="0"/>
                <a:cs typeface="Arial" charset="0"/>
              </a:rPr>
              <a:t> </a:t>
            </a:r>
            <a:r>
              <a:rPr lang="en-US" altLang="en-US" sz="2500" smtClean="0">
                <a:latin typeface="Arial" charset="0"/>
                <a:cs typeface="Arial" charset="0"/>
              </a:rPr>
              <a:t>address burned into its circuits.  </a:t>
            </a:r>
          </a:p>
          <a:p>
            <a:pPr lvl="1"/>
            <a:r>
              <a:rPr lang="en-US" altLang="en-US" smtClean="0"/>
              <a:t>The first three bytes are the manufacturer's identification number, which is designated by the IEEE. The last three bytes are a unique identifier assigned to the NIC by the manufacturer.  </a:t>
            </a:r>
          </a:p>
          <a:p>
            <a:r>
              <a:rPr lang="en-US" altLang="en-US" sz="2500" smtClean="0">
                <a:latin typeface="Arial" charset="0"/>
                <a:cs typeface="Arial" charset="0"/>
              </a:rPr>
              <a:t>Network protocol layers map this physical MAC address to at least one logical address. </a:t>
            </a:r>
          </a:p>
          <a:p>
            <a:r>
              <a:rPr lang="en-US" altLang="en-US" sz="2500" smtClean="0">
                <a:latin typeface="Arial" charset="0"/>
                <a:cs typeface="Arial" charset="0"/>
              </a:rPr>
              <a:t>It is possible for one computer (logical address) to have two or more NICs, but each NIC will have a distinct MAC address.</a:t>
            </a:r>
          </a:p>
        </p:txBody>
      </p:sp>
      <p:sp>
        <p:nvSpPr>
          <p:cNvPr id="52228"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D2313E6F-9891-41E0-A3F8-76BB73E45067}" type="slidenum">
              <a:rPr lang="en-US" altLang="en-US" sz="1400" smtClean="0">
                <a:latin typeface="Times New Roman" pitchFamily="18" charset="0"/>
              </a:rPr>
              <a:pPr>
                <a:lnSpc>
                  <a:spcPct val="100000"/>
                </a:lnSpc>
                <a:spcBef>
                  <a:spcPct val="0"/>
                </a:spcBef>
                <a:buFontTx/>
                <a:buNone/>
              </a:pPr>
              <a:t>51</a:t>
            </a:fld>
            <a:endParaRPr lang="en-US" altLang="en-US" sz="1400" smtClean="0">
              <a:latin typeface="Times New Roman" pitchFamily="18" charset="0"/>
            </a:endParaRPr>
          </a:p>
        </p:txBody>
      </p:sp>
      <p:sp>
        <p:nvSpPr>
          <p:cNvPr id="53251" name="Rectangle 2"/>
          <p:cNvSpPr>
            <a:spLocks noGrp="1" noChangeArrowheads="1"/>
          </p:cNvSpPr>
          <p:nvPr>
            <p:ph type="body" idx="1"/>
          </p:nvPr>
        </p:nvSpPr>
        <p:spPr>
          <a:xfrm>
            <a:off x="381000" y="1143000"/>
            <a:ext cx="8229600" cy="4495800"/>
          </a:xfrm>
          <a:noFill/>
        </p:spPr>
        <p:txBody>
          <a:bodyPr/>
          <a:lstStyle/>
          <a:p>
            <a:r>
              <a:rPr lang="en-US" altLang="en-US" sz="2500" smtClean="0">
                <a:latin typeface="Arial" charset="0"/>
                <a:cs typeface="Arial" charset="0"/>
              </a:rPr>
              <a:t>Signal attenuation is corrected by </a:t>
            </a:r>
            <a:r>
              <a:rPr lang="en-US" altLang="en-US" sz="2500" i="1" smtClean="0">
                <a:latin typeface="Arial" charset="0"/>
                <a:cs typeface="Arial" charset="0"/>
              </a:rPr>
              <a:t>repeaters</a:t>
            </a:r>
            <a:r>
              <a:rPr lang="en-US" altLang="en-US" sz="2500" smtClean="0">
                <a:latin typeface="Arial" charset="0"/>
                <a:cs typeface="Arial" charset="0"/>
              </a:rPr>
              <a:t> that amplify signals in physical cabling.</a:t>
            </a:r>
          </a:p>
          <a:p>
            <a:r>
              <a:rPr lang="en-US" altLang="en-US" sz="2500" smtClean="0">
                <a:latin typeface="Arial" charset="0"/>
                <a:cs typeface="Arial" charset="0"/>
              </a:rPr>
              <a:t>Repeaters are part of the network medium (Layer 1).  </a:t>
            </a:r>
          </a:p>
          <a:p>
            <a:pPr lvl="1">
              <a:lnSpc>
                <a:spcPct val="90000"/>
              </a:lnSpc>
            </a:pPr>
            <a:r>
              <a:rPr lang="en-US" altLang="en-US" smtClean="0"/>
              <a:t>In theory, they are dumb devices functioning entirely without human intervention. However, some repeaters now offer higher-level services to assist with network management and troubleshooting. </a:t>
            </a:r>
          </a:p>
        </p:txBody>
      </p:sp>
      <p:sp>
        <p:nvSpPr>
          <p:cNvPr id="53252"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pic>
        <p:nvPicPr>
          <p:cNvPr id="53253" name="Picture 8" descr="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975" y="4024313"/>
            <a:ext cx="6524625"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BC47DCF5-F7DB-4050-9E7C-CE34CE2EA040}" type="slidenum">
              <a:rPr lang="en-US" altLang="en-US" sz="1400" smtClean="0">
                <a:latin typeface="Times New Roman" pitchFamily="18" charset="0"/>
              </a:rPr>
              <a:pPr>
                <a:lnSpc>
                  <a:spcPct val="100000"/>
                </a:lnSpc>
                <a:spcBef>
                  <a:spcPct val="0"/>
                </a:spcBef>
                <a:buFontTx/>
                <a:buNone/>
              </a:pPr>
              <a:t>52</a:t>
            </a:fld>
            <a:endParaRPr lang="en-US" altLang="en-US" sz="1400" smtClean="0">
              <a:latin typeface="Times New Roman" pitchFamily="18" charset="0"/>
            </a:endParaRPr>
          </a:p>
        </p:txBody>
      </p:sp>
      <p:sp>
        <p:nvSpPr>
          <p:cNvPr id="54275" name="Rectangle 2"/>
          <p:cNvSpPr>
            <a:spLocks noGrp="1" noChangeArrowheads="1"/>
          </p:cNvSpPr>
          <p:nvPr>
            <p:ph type="body" idx="1"/>
          </p:nvPr>
        </p:nvSpPr>
        <p:spPr>
          <a:xfrm>
            <a:off x="381000" y="1219200"/>
            <a:ext cx="8229600" cy="4495800"/>
          </a:xfrm>
          <a:noFill/>
        </p:spPr>
        <p:txBody>
          <a:bodyPr/>
          <a:lstStyle/>
          <a:p>
            <a:r>
              <a:rPr lang="en-US" altLang="en-US" sz="2500" i="1" smtClean="0">
                <a:latin typeface="Arial" charset="0"/>
                <a:cs typeface="Arial" charset="0"/>
              </a:rPr>
              <a:t>Hubs</a:t>
            </a:r>
            <a:r>
              <a:rPr lang="en-US" altLang="en-US" sz="2500" smtClean="0">
                <a:latin typeface="Arial" charset="0"/>
                <a:cs typeface="Arial" charset="0"/>
              </a:rPr>
              <a:t> are also Physical layer devices, but they can have many ports for input and output.  </a:t>
            </a:r>
          </a:p>
          <a:p>
            <a:r>
              <a:rPr lang="en-US" altLang="en-US" sz="2500" smtClean="0">
                <a:latin typeface="Arial" charset="0"/>
                <a:cs typeface="Arial" charset="0"/>
              </a:rPr>
              <a:t>They receive incoming packets from one or more locations and broadcast the packets to one or more devices on the network.  </a:t>
            </a:r>
          </a:p>
          <a:p>
            <a:r>
              <a:rPr lang="en-US" altLang="en-US" sz="2500" smtClean="0">
                <a:latin typeface="Arial" charset="0"/>
                <a:cs typeface="Arial" charset="0"/>
              </a:rPr>
              <a:t>Hubs allow computers to be joined to form </a:t>
            </a:r>
            <a:r>
              <a:rPr lang="en-US" altLang="en-US" sz="2500" i="1" smtClean="0">
                <a:latin typeface="Arial" charset="0"/>
                <a:cs typeface="Arial" charset="0"/>
              </a:rPr>
              <a:t>network segments</a:t>
            </a:r>
            <a:r>
              <a:rPr lang="en-US" altLang="en-US" sz="2500" smtClean="0">
                <a:latin typeface="Arial" charset="0"/>
                <a:cs typeface="Arial" charset="0"/>
              </a:rPr>
              <a:t>. </a:t>
            </a:r>
          </a:p>
        </p:txBody>
      </p:sp>
      <p:sp>
        <p:nvSpPr>
          <p:cNvPr id="54276"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pic>
        <p:nvPicPr>
          <p:cNvPr id="54277" name="Picture 8" descr="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810000"/>
            <a:ext cx="6038850"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430BD3EE-FF9B-4434-AB9E-4471102DE2FB}" type="slidenum">
              <a:rPr lang="en-US" altLang="en-US" sz="1400" smtClean="0">
                <a:latin typeface="Times New Roman" pitchFamily="18" charset="0"/>
              </a:rPr>
              <a:pPr>
                <a:lnSpc>
                  <a:spcPct val="100000"/>
                </a:lnSpc>
                <a:spcBef>
                  <a:spcPct val="0"/>
                </a:spcBef>
                <a:buFontTx/>
                <a:buNone/>
              </a:pPr>
              <a:t>53</a:t>
            </a:fld>
            <a:endParaRPr lang="en-US" altLang="en-US" sz="1400" smtClean="0">
              <a:latin typeface="Times New Roman" pitchFamily="18" charset="0"/>
            </a:endParaRPr>
          </a:p>
        </p:txBody>
      </p:sp>
      <p:sp>
        <p:nvSpPr>
          <p:cNvPr id="55299" name="Rectangle 2"/>
          <p:cNvSpPr>
            <a:spLocks noGrp="1" noChangeArrowheads="1"/>
          </p:cNvSpPr>
          <p:nvPr>
            <p:ph type="body" idx="1"/>
          </p:nvPr>
        </p:nvSpPr>
        <p:spPr>
          <a:xfrm>
            <a:off x="381000" y="1219200"/>
            <a:ext cx="8229600" cy="4648200"/>
          </a:xfrm>
          <a:noFill/>
        </p:spPr>
        <p:txBody>
          <a:bodyPr/>
          <a:lstStyle/>
          <a:p>
            <a:pPr>
              <a:spcBef>
                <a:spcPct val="40000"/>
              </a:spcBef>
            </a:pPr>
            <a:r>
              <a:rPr lang="en-US" altLang="en-US" sz="2500" smtClean="0">
                <a:latin typeface="Arial" charset="0"/>
                <a:cs typeface="Arial" charset="0"/>
              </a:rPr>
              <a:t>A </a:t>
            </a:r>
            <a:r>
              <a:rPr lang="en-US" altLang="en-US" sz="2500" i="1" smtClean="0">
                <a:latin typeface="Arial" charset="0"/>
                <a:cs typeface="Arial" charset="0"/>
              </a:rPr>
              <a:t>switch</a:t>
            </a:r>
            <a:r>
              <a:rPr lang="en-US" altLang="en-US" sz="2500" smtClean="0">
                <a:latin typeface="Arial" charset="0"/>
                <a:cs typeface="Arial" charset="0"/>
              </a:rPr>
              <a:t> is a Layer 2 device that creates a point-to-point connection between one of its input ports and one of its output ports.</a:t>
            </a:r>
          </a:p>
          <a:p>
            <a:pPr>
              <a:spcBef>
                <a:spcPct val="40000"/>
              </a:spcBef>
            </a:pPr>
            <a:r>
              <a:rPr lang="en-US" altLang="en-US" sz="2500" smtClean="0">
                <a:latin typeface="Arial" charset="0"/>
                <a:cs typeface="Arial" charset="0"/>
              </a:rPr>
              <a:t>Switches contain buffered input ports, an equal number of output ports, a </a:t>
            </a:r>
            <a:r>
              <a:rPr lang="en-US" altLang="en-US" sz="2500" i="1" smtClean="0">
                <a:latin typeface="Arial" charset="0"/>
                <a:cs typeface="Arial" charset="0"/>
              </a:rPr>
              <a:t>switching fabric</a:t>
            </a:r>
            <a:r>
              <a:rPr lang="en-US" altLang="en-US" sz="2500" smtClean="0">
                <a:latin typeface="Arial" charset="0"/>
                <a:cs typeface="Arial" charset="0"/>
              </a:rPr>
              <a:t> and digital hardware that interprets address information encoded on network frames as they arrive in the input buffers. </a:t>
            </a:r>
          </a:p>
          <a:p>
            <a:pPr>
              <a:spcBef>
                <a:spcPct val="40000"/>
              </a:spcBef>
            </a:pPr>
            <a:r>
              <a:rPr lang="en-US" altLang="en-US" sz="2500" smtClean="0">
                <a:latin typeface="Arial" charset="0"/>
                <a:cs typeface="Arial" charset="0"/>
              </a:rPr>
              <a:t>Because all switching functions are carried out in hardware, switches are the preferred devices for interconnecting high-performance network components. </a:t>
            </a:r>
          </a:p>
        </p:txBody>
      </p:sp>
      <p:sp>
        <p:nvSpPr>
          <p:cNvPr id="55300"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361F4F37-F237-49E0-9D5C-5CB6E65CCC28}" type="slidenum">
              <a:rPr lang="en-US" altLang="en-US" sz="1400" smtClean="0">
                <a:latin typeface="Times New Roman" pitchFamily="18" charset="0"/>
              </a:rPr>
              <a:pPr>
                <a:lnSpc>
                  <a:spcPct val="100000"/>
                </a:lnSpc>
                <a:spcBef>
                  <a:spcPct val="0"/>
                </a:spcBef>
                <a:buFontTx/>
                <a:buNone/>
              </a:pPr>
              <a:t>54</a:t>
            </a:fld>
            <a:endParaRPr lang="en-US" altLang="en-US" sz="1400" smtClean="0">
              <a:latin typeface="Times New Roman" pitchFamily="18" charset="0"/>
            </a:endParaRPr>
          </a:p>
        </p:txBody>
      </p:sp>
      <p:sp>
        <p:nvSpPr>
          <p:cNvPr id="56323" name="Rectangle 2"/>
          <p:cNvSpPr>
            <a:spLocks noGrp="1" noChangeArrowheads="1"/>
          </p:cNvSpPr>
          <p:nvPr>
            <p:ph type="body" idx="1"/>
          </p:nvPr>
        </p:nvSpPr>
        <p:spPr>
          <a:xfrm>
            <a:off x="381000" y="990600"/>
            <a:ext cx="8229600" cy="4648200"/>
          </a:xfrm>
          <a:noFill/>
        </p:spPr>
        <p:txBody>
          <a:bodyPr/>
          <a:lstStyle/>
          <a:p>
            <a:pPr>
              <a:spcBef>
                <a:spcPct val="40000"/>
              </a:spcBef>
            </a:pPr>
            <a:r>
              <a:rPr lang="en-US" altLang="en-US" sz="2500" smtClean="0">
                <a:latin typeface="Arial" charset="0"/>
                <a:cs typeface="Arial" charset="0"/>
              </a:rPr>
              <a:t>Bridges are Layer 2 devices that join two similar types of networks so they look like one network. </a:t>
            </a:r>
          </a:p>
          <a:p>
            <a:pPr>
              <a:spcBef>
                <a:spcPct val="40000"/>
              </a:spcBef>
            </a:pPr>
            <a:r>
              <a:rPr lang="en-US" altLang="en-US" sz="2500" smtClean="0">
                <a:latin typeface="Arial" charset="0"/>
                <a:cs typeface="Arial" charset="0"/>
              </a:rPr>
              <a:t>Bridges can connect different media having different media access control protocols, but the protocol from the MAC layer through all higher layers in the OSI stack must be identical in both segments. </a:t>
            </a:r>
          </a:p>
        </p:txBody>
      </p:sp>
      <p:sp>
        <p:nvSpPr>
          <p:cNvPr id="56324" name="Rectangle 3"/>
          <p:cNvSpPr>
            <a:spLocks noGrp="1" noChangeArrowheads="1"/>
          </p:cNvSpPr>
          <p:nvPr>
            <p:ph type="title"/>
          </p:nvPr>
        </p:nvSpPr>
        <p:spPr>
          <a:xfrm>
            <a:off x="1600200" y="304800"/>
            <a:ext cx="5943600" cy="547688"/>
          </a:xfrm>
          <a:noFill/>
        </p:spPr>
        <p:txBody>
          <a:bodyPr/>
          <a:lstStyle/>
          <a:p>
            <a:r>
              <a:rPr lang="en-US" altLang="en-US" smtClean="0">
                <a:solidFill>
                  <a:schemeClr val="tx1"/>
                </a:solidFill>
                <a:latin typeface="Arial" charset="0"/>
                <a:cs typeface="Arial" charset="0"/>
              </a:rPr>
              <a:t>12.6 Network Organization</a:t>
            </a:r>
          </a:p>
        </p:txBody>
      </p:sp>
      <p:pic>
        <p:nvPicPr>
          <p:cNvPr id="56325" name="Picture 8" descr="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3429000"/>
            <a:ext cx="6696075"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694340FE-CFF4-4EDF-BCC3-ECD7DA7F4AAA}" type="slidenum">
              <a:rPr lang="en-US" altLang="en-US" sz="1400" smtClean="0">
                <a:latin typeface="Times New Roman" pitchFamily="18" charset="0"/>
              </a:rPr>
              <a:pPr>
                <a:lnSpc>
                  <a:spcPct val="100000"/>
                </a:lnSpc>
                <a:spcBef>
                  <a:spcPct val="0"/>
                </a:spcBef>
                <a:buFontTx/>
                <a:buNone/>
              </a:pPr>
              <a:t>55</a:t>
            </a:fld>
            <a:endParaRPr lang="en-US" altLang="en-US" sz="1400" smtClean="0">
              <a:latin typeface="Times New Roman" pitchFamily="18" charset="0"/>
            </a:endParaRPr>
          </a:p>
        </p:txBody>
      </p:sp>
      <p:sp>
        <p:nvSpPr>
          <p:cNvPr id="57347" name="Rectangle 2"/>
          <p:cNvSpPr>
            <a:spLocks noGrp="1" noChangeArrowheads="1"/>
          </p:cNvSpPr>
          <p:nvPr>
            <p:ph type="body" idx="1"/>
          </p:nvPr>
        </p:nvSpPr>
        <p:spPr>
          <a:xfrm>
            <a:off x="381000" y="1143000"/>
            <a:ext cx="8229600" cy="4648200"/>
          </a:xfrm>
          <a:noFill/>
        </p:spPr>
        <p:txBody>
          <a:bodyPr/>
          <a:lstStyle/>
          <a:p>
            <a:pPr>
              <a:spcBef>
                <a:spcPct val="40000"/>
              </a:spcBef>
            </a:pPr>
            <a:r>
              <a:rPr lang="en-US" altLang="en-US" sz="2500" smtClean="0">
                <a:latin typeface="Arial" charset="0"/>
                <a:cs typeface="Arial" charset="0"/>
              </a:rPr>
              <a:t>A </a:t>
            </a:r>
            <a:r>
              <a:rPr lang="en-US" altLang="en-US" sz="2500" i="1" smtClean="0">
                <a:latin typeface="Arial" charset="0"/>
                <a:cs typeface="Arial" charset="0"/>
              </a:rPr>
              <a:t>router</a:t>
            </a:r>
            <a:r>
              <a:rPr lang="en-US" altLang="en-US" sz="2500" smtClean="0">
                <a:latin typeface="Arial" charset="0"/>
                <a:cs typeface="Arial" charset="0"/>
              </a:rPr>
              <a:t> is a device connected to at least two networks that determines the destination to which a packet should be forwarded.  </a:t>
            </a:r>
          </a:p>
          <a:p>
            <a:pPr>
              <a:spcBef>
                <a:spcPct val="40000"/>
              </a:spcBef>
            </a:pPr>
            <a:r>
              <a:rPr lang="en-US" altLang="en-US" sz="2500" smtClean="0">
                <a:latin typeface="Arial" charset="0"/>
                <a:cs typeface="Arial" charset="0"/>
              </a:rPr>
              <a:t>Routers are designed specifically to connect two networks together, typically a LAN to a WAN. </a:t>
            </a:r>
          </a:p>
          <a:p>
            <a:r>
              <a:rPr lang="en-US" altLang="en-US" sz="2500" smtClean="0">
                <a:latin typeface="Arial" charset="0"/>
                <a:cs typeface="Arial" charset="0"/>
              </a:rPr>
              <a:t>Routers are by definition Layer 3 devices, they can bridge different network media types and connect different network protocols running at Layer 3 and below.  </a:t>
            </a:r>
          </a:p>
          <a:p>
            <a:r>
              <a:rPr lang="en-US" altLang="en-US" sz="2500" smtClean="0">
                <a:latin typeface="Arial" charset="0"/>
                <a:cs typeface="Arial" charset="0"/>
              </a:rPr>
              <a:t>Routers are sometimes referred to as “intermediate systems” or “gateways” in Internet standards literature. </a:t>
            </a:r>
          </a:p>
        </p:txBody>
      </p:sp>
      <p:sp>
        <p:nvSpPr>
          <p:cNvPr id="57348"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F3FE0448-FA25-43BC-A733-16C2E74A87BC}" type="slidenum">
              <a:rPr lang="en-US" altLang="en-US" sz="1400" smtClean="0">
                <a:latin typeface="Times New Roman" pitchFamily="18" charset="0"/>
              </a:rPr>
              <a:pPr>
                <a:lnSpc>
                  <a:spcPct val="100000"/>
                </a:lnSpc>
                <a:spcBef>
                  <a:spcPct val="0"/>
                </a:spcBef>
                <a:buFontTx/>
                <a:buNone/>
              </a:pPr>
              <a:t>56</a:t>
            </a:fld>
            <a:endParaRPr lang="en-US" altLang="en-US" sz="1400" smtClean="0">
              <a:latin typeface="Times New Roman" pitchFamily="18" charset="0"/>
            </a:endParaRPr>
          </a:p>
        </p:txBody>
      </p:sp>
      <p:sp>
        <p:nvSpPr>
          <p:cNvPr id="58371" name="Rectangle 2"/>
          <p:cNvSpPr>
            <a:spLocks noGrp="1" noChangeArrowheads="1"/>
          </p:cNvSpPr>
          <p:nvPr>
            <p:ph type="body" idx="1"/>
          </p:nvPr>
        </p:nvSpPr>
        <p:spPr>
          <a:xfrm>
            <a:off x="381000" y="1049338"/>
            <a:ext cx="8229600" cy="4648200"/>
          </a:xfrm>
          <a:noFill/>
        </p:spPr>
        <p:txBody>
          <a:bodyPr/>
          <a:lstStyle/>
          <a:p>
            <a:pPr>
              <a:spcBef>
                <a:spcPct val="40000"/>
              </a:spcBef>
            </a:pPr>
            <a:r>
              <a:rPr lang="en-US" altLang="en-US" sz="2500" smtClean="0">
                <a:latin typeface="Arial" charset="0"/>
                <a:cs typeface="Arial" charset="0"/>
              </a:rPr>
              <a:t>Routers are complex devices because they contain buffers, switching logic, memory, and processing power to calculate the best way to send a packet to its destination. </a:t>
            </a:r>
          </a:p>
        </p:txBody>
      </p:sp>
      <p:sp>
        <p:nvSpPr>
          <p:cNvPr id="58372" name="Rectangle 3"/>
          <p:cNvSpPr>
            <a:spLocks noGrp="1" noChangeArrowheads="1"/>
          </p:cNvSpPr>
          <p:nvPr>
            <p:ph type="title"/>
          </p:nvPr>
        </p:nvSpPr>
        <p:spPr>
          <a:xfrm>
            <a:off x="1600200" y="304800"/>
            <a:ext cx="5943600" cy="547688"/>
          </a:xfrm>
          <a:noFill/>
        </p:spPr>
        <p:txBody>
          <a:bodyPr/>
          <a:lstStyle/>
          <a:p>
            <a:r>
              <a:rPr lang="en-US" altLang="en-US" smtClean="0">
                <a:solidFill>
                  <a:schemeClr val="tx1"/>
                </a:solidFill>
                <a:latin typeface="Arial" charset="0"/>
                <a:cs typeface="Arial" charset="0"/>
              </a:rPr>
              <a:t>12.6 Network Organization</a:t>
            </a:r>
          </a:p>
        </p:txBody>
      </p:sp>
      <p:pic>
        <p:nvPicPr>
          <p:cNvPr id="58373" name="Picture 7" descr="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497138"/>
            <a:ext cx="7572375"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3FB37432-9D66-4762-9FA4-F6A2F5297365}" type="slidenum">
              <a:rPr lang="en-US" altLang="en-US" sz="1400" smtClean="0">
                <a:latin typeface="Times New Roman" pitchFamily="18" charset="0"/>
              </a:rPr>
              <a:pPr>
                <a:lnSpc>
                  <a:spcPct val="100000"/>
                </a:lnSpc>
                <a:spcBef>
                  <a:spcPct val="0"/>
                </a:spcBef>
                <a:buFontTx/>
                <a:buNone/>
              </a:pPr>
              <a:t>57</a:t>
            </a:fld>
            <a:endParaRPr lang="en-US" altLang="en-US" sz="1400" smtClean="0">
              <a:latin typeface="Times New Roman" pitchFamily="18" charset="0"/>
            </a:endParaRPr>
          </a:p>
        </p:txBody>
      </p:sp>
      <p:sp>
        <p:nvSpPr>
          <p:cNvPr id="59395" name="Rectangle 2"/>
          <p:cNvSpPr>
            <a:spLocks noGrp="1" noChangeArrowheads="1"/>
          </p:cNvSpPr>
          <p:nvPr>
            <p:ph type="body" idx="1"/>
          </p:nvPr>
        </p:nvSpPr>
        <p:spPr>
          <a:xfrm>
            <a:off x="381000" y="1066800"/>
            <a:ext cx="8229600" cy="4953000"/>
          </a:xfrm>
          <a:noFill/>
        </p:spPr>
        <p:txBody>
          <a:bodyPr/>
          <a:lstStyle/>
          <a:p>
            <a:r>
              <a:rPr lang="en-US" altLang="en-US" sz="2500" i="1" smtClean="0">
                <a:latin typeface="Arial" charset="0"/>
                <a:cs typeface="Arial" charset="0"/>
              </a:rPr>
              <a:t>Dynamic routers</a:t>
            </a:r>
            <a:r>
              <a:rPr lang="en-US" altLang="en-US" sz="2500" smtClean="0">
                <a:latin typeface="Arial" charset="0"/>
                <a:cs typeface="Arial" charset="0"/>
              </a:rPr>
              <a:t> automatically set up routes and respond to the changes in the network.  </a:t>
            </a:r>
          </a:p>
          <a:p>
            <a:r>
              <a:rPr lang="en-US" altLang="en-US" sz="2500" smtClean="0">
                <a:latin typeface="Arial" charset="0"/>
                <a:cs typeface="Arial" charset="0"/>
              </a:rPr>
              <a:t>They explore their networks through information exchanges with other routers on the network.  </a:t>
            </a:r>
          </a:p>
          <a:p>
            <a:r>
              <a:rPr lang="en-US" altLang="en-US" sz="2500" smtClean="0">
                <a:latin typeface="Arial" charset="0"/>
                <a:cs typeface="Arial" charset="0"/>
              </a:rPr>
              <a:t>The information packets exchanged by the routers reveal their addresses and costs of getting from one point to another.  </a:t>
            </a:r>
          </a:p>
          <a:p>
            <a:r>
              <a:rPr lang="en-US" altLang="en-US" sz="2500" smtClean="0">
                <a:latin typeface="Arial" charset="0"/>
                <a:cs typeface="Arial" charset="0"/>
              </a:rPr>
              <a:t>Using this information, each router assembles a table of values in memory.  </a:t>
            </a:r>
          </a:p>
          <a:p>
            <a:r>
              <a:rPr lang="en-US" altLang="en-US" sz="2500" smtClean="0">
                <a:latin typeface="Arial" charset="0"/>
                <a:cs typeface="Arial" charset="0"/>
              </a:rPr>
              <a:t>Typically, each destination node is listed along with the neighboring, or </a:t>
            </a:r>
            <a:r>
              <a:rPr lang="en-US" altLang="en-US" sz="2500" i="1" smtClean="0">
                <a:latin typeface="Arial" charset="0"/>
                <a:cs typeface="Arial" charset="0"/>
              </a:rPr>
              <a:t>next-hop</a:t>
            </a:r>
            <a:r>
              <a:rPr lang="en-US" altLang="en-US" sz="2500" smtClean="0">
                <a:latin typeface="Arial" charset="0"/>
                <a:cs typeface="Arial" charset="0"/>
              </a:rPr>
              <a:t>, router to which it is connected. </a:t>
            </a:r>
          </a:p>
        </p:txBody>
      </p:sp>
      <p:sp>
        <p:nvSpPr>
          <p:cNvPr id="59396" name="Rectangle 3"/>
          <p:cNvSpPr>
            <a:spLocks noGrp="1" noChangeArrowheads="1"/>
          </p:cNvSpPr>
          <p:nvPr>
            <p:ph type="title"/>
          </p:nvPr>
        </p:nvSpPr>
        <p:spPr>
          <a:xfrm>
            <a:off x="1600200" y="304800"/>
            <a:ext cx="5943600" cy="547688"/>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FE9F9AE1-E183-45AB-B03D-A4A6E3F763B9}" type="slidenum">
              <a:rPr lang="en-US" altLang="en-US" sz="1400" smtClean="0">
                <a:latin typeface="Times New Roman" pitchFamily="18" charset="0"/>
              </a:rPr>
              <a:pPr>
                <a:lnSpc>
                  <a:spcPct val="100000"/>
                </a:lnSpc>
                <a:spcBef>
                  <a:spcPct val="0"/>
                </a:spcBef>
                <a:buFontTx/>
                <a:buNone/>
              </a:pPr>
              <a:t>58</a:t>
            </a:fld>
            <a:endParaRPr lang="en-US" altLang="en-US" sz="1400" smtClean="0">
              <a:latin typeface="Times New Roman" pitchFamily="18" charset="0"/>
            </a:endParaRPr>
          </a:p>
        </p:txBody>
      </p:sp>
      <p:sp>
        <p:nvSpPr>
          <p:cNvPr id="60419" name="Rectangle 2"/>
          <p:cNvSpPr>
            <a:spLocks noGrp="1" noChangeArrowheads="1"/>
          </p:cNvSpPr>
          <p:nvPr>
            <p:ph type="body" idx="1"/>
          </p:nvPr>
        </p:nvSpPr>
        <p:spPr>
          <a:xfrm>
            <a:off x="381000" y="1219200"/>
            <a:ext cx="8229600" cy="4953000"/>
          </a:xfrm>
          <a:noFill/>
        </p:spPr>
        <p:txBody>
          <a:bodyPr/>
          <a:lstStyle/>
          <a:p>
            <a:pPr>
              <a:spcBef>
                <a:spcPct val="40000"/>
              </a:spcBef>
            </a:pPr>
            <a:r>
              <a:rPr lang="en-US" altLang="en-US" sz="2500" smtClean="0">
                <a:latin typeface="Arial" charset="0"/>
                <a:cs typeface="Arial" charset="0"/>
              </a:rPr>
              <a:t>When creating their tables, dynamic routers consider one of two metrics.  They can use either the distance to travel between two nodes, or they can use the condition of the network in terms of measured latency.</a:t>
            </a:r>
          </a:p>
          <a:p>
            <a:pPr>
              <a:spcBef>
                <a:spcPct val="40000"/>
              </a:spcBef>
            </a:pPr>
            <a:r>
              <a:rPr lang="en-US" altLang="en-US" sz="2500" smtClean="0">
                <a:latin typeface="Arial" charset="0"/>
                <a:cs typeface="Arial" charset="0"/>
              </a:rPr>
              <a:t>The algorithms using the first metric are </a:t>
            </a:r>
            <a:r>
              <a:rPr lang="en-US" altLang="en-US" sz="2500" i="1" smtClean="0">
                <a:latin typeface="Arial" charset="0"/>
                <a:cs typeface="Arial" charset="0"/>
              </a:rPr>
              <a:t>distance vector routing </a:t>
            </a:r>
            <a:r>
              <a:rPr lang="en-US" altLang="en-US" sz="2500" smtClean="0">
                <a:latin typeface="Arial" charset="0"/>
                <a:cs typeface="Arial" charset="0"/>
              </a:rPr>
              <a:t>algorithms. </a:t>
            </a:r>
            <a:r>
              <a:rPr lang="en-US" altLang="en-US" sz="2500" i="1" smtClean="0">
                <a:latin typeface="Arial" charset="0"/>
                <a:cs typeface="Arial" charset="0"/>
              </a:rPr>
              <a:t>Link state routing</a:t>
            </a:r>
            <a:r>
              <a:rPr lang="en-US" altLang="en-US" sz="2500" smtClean="0">
                <a:latin typeface="Arial" charset="0"/>
                <a:cs typeface="Arial" charset="0"/>
              </a:rPr>
              <a:t> algorithms use the second metric. </a:t>
            </a:r>
          </a:p>
          <a:p>
            <a:pPr>
              <a:spcBef>
                <a:spcPct val="40000"/>
              </a:spcBef>
            </a:pPr>
            <a:r>
              <a:rPr lang="en-US" altLang="en-US" sz="2500" smtClean="0">
                <a:latin typeface="Arial" charset="0"/>
                <a:cs typeface="Arial" charset="0"/>
              </a:rPr>
              <a:t>Distance vector routing is easy to implement, but it suffers from high traffic and the </a:t>
            </a:r>
            <a:r>
              <a:rPr lang="en-US" altLang="en-US" sz="2500" i="1" smtClean="0">
                <a:latin typeface="Arial" charset="0"/>
                <a:cs typeface="Arial" charset="0"/>
              </a:rPr>
              <a:t>count-to-infinity</a:t>
            </a:r>
            <a:r>
              <a:rPr lang="en-US" altLang="en-US" sz="2500" smtClean="0">
                <a:latin typeface="Arial" charset="0"/>
                <a:cs typeface="Arial" charset="0"/>
              </a:rPr>
              <a:t> problem where an infinite loop finds its way into the routing tables.</a:t>
            </a:r>
          </a:p>
        </p:txBody>
      </p:sp>
      <p:sp>
        <p:nvSpPr>
          <p:cNvPr id="60420"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12.6 Network Organization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2C94D649-C8CB-442F-86CC-29931C4AA487}" type="slidenum">
              <a:rPr lang="en-US" altLang="en-US" sz="1400" smtClean="0">
                <a:latin typeface="Times New Roman" pitchFamily="18" charset="0"/>
              </a:rPr>
              <a:pPr>
                <a:lnSpc>
                  <a:spcPct val="100000"/>
                </a:lnSpc>
                <a:spcBef>
                  <a:spcPct val="0"/>
                </a:spcBef>
                <a:buFontTx/>
                <a:buNone/>
              </a:pPr>
              <a:t>59</a:t>
            </a:fld>
            <a:endParaRPr lang="en-US" altLang="en-US" sz="1400" smtClean="0">
              <a:latin typeface="Times New Roman" pitchFamily="18" charset="0"/>
            </a:endParaRPr>
          </a:p>
        </p:txBody>
      </p:sp>
      <p:sp>
        <p:nvSpPr>
          <p:cNvPr id="61443" name="Rectangle 2"/>
          <p:cNvSpPr>
            <a:spLocks noGrp="1" noChangeArrowheads="1"/>
          </p:cNvSpPr>
          <p:nvPr>
            <p:ph type="body" idx="1"/>
          </p:nvPr>
        </p:nvSpPr>
        <p:spPr>
          <a:xfrm>
            <a:off x="381000" y="1066800"/>
            <a:ext cx="8229600" cy="4953000"/>
          </a:xfrm>
          <a:noFill/>
        </p:spPr>
        <p:txBody>
          <a:bodyPr/>
          <a:lstStyle/>
          <a:p>
            <a:pPr>
              <a:spcBef>
                <a:spcPct val="40000"/>
              </a:spcBef>
            </a:pPr>
            <a:r>
              <a:rPr lang="en-US" altLang="en-US" sz="2500" smtClean="0">
                <a:latin typeface="Arial" charset="0"/>
                <a:cs typeface="Arial" charset="0"/>
              </a:rPr>
              <a:t>Practically everyone understands that the Internet is crucial to global commerce.</a:t>
            </a:r>
          </a:p>
          <a:p>
            <a:pPr>
              <a:spcBef>
                <a:spcPct val="40000"/>
              </a:spcBef>
            </a:pPr>
            <a:r>
              <a:rPr lang="en-US" altLang="en-US" sz="2500" smtClean="0">
                <a:latin typeface="Arial" charset="0"/>
                <a:cs typeface="Arial" charset="0"/>
              </a:rPr>
              <a:t>What is less clear is the importance of the Internet to the health and safety of the modern world. </a:t>
            </a:r>
          </a:p>
          <a:p>
            <a:pPr>
              <a:spcBef>
                <a:spcPct val="40000"/>
              </a:spcBef>
            </a:pPr>
            <a:r>
              <a:rPr lang="en-US" altLang="en-US" sz="2500" smtClean="0">
                <a:latin typeface="Arial" charset="0"/>
                <a:cs typeface="Arial" charset="0"/>
              </a:rPr>
              <a:t>SCADA (supervisory control and data acquisition) systems operate vital portions of our physical infrastructure including:</a:t>
            </a:r>
          </a:p>
          <a:p>
            <a:pPr lvl="1">
              <a:spcBef>
                <a:spcPct val="40000"/>
              </a:spcBef>
            </a:pPr>
            <a:r>
              <a:rPr lang="en-US" altLang="en-US" sz="2300" smtClean="0">
                <a:latin typeface="Arial" charset="0"/>
              </a:rPr>
              <a:t>power generation </a:t>
            </a:r>
          </a:p>
          <a:p>
            <a:pPr lvl="1">
              <a:spcBef>
                <a:spcPct val="40000"/>
              </a:spcBef>
            </a:pPr>
            <a:r>
              <a:rPr lang="en-US" altLang="en-US" sz="2300" smtClean="0">
                <a:latin typeface="Arial" charset="0"/>
              </a:rPr>
              <a:t>transportation networks</a:t>
            </a:r>
          </a:p>
          <a:p>
            <a:pPr lvl="1">
              <a:spcBef>
                <a:spcPct val="40000"/>
              </a:spcBef>
            </a:pPr>
            <a:r>
              <a:rPr lang="en-US" altLang="en-US" sz="2300" smtClean="0">
                <a:latin typeface="Arial" charset="0"/>
              </a:rPr>
              <a:t>sewage systems</a:t>
            </a:r>
          </a:p>
          <a:p>
            <a:pPr lvl="1">
              <a:spcBef>
                <a:spcPct val="40000"/>
              </a:spcBef>
            </a:pPr>
            <a:r>
              <a:rPr lang="en-US" altLang="en-US" sz="2300" smtClean="0">
                <a:latin typeface="Arial" charset="0"/>
              </a:rPr>
              <a:t>oil and gas pipelines</a:t>
            </a:r>
          </a:p>
        </p:txBody>
      </p:sp>
      <p:sp>
        <p:nvSpPr>
          <p:cNvPr id="61444"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12.7 Internet Fragility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685800" y="1295400"/>
            <a:ext cx="8229600" cy="4572000"/>
          </a:xfrm>
        </p:spPr>
        <p:txBody>
          <a:bodyPr/>
          <a:lstStyle/>
          <a:p>
            <a:pPr>
              <a:spcBef>
                <a:spcPts val="800"/>
              </a:spcBef>
            </a:pPr>
            <a:r>
              <a:rPr lang="en-US" altLang="en-US" smtClean="0">
                <a:latin typeface="Arial" charset="0"/>
                <a:cs typeface="Arial" charset="0"/>
              </a:rPr>
              <a:t>To address the growing tangle of incompatible proprietary network protocols, in 1984 the ISO formed a committee to devise a unified protocol standard.</a:t>
            </a:r>
          </a:p>
          <a:p>
            <a:pPr>
              <a:spcBef>
                <a:spcPts val="800"/>
              </a:spcBef>
            </a:pPr>
            <a:r>
              <a:rPr lang="en-US" altLang="en-US" smtClean="0">
                <a:latin typeface="Arial" charset="0"/>
                <a:cs typeface="Arial" charset="0"/>
              </a:rPr>
              <a:t>The result of this effort is </a:t>
            </a:r>
            <a:r>
              <a:rPr lang="en-US" altLang="en-US" i="1" smtClean="0">
                <a:latin typeface="Arial" charset="0"/>
                <a:cs typeface="Arial" charset="0"/>
              </a:rPr>
              <a:t>the ISO Open Systems Interconnect Reference Model </a:t>
            </a:r>
            <a:r>
              <a:rPr lang="en-US" altLang="en-US" smtClean="0">
                <a:latin typeface="Arial" charset="0"/>
                <a:cs typeface="Arial" charset="0"/>
              </a:rPr>
              <a:t>(</a:t>
            </a:r>
            <a:r>
              <a:rPr lang="en-US" altLang="en-US" i="1" smtClean="0">
                <a:latin typeface="Arial" charset="0"/>
                <a:cs typeface="Arial" charset="0"/>
              </a:rPr>
              <a:t>ISO/OSI RM</a:t>
            </a:r>
            <a:r>
              <a:rPr lang="en-US" altLang="en-US" smtClean="0">
                <a:latin typeface="Arial" charset="0"/>
                <a:cs typeface="Arial" charset="0"/>
              </a:rPr>
              <a:t>).</a:t>
            </a:r>
          </a:p>
          <a:p>
            <a:pPr>
              <a:spcBef>
                <a:spcPts val="800"/>
              </a:spcBef>
            </a:pPr>
            <a:r>
              <a:rPr lang="en-US" altLang="en-US" smtClean="0">
                <a:latin typeface="Arial" charset="0"/>
                <a:cs typeface="Arial" charset="0"/>
              </a:rPr>
              <a:t>The ISO’s work is called a reference model because virtually no commercial system uses all of the features precisely as specified in the model. </a:t>
            </a:r>
          </a:p>
          <a:p>
            <a:pPr>
              <a:spcBef>
                <a:spcPts val="800"/>
              </a:spcBef>
            </a:pPr>
            <a:r>
              <a:rPr lang="en-US" altLang="en-US" smtClean="0">
                <a:latin typeface="Arial" charset="0"/>
                <a:cs typeface="Arial" charset="0"/>
              </a:rPr>
              <a:t>The ISO/OSI model does, however, lend itself to understanding the concept of a unified communications architecture.</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644C4249-5ED2-4889-9E3A-026A872F6AC0}" type="slidenum">
              <a:rPr lang="en-US" altLang="en-US" sz="1400" smtClean="0">
                <a:latin typeface="Times New Roman" pitchFamily="18" charset="0"/>
              </a:rPr>
              <a:pPr>
                <a:lnSpc>
                  <a:spcPct val="100000"/>
                </a:lnSpc>
                <a:spcBef>
                  <a:spcPct val="0"/>
                </a:spcBef>
                <a:buFontTx/>
                <a:buNone/>
              </a:pPr>
              <a:t>6</a:t>
            </a:fld>
            <a:endParaRPr lang="en-US" altLang="en-US" sz="1400" smtClean="0">
              <a:latin typeface="Times New Roman" pitchFamily="18" charset="0"/>
            </a:endParaRPr>
          </a:p>
        </p:txBody>
      </p:sp>
      <p:sp>
        <p:nvSpPr>
          <p:cNvPr id="7172"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12.4 Network Protocols I ISO/OSI Reference Model</a:t>
            </a: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5A43457B-D408-406A-9E0D-A6CD5AF8AFE0}" type="slidenum">
              <a:rPr lang="en-US" altLang="en-US" sz="1400" smtClean="0">
                <a:latin typeface="Times New Roman" pitchFamily="18" charset="0"/>
              </a:rPr>
              <a:pPr>
                <a:lnSpc>
                  <a:spcPct val="100000"/>
                </a:lnSpc>
                <a:spcBef>
                  <a:spcPct val="0"/>
                </a:spcBef>
                <a:buFontTx/>
                <a:buNone/>
              </a:pPr>
              <a:t>60</a:t>
            </a:fld>
            <a:endParaRPr lang="en-US" altLang="en-US" sz="1400" smtClean="0">
              <a:latin typeface="Times New Roman" pitchFamily="18" charset="0"/>
            </a:endParaRPr>
          </a:p>
        </p:txBody>
      </p:sp>
      <p:sp>
        <p:nvSpPr>
          <p:cNvPr id="52227" name="Rectangle 2"/>
          <p:cNvSpPr>
            <a:spLocks noGrp="1" noChangeArrowheads="1"/>
          </p:cNvSpPr>
          <p:nvPr>
            <p:ph type="body" idx="1"/>
          </p:nvPr>
        </p:nvSpPr>
        <p:spPr>
          <a:xfrm>
            <a:off x="381000" y="1066800"/>
            <a:ext cx="8229600" cy="4953000"/>
          </a:xfrm>
        </p:spPr>
        <p:txBody>
          <a:bodyPr/>
          <a:lstStyle/>
          <a:p>
            <a:pPr>
              <a:spcBef>
                <a:spcPct val="40000"/>
              </a:spcBef>
              <a:defRPr/>
            </a:pPr>
            <a:r>
              <a:rPr lang="en-US" altLang="en-US" sz="2500" dirty="0" smtClean="0">
                <a:latin typeface="Arial" charset="0"/>
                <a:cs typeface="Arial" charset="0"/>
              </a:rPr>
              <a:t>Reliance on the Internet as a physical infrastructure is only going to increase with the </a:t>
            </a:r>
            <a:r>
              <a:rPr lang="en-US" altLang="en-US" sz="2300" dirty="0" smtClean="0">
                <a:latin typeface="Arial" charset="0"/>
              </a:rPr>
              <a:t>Internet </a:t>
            </a:r>
            <a:r>
              <a:rPr lang="en-US" altLang="en-US" sz="2300" dirty="0">
                <a:latin typeface="Arial" charset="0"/>
              </a:rPr>
              <a:t>of Things (</a:t>
            </a:r>
            <a:r>
              <a:rPr lang="en-US" altLang="en-US" sz="2300" dirty="0" err="1">
                <a:latin typeface="Arial" charset="0"/>
              </a:rPr>
              <a:t>IoT</a:t>
            </a:r>
            <a:r>
              <a:rPr lang="en-US" altLang="en-US" sz="2300" dirty="0">
                <a:latin typeface="Arial" charset="0"/>
              </a:rPr>
              <a:t>) </a:t>
            </a:r>
            <a:r>
              <a:rPr lang="en-US" altLang="en-US" sz="2300" dirty="0" smtClean="0">
                <a:latin typeface="Arial" charset="0"/>
              </a:rPr>
              <a:t>or Machine-to-Machine (M2M)  communication.</a:t>
            </a:r>
          </a:p>
          <a:p>
            <a:pPr lvl="1">
              <a:spcBef>
                <a:spcPct val="40000"/>
              </a:spcBef>
              <a:defRPr/>
            </a:pPr>
            <a:r>
              <a:rPr lang="en-US" altLang="en-US" sz="2300" dirty="0" smtClean="0">
                <a:latin typeface="Arial" charset="0"/>
              </a:rPr>
              <a:t>Cisco estimates 50 billion sensor nodes by 2020</a:t>
            </a:r>
          </a:p>
          <a:p>
            <a:pPr marL="400050">
              <a:spcBef>
                <a:spcPct val="40000"/>
              </a:spcBef>
              <a:defRPr/>
            </a:pPr>
            <a:r>
              <a:rPr lang="en-US" altLang="en-US" sz="2500" dirty="0" smtClean="0">
                <a:latin typeface="Arial" charset="0"/>
              </a:rPr>
              <a:t>Can the Internet deal with this traffic? Congestive collapse is a concern.</a:t>
            </a:r>
          </a:p>
          <a:p>
            <a:pPr lvl="1">
              <a:spcBef>
                <a:spcPct val="40000"/>
              </a:spcBef>
              <a:defRPr/>
            </a:pPr>
            <a:r>
              <a:rPr lang="en-US" altLang="en-US" sz="2300" dirty="0" smtClean="0">
                <a:latin typeface="Arial" charset="0"/>
              </a:rPr>
              <a:t>Congestive collapse: routers become overwhelmed, reroute packets to other routers which then become overwhelmed in cascading fashion.</a:t>
            </a:r>
          </a:p>
          <a:p>
            <a:pPr lvl="1">
              <a:spcBef>
                <a:spcPct val="40000"/>
              </a:spcBef>
              <a:defRPr/>
            </a:pPr>
            <a:r>
              <a:rPr lang="en-US" altLang="en-US" sz="2300" dirty="0" smtClean="0">
                <a:latin typeface="Arial" charset="0"/>
              </a:rPr>
              <a:t>The ultimate fix is to make the Internet “smarter,” but this won’t happen quickly. Till then, we worry.</a:t>
            </a:r>
          </a:p>
          <a:p>
            <a:pPr lvl="1">
              <a:spcBef>
                <a:spcPct val="40000"/>
              </a:spcBef>
              <a:defRPr/>
            </a:pPr>
            <a:endParaRPr lang="en-US" altLang="en-US" sz="2300" dirty="0" smtClean="0">
              <a:latin typeface="Arial" charset="0"/>
            </a:endParaRPr>
          </a:p>
          <a:p>
            <a:pPr lvl="1">
              <a:spcBef>
                <a:spcPct val="40000"/>
              </a:spcBef>
              <a:defRPr/>
            </a:pPr>
            <a:endParaRPr lang="en-US" altLang="en-US" sz="2300" dirty="0" smtClean="0">
              <a:latin typeface="Arial" charset="0"/>
            </a:endParaRPr>
          </a:p>
        </p:txBody>
      </p:sp>
      <p:sp>
        <p:nvSpPr>
          <p:cNvPr id="62468" name="Rectangle 3"/>
          <p:cNvSpPr>
            <a:spLocks noGrp="1" noChangeArrowheads="1"/>
          </p:cNvSpPr>
          <p:nvPr>
            <p:ph type="title"/>
          </p:nvPr>
        </p:nvSpPr>
        <p:spPr>
          <a:xfrm>
            <a:off x="1600200" y="382588"/>
            <a:ext cx="5943600" cy="547687"/>
          </a:xfrm>
          <a:noFill/>
        </p:spPr>
        <p:txBody>
          <a:bodyPr/>
          <a:lstStyle/>
          <a:p>
            <a:r>
              <a:rPr lang="en-US" altLang="en-US" smtClean="0">
                <a:solidFill>
                  <a:schemeClr val="tx1"/>
                </a:solidFill>
                <a:latin typeface="Arial" charset="0"/>
                <a:cs typeface="Arial" charset="0"/>
              </a:rPr>
              <a:t>12.7 Internet Fragility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20FD15DE-6CC4-4706-ABEF-6AECD9CD5651}" type="slidenum">
              <a:rPr lang="en-US" altLang="en-US" sz="1400" smtClean="0">
                <a:latin typeface="Times New Roman" pitchFamily="18" charset="0"/>
              </a:rPr>
              <a:pPr>
                <a:lnSpc>
                  <a:spcPct val="100000"/>
                </a:lnSpc>
                <a:spcBef>
                  <a:spcPct val="0"/>
                </a:spcBef>
                <a:buFontTx/>
                <a:buNone/>
              </a:pPr>
              <a:t>61</a:t>
            </a:fld>
            <a:endParaRPr lang="en-US" altLang="en-US" sz="1400" smtClean="0">
              <a:latin typeface="Times New Roman" pitchFamily="18" charset="0"/>
            </a:endParaRPr>
          </a:p>
        </p:txBody>
      </p:sp>
      <p:sp>
        <p:nvSpPr>
          <p:cNvPr id="63491" name="Rectangle 2050"/>
          <p:cNvSpPr>
            <a:spLocks noGrp="1" noChangeArrowheads="1"/>
          </p:cNvSpPr>
          <p:nvPr>
            <p:ph type="body" sz="half" idx="1"/>
          </p:nvPr>
        </p:nvSpPr>
        <p:spPr>
          <a:xfrm>
            <a:off x="685800" y="1447800"/>
            <a:ext cx="7620000" cy="3810000"/>
          </a:xfrm>
        </p:spPr>
        <p:txBody>
          <a:bodyPr/>
          <a:lstStyle/>
          <a:p>
            <a:pPr>
              <a:spcBef>
                <a:spcPct val="30000"/>
              </a:spcBef>
            </a:pPr>
            <a:r>
              <a:rPr lang="en-US" altLang="en-US" sz="2600" smtClean="0">
                <a:latin typeface="Arial" charset="0"/>
                <a:cs typeface="Arial" charset="0"/>
              </a:rPr>
              <a:t>The ISO/OSI RM describes a theoretical network architecture.  This architecture has to some extent been incorporated into digital telecommunication systems.</a:t>
            </a:r>
          </a:p>
          <a:p>
            <a:pPr>
              <a:spcBef>
                <a:spcPct val="30000"/>
              </a:spcBef>
            </a:pPr>
            <a:r>
              <a:rPr lang="en-US" altLang="en-US" sz="2600" smtClean="0">
                <a:latin typeface="Arial" charset="0"/>
                <a:cs typeface="Arial" charset="0"/>
              </a:rPr>
              <a:t>TCP/IP using IPv4 is the protocol supported by the Internet.  IPv6 has been defined and implemented by numerous vendors, but its adoption is incomplete.</a:t>
            </a:r>
          </a:p>
        </p:txBody>
      </p:sp>
      <p:sp>
        <p:nvSpPr>
          <p:cNvPr id="63492" name="Rectangle 2051"/>
          <p:cNvSpPr>
            <a:spLocks noGrp="1" noChangeArrowheads="1"/>
          </p:cNvSpPr>
          <p:nvPr>
            <p:ph type="title"/>
          </p:nvPr>
        </p:nvSpPr>
        <p:spPr>
          <a:xfrm>
            <a:off x="1371600" y="381000"/>
            <a:ext cx="6477000" cy="547688"/>
          </a:xfrm>
          <a:noFill/>
        </p:spPr>
        <p:txBody>
          <a:bodyPr/>
          <a:lstStyle/>
          <a:p>
            <a:r>
              <a:rPr lang="en-US" altLang="en-US" sz="3200" b="1" smtClean="0">
                <a:solidFill>
                  <a:schemeClr val="tx1"/>
                </a:solidFill>
                <a:latin typeface="Arial" charset="0"/>
                <a:cs typeface="Arial" charset="0"/>
              </a:rPr>
              <a:t>Chapter 12 Conclusion</a:t>
            </a:r>
            <a:endParaRPr lang="en-US" altLang="en-US" sz="3200" smtClean="0">
              <a:solidFill>
                <a:schemeClr val="tx1"/>
              </a:solidFill>
              <a:latin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B62EA512-8EFD-49A3-9698-28C29683D8B3}" type="slidenum">
              <a:rPr lang="en-US" altLang="en-US" sz="1400" smtClean="0">
                <a:latin typeface="Times New Roman" pitchFamily="18" charset="0"/>
              </a:rPr>
              <a:pPr>
                <a:lnSpc>
                  <a:spcPct val="100000"/>
                </a:lnSpc>
                <a:spcBef>
                  <a:spcPct val="0"/>
                </a:spcBef>
                <a:buFontTx/>
                <a:buNone/>
              </a:pPr>
              <a:t>62</a:t>
            </a:fld>
            <a:endParaRPr lang="en-US" altLang="en-US" sz="1400" smtClean="0">
              <a:latin typeface="Times New Roman" pitchFamily="18" charset="0"/>
            </a:endParaRPr>
          </a:p>
        </p:txBody>
      </p:sp>
      <p:sp>
        <p:nvSpPr>
          <p:cNvPr id="64515" name="Rectangle 2"/>
          <p:cNvSpPr>
            <a:spLocks noGrp="1" noChangeArrowheads="1"/>
          </p:cNvSpPr>
          <p:nvPr>
            <p:ph type="body" sz="half" idx="1"/>
          </p:nvPr>
        </p:nvSpPr>
        <p:spPr>
          <a:xfrm>
            <a:off x="457200" y="1295400"/>
            <a:ext cx="8153400" cy="4343400"/>
          </a:xfrm>
        </p:spPr>
        <p:txBody>
          <a:bodyPr/>
          <a:lstStyle/>
          <a:p>
            <a:pPr>
              <a:spcBef>
                <a:spcPts val="1200"/>
              </a:spcBef>
            </a:pPr>
            <a:r>
              <a:rPr lang="en-US" altLang="en-US" sz="2500" smtClean="0">
                <a:latin typeface="Arial" charset="0"/>
                <a:cs typeface="Arial" charset="0"/>
              </a:rPr>
              <a:t>Network organization consists of physical (or wireless) media, repeaters, hubs, switches, routers, and computers.  Each has its place in the OSI RM.</a:t>
            </a:r>
          </a:p>
          <a:p>
            <a:pPr>
              <a:spcBef>
                <a:spcPts val="1200"/>
              </a:spcBef>
            </a:pPr>
            <a:r>
              <a:rPr lang="en-US" altLang="en-US" sz="2500" smtClean="0">
                <a:latin typeface="Arial" charset="0"/>
                <a:cs typeface="Arial" charset="0"/>
              </a:rPr>
              <a:t>Types of networks include WANs, MANs, and LANS.</a:t>
            </a:r>
          </a:p>
          <a:p>
            <a:pPr>
              <a:spcBef>
                <a:spcPts val="1200"/>
              </a:spcBef>
            </a:pPr>
            <a:r>
              <a:rPr lang="en-US" altLang="en-US" sz="2500" smtClean="0">
                <a:latin typeface="Arial" charset="0"/>
                <a:cs typeface="Arial" charset="0"/>
              </a:rPr>
              <a:t>The Internet of Things holds the promise of making life better, but it will do so only if the Internet can handle the traffic.</a:t>
            </a:r>
          </a:p>
          <a:p>
            <a:pPr>
              <a:spcBef>
                <a:spcPts val="1200"/>
              </a:spcBef>
            </a:pPr>
            <a:r>
              <a:rPr lang="en-US" altLang="en-US" sz="2500" smtClean="0">
                <a:latin typeface="Arial" charset="0"/>
                <a:cs typeface="Arial" charset="0"/>
              </a:rPr>
              <a:t>Smarter routing needs to be put in place.</a:t>
            </a:r>
          </a:p>
        </p:txBody>
      </p:sp>
      <p:sp>
        <p:nvSpPr>
          <p:cNvPr id="64516" name="Rectangle 2051"/>
          <p:cNvSpPr>
            <a:spLocks noGrp="1" noChangeArrowheads="1"/>
          </p:cNvSpPr>
          <p:nvPr>
            <p:ph type="title"/>
          </p:nvPr>
        </p:nvSpPr>
        <p:spPr>
          <a:xfrm>
            <a:off x="1371600" y="381000"/>
            <a:ext cx="6477000" cy="547688"/>
          </a:xfrm>
          <a:noFill/>
        </p:spPr>
        <p:txBody>
          <a:bodyPr/>
          <a:lstStyle/>
          <a:p>
            <a:r>
              <a:rPr lang="en-US" altLang="en-US" sz="3200" b="1" smtClean="0">
                <a:solidFill>
                  <a:schemeClr val="tx1"/>
                </a:solidFill>
                <a:latin typeface="Arial" charset="0"/>
                <a:cs typeface="Arial" charset="0"/>
              </a:rPr>
              <a:t>Chapter 12 Conclusion</a:t>
            </a:r>
            <a:endParaRPr lang="en-US" altLang="en-US" sz="3200" smtClean="0">
              <a:solidFill>
                <a:schemeClr val="tx1"/>
              </a:solidFill>
              <a:latin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7CA69DB2-A1F1-430A-8EA8-E5E932A0DC1D}" type="slidenum">
              <a:rPr lang="en-US" altLang="en-US" sz="1400" smtClean="0">
                <a:latin typeface="Times New Roman" pitchFamily="18" charset="0"/>
              </a:rPr>
              <a:pPr>
                <a:lnSpc>
                  <a:spcPct val="100000"/>
                </a:lnSpc>
                <a:spcBef>
                  <a:spcPct val="0"/>
                </a:spcBef>
                <a:buFontTx/>
                <a:buNone/>
              </a:pPr>
              <a:t>7</a:t>
            </a:fld>
            <a:endParaRPr lang="en-US" altLang="en-US" sz="1400" smtClean="0">
              <a:latin typeface="Times New Roman" pitchFamily="18" charset="0"/>
            </a:endParaRPr>
          </a:p>
        </p:txBody>
      </p:sp>
      <p:sp>
        <p:nvSpPr>
          <p:cNvPr id="8195" name="Rectangle 3"/>
          <p:cNvSpPr>
            <a:spLocks noGrp="1" noChangeArrowheads="1"/>
          </p:cNvSpPr>
          <p:nvPr>
            <p:ph type="body" idx="1"/>
          </p:nvPr>
        </p:nvSpPr>
        <p:spPr>
          <a:xfrm>
            <a:off x="381000" y="1447800"/>
            <a:ext cx="3124200" cy="4724400"/>
          </a:xfrm>
          <a:noFill/>
        </p:spPr>
        <p:txBody>
          <a:bodyPr/>
          <a:lstStyle/>
          <a:p>
            <a:r>
              <a:rPr lang="en-US" altLang="en-US" sz="2500" smtClean="0">
                <a:latin typeface="Arial" charset="0"/>
                <a:cs typeface="Arial" charset="0"/>
              </a:rPr>
              <a:t>The OSI RM contains seven protocol layers, starting with physical media interconnections at Layer 1, through applications at Layer 7.  </a:t>
            </a:r>
          </a:p>
        </p:txBody>
      </p:sp>
      <p:pic>
        <p:nvPicPr>
          <p:cNvPr id="8196" name="Picture 4" descr="C:\wpdocs\Julie\Org&amp;Arch\Ch11\PPT\11-3.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828800"/>
            <a:ext cx="5457825"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12.4 Network Protocols I ISO/OSI Reference Model</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AACA9FD2-17AC-4559-B60E-E733A57B383D}" type="slidenum">
              <a:rPr lang="en-US" altLang="en-US" sz="1400" smtClean="0">
                <a:latin typeface="Times New Roman" pitchFamily="18" charset="0"/>
              </a:rPr>
              <a:pPr>
                <a:lnSpc>
                  <a:spcPct val="100000"/>
                </a:lnSpc>
                <a:spcBef>
                  <a:spcPct val="0"/>
                </a:spcBef>
                <a:buFontTx/>
                <a:buNone/>
              </a:pPr>
              <a:t>8</a:t>
            </a:fld>
            <a:endParaRPr lang="en-US" altLang="en-US" sz="1400" smtClean="0">
              <a:latin typeface="Times New Roman" pitchFamily="18" charset="0"/>
            </a:endParaRPr>
          </a:p>
        </p:txBody>
      </p:sp>
      <p:sp>
        <p:nvSpPr>
          <p:cNvPr id="9219" name="Rectangle 3"/>
          <p:cNvSpPr>
            <a:spLocks noGrp="1" noChangeArrowheads="1"/>
          </p:cNvSpPr>
          <p:nvPr>
            <p:ph type="body" idx="1"/>
          </p:nvPr>
        </p:nvSpPr>
        <p:spPr>
          <a:xfrm>
            <a:off x="381000" y="1447800"/>
            <a:ext cx="2971800" cy="4724400"/>
          </a:xfrm>
          <a:noFill/>
        </p:spPr>
        <p:txBody>
          <a:bodyPr/>
          <a:lstStyle/>
          <a:p>
            <a:r>
              <a:rPr lang="en-US" altLang="en-US" sz="2500" smtClean="0">
                <a:latin typeface="Arial" charset="0"/>
                <a:cs typeface="Arial" charset="0"/>
              </a:rPr>
              <a:t>OSI model defines only the functions of each of the seven layers and the interfaces between them. </a:t>
            </a:r>
          </a:p>
          <a:p>
            <a:r>
              <a:rPr lang="en-US" altLang="en-US" sz="2500" smtClean="0">
                <a:latin typeface="Arial" charset="0"/>
                <a:cs typeface="Arial" charset="0"/>
              </a:rPr>
              <a:t>Implementation details are not part of the model.  </a:t>
            </a:r>
          </a:p>
        </p:txBody>
      </p:sp>
      <p:pic>
        <p:nvPicPr>
          <p:cNvPr id="9220" name="Picture 4" descr="C:\wpdocs\Julie\Org&amp;Arch\Ch11\PPT\11-3.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828800"/>
            <a:ext cx="5457825"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12.4 Network Protocols I ISO/OSI Reference Model</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buChar char="•"/>
              <a:defRPr sz="2600">
                <a:solidFill>
                  <a:schemeClr val="tx1"/>
                </a:solidFill>
                <a:latin typeface="Arial" charset="0"/>
                <a:cs typeface="Arial" charset="0"/>
              </a:defRPr>
            </a:lvl1pPr>
            <a:lvl2pPr marL="742950" indent="-285750">
              <a:spcBef>
                <a:spcPct val="20000"/>
              </a:spcBef>
              <a:buChar char="–"/>
              <a:defRPr sz="2400">
                <a:solidFill>
                  <a:schemeClr val="tx1"/>
                </a:solidFill>
                <a:latin typeface="Times New Roman" pitchFamily="18" charset="0"/>
                <a:cs typeface="Arial" charset="0"/>
              </a:defRPr>
            </a:lvl2pPr>
            <a:lvl3pPr marL="1143000" indent="-228600">
              <a:spcBef>
                <a:spcPct val="20000"/>
              </a:spcBef>
              <a:buChar char="•"/>
              <a:defRPr sz="2400">
                <a:solidFill>
                  <a:schemeClr val="tx1"/>
                </a:solidFill>
                <a:latin typeface="Times New Roman" pitchFamily="18" charset="0"/>
                <a:cs typeface="Arial" charset="0"/>
              </a:defRPr>
            </a:lvl3pPr>
            <a:lvl4pPr marL="1600200" indent="-228600">
              <a:spcBef>
                <a:spcPct val="20000"/>
              </a:spcBef>
              <a:buChar char="–"/>
              <a:defRPr sz="2000">
                <a:solidFill>
                  <a:schemeClr val="tx1"/>
                </a:solidFill>
                <a:latin typeface="Times New Roman" pitchFamily="18" charset="0"/>
                <a:cs typeface="Arial" charset="0"/>
              </a:defRPr>
            </a:lvl4pPr>
            <a:lvl5pPr marL="2057400" indent="-22860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nSpc>
                <a:spcPct val="100000"/>
              </a:lnSpc>
              <a:spcBef>
                <a:spcPct val="0"/>
              </a:spcBef>
              <a:buFontTx/>
              <a:buNone/>
            </a:pPr>
            <a:fld id="{B773FC71-F0E8-4050-8D2E-FC4F9D33E683}" type="slidenum">
              <a:rPr lang="en-US" altLang="en-US" sz="1400" smtClean="0">
                <a:latin typeface="Times New Roman" pitchFamily="18" charset="0"/>
              </a:rPr>
              <a:pPr>
                <a:lnSpc>
                  <a:spcPct val="100000"/>
                </a:lnSpc>
                <a:spcBef>
                  <a:spcPct val="0"/>
                </a:spcBef>
                <a:buFontTx/>
                <a:buNone/>
              </a:pPr>
              <a:t>9</a:t>
            </a:fld>
            <a:endParaRPr lang="en-US" altLang="en-US" sz="1400" smtClean="0">
              <a:latin typeface="Times New Roman" pitchFamily="18" charset="0"/>
            </a:endParaRPr>
          </a:p>
        </p:txBody>
      </p:sp>
      <p:sp>
        <p:nvSpPr>
          <p:cNvPr id="10243" name="Rectangle 3"/>
          <p:cNvSpPr>
            <a:spLocks noGrp="1" noChangeArrowheads="1"/>
          </p:cNvSpPr>
          <p:nvPr>
            <p:ph type="body" idx="1"/>
          </p:nvPr>
        </p:nvSpPr>
        <p:spPr>
          <a:xfrm>
            <a:off x="381000" y="1447800"/>
            <a:ext cx="5943600" cy="4724400"/>
          </a:xfrm>
          <a:noFill/>
        </p:spPr>
        <p:txBody>
          <a:bodyPr/>
          <a:lstStyle/>
          <a:p>
            <a:r>
              <a:rPr lang="en-US" altLang="en-US" sz="2500" smtClean="0">
                <a:latin typeface="Arial" charset="0"/>
                <a:cs typeface="Arial" charset="0"/>
              </a:rPr>
              <a:t>The Physical layer receives a stream of bits from the Data Link layer above it, encodes them and places them on the communications medium.</a:t>
            </a:r>
          </a:p>
          <a:p>
            <a:r>
              <a:rPr lang="en-US" altLang="en-US" sz="2500" smtClean="0">
                <a:latin typeface="Arial" charset="0"/>
                <a:cs typeface="Arial" charset="0"/>
              </a:rPr>
              <a:t>The Physical layer conveys transmission frames, called </a:t>
            </a:r>
            <a:r>
              <a:rPr lang="en-US" altLang="en-US" sz="2500" i="1" smtClean="0">
                <a:latin typeface="Arial" charset="0"/>
                <a:cs typeface="Arial" charset="0"/>
              </a:rPr>
              <a:t>Physical Protocol Data Units</a:t>
            </a:r>
            <a:r>
              <a:rPr lang="en-US" altLang="en-US" sz="2500" smtClean="0">
                <a:latin typeface="Arial" charset="0"/>
                <a:cs typeface="Arial" charset="0"/>
              </a:rPr>
              <a:t>, or</a:t>
            </a:r>
            <a:r>
              <a:rPr lang="en-US" altLang="en-US" sz="2500" i="1" smtClean="0">
                <a:latin typeface="Arial" charset="0"/>
                <a:cs typeface="Arial" charset="0"/>
              </a:rPr>
              <a:t> Physical PDUs.</a:t>
            </a:r>
            <a:r>
              <a:rPr lang="en-US" altLang="en-US" sz="2500" smtClean="0">
                <a:latin typeface="Arial" charset="0"/>
                <a:cs typeface="Arial" charset="0"/>
              </a:rPr>
              <a:t>  Each physical PDU carries an address and has delimiter signal patterns that surround the </a:t>
            </a:r>
            <a:r>
              <a:rPr lang="en-US" altLang="en-US" sz="2500" i="1" smtClean="0">
                <a:latin typeface="Arial" charset="0"/>
                <a:cs typeface="Arial" charset="0"/>
              </a:rPr>
              <a:t>payload</a:t>
            </a:r>
            <a:r>
              <a:rPr lang="en-US" altLang="en-US" sz="2500" smtClean="0">
                <a:latin typeface="Arial" charset="0"/>
                <a:cs typeface="Arial" charset="0"/>
              </a:rPr>
              <a:t>, or contents, of the PDU.</a:t>
            </a:r>
          </a:p>
        </p:txBody>
      </p:sp>
      <p:pic>
        <p:nvPicPr>
          <p:cNvPr id="10244" name="Picture 4" descr="C:\wpdocs\Julie\Org&amp;Arch\Ch11\PPT\Osi_p.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600200"/>
            <a:ext cx="2312988"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6"/>
          <p:cNvSpPr>
            <a:spLocks noGrp="1" noChangeArrowheads="1"/>
          </p:cNvSpPr>
          <p:nvPr>
            <p:ph type="title"/>
          </p:nvPr>
        </p:nvSpPr>
        <p:spPr>
          <a:xfrm>
            <a:off x="1447800" y="152400"/>
            <a:ext cx="6096000" cy="914400"/>
          </a:xfrm>
          <a:noFill/>
        </p:spPr>
        <p:txBody>
          <a:bodyPr/>
          <a:lstStyle/>
          <a:p>
            <a:r>
              <a:rPr lang="en-US" altLang="en-US" smtClean="0">
                <a:solidFill>
                  <a:schemeClr val="tx1"/>
                </a:solidFill>
                <a:latin typeface="Arial" charset="0"/>
                <a:cs typeface="Arial" charset="0"/>
              </a:rPr>
              <a:t>12.4 Network Protocols I ISO/OSI Reference Model</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COA_Mstr">
  <a:themeElements>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COA_Mstr.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sz="2000" b="0" i="0" u="none" strike="noStrike" cap="none" normalizeH="0" baseline="3000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sz="2000" b="0" i="0" u="none" strike="noStrike" cap="none" normalizeH="0" baseline="30000" smtClean="0">
            <a:ln>
              <a:noFill/>
            </a:ln>
            <a:solidFill>
              <a:schemeClr val="tx1"/>
            </a:solidFill>
            <a:effectLst/>
            <a:latin typeface="Times New Roman" charset="0"/>
          </a:defRPr>
        </a:defPPr>
      </a:lstStyle>
    </a:lnDef>
  </a:objectDefaults>
  <a:extraClrSchemeLst>
    <a:extraClrScheme>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OA_Mstr.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OA_Mstr.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OA_Mstr.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OA_Mstr.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OA_Mstr.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OA_Mstr.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Office\Templates\ECOA_Mstr.pot</Template>
  <TotalTime>10426</TotalTime>
  <Words>3819</Words>
  <Application>Microsoft Office PowerPoint</Application>
  <PresentationFormat>On-screen Show (4:3)</PresentationFormat>
  <Paragraphs>375</Paragraphs>
  <Slides>62</Slides>
  <Notes>60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ECOA_Mstr</vt:lpstr>
      <vt:lpstr>Chapter 12</vt:lpstr>
      <vt:lpstr>Chapter 12 Objectives</vt:lpstr>
      <vt:lpstr>12.1 Introduction</vt:lpstr>
      <vt:lpstr>12.2 Early Business Computer Networks</vt:lpstr>
      <vt:lpstr>12.3 Early Academic and Scientific Networks</vt:lpstr>
      <vt:lpstr>12.4 Network Protocols I ISO/OSI Reference Model</vt:lpstr>
      <vt:lpstr>12.4 Network Protocols I ISO/OSI Reference Model</vt:lpstr>
      <vt:lpstr>12.4 Network Protocols I ISO/OSI Reference Model</vt:lpstr>
      <vt:lpstr>12.4 Network Protocols I ISO/OSI Reference Model</vt:lpstr>
      <vt:lpstr>12.4 Network Protocols I ISO/OSI Reference Model</vt:lpstr>
      <vt:lpstr>12.4 Network Protocols I ISO/OSI Reference Model</vt:lpstr>
      <vt:lpstr>12.4 Network Protocols I ISO/OSI Reference Model</vt:lpstr>
      <vt:lpstr>12.4 Network Protocols I ISO/OSI Reference Model</vt:lpstr>
      <vt:lpstr>12.4 Network Protocols I ISO/OSI Reference Model</vt:lpstr>
      <vt:lpstr>12.5 Network Protocols II TCP/IP Network Architecture</vt:lpstr>
      <vt:lpstr>12.5 Network Protocols II TCP/IP Network Architecture</vt:lpstr>
      <vt:lpstr>12.5 Network Protocols II TCP/IP Network Architecture</vt:lpstr>
      <vt:lpstr>12.5 Network Protocols II TCP/IP Network Architecture</vt:lpstr>
      <vt:lpstr>12.5 Network Protocols II TCP/IP Network Architecture</vt:lpstr>
      <vt:lpstr>12.5 Network Protocols II TCP/IP Network Architecture</vt:lpstr>
      <vt:lpstr>12.5 Network Protocols II TCP/IP Network Architecture</vt:lpstr>
      <vt:lpstr>12.5 Network Protocols II TCP/IP Network Architecture</vt:lpstr>
      <vt:lpstr>12.5 Network Protocols II TCP/IP Network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12.6 Network Organization</vt:lpstr>
      <vt:lpstr>12.7 Internet Fragility</vt:lpstr>
      <vt:lpstr>12.7 Internet Fragility</vt:lpstr>
      <vt:lpstr>Chapter 12 Conclusion</vt:lpstr>
      <vt:lpstr>Chapter 12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creator>Null &amp; Lobur</dc:creator>
  <cp:lastModifiedBy>Brooke Yee</cp:lastModifiedBy>
  <cp:revision>594</cp:revision>
  <dcterms:created xsi:type="dcterms:W3CDTF">2002-11-19T23:57:00Z</dcterms:created>
  <dcterms:modified xsi:type="dcterms:W3CDTF">2014-02-09T21:01:14Z</dcterms:modified>
</cp:coreProperties>
</file>