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12753C27-A9FA-447F-9965-6321563592B0}" type="datetimeFigureOut">
              <a:rPr lang="en-US" altLang="en-US"/>
              <a:pPr>
                <a:defRPr/>
              </a:pPr>
              <a:t>2/23/2014</a:t>
            </a:fld>
            <a:endParaRPr lang="en-US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767B51D8-F704-45D9-AC0D-BEED0E9393F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5300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DE428-DDBA-49EC-994F-6A849BFEB9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856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2CB36-85A2-45F8-BF7B-CFF2D197543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49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2CFAA-E6E7-4B70-B289-D22393052AB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360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320"/>
            <a:ext cx="7772400" cy="914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36592"/>
          </a:xfrm>
        </p:spPr>
        <p:txBody>
          <a:bodyPr/>
          <a:lstStyle>
            <a:lvl1pPr>
              <a:defRPr sz="2800"/>
            </a:lvl1pPr>
            <a:lvl2pPr marL="742950" indent="-285750">
              <a:buFont typeface="Times New Roman" panose="02020603050405020304" pitchFamily="18" charset="0"/>
              <a:buChar char="–"/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5BF2B-AC61-4941-997D-694D650A158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504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5A1C7-933F-4D8F-94E0-CF3DB98F94E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9182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2A376-A1CF-44E3-9202-A09623BA5E2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700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1B421-AA3A-4C4F-8626-DEB9FB9F259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903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8C6C4-6013-49B7-839A-3A407CFF6B7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203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656A1-C75C-4511-826B-D950B972218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006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41D96-8250-4140-8D32-624ED20D700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65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E1DCD763-F667-45B5-A374-92771530800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rtl="0" eaLnBrk="0" fontAlgn="base" hangingPunct="0">
        <a:lnSpc>
          <a:spcPct val="90000"/>
        </a:lnSpc>
        <a:spcBef>
          <a:spcPts val="300"/>
        </a:spcBef>
        <a:spcAft>
          <a:spcPts val="30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ts val="300"/>
        </a:spcBef>
        <a:spcAft>
          <a:spcPts val="300"/>
        </a:spcAft>
        <a:defRPr sz="4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90000"/>
        </a:lnSpc>
        <a:spcBef>
          <a:spcPts val="300"/>
        </a:spcBef>
        <a:spcAft>
          <a:spcPts val="300"/>
        </a:spcAft>
        <a:defRPr sz="4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90000"/>
        </a:lnSpc>
        <a:spcBef>
          <a:spcPts val="300"/>
        </a:spcBef>
        <a:spcAft>
          <a:spcPts val="300"/>
        </a:spcAft>
        <a:defRPr sz="4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90000"/>
        </a:lnSpc>
        <a:spcBef>
          <a:spcPts val="300"/>
        </a:spcBef>
        <a:spcAft>
          <a:spcPts val="300"/>
        </a:spcAft>
        <a:defRPr sz="4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/>
          <p:cNvSpPr txBox="1">
            <a:spLocks noChangeArrowheads="1"/>
          </p:cNvSpPr>
          <p:nvPr/>
        </p:nvSpPr>
        <p:spPr bwMode="auto">
          <a:xfrm>
            <a:off x="381000" y="2851150"/>
            <a:ext cx="3505200" cy="30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>
                <a:latin typeface="Arial" charset="0"/>
              </a:rPr>
              <a:t>Chapter 13</a:t>
            </a:r>
          </a:p>
          <a:p>
            <a:pPr>
              <a:spcBef>
                <a:spcPts val="1800"/>
              </a:spcBef>
              <a:buFontTx/>
              <a:buNone/>
            </a:pPr>
            <a:r>
              <a:rPr lang="en-US" altLang="en-US" sz="3600">
                <a:latin typeface="Arial" charset="0"/>
              </a:rPr>
              <a:t>Selected Storage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3600">
                <a:latin typeface="Arial" charset="0"/>
              </a:rPr>
              <a:t>Systems and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9144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13.2 SCSI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371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One of the interesting SAM serial protocols is the IEEE 1394 interface, which is also known as FireWire.</a:t>
            </a:r>
          </a:p>
          <a:p>
            <a:pPr>
              <a:defRPr/>
            </a:pPr>
            <a:r>
              <a:rPr lang="en-US" dirty="0" smtClean="0"/>
              <a:t>IEEE 1394 isn’t just a storage interface, it is a peer-to-peer storage network.</a:t>
            </a:r>
          </a:p>
          <a:p>
            <a:pPr>
              <a:defRPr/>
            </a:pPr>
            <a:r>
              <a:rPr lang="en-US" dirty="0" smtClean="0"/>
              <a:t>Its salient features include:</a:t>
            </a:r>
          </a:p>
          <a:p>
            <a:pPr lvl="1">
              <a:defRPr/>
            </a:pPr>
            <a:r>
              <a:rPr lang="en-US" sz="2000" dirty="0" smtClean="0"/>
              <a:t>A 6-conductor sable, 4 for data and control, 2 for power.</a:t>
            </a:r>
          </a:p>
          <a:p>
            <a:pPr lvl="1">
              <a:defRPr/>
            </a:pPr>
            <a:r>
              <a:rPr lang="en-US" sz="2000" dirty="0" smtClean="0"/>
              <a:t>Up to 15 feet of cable between each device.</a:t>
            </a:r>
          </a:p>
          <a:p>
            <a:pPr lvl="1">
              <a:defRPr/>
            </a:pPr>
            <a:r>
              <a:rPr lang="en-US" sz="2000" dirty="0" smtClean="0"/>
              <a:t>Up to 63 daisy chained devices.</a:t>
            </a:r>
          </a:p>
          <a:p>
            <a:pPr lvl="1">
              <a:defRPr/>
            </a:pPr>
            <a:r>
              <a:rPr lang="en-US" sz="2000" dirty="0" smtClean="0"/>
              <a:t>Support of hot plugging.</a:t>
            </a:r>
          </a:p>
          <a:p>
            <a:pPr marL="457200" lvl="1" indent="0" algn="ctr">
              <a:buFont typeface="Times New Roman" panose="02020603050405020304" pitchFamily="18" charset="0"/>
              <a:buNone/>
              <a:defRPr/>
            </a:pPr>
            <a:r>
              <a:rPr lang="en-US" sz="2000" dirty="0" smtClean="0">
                <a:solidFill>
                  <a:srgbClr val="C00000"/>
                </a:solidFill>
              </a:rPr>
              <a:t>The next slide shows an example configuration.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9144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13.2 SCSI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371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mtClean="0"/>
              <a:t>An IEEE 1394</a:t>
            </a:r>
          </a:p>
          <a:p>
            <a:pPr marL="0" indent="0">
              <a:buFontTx/>
              <a:buNone/>
            </a:pPr>
            <a:r>
              <a:rPr lang="en-US" altLang="en-US" smtClean="0"/>
              <a:t>Tree Configuration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828800"/>
            <a:ext cx="450532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9144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13.2 SCSI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371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mtClean="0"/>
              <a:t>This is the</a:t>
            </a:r>
          </a:p>
          <a:p>
            <a:pPr marL="0" indent="0">
              <a:buFontTx/>
              <a:buNone/>
            </a:pPr>
            <a:r>
              <a:rPr lang="en-US" altLang="en-US" smtClean="0"/>
              <a:t>IEEE 1394</a:t>
            </a:r>
          </a:p>
          <a:p>
            <a:pPr marL="0" indent="0">
              <a:buFontTx/>
              <a:buNone/>
            </a:pPr>
            <a:r>
              <a:rPr lang="en-US" altLang="en-US" smtClean="0"/>
              <a:t>protocol stack.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81200"/>
            <a:ext cx="482917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9144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13.2 SCSI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371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Serial Storage Architecture (SSA) is now of interest only in a historical sense.</a:t>
            </a:r>
          </a:p>
          <a:p>
            <a:pPr>
              <a:defRPr/>
            </a:pPr>
            <a:r>
              <a:rPr lang="en-US" dirty="0" smtClean="0"/>
              <a:t>In the early 1990s, SSA proved the superiority of serial protocols in high demand environments.</a:t>
            </a:r>
          </a:p>
          <a:p>
            <a:pPr lvl="1">
              <a:defRPr/>
            </a:pPr>
            <a:r>
              <a:rPr lang="en-US" dirty="0" smtClean="0"/>
              <a:t>Until SSA, peripheral devices in the data center were interconnected using parallel cables.</a:t>
            </a:r>
          </a:p>
          <a:p>
            <a:pPr>
              <a:defRPr/>
            </a:pPr>
            <a:r>
              <a:rPr lang="en-US" dirty="0" smtClean="0"/>
              <a:t>Its dual loop topology provided throughput at 40MBps (simplex) or 80MBps (duplex).</a:t>
            </a:r>
          </a:p>
          <a:p>
            <a:pPr>
              <a:defRPr/>
            </a:pPr>
            <a:endParaRPr lang="en-US" dirty="0"/>
          </a:p>
          <a:p>
            <a:pPr marL="0" indent="0" algn="ctr">
              <a:buFontTx/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The next slide shows an example configuration.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9144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13.2 SCSI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95325" y="1379538"/>
            <a:ext cx="7772400" cy="4737100"/>
          </a:xfrm>
        </p:spPr>
        <p:txBody>
          <a:bodyPr/>
          <a:lstStyle/>
          <a:p>
            <a:pPr marL="0" indent="0">
              <a:buFontTx/>
              <a:buNone/>
            </a:pPr>
            <a:endParaRPr lang="en-US" altLang="en-US" smtClean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47800"/>
            <a:ext cx="413385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9144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13.2 SCSI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37100"/>
          </a:xfrm>
        </p:spPr>
        <p:txBody>
          <a:bodyPr/>
          <a:lstStyle/>
          <a:p>
            <a:r>
              <a:rPr lang="en-US" altLang="en-US" smtClean="0"/>
              <a:t>SSA offered low attenuation over long cable runs, and was compatible with SCSI-2 commands.</a:t>
            </a:r>
          </a:p>
          <a:p>
            <a:r>
              <a:rPr lang="en-US" altLang="en-US" smtClean="0"/>
              <a:t>Devices were self-managing. They could exchange data concurrently if there was bandwidth available between the devices.</a:t>
            </a:r>
          </a:p>
          <a:p>
            <a:pPr lvl="1"/>
            <a:r>
              <a:rPr lang="en-US" altLang="en-US" smtClean="0"/>
              <a:t>There was no need to go through a host.</a:t>
            </a:r>
          </a:p>
          <a:p>
            <a:r>
              <a:rPr lang="en-US" altLang="en-US" smtClean="0"/>
              <a:t>SSA was the most promising storage architecture of its day, but its day didn’t last long.</a:t>
            </a:r>
          </a:p>
          <a:p>
            <a:r>
              <a:rPr lang="en-US" altLang="en-US" smtClean="0"/>
              <a:t>SSA was soon replaced by much superior Fibre Channel technology.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9144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13.2 SCSI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371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Fibre</a:t>
            </a:r>
            <a:r>
              <a:rPr lang="en-US" dirty="0" smtClean="0"/>
              <a:t> Channel is one of the preferred storage interfaces employed by large data centers and server farms.</a:t>
            </a:r>
          </a:p>
          <a:p>
            <a:pPr marL="0" indent="0">
              <a:buFontTx/>
              <a:buNone/>
              <a:defRPr/>
            </a:pPr>
            <a:r>
              <a:rPr lang="en-US" sz="2000" dirty="0" smtClean="0"/>
              <a:t>Interconnection</a:t>
            </a:r>
          </a:p>
          <a:p>
            <a:pPr marL="0" indent="0">
              <a:buFontTx/>
              <a:buNone/>
              <a:defRPr/>
            </a:pPr>
            <a:r>
              <a:rPr lang="en-US" sz="2000" dirty="0" smtClean="0"/>
              <a:t>topologies can</a:t>
            </a:r>
          </a:p>
          <a:p>
            <a:pPr marL="0" indent="0">
              <a:buFontTx/>
              <a:buNone/>
              <a:defRPr/>
            </a:pPr>
            <a:r>
              <a:rPr lang="en-US" sz="2000" dirty="0" smtClean="0"/>
              <a:t>be any of three</a:t>
            </a:r>
          </a:p>
          <a:p>
            <a:pPr marL="0" indent="0">
              <a:buFontTx/>
              <a:buNone/>
              <a:defRPr/>
            </a:pPr>
            <a:r>
              <a:rPr lang="en-US" sz="2000" dirty="0" smtClean="0"/>
              <a:t>types:</a:t>
            </a:r>
          </a:p>
          <a:p>
            <a:pPr marL="0" indent="0">
              <a:buFontTx/>
              <a:buNone/>
              <a:defRPr/>
            </a:pPr>
            <a:r>
              <a:rPr lang="en-US" sz="2000" dirty="0" smtClean="0"/>
              <a:t>switched,</a:t>
            </a:r>
          </a:p>
          <a:p>
            <a:pPr marL="0" indent="0">
              <a:buFontTx/>
              <a:buNone/>
              <a:defRPr/>
            </a:pPr>
            <a:r>
              <a:rPr lang="en-US" sz="2000" dirty="0" smtClean="0"/>
              <a:t>point-to-point,</a:t>
            </a:r>
          </a:p>
          <a:p>
            <a:pPr marL="0" indent="0">
              <a:buFontTx/>
              <a:buNone/>
              <a:defRPr/>
            </a:pPr>
            <a:r>
              <a:rPr lang="en-US" sz="2000" dirty="0" smtClean="0"/>
              <a:t>or looped.</a:t>
            </a:r>
            <a:endParaRPr lang="en-US" sz="2000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667000"/>
            <a:ext cx="574357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9144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13.2 SCSI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772400" cy="4737100"/>
          </a:xfrm>
        </p:spPr>
        <p:txBody>
          <a:bodyPr/>
          <a:lstStyle/>
          <a:p>
            <a:r>
              <a:rPr lang="en-US" altLang="en-US" sz="2400" smtClean="0"/>
              <a:t>The most widely used form of Fibre Channel is </a:t>
            </a:r>
            <a:r>
              <a:rPr lang="en-US" altLang="en-US" sz="2400" i="1" smtClean="0"/>
              <a:t>Fibre Channel Arbitrated Loop </a:t>
            </a:r>
            <a:r>
              <a:rPr lang="en-US" altLang="en-US" sz="2400" smtClean="0"/>
              <a:t>(FC-AL) in basic loop or switched hub configurations.</a:t>
            </a:r>
          </a:p>
          <a:p>
            <a:r>
              <a:rPr lang="en-US" altLang="en-US" sz="2400" smtClean="0"/>
              <a:t>Switched hub configurations provide maximum throughput (100MBps over fiber) for a practically unlimited number of devices (up to 2</a:t>
            </a:r>
            <a:r>
              <a:rPr lang="en-US" altLang="en-US" sz="2400" baseline="30000" smtClean="0"/>
              <a:t>24</a:t>
            </a:r>
            <a:r>
              <a:rPr lang="en-US" altLang="en-US" sz="2400" smtClean="0"/>
              <a:t>).</a:t>
            </a: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114800"/>
            <a:ext cx="2514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5" y="4114800"/>
            <a:ext cx="29114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9144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13.2 SCSI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37100"/>
          </a:xfrm>
        </p:spPr>
        <p:txBody>
          <a:bodyPr/>
          <a:lstStyle/>
          <a:p>
            <a:r>
              <a:rPr lang="en-US" altLang="en-US" smtClean="0"/>
              <a:t>Fibre Channel is as much a data network protocol as it is a storage network protocol.</a:t>
            </a:r>
          </a:p>
          <a:p>
            <a:r>
              <a:rPr lang="en-US" altLang="en-US" smtClean="0"/>
              <a:t>The lower three layers of its protocol stack (shown on the next slide) are the same for data networks and storage networks.</a:t>
            </a:r>
          </a:p>
          <a:p>
            <a:r>
              <a:rPr lang="en-US" altLang="en-US" smtClean="0"/>
              <a:t>Owing to its higher level protocol mappings, Fibre Channel networks do not require direct connection to a host, and they can fit seamlessly into a data network configuration.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9144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13.2 SCSI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37100"/>
          </a:xfrm>
        </p:spPr>
        <p:txBody>
          <a:bodyPr/>
          <a:lstStyle/>
          <a:p>
            <a:pPr marL="0" indent="0">
              <a:buFontTx/>
              <a:buNone/>
            </a:pPr>
            <a:endParaRPr lang="en-US" altLang="en-US" smtClean="0"/>
          </a:p>
        </p:txBody>
      </p:sp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9144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cs typeface="Arial" charset="0"/>
              </a:rPr>
              <a:t>Chapter 13 Objectives</a:t>
            </a:r>
          </a:p>
        </p:txBody>
      </p:sp>
      <p:sp>
        <p:nvSpPr>
          <p:cNvPr id="4099" name="Subtitle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37100"/>
          </a:xfrm>
        </p:spPr>
        <p:txBody>
          <a:bodyPr/>
          <a:lstStyle/>
          <a:p>
            <a:r>
              <a:rPr lang="en-US" altLang="en-US" smtClean="0"/>
              <a:t>Appreciate the role of enterprise storage as a distinct architectural entity.</a:t>
            </a:r>
          </a:p>
          <a:p>
            <a:r>
              <a:rPr lang="en-US" altLang="en-US" smtClean="0"/>
              <a:t>Expand upon basic I/O concepts to include storage protocols.</a:t>
            </a:r>
          </a:p>
          <a:p>
            <a:r>
              <a:rPr lang="en-US" altLang="en-US" smtClean="0"/>
              <a:t>Understand the interplay between data communications and storage architectures.</a:t>
            </a:r>
          </a:p>
          <a:p>
            <a:r>
              <a:rPr lang="en-US" altLang="en-US" smtClean="0"/>
              <a:t>Become familiar with a variety of widely installed I/O interfaces.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9144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13.3 Internet SCSI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37100"/>
          </a:xfrm>
        </p:spPr>
        <p:txBody>
          <a:bodyPr/>
          <a:lstStyle/>
          <a:p>
            <a:r>
              <a:rPr lang="en-US" altLang="en-US" smtClean="0"/>
              <a:t>Fibre Channel components are costly, and the installation and maintenance of Fibre Channel systems requires specialized training.</a:t>
            </a:r>
          </a:p>
          <a:p>
            <a:r>
              <a:rPr lang="en-US" altLang="en-US" smtClean="0"/>
              <a:t>Because of this, a number of alternatives are taking hold. One of the most widely deployed of these is Internet SCSI (iSCSI).</a:t>
            </a:r>
          </a:p>
          <a:p>
            <a:r>
              <a:rPr lang="en-US" altLang="en-US" smtClean="0"/>
              <a:t>The general idea is to replace the SCSI bus with an Internet connection.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9144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13.3 Internet SCSI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37100"/>
          </a:xfrm>
        </p:spPr>
        <p:txBody>
          <a:bodyPr/>
          <a:lstStyle/>
          <a:p>
            <a:r>
              <a:rPr lang="en-US" altLang="en-US" smtClean="0"/>
              <a:t>This diagram</a:t>
            </a:r>
            <a:br>
              <a:rPr lang="en-US" altLang="en-US" smtClean="0"/>
            </a:br>
            <a:r>
              <a:rPr lang="en-US" altLang="en-US" smtClean="0"/>
              <a:t>illustrates how a</a:t>
            </a:r>
            <a:br>
              <a:rPr lang="en-US" altLang="en-US" smtClean="0"/>
            </a:br>
            <a:r>
              <a:rPr lang="en-US" altLang="en-US" smtClean="0"/>
              <a:t>traditional parallel</a:t>
            </a:r>
            <a:br>
              <a:rPr lang="en-US" altLang="en-US" smtClean="0"/>
            </a:br>
            <a:r>
              <a:rPr lang="en-US" altLang="en-US" smtClean="0"/>
              <a:t>SCSI system</a:t>
            </a:r>
            <a:br>
              <a:rPr lang="en-US" altLang="en-US" smtClean="0"/>
            </a:br>
            <a:r>
              <a:rPr lang="en-US" altLang="en-US" smtClean="0"/>
              <a:t>processes an I/O</a:t>
            </a:r>
            <a:br>
              <a:rPr lang="en-US" altLang="en-US" smtClean="0"/>
            </a:br>
            <a:r>
              <a:rPr lang="en-US" altLang="en-US" smtClean="0"/>
              <a:t>request made by a</a:t>
            </a:r>
            <a:br>
              <a:rPr lang="en-US" altLang="en-US" smtClean="0"/>
            </a:br>
            <a:r>
              <a:rPr lang="en-US" altLang="en-US" smtClean="0"/>
              <a:t>program running</a:t>
            </a:r>
            <a:br>
              <a:rPr lang="en-US" altLang="en-US" smtClean="0"/>
            </a:br>
            <a:r>
              <a:rPr lang="en-US" altLang="en-US" smtClean="0"/>
              <a:t>on a host.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292225"/>
            <a:ext cx="21240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9144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13.3 Internet SCSI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37100"/>
          </a:xfrm>
        </p:spPr>
        <p:txBody>
          <a:bodyPr/>
          <a:lstStyle/>
          <a:p>
            <a:r>
              <a:rPr lang="en-US" altLang="en-US" smtClean="0"/>
              <a:t>This diagram</a:t>
            </a:r>
            <a:br>
              <a:rPr lang="en-US" altLang="en-US" smtClean="0"/>
            </a:br>
            <a:r>
              <a:rPr lang="en-US" altLang="en-US" smtClean="0"/>
              <a:t>illustrates how</a:t>
            </a:r>
            <a:br>
              <a:rPr lang="en-US" altLang="en-US" smtClean="0"/>
            </a:br>
            <a:r>
              <a:rPr lang="en-US" altLang="en-US" smtClean="0"/>
              <a:t>an iSCSI</a:t>
            </a:r>
            <a:br>
              <a:rPr lang="en-US" altLang="en-US" smtClean="0"/>
            </a:br>
            <a:r>
              <a:rPr lang="en-US" altLang="en-US" smtClean="0"/>
              <a:t>system</a:t>
            </a:r>
            <a:br>
              <a:rPr lang="en-US" altLang="en-US" smtClean="0"/>
            </a:br>
            <a:r>
              <a:rPr lang="en-US" altLang="en-US" smtClean="0"/>
              <a:t>processes an</a:t>
            </a:r>
            <a:br>
              <a:rPr lang="en-US" altLang="en-US" smtClean="0"/>
            </a:br>
            <a:r>
              <a:rPr lang="en-US" altLang="en-US" smtClean="0"/>
              <a:t>I/O request.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538288"/>
            <a:ext cx="36766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9144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13.3 Internet SCSI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37100"/>
          </a:xfrm>
        </p:spPr>
        <p:txBody>
          <a:bodyPr/>
          <a:lstStyle/>
          <a:p>
            <a:r>
              <a:rPr lang="en-US" altLang="en-US" smtClean="0"/>
              <a:t>Of course, there is considerable overhead involved with traversing so many protocol layers.</a:t>
            </a:r>
          </a:p>
          <a:p>
            <a:r>
              <a:rPr lang="en-US" altLang="en-US" smtClean="0"/>
              <a:t>By the time a packet of SCSI data gets to the Internet, it is encapsulated in numerous PDUs.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657600"/>
            <a:ext cx="41433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9144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13.3 Internet SCSI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37100"/>
          </a:xfrm>
        </p:spPr>
        <p:txBody>
          <a:bodyPr/>
          <a:lstStyle/>
          <a:p>
            <a:r>
              <a:rPr lang="en-US" altLang="en-US" smtClean="0"/>
              <a:t>In order to deal with such heavy overhead, iSCSI systems incorporate special embedded processors called TCP offload engines (TOEs) to relieve the main processors of the protocol conversion work.</a:t>
            </a:r>
          </a:p>
          <a:p>
            <a:r>
              <a:rPr lang="en-US" altLang="en-US" smtClean="0"/>
              <a:t>An advantage of iSCSI is that there are technically no distance limitations.</a:t>
            </a:r>
          </a:p>
          <a:p>
            <a:r>
              <a:rPr lang="en-US" altLang="en-US" smtClean="0"/>
              <a:t>But the use of the Internet to transfer sensitive data raises a number of security concerns that must be dealt with head 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9144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13.3 Internet SCSI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37100"/>
          </a:xfrm>
        </p:spPr>
        <p:txBody>
          <a:bodyPr/>
          <a:lstStyle/>
          <a:p>
            <a:r>
              <a:rPr lang="en-US" altLang="en-US" smtClean="0"/>
              <a:t>Many organizations support both Fibre Channel and iSCSI systems.</a:t>
            </a:r>
          </a:p>
          <a:p>
            <a:r>
              <a:rPr lang="en-US" altLang="en-US" smtClean="0"/>
              <a:t>The Fibre Channel systems are used for those storage arrays that support heavy transaction processing that requires excellent response time.</a:t>
            </a:r>
          </a:p>
          <a:p>
            <a:r>
              <a:rPr lang="en-US" altLang="en-US" smtClean="0"/>
              <a:t>The iSCSI arrays are used for user file storage that is tolerant of delays, or for long-distance data archiving.</a:t>
            </a:r>
          </a:p>
          <a:p>
            <a:r>
              <a:rPr lang="en-US" altLang="en-US" smtClean="0"/>
              <a:t>No one expects either technology to become obsolete anytime soon.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9144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13.4 Storage Area Networks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89500"/>
          </a:xfrm>
        </p:spPr>
        <p:txBody>
          <a:bodyPr/>
          <a:lstStyle/>
          <a:p>
            <a:r>
              <a:rPr lang="en-US" altLang="en-US" smtClean="0"/>
              <a:t>Fibre Channel technology has enabled the development of </a:t>
            </a:r>
            <a:r>
              <a:rPr lang="en-US" altLang="en-US" i="1" smtClean="0"/>
              <a:t>storage area networks</a:t>
            </a:r>
            <a:r>
              <a:rPr lang="en-US" altLang="en-US" smtClean="0"/>
              <a:t> (SANs), which are designed specifically to support large pools of mass storage.</a:t>
            </a:r>
          </a:p>
          <a:p>
            <a:r>
              <a:rPr lang="en-US" altLang="en-US" smtClean="0"/>
              <a:t>SANs are logical extensions of hos storage buses.</a:t>
            </a:r>
          </a:p>
          <a:p>
            <a:r>
              <a:rPr lang="en-US" altLang="en-US" smtClean="0"/>
              <a:t>Any type of host connected to the network has access to the same storage pool.</a:t>
            </a:r>
          </a:p>
          <a:p>
            <a:pPr lvl="1"/>
            <a:r>
              <a:rPr lang="en-US" altLang="en-US" smtClean="0"/>
              <a:t>PCs, servers, and mainframes all see the same storage system.</a:t>
            </a:r>
          </a:p>
          <a:p>
            <a:r>
              <a:rPr lang="en-US" altLang="en-US" smtClean="0"/>
              <a:t>SAN storage pools can be miles distant from their hosts.		</a:t>
            </a:r>
            <a:r>
              <a:rPr lang="en-US" altLang="en-US" sz="2000" smtClean="0">
                <a:solidFill>
                  <a:srgbClr val="C00000"/>
                </a:solidFill>
              </a:rPr>
              <a:t>The next slide shows an example SAN.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9144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13.4 Storage Area Networks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37100"/>
          </a:xfrm>
        </p:spPr>
        <p:txBody>
          <a:bodyPr/>
          <a:lstStyle/>
          <a:p>
            <a:pPr marL="0" indent="0">
              <a:buFontTx/>
              <a:buNone/>
            </a:pPr>
            <a:endParaRPr lang="en-US" altLang="en-US" smtClean="0"/>
          </a:p>
        </p:txBody>
      </p:sp>
      <p:pic>
        <p:nvPicPr>
          <p:cNvPr id="2970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9144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13.4 Storage Area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895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SANs differ from </a:t>
            </a:r>
            <a:r>
              <a:rPr lang="en-US" i="1" dirty="0" smtClean="0"/>
              <a:t>network attached storage </a:t>
            </a:r>
            <a:r>
              <a:rPr lang="en-US" dirty="0" smtClean="0"/>
              <a:t>(NAS) because they can be isolated from routine network traffic.</a:t>
            </a:r>
          </a:p>
          <a:p>
            <a:pPr>
              <a:defRPr/>
            </a:pPr>
            <a:r>
              <a:rPr lang="en-US" dirty="0" smtClean="0"/>
              <a:t>This isolation facilitates storage management and enables various security methods.</a:t>
            </a:r>
          </a:p>
          <a:p>
            <a:pPr>
              <a:defRPr/>
            </a:pPr>
            <a:r>
              <a:rPr lang="en-US" dirty="0" smtClean="0"/>
              <a:t>SANs have a lower protocol overhead than NAS because only the storage protocols are involved.</a:t>
            </a:r>
          </a:p>
          <a:p>
            <a:pPr>
              <a:defRPr/>
            </a:pPr>
            <a:r>
              <a:rPr lang="en-US" dirty="0" smtClean="0"/>
              <a:t>NAS is gaining popularity because of lower costs for equipment and training of personnel, most of whom are familiar with data networking protocols.</a:t>
            </a:r>
          </a:p>
          <a:p>
            <a:pPr marL="0" indent="0" algn="ctr">
              <a:buFontTx/>
              <a:buNone/>
              <a:defRPr/>
            </a:pPr>
            <a:r>
              <a:rPr lang="en-US" sz="2000" dirty="0" smtClean="0">
                <a:solidFill>
                  <a:srgbClr val="C00000"/>
                </a:solidFill>
              </a:rPr>
              <a:t>The next slide shows an example NAS.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9144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13.4 Storage Area Networks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37100"/>
          </a:xfrm>
        </p:spPr>
        <p:txBody>
          <a:bodyPr/>
          <a:lstStyle/>
          <a:p>
            <a:pPr marL="0" indent="0">
              <a:buFontTx/>
              <a:buNone/>
            </a:pPr>
            <a:endParaRPr lang="en-US" altLang="en-US" smtClean="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9144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13.1 Introduction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37100"/>
          </a:xfrm>
        </p:spPr>
        <p:txBody>
          <a:bodyPr/>
          <a:lstStyle/>
          <a:p>
            <a:r>
              <a:rPr lang="en-US" altLang="en-US" smtClean="0"/>
              <a:t>This chapter is a brief introduction to several important mass storage systems.</a:t>
            </a:r>
          </a:p>
          <a:p>
            <a:pPr lvl="1"/>
            <a:r>
              <a:rPr lang="en-US" altLang="en-US" smtClean="0"/>
              <a:t>You will encounter these ideas and architectures throughout your career.</a:t>
            </a:r>
          </a:p>
          <a:p>
            <a:r>
              <a:rPr lang="en-US" altLang="en-US" smtClean="0"/>
              <a:t>The demands and expectations placed on storage have been growing exponentially.</a:t>
            </a:r>
          </a:p>
          <a:p>
            <a:pPr lvl="1"/>
            <a:r>
              <a:rPr lang="en-US" altLang="en-US" smtClean="0"/>
              <a:t>Storage management presents an array of interesting problems, which are a subject of ongoing research.</a:t>
            </a:r>
          </a:p>
          <a:p>
            <a:pPr lvl="1">
              <a:buFont typeface="Arial" charset="0"/>
              <a:buChar char="•"/>
            </a:pPr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9144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13.5 Other I/O Connections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37100"/>
          </a:xfrm>
        </p:spPr>
        <p:txBody>
          <a:bodyPr/>
          <a:lstStyle/>
          <a:p>
            <a:r>
              <a:rPr lang="en-US" altLang="en-US" smtClean="0"/>
              <a:t>There are a number of popular I/O architectures that are outside the sphere of the SCSI-3 Architecture Model.</a:t>
            </a:r>
          </a:p>
          <a:p>
            <a:r>
              <a:rPr lang="en-US" altLang="en-US" smtClean="0"/>
              <a:t>The parallel I/O buses common in microcomputers are an example.</a:t>
            </a:r>
          </a:p>
          <a:p>
            <a:r>
              <a:rPr lang="en-US" altLang="en-US" smtClean="0"/>
              <a:t>The original IBM PC used an 8-bit PC/XT bus. It became an IEEE standard and was renamed the </a:t>
            </a:r>
            <a:r>
              <a:rPr lang="en-US" altLang="en-US" i="1" smtClean="0"/>
              <a:t>Industry Standard Architecture </a:t>
            </a:r>
            <a:r>
              <a:rPr lang="en-US" altLang="en-US" smtClean="0"/>
              <a:t>(ISA) bus.</a:t>
            </a:r>
          </a:p>
          <a:p>
            <a:r>
              <a:rPr lang="en-US" altLang="en-US" smtClean="0"/>
              <a:t>This bus eventually became a bottleneck in small computer systems.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9144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13.5 Other I/O Connections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737100"/>
          </a:xfrm>
        </p:spPr>
        <p:txBody>
          <a:bodyPr/>
          <a:lstStyle/>
          <a:p>
            <a:r>
              <a:rPr lang="en-US" altLang="en-US" smtClean="0"/>
              <a:t>Several improvements to the ISA bus have taken place over the years.</a:t>
            </a:r>
          </a:p>
          <a:p>
            <a:r>
              <a:rPr lang="en-US" altLang="en-US" smtClean="0"/>
              <a:t>The most popular is the AT bus.</a:t>
            </a:r>
          </a:p>
          <a:p>
            <a:r>
              <a:rPr lang="en-US" altLang="en-US" smtClean="0"/>
              <a:t>Variations to this bus include the AT Attachment (ATA), ATAPI, FastATA, and EIDE.</a:t>
            </a:r>
          </a:p>
          <a:p>
            <a:r>
              <a:rPr lang="en-US" altLang="en-US" smtClean="0"/>
              <a:t>Theoretically, ATA buses run as fast as 100MBps. Ultra ATA supports a burst transfer rate of 133MBps.</a:t>
            </a:r>
          </a:p>
          <a:p>
            <a:r>
              <a:rPr lang="en-US" altLang="en-US" smtClean="0"/>
              <a:t>AT buses are inexpensive and well supported in the industry.</a:t>
            </a:r>
          </a:p>
          <a:p>
            <a:r>
              <a:rPr lang="en-US" altLang="en-US" smtClean="0"/>
              <a:t>They are, however, too slow for today’s systems.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9144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13.5 Other I/O Connections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153400" cy="4889500"/>
          </a:xfrm>
        </p:spPr>
        <p:txBody>
          <a:bodyPr/>
          <a:lstStyle/>
          <a:p>
            <a:r>
              <a:rPr lang="en-US" altLang="en-US" smtClean="0"/>
              <a:t>As processor speeds continue to increase, even Ultra ATA cannot keep up.</a:t>
            </a:r>
          </a:p>
          <a:p>
            <a:pPr lvl="1"/>
            <a:r>
              <a:rPr lang="en-US" altLang="en-US" smtClean="0"/>
              <a:t>Furthermore, these fast processors dissipate a lot of heat, which must be moved away from the CPU as quickly as possible. Fat parallel disk ribbon cables impede air flow.</a:t>
            </a:r>
          </a:p>
          <a:p>
            <a:r>
              <a:rPr lang="en-US" altLang="en-US" smtClean="0"/>
              <a:t>Serial ATA (SATA) is one solution to these problems.</a:t>
            </a:r>
          </a:p>
          <a:p>
            <a:r>
              <a:rPr lang="en-US" altLang="en-US" smtClean="0"/>
              <a:t>Its present transfer rate is 300MBps (with faster rates expected soon).</a:t>
            </a:r>
          </a:p>
          <a:p>
            <a:r>
              <a:rPr lang="en-US" altLang="en-US" smtClean="0"/>
              <a:t>SATA uses thin cables that operate with lower voltages and longer distances.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9144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13.5 Other I/O Connections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37100"/>
          </a:xfrm>
        </p:spPr>
        <p:txBody>
          <a:bodyPr/>
          <a:lstStyle/>
          <a:p>
            <a:r>
              <a:rPr lang="en-US" altLang="en-US" smtClean="0"/>
              <a:t>Serial attached SCSI (SAS) is plug compatible with SATA.</a:t>
            </a:r>
          </a:p>
          <a:p>
            <a:r>
              <a:rPr lang="en-US" altLang="en-US" smtClean="0"/>
              <a:t>SAS also moves data at 300MBps, but unlike SATA, it can (theoretically) support 16,000 devices.</a:t>
            </a:r>
          </a:p>
          <a:p>
            <a:r>
              <a:rPr lang="en-US" altLang="en-US" smtClean="0"/>
              <a:t>Peripheral Component Interconnect (PCI) is yet another proposed replacement for the AT bus.</a:t>
            </a:r>
          </a:p>
          <a:p>
            <a:r>
              <a:rPr lang="en-US" altLang="en-US" smtClean="0"/>
              <a:t>It is a data bus replacement that operates as fast as 264MBps for a 32-bit system, and 528MBps for a 64-bit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9144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13.5 Other I/O Connections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37100"/>
          </a:xfrm>
        </p:spPr>
        <p:txBody>
          <a:bodyPr/>
          <a:lstStyle/>
          <a:p>
            <a:r>
              <a:rPr lang="en-US" altLang="en-US" smtClean="0"/>
              <a:t>Universal Serial Bus (USB) is another I/O architecture of interest.</a:t>
            </a:r>
          </a:p>
          <a:p>
            <a:r>
              <a:rPr lang="en-US" altLang="en-US" smtClean="0"/>
              <a:t>USB isn’t really a bus: It’s a serial peripheral interface that connects to a microcomputer expansion bus.</a:t>
            </a:r>
          </a:p>
          <a:p>
            <a:r>
              <a:rPr lang="en-US" altLang="en-US" smtClean="0"/>
              <a:t>Up to 127 devices can be cascaded off of one another up to five deep.</a:t>
            </a:r>
          </a:p>
          <a:p>
            <a:r>
              <a:rPr lang="en-US" altLang="en-US" smtClean="0"/>
              <a:t>USB 2.0 supports transfer rates of up to 480Mbps.</a:t>
            </a:r>
          </a:p>
          <a:p>
            <a:r>
              <a:rPr lang="en-US" altLang="en-US" smtClean="0"/>
              <a:t>Its low power consumption makes USB a good choice for laptop and handheld computers.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9144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13.5 Other I/O Connections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37100"/>
          </a:xfrm>
        </p:spPr>
        <p:txBody>
          <a:bodyPr/>
          <a:lstStyle/>
          <a:p>
            <a:r>
              <a:rPr lang="en-US" altLang="en-US" smtClean="0"/>
              <a:t>The High Performance Peripheral Interface (HIPPI) is another interface that is outside of the SCSI-3 Architecture Model.</a:t>
            </a:r>
          </a:p>
          <a:p>
            <a:r>
              <a:rPr lang="en-US" altLang="en-US" smtClean="0"/>
              <a:t>It is designed to interconnect supercomputers and high-performance mainframes.</a:t>
            </a:r>
          </a:p>
          <a:p>
            <a:r>
              <a:rPr lang="en-US" altLang="en-US" smtClean="0"/>
              <a:t>Present top speeds are 100MBps with work underway for a 6.4GPps implementation.</a:t>
            </a:r>
          </a:p>
          <a:p>
            <a:r>
              <a:rPr lang="en-US" altLang="en-US" smtClean="0"/>
              <a:t>Without repeaters, HIPPI can travel about 150 feet (50 meters) over copper and 6 miles (10 km) over fiber.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9144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Chapter 13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371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We have examined a number of popular I/O architectures to include SCSI-2, FC-AL, ATA, SATA, SAS, PCI, USB, IEEE 1394, and HIPPI.</a:t>
            </a:r>
          </a:p>
          <a:p>
            <a:pPr>
              <a:defRPr/>
            </a:pPr>
            <a:r>
              <a:rPr lang="en-US" dirty="0" smtClean="0"/>
              <a:t>Many of these architectures are part of the SCSI Architecture Model.</a:t>
            </a:r>
          </a:p>
          <a:p>
            <a:pPr>
              <a:defRPr/>
            </a:pPr>
            <a:r>
              <a:rPr lang="en-US" dirty="0" smtClean="0"/>
              <a:t>Fiber Channel is most often deployed as Fiber Channel Arbitrated Loop, forming the infrastructure for storage area networks, although iSCSI is gaining fast.</a:t>
            </a:r>
          </a:p>
          <a:p>
            <a:pPr marL="0" indent="0">
              <a:buFontTx/>
              <a:buNone/>
              <a:defRPr/>
            </a:pPr>
            <a:r>
              <a:rPr lang="en-US" sz="2000" dirty="0" smtClean="0">
                <a:solidFill>
                  <a:srgbClr val="C00000"/>
                </a:solidFill>
              </a:rPr>
              <a:t>The next slide summarizes the capabilities of the I/O architectures presented in this chapter.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9144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Chapter 13 Conclusion</a:t>
            </a:r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" y="1143000"/>
            <a:ext cx="809625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9144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13.1 Introduction</a:t>
            </a:r>
          </a:p>
        </p:txBody>
      </p:sp>
      <p:sp>
        <p:nvSpPr>
          <p:cNvPr id="6147" name="Content Placeholder 4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37100"/>
          </a:xfrm>
        </p:spPr>
        <p:txBody>
          <a:bodyPr/>
          <a:lstStyle/>
          <a:p>
            <a:r>
              <a:rPr lang="en-US" altLang="en-US" smtClean="0"/>
              <a:t>Storage systems have become independent systems requiring good management tools and techniques.</a:t>
            </a:r>
          </a:p>
          <a:p>
            <a:r>
              <a:rPr lang="en-US" altLang="en-US" smtClean="0"/>
              <a:t>The challenges facing storage management include:</a:t>
            </a:r>
          </a:p>
          <a:p>
            <a:pPr lvl="1"/>
            <a:r>
              <a:rPr lang="en-US" altLang="en-US" smtClean="0"/>
              <a:t>Identifying and extracting meaningful information from multi-terabyte systems.</a:t>
            </a:r>
          </a:p>
          <a:p>
            <a:pPr lvl="1"/>
            <a:r>
              <a:rPr lang="en-US" altLang="en-US" smtClean="0"/>
              <a:t>Organizing disk and file structures for optimum performance.</a:t>
            </a:r>
          </a:p>
          <a:p>
            <a:pPr lvl="1"/>
            <a:r>
              <a:rPr lang="en-US" altLang="en-US" smtClean="0"/>
              <a:t>Protecting large storage pools from disk crashes.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9144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13.2 SCSI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37100"/>
          </a:xfrm>
        </p:spPr>
        <p:txBody>
          <a:bodyPr/>
          <a:lstStyle/>
          <a:p>
            <a:r>
              <a:rPr lang="en-US" altLang="en-US" smtClean="0"/>
              <a:t>SCSI, an acronym for </a:t>
            </a:r>
            <a:r>
              <a:rPr lang="en-US" altLang="en-US" i="1" smtClean="0"/>
              <a:t>Small Computer System Interface</a:t>
            </a:r>
            <a:r>
              <a:rPr lang="en-US" altLang="en-US" smtClean="0"/>
              <a:t>, is a set of protocols and disk I/O signaling specifications that became an ANSI standard in 1986.</a:t>
            </a:r>
          </a:p>
          <a:p>
            <a:r>
              <a:rPr lang="en-US" altLang="en-US" smtClean="0"/>
              <a:t>The key idea behind SCSI is that it pushes intelligence from the host to the interface circuits thus making the system nearly self-managing.</a:t>
            </a:r>
          </a:p>
          <a:p>
            <a:r>
              <a:rPr lang="en-US" altLang="en-US" smtClean="0"/>
              <a:t>The SCSI specification is now in its third generation, SCSI-3, which includes both serial and parallel interfaces.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13.2 SCSI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37100"/>
          </a:xfrm>
        </p:spPr>
        <p:txBody>
          <a:bodyPr/>
          <a:lstStyle/>
          <a:p>
            <a:r>
              <a:rPr lang="en-US" altLang="en-US" smtClean="0"/>
              <a:t>Classic SCSI-2 daisy chains the host and disk devices along a parallel cable.</a:t>
            </a:r>
          </a:p>
          <a:p>
            <a:pPr lvl="1"/>
            <a:r>
              <a:rPr lang="en-US" altLang="en-US" smtClean="0"/>
              <a:t>Depending on the implementation, the cable may contain as many as 68 pins.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276600"/>
            <a:ext cx="49720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9144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13.2 SCSI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37100"/>
          </a:xfrm>
        </p:spPr>
        <p:txBody>
          <a:bodyPr/>
          <a:lstStyle/>
          <a:p>
            <a:pPr lvl="1"/>
            <a:r>
              <a:rPr lang="en-US" altLang="en-US" smtClean="0"/>
              <a:t>The SCSI-2 protocol uses phases, as shown in this state diagram.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362200"/>
            <a:ext cx="62484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9144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13.2 SCSI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37100"/>
          </a:xfrm>
        </p:spPr>
        <p:txBody>
          <a:bodyPr/>
          <a:lstStyle/>
          <a:p>
            <a:r>
              <a:rPr lang="en-US" altLang="en-US" smtClean="0"/>
              <a:t>The SCSI-3 Architecture Model (SAM) is a layered architecture of specifications for numerous serial and parallel interfaces.</a:t>
            </a:r>
          </a:p>
          <a:p>
            <a:r>
              <a:rPr lang="en-US" altLang="en-US" smtClean="0"/>
              <a:t>Each layer interacts with a host-level command architecture called the SCSI-3 Common Access Method (CAM) that can interface with practically any type of storage device.</a:t>
            </a:r>
          </a:p>
          <a:p>
            <a:r>
              <a:rPr lang="en-US" altLang="en-US" smtClean="0"/>
              <a:t>The layers communicate with each other using protocol service requests, indications, responses, and confirmations.	</a:t>
            </a:r>
            <a:r>
              <a:rPr lang="en-US" altLang="en-US" sz="2000" smtClean="0">
                <a:solidFill>
                  <a:srgbClr val="C00000"/>
                </a:solidFill>
              </a:rPr>
              <a:t>We show the SAM on the next slide</a:t>
            </a:r>
            <a:r>
              <a:rPr lang="en-US" altLang="en-US" sz="20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9144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13.2 SCSI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37100"/>
          </a:xfrm>
        </p:spPr>
        <p:txBody>
          <a:bodyPr/>
          <a:lstStyle/>
          <a:p>
            <a:pPr marL="0" indent="0">
              <a:buFontTx/>
              <a:buNone/>
            </a:pPr>
            <a:endParaRPr lang="en-US" altLang="en-US" smtClean="0"/>
          </a:p>
          <a:p>
            <a:pPr marL="0" indent="0">
              <a:buFontTx/>
              <a:buNone/>
            </a:pPr>
            <a:endParaRPr lang="en-US" altLang="en-US" smtClean="0"/>
          </a:p>
          <a:p>
            <a:pPr marL="0" indent="0">
              <a:buFontTx/>
              <a:buNone/>
            </a:pPr>
            <a:endParaRPr lang="en-US" altLang="en-US" smtClean="0"/>
          </a:p>
          <a:p>
            <a:pPr marL="0" indent="0">
              <a:buFontTx/>
              <a:buNone/>
            </a:pPr>
            <a:endParaRPr lang="en-US" altLang="en-US" smtClean="0"/>
          </a:p>
          <a:p>
            <a:pPr marL="0" indent="0">
              <a:buFontTx/>
              <a:buNone/>
            </a:pPr>
            <a:endParaRPr lang="en-US" altLang="en-US" smtClean="0"/>
          </a:p>
          <a:p>
            <a:pPr marL="0" indent="0">
              <a:buFontTx/>
              <a:buNone/>
            </a:pPr>
            <a:endParaRPr lang="en-US" altLang="en-US" smtClean="0"/>
          </a:p>
          <a:p>
            <a:pPr marL="0" indent="0">
              <a:buFontTx/>
              <a:buNone/>
            </a:pPr>
            <a:endParaRPr lang="en-US" altLang="en-US" smtClean="0"/>
          </a:p>
          <a:p>
            <a:pPr marL="0" indent="0">
              <a:buFontTx/>
              <a:buNone/>
            </a:pPr>
            <a:endParaRPr lang="en-US" altLang="en-US" smtClean="0"/>
          </a:p>
          <a:p>
            <a:pPr marL="0" indent="0" algn="ctr">
              <a:buFontTx/>
              <a:buNone/>
            </a:pPr>
            <a:r>
              <a:rPr lang="en-US" altLang="en-US" smtClean="0"/>
              <a:t>The SCSI-3 Architecture Model</a:t>
            </a:r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800225"/>
            <a:ext cx="6951663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69099"/>
      </a:accent1>
      <a:accent2>
        <a:srgbClr val="004B91"/>
      </a:accent2>
      <a:accent3>
        <a:srgbClr val="FFFFFF"/>
      </a:accent3>
      <a:accent4>
        <a:srgbClr val="000000"/>
      </a:accent4>
      <a:accent5>
        <a:srgbClr val="B4C6CA"/>
      </a:accent5>
      <a:accent6>
        <a:srgbClr val="004383"/>
      </a:accent6>
      <a:hlink>
        <a:srgbClr val="FD4239"/>
      </a:hlink>
      <a:folHlink>
        <a:srgbClr val="E7B223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69099"/>
        </a:accent1>
        <a:accent2>
          <a:srgbClr val="004B91"/>
        </a:accent2>
        <a:accent3>
          <a:srgbClr val="FFFFFF"/>
        </a:accent3>
        <a:accent4>
          <a:srgbClr val="000000"/>
        </a:accent4>
        <a:accent5>
          <a:srgbClr val="B4C6CA"/>
        </a:accent5>
        <a:accent6>
          <a:srgbClr val="004383"/>
        </a:accent6>
        <a:hlink>
          <a:srgbClr val="FD4239"/>
        </a:hlink>
        <a:folHlink>
          <a:srgbClr val="E7B22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1746</Words>
  <Application>Microsoft Office PowerPoint</Application>
  <PresentationFormat>On-screen Show (4:3)</PresentationFormat>
  <Paragraphs>163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ＭＳ Ｐゴシック</vt:lpstr>
      <vt:lpstr>Times New Roman</vt:lpstr>
      <vt:lpstr>Calibri</vt:lpstr>
      <vt:lpstr>Blank Presentation</vt:lpstr>
      <vt:lpstr>PowerPoint Presentation</vt:lpstr>
      <vt:lpstr>Chapter 13 Objectives</vt:lpstr>
      <vt:lpstr>13.1 Introduction</vt:lpstr>
      <vt:lpstr>13.1 Introduction</vt:lpstr>
      <vt:lpstr>13.2 SCSI</vt:lpstr>
      <vt:lpstr>13.2 SCSI</vt:lpstr>
      <vt:lpstr>13.2 SCSI</vt:lpstr>
      <vt:lpstr>13.2 SCSI</vt:lpstr>
      <vt:lpstr>13.2 SCSI</vt:lpstr>
      <vt:lpstr>13.2 SCSI</vt:lpstr>
      <vt:lpstr>13.2 SCSI</vt:lpstr>
      <vt:lpstr>13.2 SCSI</vt:lpstr>
      <vt:lpstr>13.2 SCSI</vt:lpstr>
      <vt:lpstr>13.2 SCSI</vt:lpstr>
      <vt:lpstr>13.2 SCSI</vt:lpstr>
      <vt:lpstr>13.2 SCSI</vt:lpstr>
      <vt:lpstr>13.2 SCSI</vt:lpstr>
      <vt:lpstr>13.2 SCSI</vt:lpstr>
      <vt:lpstr>13.2 SCSI</vt:lpstr>
      <vt:lpstr>13.3 Internet SCSI</vt:lpstr>
      <vt:lpstr>13.3 Internet SCSI</vt:lpstr>
      <vt:lpstr>13.3 Internet SCSI</vt:lpstr>
      <vt:lpstr>13.3 Internet SCSI</vt:lpstr>
      <vt:lpstr>13.3 Internet SCSI</vt:lpstr>
      <vt:lpstr>13.3 Internet SCSI</vt:lpstr>
      <vt:lpstr>13.4 Storage Area Networks</vt:lpstr>
      <vt:lpstr>13.4 Storage Area Networks</vt:lpstr>
      <vt:lpstr>13.4 Storage Area Networks</vt:lpstr>
      <vt:lpstr>13.4 Storage Area Networks</vt:lpstr>
      <vt:lpstr>13.5 Other I/O Connections</vt:lpstr>
      <vt:lpstr>13.5 Other I/O Connections</vt:lpstr>
      <vt:lpstr>13.5 Other I/O Connections</vt:lpstr>
      <vt:lpstr>13.5 Other I/O Connections</vt:lpstr>
      <vt:lpstr>13.5 Other I/O Connections</vt:lpstr>
      <vt:lpstr>13.5 Other I/O Connections</vt:lpstr>
      <vt:lpstr>Chapter 13 Conclusion</vt:lpstr>
      <vt:lpstr>Chapter 13 Conclusion</vt:lpstr>
    </vt:vector>
  </TitlesOfParts>
  <Company>Jones and Bartlett Publishers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 Ohlin</dc:creator>
  <cp:lastModifiedBy>JML</cp:lastModifiedBy>
  <cp:revision>45</cp:revision>
  <dcterms:created xsi:type="dcterms:W3CDTF">2010-12-08T19:09:02Z</dcterms:created>
  <dcterms:modified xsi:type="dcterms:W3CDTF">2014-02-23T17:17:10Z</dcterms:modified>
</cp:coreProperties>
</file>