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37" r:id="rId14"/>
    <p:sldId id="438" r:id="rId15"/>
    <p:sldId id="436" r:id="rId16"/>
    <p:sldId id="439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FF"/>
    <a:srgbClr val="FFFF99"/>
    <a:srgbClr val="FFCCCC"/>
    <a:srgbClr val="93B9DF"/>
    <a:srgbClr val="B9C0F5"/>
    <a:srgbClr val="C1E7FF"/>
    <a:srgbClr val="E4F5FF"/>
    <a:srgbClr val="A5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4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fld id="{56044667-BB4A-466C-83C9-6979BF1831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923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37CC1-96EA-490F-BAF9-84E53EF250B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9380F-0F11-480D-8A79-E8F69EF3C8C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BA46A4-66CB-4E7A-AB19-11678913D51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A8ABC-EAD5-4849-A82C-279C5B3FE41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CF735-3338-40AB-93AE-5DC6D9E3215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237D8-1C72-47D2-8B90-C18047FF5C7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56944-F647-4A23-8C0C-352A735BE7A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44EFB-68C0-49C2-BA8E-8242316E67A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60728-2A58-4305-BDB9-DDBB278EE73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213B7-2E5E-4B46-930E-56CF09C1C90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54966-264B-4FBB-885F-17D701479F3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B08C7-C95B-4B50-B333-E6498A4501D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BBD6B-83D4-4FDD-B4C7-94E727D13CF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D2F57-B799-4399-92B7-521AD5F6293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368F83-66C6-49CE-9719-5CF388E1425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14D80-DBF0-4FE7-9500-7C7073A697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55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9CE5F-2620-47E2-9E3B-2027A9EF31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1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408C9-EB25-4852-8CA6-52AE01004A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27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47DEE-69D0-4BA2-8FD4-A78B89DD68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5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4276C-C3DE-4046-8D6E-95AFE22EAB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3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0E325-E23F-4BBA-A0DE-3679A1A27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82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5B55-9F5D-4B94-B5D5-5C940DC678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28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E88E7-DC75-4FF4-8E80-486B330904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91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5E16A-87E5-4C7F-BB8C-9C4FFBC38D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42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C65F2-950E-479F-91D7-BBAC7677CB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9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FF6CA-3FF5-4917-86FE-8F6C1A8D76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64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77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fld id="{1D240754-4CAA-48C4-B4EA-7989521CACD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" y="2057400"/>
            <a:ext cx="7924800" cy="10668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>
              <a:spcBef>
                <a:spcPct val="20000"/>
              </a:spcBef>
            </a:pPr>
            <a:r>
              <a:rPr lang="en-US" altLang="en-US" sz="3600" dirty="0"/>
              <a:t>Chapter 2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Special </a:t>
            </a:r>
            <a:r>
              <a:rPr lang="en-US" altLang="en-US" sz="3600" dirty="0"/>
              <a:t>Section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320" y="3505200"/>
            <a:ext cx="4876800" cy="21336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en-US" b="1" dirty="0">
                <a:latin typeface="Arial" charset="0"/>
              </a:rPr>
              <a:t>Focus on Codes for Data Recording and Transmission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36E2-C005-4B6F-8D94-FB7E88BAA7A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99413" cy="45005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An RLL(</a:t>
            </a:r>
            <a:r>
              <a:rPr lang="en-US" altLang="en-US" sz="2600" i="1">
                <a:latin typeface="Arial" charset="0"/>
              </a:rPr>
              <a:t>d,k</a:t>
            </a:r>
            <a:r>
              <a:rPr lang="en-US" altLang="en-US" sz="2600">
                <a:latin typeface="Arial" charset="0"/>
              </a:rPr>
              <a:t>) code dictates a minimum of </a:t>
            </a:r>
            <a:r>
              <a:rPr lang="en-US" altLang="en-US" sz="2600" i="1">
                <a:latin typeface="Arial" charset="0"/>
              </a:rPr>
              <a:t>d</a:t>
            </a:r>
            <a:r>
              <a:rPr lang="en-US" altLang="en-US" sz="2600">
                <a:latin typeface="Arial" charset="0"/>
              </a:rPr>
              <a:t> and a maximum of </a:t>
            </a:r>
            <a:r>
              <a:rPr lang="en-US" altLang="en-US" sz="2600" i="1">
                <a:latin typeface="Arial" charset="0"/>
              </a:rPr>
              <a:t>k</a:t>
            </a:r>
            <a:r>
              <a:rPr lang="en-US" altLang="en-US" sz="2600">
                <a:latin typeface="Arial" charset="0"/>
              </a:rPr>
              <a:t> consecutive zeros between any pair of consecutive ones. </a:t>
            </a:r>
          </a:p>
          <a:p>
            <a:pPr lvl="1"/>
            <a:r>
              <a:rPr lang="en-US" altLang="en-US" sz="2400"/>
              <a:t>RLL(2,7) had been the dominant disk storage coding method for many years.</a:t>
            </a:r>
            <a:endParaRPr lang="en-US" altLang="en-US" sz="2200">
              <a:latin typeface="Arial" charset="0"/>
            </a:endParaRPr>
          </a:p>
          <a:p>
            <a:r>
              <a:rPr lang="en-US" altLang="en-US" sz="2600">
                <a:latin typeface="Arial" charset="0"/>
              </a:rPr>
              <a:t>An RLL(2,7) code contains more bit cells than its corresponding ASCII or EBCDIC character.</a:t>
            </a:r>
            <a:endParaRPr lang="en-US" altLang="en-US" sz="2800"/>
          </a:p>
          <a:p>
            <a:r>
              <a:rPr lang="en-US" altLang="en-US" sz="2600">
                <a:latin typeface="Arial" charset="0"/>
              </a:rPr>
              <a:t>However, the coding method allows bit cells to be smaller, thus closer together, than in MFM or any other code.</a:t>
            </a:r>
          </a:p>
        </p:txBody>
      </p:sp>
      <p:sp>
        <p:nvSpPr>
          <p:cNvPr id="326663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019800" cy="838200"/>
          </a:xfrm>
          <a:noFill/>
          <a:ln/>
        </p:spPr>
        <p:txBody>
          <a:bodyPr/>
          <a:lstStyle/>
          <a:p>
            <a:r>
              <a:rPr lang="en-US" altLang="en-US"/>
              <a:t>2.A.5  Run-Length Limited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1C5C-B2C1-4332-BFED-32117097900E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330756" name="Picture 4" descr="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3049588"/>
            <a:ext cx="7340600" cy="22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214438"/>
            <a:ext cx="7923212" cy="1604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The RLL(2,7) coding for </a:t>
            </a:r>
            <a:r>
              <a:rPr lang="en-US" altLang="en-US" sz="2600" i="1">
                <a:latin typeface="Arial" charset="0"/>
              </a:rPr>
              <a:t>OK</a:t>
            </a:r>
            <a:r>
              <a:rPr lang="en-US" altLang="en-US" sz="2600">
                <a:latin typeface="Arial" charset="0"/>
              </a:rPr>
              <a:t> is shown below, compared to MFM. The RLL code (bottom) contains 25% fewer transitions than the MFM code (top).</a:t>
            </a:r>
            <a:endParaRPr lang="en-US" altLang="en-US" sz="2800"/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2362200" y="5638800"/>
            <a:ext cx="3886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200" b="1" i="1" baseline="0">
                <a:solidFill>
                  <a:srgbClr val="CC3300"/>
                </a:solidFill>
              </a:rPr>
              <a:t> The details as to how this code is derived are given in the text.</a:t>
            </a:r>
          </a:p>
        </p:txBody>
      </p:sp>
      <p:sp>
        <p:nvSpPr>
          <p:cNvPr id="330761" name="Rectangle 9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019800" cy="838200"/>
          </a:xfrm>
          <a:noFill/>
          <a:ln/>
        </p:spPr>
        <p:txBody>
          <a:bodyPr/>
          <a:lstStyle/>
          <a:p>
            <a:r>
              <a:rPr lang="en-US" altLang="en-US"/>
              <a:t>2.A.5  Run-Length Limited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F441-0E33-4277-B757-54F5101BD4F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4988" y="1524000"/>
            <a:ext cx="7999412" cy="4043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RLL by itself is insufficient for reliable recording on ultra high density media.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Adjacent bits interfere with each other at very high densities.</a:t>
            </a:r>
          </a:p>
          <a:p>
            <a:pPr lvl="1">
              <a:spcBef>
                <a:spcPct val="40000"/>
              </a:spcBef>
            </a:pPr>
            <a:r>
              <a:rPr lang="en-US" altLang="en-US" sz="2400"/>
              <a:t>As fewer magnetic grains are available to each bit cell, the magnetic flux weakens proportionately.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This phenomenon, called </a:t>
            </a:r>
            <a:r>
              <a:rPr lang="en-US" altLang="en-US" sz="2600" i="1">
                <a:latin typeface="Arial" charset="0"/>
              </a:rPr>
              <a:t>superpositioning </a:t>
            </a:r>
            <a:r>
              <a:rPr lang="en-US" altLang="en-US" sz="2600">
                <a:latin typeface="Arial" charset="0"/>
              </a:rPr>
              <a:t>is shown on the next slide.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467600" cy="990600"/>
          </a:xfrm>
        </p:spPr>
        <p:txBody>
          <a:bodyPr/>
          <a:lstStyle/>
          <a:p>
            <a:r>
              <a:rPr lang="en-US" altLang="en-US"/>
              <a:t>2.A.6 Partial Response Maximum Likelihood Coding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6259-8475-46E2-826A-D009ED957C5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3886200" y="1447800"/>
            <a:ext cx="5029200" cy="4343400"/>
          </a:xfrm>
          <a:prstGeom prst="rect">
            <a:avLst/>
          </a:prstGeom>
          <a:solidFill>
            <a:srgbClr val="C1E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9000" cy="4271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Fortunately, this behavior is well understood and can be used to our advantage.</a:t>
            </a:r>
          </a:p>
        </p:txBody>
      </p:sp>
      <p:pic>
        <p:nvPicPr>
          <p:cNvPr id="391172" name="Picture 4" descr="2a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30363"/>
            <a:ext cx="4724400" cy="40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1174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467600" cy="990600"/>
          </a:xfrm>
          <a:noFill/>
          <a:ln/>
        </p:spPr>
        <p:txBody>
          <a:bodyPr/>
          <a:lstStyle/>
          <a:p>
            <a:r>
              <a:rPr lang="en-US" altLang="en-US"/>
              <a:t>2.A.6 Partial Response Maximum Likelihood Coding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B799-7B28-4385-9DBD-FAC3871D2C6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388" y="1443038"/>
            <a:ext cx="7694612" cy="4500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patterns in the previous slide can be made meaningful when each bit cell is sampled several times.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sampling determines a “partial response” pattern.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A Viterbi detector tries to match the partial response with the most likely pattern.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This technique is stunningly accurate. We describe it in detail in Chapter 3.</a:t>
            </a: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467600" cy="990600"/>
          </a:xfrm>
          <a:noFill/>
          <a:ln/>
        </p:spPr>
        <p:txBody>
          <a:bodyPr/>
          <a:lstStyle/>
          <a:p>
            <a:r>
              <a:rPr lang="en-US" altLang="en-US"/>
              <a:t>2.A.6 Partial Response Maximum Likelihood Coding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1375-C1FC-4114-B392-6470BB7CE16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6200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Data transmission and storage codes are devised to convey or store bytes reliably and economically.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A coding scheme that uses fewer magnetic transitions is more efficient than one with more magnetic transitions per character.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Long strings of zeroes and ones can result in synchronization loss.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382588"/>
            <a:ext cx="5943600" cy="5476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Section 2A Conclusion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7AA1-AE7E-4968-AFD6-8166C34CFDD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371600"/>
            <a:ext cx="72390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RLL(</a:t>
            </a:r>
            <a:r>
              <a:rPr lang="en-US" altLang="en-US" sz="2600" i="1" dirty="0" err="1">
                <a:latin typeface="Arial" charset="0"/>
              </a:rPr>
              <a:t>d,k</a:t>
            </a:r>
            <a:r>
              <a:rPr lang="en-US" altLang="en-US" sz="2600" dirty="0">
                <a:latin typeface="Arial" charset="0"/>
              </a:rPr>
              <a:t>) code dictates a minimum of </a:t>
            </a:r>
            <a:r>
              <a:rPr lang="en-US" altLang="en-US" sz="2600" i="1" dirty="0">
                <a:latin typeface="Arial" charset="0"/>
              </a:rPr>
              <a:t>d</a:t>
            </a:r>
            <a:r>
              <a:rPr lang="en-US" altLang="en-US" sz="2600" dirty="0">
                <a:latin typeface="Arial" charset="0"/>
              </a:rPr>
              <a:t> and a maximum of </a:t>
            </a:r>
            <a:r>
              <a:rPr lang="en-US" altLang="en-US" sz="2600" i="1" dirty="0">
                <a:latin typeface="Arial" charset="0"/>
              </a:rPr>
              <a:t>k</a:t>
            </a:r>
            <a:r>
              <a:rPr lang="en-US" altLang="en-US" sz="2600" dirty="0">
                <a:latin typeface="Arial" charset="0"/>
              </a:rPr>
              <a:t> consecutive </a:t>
            </a:r>
            <a:r>
              <a:rPr lang="en-US" altLang="en-US" sz="2600" dirty="0" err="1">
                <a:latin typeface="Arial" charset="0"/>
              </a:rPr>
              <a:t>zeros</a:t>
            </a:r>
            <a:r>
              <a:rPr lang="en-US" altLang="en-US" sz="2600" dirty="0">
                <a:latin typeface="Arial" charset="0"/>
              </a:rPr>
              <a:t> between any pair of consecutive ones.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MFM was widely used until PRML and its extensions became widely used.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PRML requires multiple samplings per bit cell, but permits bit cells to be spaced closer together.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We return to this subject in Chapter 3.</a:t>
            </a:r>
          </a:p>
        </p:txBody>
      </p:sp>
      <p:sp>
        <p:nvSpPr>
          <p:cNvPr id="39526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382588"/>
            <a:ext cx="5943600" cy="5476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Section 2A Conclusion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14A5-92E4-41C8-833A-BED70170E37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447800"/>
            <a:ext cx="7543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main part of Chapter 2 provides great detail about the various ways in which digital computers express numeric and non-numeric values.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These expressions are an abstraction for the way in which the values are actually stored on computer media and sent over transmission media.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2628900" y="381000"/>
            <a:ext cx="3886200" cy="547688"/>
          </a:xfrm>
          <a:noFill/>
          <a:ln/>
        </p:spPr>
        <p:txBody>
          <a:bodyPr/>
          <a:lstStyle/>
          <a:p>
            <a:r>
              <a:rPr lang="en-US" altLang="en-US"/>
              <a:t>2.A Introduction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7E8A-2742-4823-AA85-5BCBDA879C4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2588" y="1443038"/>
            <a:ext cx="8151812" cy="4500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To transmit data, pulses of “high” and “low” voltage are sent across communications media.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To store data, changes are induced in the magnetic polarity of the recording medium.</a:t>
            </a:r>
          </a:p>
          <a:p>
            <a:pPr lvl="1">
              <a:spcBef>
                <a:spcPct val="40000"/>
              </a:spcBef>
            </a:pPr>
            <a:r>
              <a:rPr lang="en-US" altLang="en-US" sz="2400"/>
              <a:t>These polarity changes are called </a:t>
            </a:r>
            <a:r>
              <a:rPr lang="en-US" altLang="en-US" sz="2400" i="1"/>
              <a:t>flux reversals</a:t>
            </a:r>
            <a:r>
              <a:rPr lang="en-US" altLang="en-US" sz="2200" i="1">
                <a:latin typeface="Arial" charset="0"/>
              </a:rPr>
              <a:t>.</a:t>
            </a:r>
            <a:endParaRPr lang="en-US" altLang="en-US" sz="2200">
              <a:latin typeface="Arial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period of time during which a bit is transmitted, or the area of magnetic storage within which a bit is stored is called a </a:t>
            </a:r>
            <a:r>
              <a:rPr lang="en-US" altLang="en-US" sz="2600" i="1">
                <a:latin typeface="Arial" charset="0"/>
              </a:rPr>
              <a:t>bit cell</a:t>
            </a:r>
            <a:r>
              <a:rPr lang="en-US" altLang="en-US" sz="2600">
                <a:latin typeface="Arial" charset="0"/>
              </a:rPr>
              <a:t>.</a:t>
            </a:r>
          </a:p>
        </p:txBody>
      </p:sp>
      <p:sp>
        <p:nvSpPr>
          <p:cNvPr id="312329" name="Rectangle 9"/>
          <p:cNvSpPr>
            <a:spLocks noGrp="1" noChangeArrowheads="1"/>
          </p:cNvSpPr>
          <p:nvPr>
            <p:ph type="title"/>
          </p:nvPr>
        </p:nvSpPr>
        <p:spPr>
          <a:xfrm>
            <a:off x="2628900" y="381000"/>
            <a:ext cx="3886200" cy="547688"/>
          </a:xfrm>
          <a:noFill/>
          <a:ln/>
        </p:spPr>
        <p:txBody>
          <a:bodyPr/>
          <a:lstStyle/>
          <a:p>
            <a:r>
              <a:rPr lang="en-US" altLang="en-US"/>
              <a:t>2.A Introduction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01A8-BA6F-4214-99B3-A394388FEAA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4988" y="1219200"/>
            <a:ext cx="7999412" cy="229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simplest data recording and transmission code is the non-return-to-zero (NRZ) code.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NRZ encodes 1 as “high” and 0 as “low.” 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coding of </a:t>
            </a:r>
            <a:r>
              <a:rPr lang="en-US" altLang="en-US" sz="2600" i="1">
                <a:latin typeface="Arial" charset="0"/>
              </a:rPr>
              <a:t>OK</a:t>
            </a:r>
            <a:r>
              <a:rPr lang="en-US" altLang="en-US" sz="2600">
                <a:latin typeface="Arial" charset="0"/>
              </a:rPr>
              <a:t> (in ASCII) is shown below.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324600" cy="762000"/>
          </a:xfrm>
        </p:spPr>
        <p:txBody>
          <a:bodyPr/>
          <a:lstStyle/>
          <a:p>
            <a:r>
              <a:rPr lang="en-US" altLang="en-US"/>
              <a:t>2.A.1 Non-Return-to-Zero Code</a:t>
            </a:r>
          </a:p>
        </p:txBody>
      </p:sp>
      <p:pic>
        <p:nvPicPr>
          <p:cNvPr id="314372" name="Picture 4" descr="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0"/>
          <a:stretch>
            <a:fillRect/>
          </a:stretch>
        </p:blipFill>
        <p:spPr bwMode="auto">
          <a:xfrm>
            <a:off x="712788" y="3886200"/>
            <a:ext cx="7669212" cy="17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35DF-DC5B-4A5B-A2DD-26CE4307AD2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8788" y="1295400"/>
            <a:ext cx="8151812" cy="229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The problem with NRZ code is that long strings of zeros and ones cause synchronization loss.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Non-return-to-zero-invert (NRZI) reduces this synchronization loss by providing a transition (either low-to-high or high-to-low) for each binary 1.</a:t>
            </a:r>
          </a:p>
        </p:txBody>
      </p:sp>
      <p:pic>
        <p:nvPicPr>
          <p:cNvPr id="316421" name="Picture 5" descr="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962400"/>
            <a:ext cx="6042025" cy="15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425" name="Rectangle 9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324600" cy="762000"/>
          </a:xfrm>
          <a:noFill/>
          <a:ln/>
        </p:spPr>
        <p:txBody>
          <a:bodyPr/>
          <a:lstStyle/>
          <a:p>
            <a:r>
              <a:rPr lang="en-US" altLang="en-US"/>
              <a:t>2.A.1 Non-Return-to-Zero Code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1BB-9C17-440F-BF8C-CD384688F57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8788" y="1143000"/>
            <a:ext cx="8228012" cy="3890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500">
                <a:latin typeface="Arial" charset="0"/>
              </a:rPr>
              <a:t>Although it prevents loss of synchronization over long strings of binary ones, NRZI coding does nothing to prevent synchronization loss within long strings of zeros.</a:t>
            </a:r>
          </a:p>
          <a:p>
            <a:r>
              <a:rPr lang="en-US" altLang="en-US" sz="2500">
                <a:latin typeface="Arial" charset="0"/>
              </a:rPr>
              <a:t>Manchester coding (also known as phase modulation) prevents this problem by encoding a binary one with an “up” transition and a binary zero with a “down” transition.</a:t>
            </a:r>
            <a:endParaRPr lang="en-US" altLang="en-US" sz="2600">
              <a:latin typeface="Arial" charset="0"/>
            </a:endParaRPr>
          </a:p>
        </p:txBody>
      </p:sp>
      <p:pic>
        <p:nvPicPr>
          <p:cNvPr id="318468" name="Picture 4" descr="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4343400"/>
            <a:ext cx="6032500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8470" name="Rectangle 6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685800"/>
          </a:xfrm>
          <a:noFill/>
          <a:ln/>
        </p:spPr>
        <p:txBody>
          <a:bodyPr/>
          <a:lstStyle/>
          <a:p>
            <a:r>
              <a:rPr lang="en-US" altLang="en-US"/>
              <a:t>2.A.3 Manchester Code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F269-55C5-400D-8AE3-3FED89031AA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2588" y="1066800"/>
            <a:ext cx="8228012" cy="3890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sz="2500">
                <a:latin typeface="Arial" charset="0"/>
              </a:rPr>
              <a:t>For many years, Manchester code was the dominant transmission code for local area networks.  </a:t>
            </a:r>
          </a:p>
          <a:p>
            <a:pPr>
              <a:spcBef>
                <a:spcPct val="15000"/>
              </a:spcBef>
            </a:pPr>
            <a:r>
              <a:rPr lang="en-US" altLang="en-US" sz="2500">
                <a:latin typeface="Arial" charset="0"/>
              </a:rPr>
              <a:t>It is, however, wasteful of communications capacity because there is a transition on every bit cell.</a:t>
            </a:r>
          </a:p>
          <a:p>
            <a:pPr>
              <a:spcBef>
                <a:spcPct val="15000"/>
              </a:spcBef>
            </a:pPr>
            <a:r>
              <a:rPr lang="en-US" altLang="en-US" sz="2500">
                <a:latin typeface="Arial" charset="0"/>
              </a:rPr>
              <a:t>A more efficient coding method is based upon the frequency modulation (FM) code. In FM, a transition is provided at each cell boundary.  Cells containing binary ones have a mid-cell transition.</a:t>
            </a:r>
            <a:endParaRPr lang="en-US" altLang="en-US" sz="2600">
              <a:latin typeface="Arial" charset="0"/>
            </a:endParaRPr>
          </a:p>
        </p:txBody>
      </p:sp>
      <p:pic>
        <p:nvPicPr>
          <p:cNvPr id="320518" name="Picture 6" descr="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95800"/>
            <a:ext cx="6015038" cy="15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520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019800" cy="762000"/>
          </a:xfrm>
          <a:noFill/>
          <a:ln/>
        </p:spPr>
        <p:txBody>
          <a:bodyPr/>
          <a:lstStyle/>
          <a:p>
            <a:r>
              <a:rPr lang="en-US" altLang="en-US"/>
              <a:t>2.A.4  Frequency Modulation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8CEE-AF3A-4DD8-BE69-A13DA6F68627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322565" name="Picture 5" descr="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619625"/>
            <a:ext cx="62166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2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2588" y="1219200"/>
            <a:ext cx="8380412" cy="3890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sz="2500">
                <a:latin typeface="Arial" charset="0"/>
              </a:rPr>
              <a:t>At first glance, FM is worse than Manchester code, because it requires a transition at each cell boundary.  </a:t>
            </a:r>
          </a:p>
          <a:p>
            <a:pPr>
              <a:spcBef>
                <a:spcPct val="15000"/>
              </a:spcBef>
            </a:pPr>
            <a:r>
              <a:rPr lang="en-US" altLang="en-US" sz="2500">
                <a:latin typeface="Arial" charset="0"/>
              </a:rPr>
              <a:t>If we can eliminate some of these transitions, we would have a more economical code.</a:t>
            </a:r>
          </a:p>
          <a:p>
            <a:pPr>
              <a:spcBef>
                <a:spcPct val="15000"/>
              </a:spcBef>
            </a:pPr>
            <a:r>
              <a:rPr lang="en-US" altLang="en-US" sz="2500">
                <a:latin typeface="Arial" charset="0"/>
              </a:rPr>
              <a:t>Modified FM does just this. It provides a cell boundary transition only when adjacent cells contain zeros.</a:t>
            </a:r>
          </a:p>
          <a:p>
            <a:pPr>
              <a:spcBef>
                <a:spcPct val="15000"/>
              </a:spcBef>
            </a:pPr>
            <a:r>
              <a:rPr lang="en-US" altLang="en-US" sz="2500">
                <a:latin typeface="Arial" charset="0"/>
              </a:rPr>
              <a:t>An MFM cell containing a binary one has a transition in the middle as in regular FM.</a:t>
            </a:r>
          </a:p>
        </p:txBody>
      </p:sp>
      <p:sp>
        <p:nvSpPr>
          <p:cNvPr id="322571" name="Rectangle 11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019800" cy="762000"/>
          </a:xfrm>
          <a:noFill/>
          <a:ln/>
        </p:spPr>
        <p:txBody>
          <a:bodyPr/>
          <a:lstStyle/>
          <a:p>
            <a:r>
              <a:rPr lang="en-US" altLang="en-US"/>
              <a:t>2.A.4  Frequency Modulation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C0E3-4892-4A24-A48A-F272A737F84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0813" cy="4424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The main challenge for data recording and trans-mission is how to retain synchronization without chewing up more resources than necessary.</a:t>
            </a:r>
          </a:p>
          <a:p>
            <a:pPr>
              <a:spcBef>
                <a:spcPct val="30000"/>
              </a:spcBef>
            </a:pPr>
            <a:r>
              <a:rPr lang="en-US" altLang="en-US" sz="2600">
                <a:latin typeface="Arial" charset="0"/>
              </a:rPr>
              <a:t>Run-length-limited, RLL, is a code specifically designed to reduce the number of consecutive ones and zeros.</a:t>
            </a:r>
          </a:p>
          <a:p>
            <a:pPr lvl="1">
              <a:spcBef>
                <a:spcPct val="30000"/>
              </a:spcBef>
            </a:pPr>
            <a:r>
              <a:rPr lang="en-US" altLang="en-US" sz="2400"/>
              <a:t>Some extra bits are inserted into the code.</a:t>
            </a:r>
          </a:p>
          <a:p>
            <a:pPr lvl="1">
              <a:spcBef>
                <a:spcPct val="30000"/>
              </a:spcBef>
            </a:pPr>
            <a:r>
              <a:rPr lang="en-US" altLang="en-US" sz="2400"/>
              <a:t>But even with these extra bits RLL is remarkably efficient.</a:t>
            </a:r>
          </a:p>
        </p:txBody>
      </p:sp>
      <p:sp>
        <p:nvSpPr>
          <p:cNvPr id="324614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019800" cy="838200"/>
          </a:xfrm>
          <a:noFill/>
          <a:ln/>
        </p:spPr>
        <p:txBody>
          <a:bodyPr/>
          <a:lstStyle/>
          <a:p>
            <a:r>
              <a:rPr lang="en-US" altLang="en-US"/>
              <a:t>2.A.5  Run-Length Limited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COA_Mstr.pot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3316</TotalTime>
  <Words>923</Words>
  <Application>Microsoft Office PowerPoint</Application>
  <PresentationFormat>On-screen Show (4:3)</PresentationFormat>
  <Paragraphs>93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ECOA_Mstr.pot</vt:lpstr>
      <vt:lpstr>Chapter 2  Special Section</vt:lpstr>
      <vt:lpstr>2.A Introduction</vt:lpstr>
      <vt:lpstr>2.A Introduction</vt:lpstr>
      <vt:lpstr>2.A.1 Non-Return-to-Zero Code</vt:lpstr>
      <vt:lpstr>2.A.1 Non-Return-to-Zero Code</vt:lpstr>
      <vt:lpstr>2.A.3 Manchester Code</vt:lpstr>
      <vt:lpstr>2.A.4  Frequency Modulation</vt:lpstr>
      <vt:lpstr>2.A.4  Frequency Modulation</vt:lpstr>
      <vt:lpstr>2.A.5  Run-Length Limited</vt:lpstr>
      <vt:lpstr>2.A.5  Run-Length Limited</vt:lpstr>
      <vt:lpstr>2.A.5  Run-Length Limited</vt:lpstr>
      <vt:lpstr>2.A.6 Partial Response Maximum Likelihood Coding</vt:lpstr>
      <vt:lpstr>2.A.6 Partial Response Maximum Likelihood Coding</vt:lpstr>
      <vt:lpstr>2.A.6 Partial Response Maximum Likelihood Coding</vt:lpstr>
      <vt:lpstr>Section 2A Conclusion</vt:lpstr>
      <vt:lpstr>Section 2A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Brooke Yee</cp:lastModifiedBy>
  <cp:revision>184</cp:revision>
  <dcterms:created xsi:type="dcterms:W3CDTF">2002-11-19T23:57:00Z</dcterms:created>
  <dcterms:modified xsi:type="dcterms:W3CDTF">2014-02-07T19:54:18Z</dcterms:modified>
</cp:coreProperties>
</file>