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84" r:id="rId2"/>
    <p:sldId id="286" r:id="rId3"/>
    <p:sldId id="257" r:id="rId4"/>
    <p:sldId id="330" r:id="rId5"/>
    <p:sldId id="332" r:id="rId6"/>
    <p:sldId id="263" r:id="rId7"/>
    <p:sldId id="288" r:id="rId8"/>
    <p:sldId id="261" r:id="rId9"/>
    <p:sldId id="289" r:id="rId10"/>
    <p:sldId id="290" r:id="rId11"/>
    <p:sldId id="264" r:id="rId12"/>
    <p:sldId id="265" r:id="rId13"/>
    <p:sldId id="291" r:id="rId14"/>
    <p:sldId id="333" r:id="rId15"/>
    <p:sldId id="293" r:id="rId16"/>
    <p:sldId id="331" r:id="rId17"/>
    <p:sldId id="294" r:id="rId18"/>
    <p:sldId id="295" r:id="rId19"/>
    <p:sldId id="297" r:id="rId20"/>
    <p:sldId id="299" r:id="rId21"/>
    <p:sldId id="266" r:id="rId22"/>
    <p:sldId id="301" r:id="rId23"/>
    <p:sldId id="267" r:id="rId24"/>
    <p:sldId id="302" r:id="rId25"/>
    <p:sldId id="303" r:id="rId26"/>
    <p:sldId id="304" r:id="rId27"/>
    <p:sldId id="305" r:id="rId28"/>
    <p:sldId id="306" r:id="rId29"/>
    <p:sldId id="309" r:id="rId30"/>
    <p:sldId id="310" r:id="rId31"/>
    <p:sldId id="311" r:id="rId32"/>
    <p:sldId id="307" r:id="rId33"/>
    <p:sldId id="271" r:id="rId34"/>
    <p:sldId id="308" r:id="rId35"/>
    <p:sldId id="269" r:id="rId36"/>
    <p:sldId id="312" r:id="rId37"/>
    <p:sldId id="313" r:id="rId38"/>
    <p:sldId id="314" r:id="rId39"/>
    <p:sldId id="278" r:id="rId40"/>
    <p:sldId id="315" r:id="rId41"/>
    <p:sldId id="316" r:id="rId42"/>
    <p:sldId id="317" r:id="rId43"/>
    <p:sldId id="318" r:id="rId44"/>
    <p:sldId id="319" r:id="rId45"/>
    <p:sldId id="320" r:id="rId46"/>
    <p:sldId id="260" r:id="rId47"/>
    <p:sldId id="321" r:id="rId48"/>
    <p:sldId id="322" r:id="rId49"/>
    <p:sldId id="323" r:id="rId50"/>
    <p:sldId id="324" r:id="rId51"/>
    <p:sldId id="325" r:id="rId52"/>
    <p:sldId id="326" r:id="rId53"/>
    <p:sldId id="280" r:id="rId54"/>
    <p:sldId id="327" r:id="rId55"/>
    <p:sldId id="329" r:id="rId56"/>
    <p:sldId id="328"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9966"/>
    <a:srgbClr val="0099CC"/>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4660"/>
  </p:normalViewPr>
  <p:slideViewPr>
    <p:cSldViewPr>
      <p:cViewPr varScale="1">
        <p:scale>
          <a:sx n="125" d="100"/>
          <a:sy n="125" d="100"/>
        </p:scale>
        <p:origin x="109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54B5443-4C14-4F6D-9622-1E60F320A1D8}" type="slidenum">
              <a:rPr lang="en-US"/>
              <a:pPr/>
              <a:t>‹#›</a:t>
            </a:fld>
            <a:endParaRPr lang="en-US"/>
          </a:p>
        </p:txBody>
      </p:sp>
    </p:spTree>
    <p:extLst>
      <p:ext uri="{BB962C8B-B14F-4D97-AF65-F5344CB8AC3E}">
        <p14:creationId xmlns:p14="http://schemas.microsoft.com/office/powerpoint/2010/main" val="2348524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84009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68914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471497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696668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660185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012109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526312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78714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432245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070295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2463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587085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278169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567958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85148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360996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147327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256276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203570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58180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150663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258634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230127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90787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565291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967303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54926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0390131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2978241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6543469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7989857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128869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68994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840647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2248022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0114159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2690562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377101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1046026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588101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3066699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6278411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562247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890892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6297844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7932859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2555736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5714240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744617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EFADFB-C94B-45C0-99AB-4BF2F8B7CC05}" type="slidenum">
              <a:rPr lang="en-US"/>
              <a:pPr eaLnBrk="1" hangingPunct="1"/>
              <a:t>55</a:t>
            </a:fld>
            <a:endParaRPr lang="en-US"/>
          </a:p>
        </p:txBody>
      </p:sp>
    </p:spTree>
    <p:extLst>
      <p:ext uri="{BB962C8B-B14F-4D97-AF65-F5344CB8AC3E}">
        <p14:creationId xmlns:p14="http://schemas.microsoft.com/office/powerpoint/2010/main" val="1532962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52525" y="692150"/>
            <a:ext cx="4554538" cy="3416300"/>
          </a:xfrm>
          <a:ln/>
        </p:spPr>
      </p:sp>
      <p:sp>
        <p:nvSpPr>
          <p:cNvPr id="11264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latin typeface="Arial" panose="020B0604020202020204" pitchFamily="34" charset="0"/>
            </a:endParaRPr>
          </a:p>
        </p:txBody>
      </p:sp>
    </p:spTree>
    <p:extLst>
      <p:ext uri="{BB962C8B-B14F-4D97-AF65-F5344CB8AC3E}">
        <p14:creationId xmlns:p14="http://schemas.microsoft.com/office/powerpoint/2010/main" val="716196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202249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224973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551546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591915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A-</a:t>
            </a:r>
            <a:fld id="{78D962DF-1714-454E-8E52-D4C841086660}" type="slidenum">
              <a:rPr lang="en-US"/>
              <a:pPr/>
              <a:t>‹#›</a:t>
            </a:fld>
            <a:endParaRPr lang="en-US"/>
          </a:p>
          <a:p>
            <a:endParaRPr lang="en-US"/>
          </a:p>
        </p:txBody>
      </p:sp>
    </p:spTree>
    <p:extLst>
      <p:ext uri="{BB962C8B-B14F-4D97-AF65-F5344CB8AC3E}">
        <p14:creationId xmlns:p14="http://schemas.microsoft.com/office/powerpoint/2010/main" val="116125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A-</a:t>
            </a:r>
            <a:fld id="{6CED75A2-9491-45B5-B9B0-F4DDE26540E1}" type="slidenum">
              <a:rPr lang="en-US"/>
              <a:pPr/>
              <a:t>‹#›</a:t>
            </a:fld>
            <a:endParaRPr lang="en-US"/>
          </a:p>
          <a:p>
            <a:endParaRPr lang="en-US"/>
          </a:p>
        </p:txBody>
      </p:sp>
    </p:spTree>
    <p:extLst>
      <p:ext uri="{BB962C8B-B14F-4D97-AF65-F5344CB8AC3E}">
        <p14:creationId xmlns:p14="http://schemas.microsoft.com/office/powerpoint/2010/main" val="351675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A-</a:t>
            </a:r>
            <a:fld id="{497D31BF-E8E3-4A2E-A6B9-989C134C28D3}" type="slidenum">
              <a:rPr lang="en-US"/>
              <a:pPr/>
              <a:t>‹#›</a:t>
            </a:fld>
            <a:endParaRPr lang="en-US"/>
          </a:p>
          <a:p>
            <a:endParaRPr lang="en-US"/>
          </a:p>
        </p:txBody>
      </p:sp>
    </p:spTree>
    <p:extLst>
      <p:ext uri="{BB962C8B-B14F-4D97-AF65-F5344CB8AC3E}">
        <p14:creationId xmlns:p14="http://schemas.microsoft.com/office/powerpoint/2010/main" val="11151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A-</a:t>
            </a:r>
            <a:fld id="{8A6D3655-8512-4984-BDA2-5BCF1308C6CA}" type="slidenum">
              <a:rPr lang="en-US"/>
              <a:pPr/>
              <a:t>‹#›</a:t>
            </a:fld>
            <a:endParaRPr lang="en-US"/>
          </a:p>
          <a:p>
            <a:endParaRPr lang="en-US"/>
          </a:p>
        </p:txBody>
      </p:sp>
    </p:spTree>
    <p:extLst>
      <p:ext uri="{BB962C8B-B14F-4D97-AF65-F5344CB8AC3E}">
        <p14:creationId xmlns:p14="http://schemas.microsoft.com/office/powerpoint/2010/main" val="105674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A-</a:t>
            </a:r>
            <a:fld id="{83D90887-67FF-44DE-9052-B299EFC4FC0A}" type="slidenum">
              <a:rPr lang="en-US"/>
              <a:pPr/>
              <a:t>‹#›</a:t>
            </a:fld>
            <a:endParaRPr lang="en-US"/>
          </a:p>
          <a:p>
            <a:endParaRPr lang="en-US"/>
          </a:p>
        </p:txBody>
      </p:sp>
    </p:spTree>
    <p:extLst>
      <p:ext uri="{BB962C8B-B14F-4D97-AF65-F5344CB8AC3E}">
        <p14:creationId xmlns:p14="http://schemas.microsoft.com/office/powerpoint/2010/main" val="266734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A-</a:t>
            </a:r>
            <a:fld id="{1DA2F268-6E0A-449A-B7C7-5742E1030C66}" type="slidenum">
              <a:rPr lang="en-US"/>
              <a:pPr/>
              <a:t>‹#›</a:t>
            </a:fld>
            <a:endParaRPr lang="en-US"/>
          </a:p>
          <a:p>
            <a:endParaRPr lang="en-US"/>
          </a:p>
        </p:txBody>
      </p:sp>
    </p:spTree>
    <p:extLst>
      <p:ext uri="{BB962C8B-B14F-4D97-AF65-F5344CB8AC3E}">
        <p14:creationId xmlns:p14="http://schemas.microsoft.com/office/powerpoint/2010/main" val="397550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8" name="Rectangle 6"/>
          <p:cNvSpPr>
            <a:spLocks noGrp="1" noChangeArrowheads="1"/>
          </p:cNvSpPr>
          <p:nvPr>
            <p:ph type="sldNum" sz="quarter" idx="11"/>
          </p:nvPr>
        </p:nvSpPr>
        <p:spPr>
          <a:ln/>
        </p:spPr>
        <p:txBody>
          <a:bodyPr/>
          <a:lstStyle>
            <a:lvl1pPr>
              <a:defRPr/>
            </a:lvl1pPr>
          </a:lstStyle>
          <a:p>
            <a:r>
              <a:rPr lang="en-US"/>
              <a:t>A-</a:t>
            </a:r>
            <a:fld id="{35D92E26-6D18-41ED-87CF-854B6867A608}" type="slidenum">
              <a:rPr lang="en-US"/>
              <a:pPr/>
              <a:t>‹#›</a:t>
            </a:fld>
            <a:endParaRPr lang="en-US"/>
          </a:p>
          <a:p>
            <a:endParaRPr lang="en-US"/>
          </a:p>
        </p:txBody>
      </p:sp>
    </p:spTree>
    <p:extLst>
      <p:ext uri="{BB962C8B-B14F-4D97-AF65-F5344CB8AC3E}">
        <p14:creationId xmlns:p14="http://schemas.microsoft.com/office/powerpoint/2010/main" val="200245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4" name="Rectangle 6"/>
          <p:cNvSpPr>
            <a:spLocks noGrp="1" noChangeArrowheads="1"/>
          </p:cNvSpPr>
          <p:nvPr>
            <p:ph type="sldNum" sz="quarter" idx="11"/>
          </p:nvPr>
        </p:nvSpPr>
        <p:spPr>
          <a:ln/>
        </p:spPr>
        <p:txBody>
          <a:bodyPr/>
          <a:lstStyle>
            <a:lvl1pPr>
              <a:defRPr/>
            </a:lvl1pPr>
          </a:lstStyle>
          <a:p>
            <a:r>
              <a:rPr lang="en-US"/>
              <a:t>A-</a:t>
            </a:r>
            <a:fld id="{CD79D978-3D5A-4DE8-AD18-BE49D78D0AA7}" type="slidenum">
              <a:rPr lang="en-US"/>
              <a:pPr/>
              <a:t>‹#›</a:t>
            </a:fld>
            <a:endParaRPr lang="en-US"/>
          </a:p>
          <a:p>
            <a:endParaRPr lang="en-US"/>
          </a:p>
        </p:txBody>
      </p:sp>
    </p:spTree>
    <p:extLst>
      <p:ext uri="{BB962C8B-B14F-4D97-AF65-F5344CB8AC3E}">
        <p14:creationId xmlns:p14="http://schemas.microsoft.com/office/powerpoint/2010/main" val="106363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3" name="Rectangle 6"/>
          <p:cNvSpPr>
            <a:spLocks noGrp="1" noChangeArrowheads="1"/>
          </p:cNvSpPr>
          <p:nvPr>
            <p:ph type="sldNum" sz="quarter" idx="11"/>
          </p:nvPr>
        </p:nvSpPr>
        <p:spPr>
          <a:ln/>
        </p:spPr>
        <p:txBody>
          <a:bodyPr/>
          <a:lstStyle>
            <a:lvl1pPr>
              <a:defRPr/>
            </a:lvl1pPr>
          </a:lstStyle>
          <a:p>
            <a:r>
              <a:rPr lang="en-US"/>
              <a:t>A-</a:t>
            </a:r>
            <a:fld id="{59025CCD-311A-47F7-8FEE-3C27D6BF7406}" type="slidenum">
              <a:rPr lang="en-US"/>
              <a:pPr/>
              <a:t>‹#›</a:t>
            </a:fld>
            <a:endParaRPr lang="en-US"/>
          </a:p>
          <a:p>
            <a:endParaRPr lang="en-US"/>
          </a:p>
        </p:txBody>
      </p:sp>
    </p:spTree>
    <p:extLst>
      <p:ext uri="{BB962C8B-B14F-4D97-AF65-F5344CB8AC3E}">
        <p14:creationId xmlns:p14="http://schemas.microsoft.com/office/powerpoint/2010/main" val="3918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A-</a:t>
            </a:r>
            <a:fld id="{320B7BED-2AF8-4014-8028-3B26AB73E513}" type="slidenum">
              <a:rPr lang="en-US"/>
              <a:pPr/>
              <a:t>‹#›</a:t>
            </a:fld>
            <a:endParaRPr lang="en-US"/>
          </a:p>
          <a:p>
            <a:endParaRPr lang="en-US"/>
          </a:p>
        </p:txBody>
      </p:sp>
    </p:spTree>
    <p:extLst>
      <p:ext uri="{BB962C8B-B14F-4D97-AF65-F5344CB8AC3E}">
        <p14:creationId xmlns:p14="http://schemas.microsoft.com/office/powerpoint/2010/main" val="254377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A-</a:t>
            </a:r>
            <a:fld id="{C3D48240-6860-42C5-8ACE-2C20E66EBEC6}" type="slidenum">
              <a:rPr lang="en-US"/>
              <a:pPr/>
              <a:t>‹#›</a:t>
            </a:fld>
            <a:endParaRPr lang="en-US"/>
          </a:p>
          <a:p>
            <a:endParaRPr lang="en-US"/>
          </a:p>
        </p:txBody>
      </p:sp>
    </p:spTree>
    <p:extLst>
      <p:ext uri="{BB962C8B-B14F-4D97-AF65-F5344CB8AC3E}">
        <p14:creationId xmlns:p14="http://schemas.microsoft.com/office/powerpoint/2010/main" val="226681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00CC"/>
          </a:solidFill>
          <a:ln>
            <a:noFill/>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41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CC"/>
                </a:solidFill>
                <a:latin typeface="Arial" charset="0"/>
              </a:defRPr>
            </a:lvl1pPr>
          </a:lstStyle>
          <a:p>
            <a:pPr>
              <a:defRPr/>
            </a:pPr>
            <a:r>
              <a:rPr lang="en-US" smtClean="0"/>
              <a:t>KROENKE AND AUER - DATABASE PROCESSING, 13th Edition  © 2014 Pearson Education, Inc.</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CC"/>
                </a:solidFill>
              </a:defRPr>
            </a:lvl1pPr>
          </a:lstStyle>
          <a:p>
            <a:r>
              <a:rPr lang="en-US" dirty="0" smtClean="0"/>
              <a:t>A-</a:t>
            </a:r>
            <a:fld id="{2E334F1D-B84D-49C9-94E5-080AE72AC274}" type="slidenum">
              <a:rPr lang="en-US" smtClean="0"/>
              <a:pPr/>
              <a:t>‹#›</a:t>
            </a:fld>
            <a:endParaRPr lang="en-US" dirty="0" smtClean="0"/>
          </a:p>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0" y="0"/>
            <a:ext cx="9144000" cy="2362200"/>
          </a:xfrm>
        </p:spPr>
        <p:txBody>
          <a:bodyPr/>
          <a:lstStyle/>
          <a:p>
            <a:pPr eaLnBrk="1" hangingPunct="1">
              <a:spcBef>
                <a:spcPct val="20000"/>
              </a:spcBef>
              <a:defRPr/>
            </a:pPr>
            <a:r>
              <a:rPr lang="en-US" sz="4000" dirty="0" smtClean="0"/>
              <a:t/>
            </a:r>
            <a:br>
              <a:rPr lang="en-US" sz="4000" dirty="0" smtClean="0"/>
            </a:br>
            <a:r>
              <a:rPr lang="en-US" sz="4000" dirty="0">
                <a:latin typeface="Calibri" pitchFamily="34" charset="0"/>
                <a:cs typeface="Calibri" pitchFamily="34" charset="0"/>
              </a:rPr>
              <a:t>David M. </a:t>
            </a:r>
            <a:r>
              <a:rPr lang="en-US" sz="4000" dirty="0" err="1">
                <a:latin typeface="Calibri" pitchFamily="34" charset="0"/>
                <a:cs typeface="Calibri" pitchFamily="34" charset="0"/>
              </a:rPr>
              <a:t>Kroenke</a:t>
            </a:r>
            <a:r>
              <a:rPr lang="en-US" sz="4000" dirty="0">
                <a:latin typeface="Calibri" pitchFamily="34" charset="0"/>
                <a:cs typeface="Calibri" pitchFamily="34" charset="0"/>
              </a:rPr>
              <a:t> and David J. Auer</a:t>
            </a:r>
            <a:r>
              <a:rPr lang="en-US" sz="4000" dirty="0" smtClean="0"/>
              <a:t/>
            </a:r>
            <a:br>
              <a:rPr lang="en-US" sz="4000" dirty="0" smtClean="0"/>
            </a:br>
            <a:r>
              <a:rPr lang="en-US" sz="4000" dirty="0">
                <a:solidFill>
                  <a:schemeClr val="accent3">
                    <a:lumMod val="95000"/>
                  </a:schemeClr>
                </a:solidFill>
                <a:latin typeface="Calibri" pitchFamily="34" charset="0"/>
                <a:cs typeface="Calibri" pitchFamily="34" charset="0"/>
              </a:rPr>
              <a:t>Database </a:t>
            </a:r>
            <a:r>
              <a:rPr lang="en-US" sz="4000" dirty="0" smtClean="0">
                <a:solidFill>
                  <a:schemeClr val="accent3">
                    <a:lumMod val="95000"/>
                  </a:schemeClr>
                </a:solidFill>
                <a:latin typeface="Calibri" pitchFamily="34" charset="0"/>
                <a:cs typeface="Calibri" pitchFamily="34" charset="0"/>
              </a:rPr>
              <a:t>Processing</a:t>
            </a:r>
            <a:r>
              <a:rPr lang="en-US" sz="4000" dirty="0">
                <a:solidFill>
                  <a:schemeClr val="tx1"/>
                </a:solidFill>
                <a:latin typeface="Calibri" pitchFamily="34" charset="0"/>
                <a:cs typeface="Calibri" pitchFamily="34" charset="0"/>
              </a:rPr>
              <a:t/>
            </a:r>
            <a:br>
              <a:rPr lang="en-US" sz="4000" dirty="0">
                <a:solidFill>
                  <a:schemeClr val="tx1"/>
                </a:solidFill>
                <a:latin typeface="Calibri" pitchFamily="34" charset="0"/>
                <a:cs typeface="Calibri" pitchFamily="34" charset="0"/>
              </a:rPr>
            </a:br>
            <a:r>
              <a:rPr lang="en-US" sz="3200" dirty="0">
                <a:solidFill>
                  <a:schemeClr val="bg2">
                    <a:lumMod val="40000"/>
                    <a:lumOff val="60000"/>
                  </a:schemeClr>
                </a:solidFill>
                <a:latin typeface="Calibri" pitchFamily="34" charset="0"/>
                <a:cs typeface="Calibri" pitchFamily="34" charset="0"/>
              </a:rPr>
              <a:t>Fundamentals, Design, and Implementation</a:t>
            </a:r>
            <a:r>
              <a:rPr lang="en-US" sz="4000" dirty="0" smtClean="0">
                <a:solidFill>
                  <a:srgbClr val="B3B3B3"/>
                </a:solidFill>
              </a:rPr>
              <a:t/>
            </a:r>
            <a:br>
              <a:rPr lang="en-US" sz="4000" dirty="0" smtClean="0">
                <a:solidFill>
                  <a:srgbClr val="B3B3B3"/>
                </a:solidFill>
              </a:rPr>
            </a:br>
            <a:endParaRPr lang="en-US" sz="4000" dirty="0" smtClean="0"/>
          </a:p>
        </p:txBody>
      </p:sp>
      <p:sp>
        <p:nvSpPr>
          <p:cNvPr id="2052" name="Rectangle 5"/>
          <p:cNvSpPr>
            <a:spLocks noChangeArrowheads="1"/>
          </p:cNvSpPr>
          <p:nvPr/>
        </p:nvSpPr>
        <p:spPr bwMode="auto">
          <a:xfrm>
            <a:off x="3352800" y="2438400"/>
            <a:ext cx="5791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endParaRPr lang="en-US" sz="1000" b="1" dirty="0">
              <a:solidFill>
                <a:srgbClr val="3399FF"/>
              </a:solidFill>
            </a:endParaRPr>
          </a:p>
          <a:p>
            <a:pPr algn="ctr" eaLnBrk="1" hangingPunct="1">
              <a:spcBef>
                <a:spcPct val="20000"/>
              </a:spcBef>
            </a:pPr>
            <a:r>
              <a:rPr lang="en-US" sz="3600" b="1" dirty="0">
                <a:solidFill>
                  <a:srgbClr val="339966"/>
                </a:solidFill>
                <a:latin typeface="Calibri" panose="020F0502020204030204" pitchFamily="34" charset="0"/>
                <a:ea typeface="Calibri" panose="020F0502020204030204" pitchFamily="34" charset="0"/>
                <a:cs typeface="Calibri" panose="020F0502020204030204" pitchFamily="34" charset="0"/>
              </a:rPr>
              <a:t>Appendix A:</a:t>
            </a:r>
          </a:p>
          <a:p>
            <a:pPr algn="ctr" eaLnBrk="1" hangingPunct="1">
              <a:spcBef>
                <a:spcPct val="20000"/>
              </a:spcBef>
            </a:pP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Getting Started with Microsoft</a:t>
            </a:r>
          </a:p>
          <a:p>
            <a:pPr algn="ctr" eaLnBrk="1" hangingPunct="1">
              <a:spcBef>
                <a:spcPct val="20000"/>
              </a:spcBef>
            </a:pP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Access </a:t>
            </a:r>
            <a:r>
              <a:rPr lang="en-US" sz="3600"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2013</a:t>
            </a:r>
            <a:endPar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endParaRPr>
          </a:p>
          <a:p>
            <a:pPr eaLnBrk="1" hangingPunct="1">
              <a:spcBef>
                <a:spcPct val="20000"/>
              </a:spcBef>
            </a:pPr>
            <a:r>
              <a:rPr lang="en-US" sz="4000" b="1" dirty="0"/>
              <a:t>	</a:t>
            </a: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91443" y="2458722"/>
            <a:ext cx="3206582" cy="2113277"/>
          </a:xfrm>
          <a:prstGeom prst="rect">
            <a:avLst/>
          </a:prstGeom>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1554162"/>
          </a:xfrm>
        </p:spPr>
        <p:txBody>
          <a:bodyPr/>
          <a:lstStyle/>
          <a:p>
            <a:pPr eaLnBrk="1" hangingPunct="1"/>
            <a:r>
              <a:rPr lang="en-US" smtClean="0"/>
              <a:t>Example Database Design</a:t>
            </a:r>
            <a:br>
              <a:rPr lang="en-US" smtClean="0"/>
            </a:br>
            <a:r>
              <a:rPr lang="en-US" sz="2800" smtClean="0"/>
              <a:t>The GRADE Table</a:t>
            </a:r>
            <a:endParaRPr lang="en-US" smtClean="0"/>
          </a:p>
        </p:txBody>
      </p:sp>
      <p:pic>
        <p:nvPicPr>
          <p:cNvPr id="10243" name="Picture 2" descr="C:\Users\Auer.WWU\Auer-Projects\Kroenke-Auer-Projects\Kroenke-Auer-DBP-e11\DBP-e11-Supplements\Images\appA\FigA-27.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58950" y="1905000"/>
            <a:ext cx="5480050" cy="1989138"/>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10</a:t>
            </a:fld>
            <a:endParaRPr lang="en-US" smtClean="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000" smtClean="0"/>
              <a:t>Microsoft Access</a:t>
            </a:r>
            <a:r>
              <a:rPr lang="en-US" sz="4000" smtClean="0">
                <a:cs typeface="Arial" panose="020B0604020202020204" pitchFamily="34" charset="0"/>
              </a:rPr>
              <a:t>—</a:t>
            </a:r>
            <a:r>
              <a:rPr lang="en-US" sz="4000" smtClean="0"/>
              <a:t>Relationships</a:t>
            </a:r>
          </a:p>
        </p:txBody>
      </p:sp>
      <p:sp>
        <p:nvSpPr>
          <p:cNvPr id="11267" name="Rectangle 3"/>
          <p:cNvSpPr>
            <a:spLocks noGrp="1" noChangeArrowheads="1"/>
          </p:cNvSpPr>
          <p:nvPr>
            <p:ph type="body" idx="1"/>
          </p:nvPr>
        </p:nvSpPr>
        <p:spPr/>
        <p:txBody>
          <a:bodyPr/>
          <a:lstStyle/>
          <a:p>
            <a:pPr eaLnBrk="1" hangingPunct="1"/>
            <a:r>
              <a:rPr lang="en-US" smtClean="0"/>
              <a:t>StudentNumber in GRADE creates a relationship to StudentNumber in STUDENT.</a:t>
            </a:r>
          </a:p>
          <a:p>
            <a:pPr eaLnBrk="1" hangingPunct="1"/>
            <a:r>
              <a:rPr lang="en-US" smtClean="0"/>
              <a:t>ClassNumber in GRADE creates a relationship to ClassNumber in CLASS</a:t>
            </a:r>
          </a:p>
          <a:p>
            <a:pPr eaLnBrk="1" hangingPunct="1"/>
            <a:r>
              <a:rPr lang="en-US" smtClean="0"/>
              <a:t>StudentNumber in GRADE and ClassNumber in GRADE are examples of foreign keys.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11</a:t>
            </a:fld>
            <a:endParaRPr lang="en-US" smtClean="0"/>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09600" y="1444670"/>
            <a:ext cx="7894320" cy="4771752"/>
          </a:xfrm>
          <a:prstGeom prst="rect">
            <a:avLst/>
          </a:prstGeom>
        </p:spPr>
      </p:pic>
      <p:sp>
        <p:nvSpPr>
          <p:cNvPr id="12290" name="Rectangle 2"/>
          <p:cNvSpPr>
            <a:spLocks noGrp="1" noChangeArrowheads="1"/>
          </p:cNvSpPr>
          <p:nvPr>
            <p:ph type="title"/>
          </p:nvPr>
        </p:nvSpPr>
        <p:spPr/>
        <p:txBody>
          <a:bodyPr/>
          <a:lstStyle/>
          <a:p>
            <a:pPr eaLnBrk="1" hangingPunct="1"/>
            <a:r>
              <a:rPr lang="en-US" smtClean="0"/>
              <a:t>Creating a Database 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12</a:t>
            </a:fld>
            <a:endParaRPr lang="en-US" smtClean="0"/>
          </a:p>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511893"/>
            <a:ext cx="8229600" cy="4369776"/>
          </a:xfrm>
          <a:prstGeom prst="rect">
            <a:avLst/>
          </a:prstGeom>
        </p:spPr>
      </p:pic>
      <p:sp>
        <p:nvSpPr>
          <p:cNvPr id="13314" name="Rectangle 2"/>
          <p:cNvSpPr>
            <a:spLocks noGrp="1" noChangeArrowheads="1"/>
          </p:cNvSpPr>
          <p:nvPr>
            <p:ph type="title"/>
          </p:nvPr>
        </p:nvSpPr>
        <p:spPr/>
        <p:txBody>
          <a:bodyPr/>
          <a:lstStyle/>
          <a:p>
            <a:pPr eaLnBrk="1" hangingPunct="1"/>
            <a:r>
              <a:rPr lang="en-US" smtClean="0"/>
              <a:t>Creating a Database 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13</a:t>
            </a:fld>
            <a:endParaRPr lang="en-US" smtClean="0"/>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200" y="1549982"/>
            <a:ext cx="8202745" cy="4331687"/>
          </a:xfrm>
          <a:prstGeom prst="rect">
            <a:avLst/>
          </a:prstGeom>
        </p:spPr>
      </p:pic>
      <p:sp>
        <p:nvSpPr>
          <p:cNvPr id="13314" name="Rectangle 2"/>
          <p:cNvSpPr>
            <a:spLocks noGrp="1" noChangeArrowheads="1"/>
          </p:cNvSpPr>
          <p:nvPr>
            <p:ph type="title"/>
          </p:nvPr>
        </p:nvSpPr>
        <p:spPr/>
        <p:txBody>
          <a:bodyPr/>
          <a:lstStyle/>
          <a:p>
            <a:pPr eaLnBrk="1" hangingPunct="1"/>
            <a:r>
              <a:rPr lang="en-US" dirty="0" smtClean="0"/>
              <a:t>Creating a Database III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14</a:t>
            </a:fld>
            <a:endParaRPr lang="en-US" smtClean="0"/>
          </a:p>
          <a:p>
            <a:endParaRPr lang="en-US"/>
          </a:p>
        </p:txBody>
      </p:sp>
    </p:spTree>
    <p:extLst>
      <p:ext uri="{BB962C8B-B14F-4D97-AF65-F5344CB8AC3E}">
        <p14:creationId xmlns:p14="http://schemas.microsoft.com/office/powerpoint/2010/main" val="1323644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6261" y="1470026"/>
            <a:ext cx="7978139" cy="4807450"/>
          </a:xfrm>
          <a:prstGeom prst="rect">
            <a:avLst/>
          </a:prstGeom>
        </p:spPr>
      </p:pic>
      <p:sp>
        <p:nvSpPr>
          <p:cNvPr id="14338" name="Rectangle 2"/>
          <p:cNvSpPr>
            <a:spLocks noGrp="1" noChangeArrowheads="1"/>
          </p:cNvSpPr>
          <p:nvPr>
            <p:ph type="title"/>
          </p:nvPr>
        </p:nvSpPr>
        <p:spPr/>
        <p:txBody>
          <a:bodyPr/>
          <a:lstStyle/>
          <a:p>
            <a:pPr eaLnBrk="1" hangingPunct="1"/>
            <a:r>
              <a:rPr lang="en-US" sz="3200" smtClean="0"/>
              <a:t>The Microsoft Office Fluent User Interface</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15</a:t>
            </a:fld>
            <a:endParaRPr lang="en-US" smtClean="0"/>
          </a:p>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0061" y="1447800"/>
            <a:ext cx="8206740" cy="3017963"/>
          </a:xfrm>
          <a:prstGeom prst="rect">
            <a:avLst/>
          </a:prstGeom>
        </p:spPr>
      </p:pic>
      <p:sp>
        <p:nvSpPr>
          <p:cNvPr id="15362" name="Rectangle 2"/>
          <p:cNvSpPr>
            <a:spLocks noGrp="1" noChangeArrowheads="1"/>
          </p:cNvSpPr>
          <p:nvPr>
            <p:ph type="title"/>
          </p:nvPr>
        </p:nvSpPr>
        <p:spPr/>
        <p:txBody>
          <a:bodyPr/>
          <a:lstStyle/>
          <a:p>
            <a:pPr eaLnBrk="1" hangingPunct="1"/>
            <a:r>
              <a:rPr lang="en-US" smtClean="0"/>
              <a:t>The Quick Access Toolbar</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16</a:t>
            </a:fld>
            <a:endParaRPr lang="en-US" smtClean="0"/>
          </a:p>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71600" y="1455738"/>
            <a:ext cx="6657143" cy="4571429"/>
          </a:xfrm>
          <a:prstGeom prst="rect">
            <a:avLst/>
          </a:prstGeom>
        </p:spPr>
      </p:pic>
      <p:sp>
        <p:nvSpPr>
          <p:cNvPr id="16386" name="Rectangle 2"/>
          <p:cNvSpPr>
            <a:spLocks noGrp="1" noChangeArrowheads="1"/>
          </p:cNvSpPr>
          <p:nvPr>
            <p:ph type="title"/>
          </p:nvPr>
        </p:nvSpPr>
        <p:spPr/>
        <p:txBody>
          <a:bodyPr/>
          <a:lstStyle/>
          <a:p>
            <a:pPr eaLnBrk="1" hangingPunct="1"/>
            <a:r>
              <a:rPr lang="en-US" sz="3200" smtClean="0"/>
              <a:t>Database Objects and the Navigation Pane 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17</a:t>
            </a:fld>
            <a:endParaRPr lang="en-US" smtClean="0"/>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86714" y="1448118"/>
            <a:ext cx="6714286" cy="3838095"/>
          </a:xfrm>
          <a:prstGeom prst="rect">
            <a:avLst/>
          </a:prstGeom>
        </p:spPr>
      </p:pic>
      <p:sp>
        <p:nvSpPr>
          <p:cNvPr id="17410" name="Rectangle 2"/>
          <p:cNvSpPr>
            <a:spLocks noGrp="1" noChangeArrowheads="1"/>
          </p:cNvSpPr>
          <p:nvPr>
            <p:ph type="title"/>
          </p:nvPr>
        </p:nvSpPr>
        <p:spPr/>
        <p:txBody>
          <a:bodyPr/>
          <a:lstStyle/>
          <a:p>
            <a:pPr eaLnBrk="1" hangingPunct="1"/>
            <a:r>
              <a:rPr lang="en-US" sz="2800" smtClean="0"/>
              <a:t>Database Objects and the Navigation Pane 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18</a:t>
            </a:fld>
            <a:endParaRPr lang="en-US" smtClean="0"/>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1960" y="1447800"/>
            <a:ext cx="8244840" cy="4250555"/>
          </a:xfrm>
          <a:prstGeom prst="rect">
            <a:avLst/>
          </a:prstGeom>
        </p:spPr>
      </p:pic>
      <p:sp>
        <p:nvSpPr>
          <p:cNvPr id="18434" name="Rectangle 2"/>
          <p:cNvSpPr>
            <a:spLocks noGrp="1" noChangeArrowheads="1"/>
          </p:cNvSpPr>
          <p:nvPr>
            <p:ph type="title"/>
          </p:nvPr>
        </p:nvSpPr>
        <p:spPr/>
        <p:txBody>
          <a:bodyPr/>
          <a:lstStyle/>
          <a:p>
            <a:pPr eaLnBrk="1" hangingPunct="1"/>
            <a:r>
              <a:rPr lang="en-US" smtClean="0"/>
              <a:t>Opening an Existing Database:</a:t>
            </a:r>
            <a:br>
              <a:rPr lang="en-US" smtClean="0"/>
            </a:br>
            <a:r>
              <a:rPr lang="en-US" sz="2800" smtClean="0"/>
              <a:t>The Backstage View</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19</a:t>
            </a:fld>
            <a:endParaRPr lang="en-US" smtClean="0"/>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Chapter Objectives</a:t>
            </a:r>
          </a:p>
        </p:txBody>
      </p:sp>
      <p:sp>
        <p:nvSpPr>
          <p:cNvPr id="3075" name="Rectangle 3"/>
          <p:cNvSpPr>
            <a:spLocks noGrp="1" noChangeArrowheads="1"/>
          </p:cNvSpPr>
          <p:nvPr>
            <p:ph type="body" idx="1"/>
          </p:nvPr>
        </p:nvSpPr>
        <p:spPr/>
        <p:txBody>
          <a:bodyPr/>
          <a:lstStyle/>
          <a:p>
            <a:pPr eaLnBrk="1" hangingPunct="1"/>
            <a:r>
              <a:rPr lang="en-US" sz="2200" dirty="0" smtClean="0"/>
              <a:t>To be able to create databases in Access 2013</a:t>
            </a:r>
          </a:p>
          <a:p>
            <a:pPr eaLnBrk="1" hangingPunct="1"/>
            <a:r>
              <a:rPr lang="en-US" sz="2200" dirty="0" smtClean="0"/>
              <a:t>To be able to create tables in Access 2013</a:t>
            </a:r>
          </a:p>
          <a:p>
            <a:pPr eaLnBrk="1" hangingPunct="1"/>
            <a:r>
              <a:rPr lang="en-US" sz="2200" dirty="0" smtClean="0"/>
              <a:t>To understand Access 2013 data types</a:t>
            </a:r>
          </a:p>
          <a:p>
            <a:pPr eaLnBrk="1" hangingPunct="1"/>
            <a:r>
              <a:rPr lang="en-US" sz="2200" dirty="0" smtClean="0"/>
              <a:t>To be able to insert data into tables in Access 2013</a:t>
            </a:r>
          </a:p>
          <a:p>
            <a:pPr eaLnBrk="1" hangingPunct="1"/>
            <a:r>
              <a:rPr lang="en-US" sz="2200" dirty="0" smtClean="0"/>
              <a:t>To be able to create relationships between tables in Access 2013</a:t>
            </a:r>
          </a:p>
          <a:p>
            <a:pPr eaLnBrk="1" hangingPunct="1"/>
            <a:r>
              <a:rPr lang="en-US" sz="2200" dirty="0" smtClean="0"/>
              <a:t>To be able to create Query-by-Example (QBE) queries in Access 2013</a:t>
            </a:r>
          </a:p>
          <a:p>
            <a:pPr eaLnBrk="1" hangingPunct="1"/>
            <a:r>
              <a:rPr lang="en-US" sz="2200" dirty="0" smtClean="0"/>
              <a:t>To understand the use of the Form Wizard in Access 2013</a:t>
            </a:r>
          </a:p>
          <a:p>
            <a:pPr eaLnBrk="1" hangingPunct="1"/>
            <a:r>
              <a:rPr lang="en-US" sz="2200" dirty="0" smtClean="0"/>
              <a:t>To understand the use of the Report Wizard in Access 2013</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2</a:t>
            </a:fld>
            <a:endParaRPr lang="en-US" smtClean="0"/>
          </a:p>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34340" y="1455420"/>
            <a:ext cx="8252460" cy="2149355"/>
          </a:xfrm>
          <a:prstGeom prst="rect">
            <a:avLst/>
          </a:prstGeom>
        </p:spPr>
      </p:pic>
      <p:sp>
        <p:nvSpPr>
          <p:cNvPr id="19458" name="Rectangle 2"/>
          <p:cNvSpPr>
            <a:spLocks noGrp="1" noChangeArrowheads="1"/>
          </p:cNvSpPr>
          <p:nvPr>
            <p:ph type="title"/>
          </p:nvPr>
        </p:nvSpPr>
        <p:spPr/>
        <p:txBody>
          <a:bodyPr/>
          <a:lstStyle/>
          <a:p>
            <a:pPr eaLnBrk="1" hangingPunct="1"/>
            <a:r>
              <a:rPr lang="en-US" smtClean="0"/>
              <a:t>The Security Warning Bar </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20</a:t>
            </a:fld>
            <a:endParaRPr lang="en-US" smtClean="0"/>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458415"/>
            <a:ext cx="8229600" cy="2198681"/>
          </a:xfrm>
          <a:prstGeom prst="rect">
            <a:avLst/>
          </a:prstGeom>
        </p:spPr>
      </p:pic>
      <p:sp>
        <p:nvSpPr>
          <p:cNvPr id="20483" name="Rectangle 2"/>
          <p:cNvSpPr>
            <a:spLocks noGrp="1" noChangeArrowheads="1"/>
          </p:cNvSpPr>
          <p:nvPr>
            <p:ph type="title"/>
          </p:nvPr>
        </p:nvSpPr>
        <p:spPr/>
        <p:txBody>
          <a:bodyPr/>
          <a:lstStyle/>
          <a:p>
            <a:pPr eaLnBrk="1" hangingPunct="1"/>
            <a:r>
              <a:rPr lang="en-US" smtClean="0"/>
              <a:t>Creating a Table 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21</a:t>
            </a:fld>
            <a:endParaRPr lang="en-US" smtClean="0"/>
          </a:p>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447800"/>
            <a:ext cx="8229600" cy="4247251"/>
          </a:xfrm>
          <a:prstGeom prst="rect">
            <a:avLst/>
          </a:prstGeom>
        </p:spPr>
      </p:pic>
      <p:sp>
        <p:nvSpPr>
          <p:cNvPr id="21507" name="Rectangle 2"/>
          <p:cNvSpPr>
            <a:spLocks noGrp="1" noChangeArrowheads="1"/>
          </p:cNvSpPr>
          <p:nvPr>
            <p:ph type="title"/>
          </p:nvPr>
        </p:nvSpPr>
        <p:spPr/>
        <p:txBody>
          <a:bodyPr/>
          <a:lstStyle/>
          <a:p>
            <a:pPr eaLnBrk="1" hangingPunct="1"/>
            <a:r>
              <a:rPr lang="en-US" smtClean="0"/>
              <a:t>Creating a Table 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22</a:t>
            </a:fld>
            <a:endParaRPr lang="en-US" smtClean="0"/>
          </a:p>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455420"/>
            <a:ext cx="8229600" cy="4238421"/>
          </a:xfrm>
          <a:prstGeom prst="rect">
            <a:avLst/>
          </a:prstGeom>
        </p:spPr>
      </p:pic>
      <p:sp>
        <p:nvSpPr>
          <p:cNvPr id="22530" name="Rectangle 2"/>
          <p:cNvSpPr>
            <a:spLocks noGrp="1" noChangeArrowheads="1"/>
          </p:cNvSpPr>
          <p:nvPr>
            <p:ph type="title"/>
          </p:nvPr>
        </p:nvSpPr>
        <p:spPr/>
        <p:txBody>
          <a:bodyPr/>
          <a:lstStyle/>
          <a:p>
            <a:pPr eaLnBrk="1" hangingPunct="1"/>
            <a:r>
              <a:rPr lang="en-US" sz="4000" smtClean="0"/>
              <a:t>Creating Columns (Fields) 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23</a:t>
            </a:fld>
            <a:endParaRPr lang="en-US" smtClean="0"/>
          </a:p>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34340" y="1478280"/>
            <a:ext cx="8252460" cy="4205921"/>
          </a:xfrm>
          <a:prstGeom prst="rect">
            <a:avLst/>
          </a:prstGeom>
        </p:spPr>
      </p:pic>
      <p:sp>
        <p:nvSpPr>
          <p:cNvPr id="23555" name="Rectangle 2"/>
          <p:cNvSpPr>
            <a:spLocks noGrp="1" noChangeArrowheads="1"/>
          </p:cNvSpPr>
          <p:nvPr>
            <p:ph type="title"/>
          </p:nvPr>
        </p:nvSpPr>
        <p:spPr/>
        <p:txBody>
          <a:bodyPr/>
          <a:lstStyle/>
          <a:p>
            <a:pPr eaLnBrk="1" hangingPunct="1"/>
            <a:r>
              <a:rPr lang="en-US" sz="4000" smtClean="0"/>
              <a:t>Creating Columns (Fields) 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24</a:t>
            </a:fld>
            <a:endParaRPr lang="en-US" smtClean="0"/>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503926"/>
            <a:ext cx="8121451" cy="4134874"/>
          </a:xfrm>
          <a:prstGeom prst="rect">
            <a:avLst/>
          </a:prstGeom>
        </p:spPr>
      </p:pic>
      <p:sp>
        <p:nvSpPr>
          <p:cNvPr id="24579" name="Rectangle 2"/>
          <p:cNvSpPr>
            <a:spLocks noGrp="1" noChangeArrowheads="1"/>
          </p:cNvSpPr>
          <p:nvPr>
            <p:ph type="title"/>
          </p:nvPr>
        </p:nvSpPr>
        <p:spPr/>
        <p:txBody>
          <a:bodyPr/>
          <a:lstStyle/>
          <a:p>
            <a:pPr eaLnBrk="1" hangingPunct="1"/>
            <a:r>
              <a:rPr lang="en-US" sz="4000" smtClean="0"/>
              <a:t>Creating Columns (Fields) III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25</a:t>
            </a:fld>
            <a:endParaRPr lang="en-US" smtClean="0"/>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1961" y="1495425"/>
            <a:ext cx="8244840" cy="4197695"/>
          </a:xfrm>
          <a:prstGeom prst="rect">
            <a:avLst/>
          </a:prstGeom>
        </p:spPr>
      </p:pic>
      <p:sp>
        <p:nvSpPr>
          <p:cNvPr id="25603" name="Rectangle 2"/>
          <p:cNvSpPr>
            <a:spLocks noGrp="1" noChangeArrowheads="1"/>
          </p:cNvSpPr>
          <p:nvPr>
            <p:ph type="title"/>
          </p:nvPr>
        </p:nvSpPr>
        <p:spPr/>
        <p:txBody>
          <a:bodyPr/>
          <a:lstStyle/>
          <a:p>
            <a:pPr eaLnBrk="1" hangingPunct="1"/>
            <a:r>
              <a:rPr lang="en-US" sz="4000" smtClean="0"/>
              <a:t>Creating Columns (Fields) IV</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26</a:t>
            </a:fld>
            <a:endParaRPr lang="en-US" smtClean="0"/>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497013"/>
            <a:ext cx="8229600" cy="4185441"/>
          </a:xfrm>
          <a:prstGeom prst="rect">
            <a:avLst/>
          </a:prstGeom>
        </p:spPr>
      </p:pic>
      <p:sp>
        <p:nvSpPr>
          <p:cNvPr id="26627" name="Rectangle 2"/>
          <p:cNvSpPr>
            <a:spLocks noGrp="1" noChangeArrowheads="1"/>
          </p:cNvSpPr>
          <p:nvPr>
            <p:ph type="title"/>
          </p:nvPr>
        </p:nvSpPr>
        <p:spPr/>
        <p:txBody>
          <a:bodyPr/>
          <a:lstStyle/>
          <a:p>
            <a:pPr eaLnBrk="1" hangingPunct="1"/>
            <a:r>
              <a:rPr lang="en-US" sz="4000" smtClean="0"/>
              <a:t>Setting the Primary Key 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27</a:t>
            </a:fld>
            <a:endParaRPr lang="en-US" smtClean="0"/>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524000"/>
            <a:ext cx="8229600" cy="2637353"/>
          </a:xfrm>
          <a:prstGeom prst="rect">
            <a:avLst/>
          </a:prstGeom>
        </p:spPr>
      </p:pic>
      <p:sp>
        <p:nvSpPr>
          <p:cNvPr id="27650" name="Rectangle 2"/>
          <p:cNvSpPr>
            <a:spLocks noGrp="1" noChangeArrowheads="1"/>
          </p:cNvSpPr>
          <p:nvPr>
            <p:ph type="title"/>
          </p:nvPr>
        </p:nvSpPr>
        <p:spPr/>
        <p:txBody>
          <a:bodyPr/>
          <a:lstStyle/>
          <a:p>
            <a:pPr eaLnBrk="1" hangingPunct="1"/>
            <a:r>
              <a:rPr lang="en-US" sz="4000" smtClean="0"/>
              <a:t>Setting the Primary Key 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28</a:t>
            </a:fld>
            <a:endParaRPr lang="en-US" smtClean="0"/>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95300" y="1519539"/>
            <a:ext cx="8191500" cy="2223659"/>
          </a:xfrm>
          <a:prstGeom prst="rect">
            <a:avLst/>
          </a:prstGeom>
        </p:spPr>
      </p:pic>
      <p:sp>
        <p:nvSpPr>
          <p:cNvPr id="28674" name="Rectangle 2"/>
          <p:cNvSpPr>
            <a:spLocks noGrp="1" noChangeArrowheads="1"/>
          </p:cNvSpPr>
          <p:nvPr>
            <p:ph type="title"/>
          </p:nvPr>
        </p:nvSpPr>
        <p:spPr/>
        <p:txBody>
          <a:bodyPr/>
          <a:lstStyle/>
          <a:p>
            <a:pPr eaLnBrk="1" hangingPunct="1"/>
            <a:r>
              <a:rPr lang="en-US" sz="4000" smtClean="0"/>
              <a:t>Saving the Table Structure 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29</a:t>
            </a:fld>
            <a:endParaRPr lang="en-US" smtClean="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Example Database Design</a:t>
            </a:r>
            <a:br>
              <a:rPr lang="en-US" smtClean="0"/>
            </a:br>
            <a:r>
              <a:rPr lang="en-US" sz="2400" smtClean="0"/>
              <a:t>Three tables:  STUDENT, CLASS, and GRADE</a:t>
            </a:r>
            <a:endParaRPr lang="en-US" smtClean="0"/>
          </a:p>
        </p:txBody>
      </p:sp>
      <p:pic>
        <p:nvPicPr>
          <p:cNvPr id="410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2296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3</a:t>
            </a:fld>
            <a:endParaRPr lang="en-US" smtClean="0"/>
          </a:p>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525588"/>
            <a:ext cx="8229600" cy="3067316"/>
          </a:xfrm>
          <a:prstGeom prst="rect">
            <a:avLst/>
          </a:prstGeom>
        </p:spPr>
      </p:pic>
      <p:sp>
        <p:nvSpPr>
          <p:cNvPr id="29699" name="Rectangle 2"/>
          <p:cNvSpPr>
            <a:spLocks noGrp="1" noChangeArrowheads="1"/>
          </p:cNvSpPr>
          <p:nvPr>
            <p:ph type="title"/>
          </p:nvPr>
        </p:nvSpPr>
        <p:spPr/>
        <p:txBody>
          <a:bodyPr/>
          <a:lstStyle/>
          <a:p>
            <a:pPr eaLnBrk="1" hangingPunct="1"/>
            <a:r>
              <a:rPr lang="en-US" sz="4000" smtClean="0"/>
              <a:t>Saving the Table Structure 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30</a:t>
            </a:fld>
            <a:endParaRPr lang="en-US" smtClean="0"/>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512888"/>
            <a:ext cx="8229600" cy="1587391"/>
          </a:xfrm>
          <a:prstGeom prst="rect">
            <a:avLst/>
          </a:prstGeom>
        </p:spPr>
      </p:pic>
      <p:sp>
        <p:nvSpPr>
          <p:cNvPr id="30722" name="Rectangle 2"/>
          <p:cNvSpPr>
            <a:spLocks noGrp="1" noChangeArrowheads="1"/>
          </p:cNvSpPr>
          <p:nvPr>
            <p:ph type="title"/>
          </p:nvPr>
        </p:nvSpPr>
        <p:spPr/>
        <p:txBody>
          <a:bodyPr/>
          <a:lstStyle/>
          <a:p>
            <a:pPr eaLnBrk="1" hangingPunct="1"/>
            <a:r>
              <a:rPr lang="en-US" sz="4000" smtClean="0"/>
              <a:t>Saving the Table Structure III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31</a:t>
            </a:fld>
            <a:endParaRPr lang="en-US" smtClean="0"/>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Adding Data to Tables</a:t>
            </a:r>
          </a:p>
        </p:txBody>
      </p:sp>
      <p:sp>
        <p:nvSpPr>
          <p:cNvPr id="31747" name="Rectangle 3"/>
          <p:cNvSpPr>
            <a:spLocks noGrp="1" noChangeArrowheads="1"/>
          </p:cNvSpPr>
          <p:nvPr>
            <p:ph type="body" idx="1"/>
          </p:nvPr>
        </p:nvSpPr>
        <p:spPr/>
        <p:txBody>
          <a:bodyPr/>
          <a:lstStyle/>
          <a:p>
            <a:pPr eaLnBrk="1" hangingPunct="1"/>
            <a:r>
              <a:rPr lang="en-US" smtClean="0"/>
              <a:t>We can add data to a table by:</a:t>
            </a:r>
          </a:p>
          <a:p>
            <a:pPr lvl="1" eaLnBrk="1" hangingPunct="1"/>
            <a:r>
              <a:rPr lang="en-US" smtClean="0"/>
              <a:t>Using the datasheet view</a:t>
            </a:r>
          </a:p>
          <a:p>
            <a:pPr lvl="1" eaLnBrk="1" hangingPunct="1"/>
            <a:r>
              <a:rPr lang="en-US" smtClean="0"/>
              <a:t>Using a form</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32</a:t>
            </a:fld>
            <a:endParaRPr lang="en-US" smtClean="0"/>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576658"/>
            <a:ext cx="8251825" cy="2009833"/>
          </a:xfrm>
          <a:prstGeom prst="rect">
            <a:avLst/>
          </a:prstGeom>
        </p:spPr>
      </p:pic>
      <p:sp>
        <p:nvSpPr>
          <p:cNvPr id="32770" name="Rectangle 2"/>
          <p:cNvSpPr>
            <a:spLocks noGrp="1" noChangeArrowheads="1"/>
          </p:cNvSpPr>
          <p:nvPr>
            <p:ph type="title"/>
          </p:nvPr>
        </p:nvSpPr>
        <p:spPr/>
        <p:txBody>
          <a:bodyPr/>
          <a:lstStyle/>
          <a:p>
            <a:pPr eaLnBrk="1" hangingPunct="1"/>
            <a:r>
              <a:rPr lang="en-US" smtClean="0"/>
              <a:t>STUDENT Data</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33</a:t>
            </a:fld>
            <a:endParaRPr lang="en-US" smtClean="0"/>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524001"/>
            <a:ext cx="8229600" cy="2810752"/>
          </a:xfrm>
          <a:prstGeom prst="rect">
            <a:avLst/>
          </a:prstGeom>
        </p:spPr>
      </p:pic>
      <p:sp>
        <p:nvSpPr>
          <p:cNvPr id="33794" name="Rectangle 2"/>
          <p:cNvSpPr>
            <a:spLocks noGrp="1" noChangeArrowheads="1"/>
          </p:cNvSpPr>
          <p:nvPr>
            <p:ph type="title"/>
          </p:nvPr>
        </p:nvSpPr>
        <p:spPr/>
        <p:txBody>
          <a:bodyPr/>
          <a:lstStyle/>
          <a:p>
            <a:pPr eaLnBrk="1" hangingPunct="1"/>
            <a:r>
              <a:rPr lang="en-US" smtClean="0"/>
              <a:t>CLASS Data</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34</a:t>
            </a:fld>
            <a:endParaRPr lang="en-US" smtClean="0"/>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508126"/>
            <a:ext cx="8229600" cy="4614234"/>
          </a:xfrm>
          <a:prstGeom prst="rect">
            <a:avLst/>
          </a:prstGeom>
        </p:spPr>
      </p:pic>
      <p:sp>
        <p:nvSpPr>
          <p:cNvPr id="34819" name="Rectangle 2"/>
          <p:cNvSpPr>
            <a:spLocks noGrp="1" noChangeArrowheads="1"/>
          </p:cNvSpPr>
          <p:nvPr>
            <p:ph type="title"/>
          </p:nvPr>
        </p:nvSpPr>
        <p:spPr/>
        <p:txBody>
          <a:bodyPr/>
          <a:lstStyle/>
          <a:p>
            <a:pPr eaLnBrk="1" hangingPunct="1"/>
            <a:r>
              <a:rPr lang="en-US" sz="4000" smtClean="0"/>
              <a:t>Adding Data to Tables:</a:t>
            </a:r>
            <a:br>
              <a:rPr lang="en-US" sz="4000" smtClean="0"/>
            </a:br>
            <a:r>
              <a:rPr lang="en-US" sz="2800" smtClean="0"/>
              <a:t>Using the Datasheet View 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35</a:t>
            </a:fld>
            <a:endParaRPr lang="en-US" smtClean="0"/>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495425"/>
            <a:ext cx="8229600" cy="1667203"/>
          </a:xfrm>
          <a:prstGeom prst="rect">
            <a:avLst/>
          </a:prstGeom>
        </p:spPr>
      </p:pic>
      <p:sp>
        <p:nvSpPr>
          <p:cNvPr id="35842" name="Rectangle 2"/>
          <p:cNvSpPr>
            <a:spLocks noGrp="1" noChangeArrowheads="1"/>
          </p:cNvSpPr>
          <p:nvPr>
            <p:ph type="title"/>
          </p:nvPr>
        </p:nvSpPr>
        <p:spPr/>
        <p:txBody>
          <a:bodyPr/>
          <a:lstStyle/>
          <a:p>
            <a:pPr eaLnBrk="1" hangingPunct="1"/>
            <a:r>
              <a:rPr lang="en-US" sz="4000" smtClean="0"/>
              <a:t>Adding Data to Tables:</a:t>
            </a:r>
            <a:br>
              <a:rPr lang="en-US" sz="4000" smtClean="0"/>
            </a:br>
            <a:r>
              <a:rPr lang="en-US" sz="2800" smtClean="0"/>
              <a:t>Using the Datasheet View 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36</a:t>
            </a:fld>
            <a:endParaRPr lang="en-US" smtClean="0"/>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447800"/>
            <a:ext cx="8229600" cy="1417370"/>
          </a:xfrm>
          <a:prstGeom prst="rect">
            <a:avLst/>
          </a:prstGeom>
        </p:spPr>
      </p:pic>
      <p:sp>
        <p:nvSpPr>
          <p:cNvPr id="36866" name="Rectangle 2"/>
          <p:cNvSpPr>
            <a:spLocks noGrp="1" noChangeArrowheads="1"/>
          </p:cNvSpPr>
          <p:nvPr>
            <p:ph type="title"/>
          </p:nvPr>
        </p:nvSpPr>
        <p:spPr/>
        <p:txBody>
          <a:bodyPr/>
          <a:lstStyle/>
          <a:p>
            <a:pPr eaLnBrk="1" hangingPunct="1"/>
            <a:r>
              <a:rPr lang="en-US" sz="4000" smtClean="0"/>
              <a:t>Adding Data to Tables:</a:t>
            </a:r>
            <a:br>
              <a:rPr lang="en-US" sz="4000" smtClean="0"/>
            </a:br>
            <a:r>
              <a:rPr lang="en-US" sz="2800" smtClean="0"/>
              <a:t>Using the Datasheet View III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37</a:t>
            </a:fld>
            <a:endParaRPr lang="en-US" smtClean="0"/>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490345"/>
            <a:ext cx="8229600" cy="1405485"/>
          </a:xfrm>
          <a:prstGeom prst="rect">
            <a:avLst/>
          </a:prstGeom>
        </p:spPr>
      </p:pic>
      <p:sp>
        <p:nvSpPr>
          <p:cNvPr id="37890" name="Rectangle 2"/>
          <p:cNvSpPr>
            <a:spLocks noGrp="1" noChangeArrowheads="1"/>
          </p:cNvSpPr>
          <p:nvPr>
            <p:ph type="title"/>
          </p:nvPr>
        </p:nvSpPr>
        <p:spPr/>
        <p:txBody>
          <a:bodyPr/>
          <a:lstStyle/>
          <a:p>
            <a:pPr eaLnBrk="1" hangingPunct="1"/>
            <a:r>
              <a:rPr lang="en-US" sz="4000" smtClean="0"/>
              <a:t>Adding Data to Tables:</a:t>
            </a:r>
            <a:br>
              <a:rPr lang="en-US" sz="4000" smtClean="0"/>
            </a:br>
            <a:r>
              <a:rPr lang="en-US" sz="2800" smtClean="0"/>
              <a:t>Using the Datasheet View IV</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38</a:t>
            </a:fld>
            <a:endParaRPr lang="en-US" smtClean="0"/>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462395"/>
            <a:ext cx="8229600" cy="2287971"/>
          </a:xfrm>
          <a:prstGeom prst="rect">
            <a:avLst/>
          </a:prstGeom>
        </p:spPr>
      </p:pic>
      <p:sp>
        <p:nvSpPr>
          <p:cNvPr id="38914" name="Rectangle 2"/>
          <p:cNvSpPr>
            <a:spLocks noGrp="1" noChangeArrowheads="1"/>
          </p:cNvSpPr>
          <p:nvPr>
            <p:ph type="title"/>
          </p:nvPr>
        </p:nvSpPr>
        <p:spPr/>
        <p:txBody>
          <a:bodyPr/>
          <a:lstStyle/>
          <a:p>
            <a:pPr eaLnBrk="1" hangingPunct="1"/>
            <a:r>
              <a:rPr lang="en-US" sz="3600" smtClean="0"/>
              <a:t>Creating Relationships 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39</a:t>
            </a:fld>
            <a:endParaRPr lang="en-US" smtClean="0"/>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96963" y="1504950"/>
            <a:ext cx="6827837" cy="4617755"/>
          </a:xfrm>
          <a:prstGeom prst="rect">
            <a:avLst/>
          </a:prstGeom>
        </p:spPr>
      </p:pic>
      <p:sp>
        <p:nvSpPr>
          <p:cNvPr id="5122" name="Rectangle 2"/>
          <p:cNvSpPr>
            <a:spLocks noGrp="1" noChangeArrowheads="1"/>
          </p:cNvSpPr>
          <p:nvPr>
            <p:ph type="title"/>
          </p:nvPr>
        </p:nvSpPr>
        <p:spPr/>
        <p:txBody>
          <a:bodyPr/>
          <a:lstStyle/>
          <a:p>
            <a:pPr eaLnBrk="1" hangingPunct="1"/>
            <a:r>
              <a:rPr lang="en-US" smtClean="0"/>
              <a:t>Example Database Design</a:t>
            </a:r>
            <a:br>
              <a:rPr lang="en-US" smtClean="0"/>
            </a:br>
            <a:r>
              <a:rPr lang="en-US" sz="2400" smtClean="0"/>
              <a:t>Three tables:  STUDENT, CLASS, and GRADE</a:t>
            </a:r>
            <a:endParaRPr lang="en-US"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4</a:t>
            </a:fld>
            <a:endParaRPr lang="en-US" smtClean="0"/>
          </a:p>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447801"/>
            <a:ext cx="8229600" cy="4252108"/>
          </a:xfrm>
          <a:prstGeom prst="rect">
            <a:avLst/>
          </a:prstGeom>
        </p:spPr>
      </p:pic>
      <p:sp>
        <p:nvSpPr>
          <p:cNvPr id="39939" name="Rectangle 2"/>
          <p:cNvSpPr>
            <a:spLocks noGrp="1" noChangeArrowheads="1"/>
          </p:cNvSpPr>
          <p:nvPr>
            <p:ph type="title"/>
          </p:nvPr>
        </p:nvSpPr>
        <p:spPr/>
        <p:txBody>
          <a:bodyPr/>
          <a:lstStyle/>
          <a:p>
            <a:pPr eaLnBrk="1" hangingPunct="1"/>
            <a:r>
              <a:rPr lang="en-US" sz="3600" smtClean="0"/>
              <a:t>Creating Relationships 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40</a:t>
            </a:fld>
            <a:endParaRPr lang="en-US" smtClean="0"/>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64821" y="1510348"/>
            <a:ext cx="8221980" cy="2870605"/>
          </a:xfrm>
          <a:prstGeom prst="rect">
            <a:avLst/>
          </a:prstGeom>
        </p:spPr>
      </p:pic>
      <p:sp>
        <p:nvSpPr>
          <p:cNvPr id="40962" name="Rectangle 2"/>
          <p:cNvSpPr>
            <a:spLocks noGrp="1" noChangeArrowheads="1"/>
          </p:cNvSpPr>
          <p:nvPr>
            <p:ph type="title"/>
          </p:nvPr>
        </p:nvSpPr>
        <p:spPr/>
        <p:txBody>
          <a:bodyPr/>
          <a:lstStyle/>
          <a:p>
            <a:pPr eaLnBrk="1" hangingPunct="1"/>
            <a:r>
              <a:rPr lang="en-US" sz="3600" smtClean="0"/>
              <a:t>Creating Relationships III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41</a:t>
            </a:fld>
            <a:endParaRPr lang="en-US" smtClean="0"/>
          </a:p>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447801"/>
            <a:ext cx="8229600" cy="4203100"/>
          </a:xfrm>
          <a:prstGeom prst="rect">
            <a:avLst/>
          </a:prstGeom>
        </p:spPr>
      </p:pic>
      <p:sp>
        <p:nvSpPr>
          <p:cNvPr id="41987" name="Rectangle 2"/>
          <p:cNvSpPr>
            <a:spLocks noGrp="1" noChangeArrowheads="1"/>
          </p:cNvSpPr>
          <p:nvPr>
            <p:ph type="title"/>
          </p:nvPr>
        </p:nvSpPr>
        <p:spPr/>
        <p:txBody>
          <a:bodyPr/>
          <a:lstStyle/>
          <a:p>
            <a:pPr eaLnBrk="1" hangingPunct="1"/>
            <a:r>
              <a:rPr lang="en-US" sz="3600" smtClean="0"/>
              <a:t>Creating Relationships IV</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42</a:t>
            </a:fld>
            <a:endParaRPr lang="en-US" smtClean="0"/>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554458"/>
            <a:ext cx="8229600" cy="2194560"/>
          </a:xfrm>
          <a:prstGeom prst="rect">
            <a:avLst/>
          </a:prstGeom>
        </p:spPr>
      </p:pic>
      <p:sp>
        <p:nvSpPr>
          <p:cNvPr id="43010" name="Rectangle 2"/>
          <p:cNvSpPr>
            <a:spLocks noGrp="1" noChangeArrowheads="1"/>
          </p:cNvSpPr>
          <p:nvPr>
            <p:ph type="title"/>
          </p:nvPr>
        </p:nvSpPr>
        <p:spPr/>
        <p:txBody>
          <a:bodyPr/>
          <a:lstStyle/>
          <a:p>
            <a:pPr eaLnBrk="1" hangingPunct="1"/>
            <a:r>
              <a:rPr lang="en-US" sz="3600" smtClean="0"/>
              <a:t>Creating Relationships V</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43</a:t>
            </a:fld>
            <a:endParaRPr lang="en-US" smtClean="0"/>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524000"/>
            <a:ext cx="8229600" cy="2404351"/>
          </a:xfrm>
          <a:prstGeom prst="rect">
            <a:avLst/>
          </a:prstGeom>
        </p:spPr>
      </p:pic>
      <p:sp>
        <p:nvSpPr>
          <p:cNvPr id="44034" name="Rectangle 2"/>
          <p:cNvSpPr>
            <a:spLocks noGrp="1" noChangeArrowheads="1"/>
          </p:cNvSpPr>
          <p:nvPr>
            <p:ph type="title"/>
          </p:nvPr>
        </p:nvSpPr>
        <p:spPr/>
        <p:txBody>
          <a:bodyPr/>
          <a:lstStyle/>
          <a:p>
            <a:pPr eaLnBrk="1" hangingPunct="1"/>
            <a:r>
              <a:rPr lang="en-US" sz="3600" smtClean="0"/>
              <a:t>Creating Relationships VI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44</a:t>
            </a:fld>
            <a:endParaRPr lang="en-US" smtClean="0"/>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95399" y="1535430"/>
            <a:ext cx="6727825" cy="4120655"/>
          </a:xfrm>
          <a:prstGeom prst="rect">
            <a:avLst/>
          </a:prstGeom>
        </p:spPr>
      </p:pic>
      <p:sp>
        <p:nvSpPr>
          <p:cNvPr id="45058" name="Rectangle 2"/>
          <p:cNvSpPr>
            <a:spLocks noGrp="1" noChangeArrowheads="1"/>
          </p:cNvSpPr>
          <p:nvPr>
            <p:ph type="title"/>
          </p:nvPr>
        </p:nvSpPr>
        <p:spPr/>
        <p:txBody>
          <a:bodyPr/>
          <a:lstStyle/>
          <a:p>
            <a:pPr eaLnBrk="1" hangingPunct="1"/>
            <a:r>
              <a:rPr lang="en-US" smtClean="0"/>
              <a:t>GRADE Data</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45</a:t>
            </a:fld>
            <a:endParaRPr lang="en-US" smtClean="0"/>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6721" y="1508125"/>
            <a:ext cx="8260080" cy="2158279"/>
          </a:xfrm>
          <a:prstGeom prst="rect">
            <a:avLst/>
          </a:prstGeom>
        </p:spPr>
      </p:pic>
      <p:sp>
        <p:nvSpPr>
          <p:cNvPr id="46082" name="Rectangle 2"/>
          <p:cNvSpPr>
            <a:spLocks noGrp="1" noChangeArrowheads="1"/>
          </p:cNvSpPr>
          <p:nvPr>
            <p:ph type="title"/>
          </p:nvPr>
        </p:nvSpPr>
        <p:spPr/>
        <p:txBody>
          <a:bodyPr/>
          <a:lstStyle/>
          <a:p>
            <a:pPr eaLnBrk="1" hangingPunct="1"/>
            <a:r>
              <a:rPr lang="en-US" sz="3600" smtClean="0"/>
              <a:t>Creating QBE Queries 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46</a:t>
            </a:fld>
            <a:endParaRPr lang="en-US" smtClean="0"/>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497013"/>
            <a:ext cx="8111514" cy="4217987"/>
          </a:xfrm>
          <a:prstGeom prst="rect">
            <a:avLst/>
          </a:prstGeom>
        </p:spPr>
      </p:pic>
      <p:sp>
        <p:nvSpPr>
          <p:cNvPr id="47107" name="Rectangle 2"/>
          <p:cNvSpPr>
            <a:spLocks noGrp="1" noChangeArrowheads="1"/>
          </p:cNvSpPr>
          <p:nvPr>
            <p:ph type="title"/>
          </p:nvPr>
        </p:nvSpPr>
        <p:spPr/>
        <p:txBody>
          <a:bodyPr/>
          <a:lstStyle/>
          <a:p>
            <a:pPr eaLnBrk="1" hangingPunct="1"/>
            <a:r>
              <a:rPr lang="en-US" sz="3600" smtClean="0"/>
              <a:t>Creating QBE Queries 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47</a:t>
            </a:fld>
            <a:endParaRPr lang="en-US" smtClean="0"/>
          </a:p>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470025"/>
            <a:ext cx="8229600" cy="4248274"/>
          </a:xfrm>
          <a:prstGeom prst="rect">
            <a:avLst/>
          </a:prstGeom>
        </p:spPr>
      </p:pic>
      <p:sp>
        <p:nvSpPr>
          <p:cNvPr id="48131" name="Rectangle 2"/>
          <p:cNvSpPr>
            <a:spLocks noGrp="1" noChangeArrowheads="1"/>
          </p:cNvSpPr>
          <p:nvPr>
            <p:ph type="title"/>
          </p:nvPr>
        </p:nvSpPr>
        <p:spPr/>
        <p:txBody>
          <a:bodyPr/>
          <a:lstStyle/>
          <a:p>
            <a:pPr eaLnBrk="1" hangingPunct="1"/>
            <a:r>
              <a:rPr lang="en-US" sz="3600" smtClean="0"/>
              <a:t>Creating QBE Queries III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48</a:t>
            </a:fld>
            <a:endParaRPr lang="en-US" smtClean="0"/>
          </a:p>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400" y="1303338"/>
            <a:ext cx="7991475" cy="4949223"/>
          </a:xfrm>
          <a:prstGeom prst="rect">
            <a:avLst/>
          </a:prstGeom>
        </p:spPr>
      </p:pic>
      <p:sp>
        <p:nvSpPr>
          <p:cNvPr id="49155" name="Rectangle 2"/>
          <p:cNvSpPr>
            <a:spLocks noGrp="1" noChangeArrowheads="1"/>
          </p:cNvSpPr>
          <p:nvPr>
            <p:ph type="title"/>
          </p:nvPr>
        </p:nvSpPr>
        <p:spPr>
          <a:xfrm>
            <a:off x="457200" y="274638"/>
            <a:ext cx="8229600" cy="944562"/>
          </a:xfrm>
        </p:spPr>
        <p:txBody>
          <a:bodyPr/>
          <a:lstStyle/>
          <a:p>
            <a:pPr eaLnBrk="1" hangingPunct="1"/>
            <a:r>
              <a:rPr lang="en-US" sz="3600" smtClean="0"/>
              <a:t>Creating QBE Queries IV</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49</a:t>
            </a:fld>
            <a:endParaRPr lang="en-US" smtClean="0"/>
          </a:p>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Microsoft Access 2013 App Tile</a:t>
            </a:r>
            <a:endParaRPr lang="en-US" sz="3600" dirty="0"/>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A-</a:t>
            </a:r>
            <a:fld id="{8A6D3655-8512-4984-BDA2-5BCF1308C6CA}" type="slidenum">
              <a:rPr lang="en-US" smtClean="0"/>
              <a:pPr/>
              <a:t>5</a:t>
            </a:fld>
            <a:endParaRPr lang="en-US" smtClean="0"/>
          </a:p>
          <a:p>
            <a:endParaRPr lang="en-US"/>
          </a:p>
        </p:txBody>
      </p:sp>
      <p:pic>
        <p:nvPicPr>
          <p:cNvPr id="6" name="Picture 5"/>
          <p:cNvPicPr>
            <a:picLocks noChangeAspect="1"/>
          </p:cNvPicPr>
          <p:nvPr/>
        </p:nvPicPr>
        <p:blipFill>
          <a:blip r:embed="rId2"/>
          <a:stretch>
            <a:fillRect/>
          </a:stretch>
        </p:blipFill>
        <p:spPr>
          <a:xfrm>
            <a:off x="457201" y="1524000"/>
            <a:ext cx="8229600" cy="4065973"/>
          </a:xfrm>
          <a:prstGeom prst="rect">
            <a:avLst/>
          </a:prstGeom>
        </p:spPr>
      </p:pic>
    </p:spTree>
    <p:extLst>
      <p:ext uri="{BB962C8B-B14F-4D97-AF65-F5344CB8AC3E}">
        <p14:creationId xmlns:p14="http://schemas.microsoft.com/office/powerpoint/2010/main" val="19595874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3400" y="1189038"/>
            <a:ext cx="7985125" cy="5093575"/>
          </a:xfrm>
          <a:prstGeom prst="rect">
            <a:avLst/>
          </a:prstGeom>
        </p:spPr>
      </p:pic>
      <p:sp>
        <p:nvSpPr>
          <p:cNvPr id="50178" name="Rectangle 2"/>
          <p:cNvSpPr>
            <a:spLocks noGrp="1" noChangeArrowheads="1"/>
          </p:cNvSpPr>
          <p:nvPr>
            <p:ph type="title"/>
          </p:nvPr>
        </p:nvSpPr>
        <p:spPr>
          <a:xfrm>
            <a:off x="457200" y="274638"/>
            <a:ext cx="8229600" cy="868362"/>
          </a:xfrm>
        </p:spPr>
        <p:txBody>
          <a:bodyPr/>
          <a:lstStyle/>
          <a:p>
            <a:pPr eaLnBrk="1" hangingPunct="1"/>
            <a:r>
              <a:rPr lang="en-US" sz="3600" smtClean="0"/>
              <a:t>Creating QBE Queries V</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50</a:t>
            </a:fld>
            <a:endParaRPr lang="en-US" smtClean="0"/>
          </a:p>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489393"/>
            <a:ext cx="8155345" cy="4225607"/>
          </a:xfrm>
          <a:prstGeom prst="rect">
            <a:avLst/>
          </a:prstGeom>
        </p:spPr>
      </p:pic>
      <p:sp>
        <p:nvSpPr>
          <p:cNvPr id="51203" name="Rectangle 2"/>
          <p:cNvSpPr>
            <a:spLocks noGrp="1" noChangeArrowheads="1"/>
          </p:cNvSpPr>
          <p:nvPr>
            <p:ph type="title"/>
          </p:nvPr>
        </p:nvSpPr>
        <p:spPr/>
        <p:txBody>
          <a:bodyPr/>
          <a:lstStyle/>
          <a:p>
            <a:pPr eaLnBrk="1" hangingPunct="1"/>
            <a:r>
              <a:rPr lang="en-US" sz="3600" smtClean="0"/>
              <a:t>Creating QBE Queries VI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51</a:t>
            </a:fld>
            <a:endParaRPr lang="en-US" smtClean="0"/>
          </a:p>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1960" y="1493839"/>
            <a:ext cx="8183055" cy="3154362"/>
          </a:xfrm>
          <a:prstGeom prst="rect">
            <a:avLst/>
          </a:prstGeom>
        </p:spPr>
      </p:pic>
      <p:sp>
        <p:nvSpPr>
          <p:cNvPr id="52226" name="Rectangle 2"/>
          <p:cNvSpPr>
            <a:spLocks noGrp="1" noChangeArrowheads="1"/>
          </p:cNvSpPr>
          <p:nvPr>
            <p:ph type="title"/>
          </p:nvPr>
        </p:nvSpPr>
        <p:spPr/>
        <p:txBody>
          <a:bodyPr/>
          <a:lstStyle/>
          <a:p>
            <a:pPr eaLnBrk="1" hangingPunct="1"/>
            <a:r>
              <a:rPr lang="en-US" sz="3600" smtClean="0"/>
              <a:t>Creating QBE Queries VII</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52</a:t>
            </a:fld>
            <a:endParaRPr lang="en-US" smtClean="0"/>
          </a:p>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530350"/>
            <a:ext cx="8168338" cy="2127250"/>
          </a:xfrm>
          <a:prstGeom prst="rect">
            <a:avLst/>
          </a:prstGeom>
        </p:spPr>
      </p:pic>
      <p:sp>
        <p:nvSpPr>
          <p:cNvPr id="53250" name="Rectangle 2"/>
          <p:cNvSpPr>
            <a:spLocks noGrp="1" noChangeArrowheads="1"/>
          </p:cNvSpPr>
          <p:nvPr>
            <p:ph type="title"/>
          </p:nvPr>
        </p:nvSpPr>
        <p:spPr/>
        <p:txBody>
          <a:bodyPr/>
          <a:lstStyle/>
          <a:p>
            <a:pPr eaLnBrk="1" hangingPunct="1"/>
            <a:r>
              <a:rPr lang="en-US" sz="3600" dirty="0" smtClean="0"/>
              <a:t>Access 2013 Forms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53</a:t>
            </a:fld>
            <a:endParaRPr lang="en-US" smtClean="0"/>
          </a:p>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507491"/>
            <a:ext cx="8229600" cy="2190997"/>
          </a:xfrm>
          <a:prstGeom prst="rect">
            <a:avLst/>
          </a:prstGeom>
        </p:spPr>
      </p:pic>
      <p:sp>
        <p:nvSpPr>
          <p:cNvPr id="54274" name="Rectangle 2"/>
          <p:cNvSpPr>
            <a:spLocks noGrp="1" noChangeArrowheads="1"/>
          </p:cNvSpPr>
          <p:nvPr>
            <p:ph type="title"/>
          </p:nvPr>
        </p:nvSpPr>
        <p:spPr/>
        <p:txBody>
          <a:bodyPr/>
          <a:lstStyle/>
          <a:p>
            <a:pPr eaLnBrk="1" hangingPunct="1"/>
            <a:r>
              <a:rPr lang="en-US" sz="3600" dirty="0" smtClean="0"/>
              <a:t>Access 2013 Reports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54</a:t>
            </a:fld>
            <a:endParaRPr lang="en-US" smtClean="0"/>
          </a:p>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title"/>
          </p:nvPr>
        </p:nvSpPr>
        <p:spPr>
          <a:xfrm>
            <a:off x="0" y="0"/>
            <a:ext cx="9144000" cy="2514600"/>
          </a:xfrm>
        </p:spPr>
        <p:txBody>
          <a:bodyPr/>
          <a:lstStyle/>
          <a:p>
            <a:pPr eaLnBrk="1" hangingPunct="1"/>
            <a:r>
              <a:rPr lang="en-US" sz="3600" dirty="0" smtClean="0"/>
              <a:t/>
            </a:r>
            <a:br>
              <a:rPr lang="en-US" sz="3600" dirty="0" smtClean="0"/>
            </a:br>
            <a:r>
              <a:rPr lang="en-US" sz="3600" dirty="0" smtClean="0">
                <a:latin typeface="Calibri" panose="020F0502020204030204" pitchFamily="34" charset="0"/>
                <a:ea typeface="Calibri" panose="020F0502020204030204" pitchFamily="34" charset="0"/>
                <a:cs typeface="Calibri" panose="020F0502020204030204" pitchFamily="34" charset="0"/>
              </a:rPr>
              <a:t>David </a:t>
            </a:r>
            <a:r>
              <a:rPr lang="en-US" sz="3600" dirty="0" err="1" smtClean="0">
                <a:latin typeface="Calibri" panose="020F0502020204030204" pitchFamily="34" charset="0"/>
                <a:ea typeface="Calibri" panose="020F0502020204030204" pitchFamily="34" charset="0"/>
                <a:cs typeface="Calibri" panose="020F0502020204030204" pitchFamily="34" charset="0"/>
              </a:rPr>
              <a:t>Kroenke</a:t>
            </a:r>
            <a:r>
              <a:rPr lang="en-US" sz="3600" dirty="0" smtClean="0">
                <a:latin typeface="Calibri" panose="020F0502020204030204" pitchFamily="34" charset="0"/>
                <a:ea typeface="Calibri" panose="020F0502020204030204" pitchFamily="34" charset="0"/>
                <a:cs typeface="Calibri" panose="020F0502020204030204" pitchFamily="34" charset="0"/>
              </a:rPr>
              <a:t> and David Auer</a:t>
            </a:r>
            <a:r>
              <a:rPr lang="en-US" sz="3600" dirty="0" smtClean="0"/>
              <a:t/>
            </a:r>
            <a:br>
              <a:rPr lang="en-US" sz="3600" dirty="0" smtClean="0"/>
            </a:br>
            <a:r>
              <a:rPr lang="en-US" sz="4000" dirty="0" smtClean="0"/>
              <a:t> </a:t>
            </a:r>
            <a:r>
              <a:rPr lang="en-US" sz="4000"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Database Processing</a:t>
            </a:r>
            <a: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smtClean="0">
                <a:solidFill>
                  <a:schemeClr val="bg2">
                    <a:lumMod val="40000"/>
                    <a:lumOff val="60000"/>
                  </a:schemeClr>
                </a:solidFill>
                <a:latin typeface="Calibri" panose="020F0502020204030204" pitchFamily="34" charset="0"/>
                <a:ea typeface="Calibri" panose="020F0502020204030204" pitchFamily="34" charset="0"/>
                <a:cs typeface="Calibri" panose="020F0502020204030204" pitchFamily="34" charset="0"/>
              </a:rPr>
              <a:t>Fundamentals, Design, and Implementation</a:t>
            </a:r>
            <a:r>
              <a:rPr lang="en-US" sz="3200" dirty="0" smtClean="0">
                <a:latin typeface="Calibri" panose="020F0502020204030204" pitchFamily="34" charset="0"/>
                <a:ea typeface="Calibri" panose="020F0502020204030204" pitchFamily="34" charset="0"/>
                <a:cs typeface="Calibri" panose="020F0502020204030204" pitchFamily="34" charset="0"/>
              </a:rPr>
              <a:t/>
            </a:r>
            <a:br>
              <a:rPr lang="en-US" sz="3200" dirty="0" smtClean="0">
                <a:latin typeface="Calibri" panose="020F0502020204030204" pitchFamily="34" charset="0"/>
                <a:ea typeface="Calibri" panose="020F0502020204030204" pitchFamily="34" charset="0"/>
                <a:cs typeface="Calibri" panose="020F0502020204030204" pitchFamily="34" charset="0"/>
              </a:rPr>
            </a:br>
            <a:r>
              <a:rPr lang="en-US" sz="3200" dirty="0" smtClean="0">
                <a:latin typeface="Calibri" panose="020F0502020204030204" pitchFamily="34" charset="0"/>
                <a:ea typeface="Calibri" panose="020F0502020204030204" pitchFamily="34" charset="0"/>
                <a:cs typeface="Calibri" panose="020F0502020204030204" pitchFamily="34" charset="0"/>
              </a:rPr>
              <a:t> (13th Edition) </a:t>
            </a:r>
            <a:r>
              <a:rPr lang="en-US" sz="3200" dirty="0" smtClean="0">
                <a:solidFill>
                  <a:srgbClr val="CCCCCC"/>
                </a:solidFill>
              </a:rPr>
              <a:t/>
            </a:r>
            <a:br>
              <a:rPr lang="en-US" sz="3200" dirty="0" smtClean="0">
                <a:solidFill>
                  <a:srgbClr val="CCCCCC"/>
                </a:solidFill>
              </a:rPr>
            </a:br>
            <a:endParaRPr lang="en-US" sz="3200" dirty="0" smtClean="0">
              <a:solidFill>
                <a:srgbClr val="CCCCCC"/>
              </a:solidFill>
            </a:endParaRPr>
          </a:p>
        </p:txBody>
      </p:sp>
      <p:sp>
        <p:nvSpPr>
          <p:cNvPr id="55299" name="Rectangle 4"/>
          <p:cNvSpPr>
            <a:spLocks noGrp="1" noChangeArrowheads="1"/>
          </p:cNvSpPr>
          <p:nvPr>
            <p:ph type="body" idx="1"/>
          </p:nvPr>
        </p:nvSpPr>
        <p:spPr>
          <a:xfrm>
            <a:off x="457200" y="3581400"/>
            <a:ext cx="8229600" cy="990600"/>
          </a:xfrm>
        </p:spPr>
        <p:txBody>
          <a:bodyPr/>
          <a:lstStyle/>
          <a:p>
            <a:pPr algn="ctr" eaLnBrk="1" hangingPunct="1">
              <a:lnSpc>
                <a:spcPct val="80000"/>
              </a:lnSpc>
              <a:buFontTx/>
              <a:buNone/>
            </a:pPr>
            <a:r>
              <a:rPr lang="en-US" b="1" dirty="0" smtClean="0">
                <a:solidFill>
                  <a:srgbClr val="339966"/>
                </a:solidFill>
                <a:latin typeface="Calibri" panose="020F0502020204030204" pitchFamily="34" charset="0"/>
                <a:ea typeface="Calibri" panose="020F0502020204030204" pitchFamily="34" charset="0"/>
                <a:cs typeface="Calibri" panose="020F0502020204030204" pitchFamily="34" charset="0"/>
              </a:rPr>
              <a:t>End of Presentation:</a:t>
            </a:r>
          </a:p>
          <a:p>
            <a:pPr algn="ctr" eaLnBrk="1" hangingPunct="1">
              <a:lnSpc>
                <a:spcPct val="80000"/>
              </a:lnSpc>
              <a:buFontTx/>
              <a:buNone/>
            </a:pPr>
            <a:r>
              <a:rPr lang="en-US"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Appendix A</a:t>
            </a:r>
          </a:p>
        </p:txBody>
      </p:sp>
      <p:cxnSp>
        <p:nvCxnSpPr>
          <p:cNvPr id="7" name="Straight Connector 6"/>
          <p:cNvCxnSpPr/>
          <p:nvPr/>
        </p:nvCxnSpPr>
        <p:spPr>
          <a:xfrm>
            <a:off x="0" y="25146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55</a:t>
            </a:fld>
            <a:endParaRPr lang="en-US" smtClean="0"/>
          </a:p>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smtClean="0">
              <a:solidFill>
                <a:srgbClr val="000000"/>
              </a:solidFill>
              <a:effectLst>
                <a:outerShdw blurRad="38100" dist="38100" dir="2700000" algn="tl">
                  <a:srgbClr val="C0C0C0"/>
                </a:outerShdw>
              </a:effectLst>
              <a:cs typeface="Arial" charset="0"/>
            </a:endParaRPr>
          </a:p>
        </p:txBody>
      </p:sp>
      <p:pic>
        <p:nvPicPr>
          <p:cNvPr id="56323"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04742" y="381000"/>
            <a:ext cx="7704233" cy="2514600"/>
          </a:xfrm>
          <a:prstGeom prst="rect">
            <a:avLst/>
          </a:prstGeom>
          <a:solidFill>
            <a:schemeClr val="hlink"/>
          </a:solidFill>
          <a:ln w="9525">
            <a:solidFill>
              <a:schemeClr val="bg1"/>
            </a:solidFill>
            <a:miter lim="800000"/>
            <a:headEnd/>
            <a:tailEnd/>
          </a:ln>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56</a:t>
            </a:fld>
            <a:endParaRPr lang="en-US" smtClean="0"/>
          </a:p>
          <a:p>
            <a:endParaRPr lang="en-US"/>
          </a:p>
        </p:txBody>
      </p:sp>
      <p:sp>
        <p:nvSpPr>
          <p:cNvPr id="7"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dirty="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Microsoft Access</a:t>
            </a:r>
            <a:r>
              <a:rPr lang="en-US" smtClean="0">
                <a:cs typeface="Arial" panose="020B0604020202020204" pitchFamily="34" charset="0"/>
              </a:rPr>
              <a:t>—</a:t>
            </a:r>
            <a:r>
              <a:rPr lang="en-US" smtClean="0"/>
              <a:t>Table Keys</a:t>
            </a:r>
          </a:p>
        </p:txBody>
      </p:sp>
      <p:sp>
        <p:nvSpPr>
          <p:cNvPr id="6147" name="Rectangle 3"/>
          <p:cNvSpPr>
            <a:spLocks noGrp="1" noChangeArrowheads="1"/>
          </p:cNvSpPr>
          <p:nvPr>
            <p:ph type="body" idx="1"/>
          </p:nvPr>
        </p:nvSpPr>
        <p:spPr/>
        <p:txBody>
          <a:bodyPr/>
          <a:lstStyle/>
          <a:p>
            <a:pPr eaLnBrk="1" hangingPunct="1">
              <a:lnSpc>
                <a:spcPct val="80000"/>
              </a:lnSpc>
            </a:pPr>
            <a:r>
              <a:rPr lang="en-US" sz="2400" smtClean="0"/>
              <a:t>Each table has a key.</a:t>
            </a:r>
          </a:p>
          <a:p>
            <a:pPr eaLnBrk="1" hangingPunct="1">
              <a:lnSpc>
                <a:spcPct val="80000"/>
              </a:lnSpc>
            </a:pPr>
            <a:r>
              <a:rPr lang="en-US" sz="2400" smtClean="0"/>
              <a:t>A </a:t>
            </a:r>
            <a:r>
              <a:rPr lang="en-US" sz="2400" b="1" smtClean="0">
                <a:solidFill>
                  <a:srgbClr val="0099CC"/>
                </a:solidFill>
              </a:rPr>
              <a:t>key</a:t>
            </a:r>
            <a:r>
              <a:rPr lang="en-US" sz="2400" smtClean="0"/>
              <a:t> is one or more columns that identify a row.</a:t>
            </a:r>
          </a:p>
          <a:p>
            <a:pPr lvl="1" eaLnBrk="1" hangingPunct="1">
              <a:lnSpc>
                <a:spcPct val="80000"/>
              </a:lnSpc>
            </a:pPr>
            <a:r>
              <a:rPr lang="en-US" sz="2000" smtClean="0"/>
              <a:t>StudentNumber in STUDENT</a:t>
            </a:r>
          </a:p>
          <a:p>
            <a:pPr lvl="1" eaLnBrk="1" hangingPunct="1">
              <a:lnSpc>
                <a:spcPct val="80000"/>
              </a:lnSpc>
            </a:pPr>
            <a:r>
              <a:rPr lang="en-US" sz="2000" smtClean="0"/>
              <a:t>ClassNumber in CLASS</a:t>
            </a:r>
          </a:p>
          <a:p>
            <a:pPr eaLnBrk="1" hangingPunct="1">
              <a:lnSpc>
                <a:spcPct val="80000"/>
              </a:lnSpc>
            </a:pPr>
            <a:r>
              <a:rPr lang="en-US" sz="2400" smtClean="0"/>
              <a:t>Keys composed of more than one column are called </a:t>
            </a:r>
            <a:r>
              <a:rPr lang="en-US" sz="2400" b="1" smtClean="0">
                <a:solidFill>
                  <a:srgbClr val="0099CC"/>
                </a:solidFill>
              </a:rPr>
              <a:t>composite keys</a:t>
            </a:r>
            <a:r>
              <a:rPr lang="en-US" sz="2400" smtClean="0"/>
              <a:t>.</a:t>
            </a:r>
          </a:p>
          <a:p>
            <a:pPr lvl="1" eaLnBrk="1" hangingPunct="1">
              <a:lnSpc>
                <a:spcPct val="80000"/>
              </a:lnSpc>
            </a:pPr>
            <a:r>
              <a:rPr lang="en-US" sz="2000" smtClean="0"/>
              <a:t>(StudentNumber, ClassNumber) in GRADE</a:t>
            </a:r>
          </a:p>
          <a:p>
            <a:pPr eaLnBrk="1" hangingPunct="1">
              <a:lnSpc>
                <a:spcPct val="80000"/>
              </a:lnSpc>
            </a:pPr>
            <a:r>
              <a:rPr lang="en-US" sz="2400" smtClean="0"/>
              <a:t>See Chapter Three for a complete discussion of keys.</a:t>
            </a:r>
          </a:p>
          <a:p>
            <a:pPr eaLnBrk="1" hangingPunct="1">
              <a:lnSpc>
                <a:spcPct val="80000"/>
              </a:lnSpc>
            </a:pPr>
            <a:r>
              <a:rPr lang="en-US" sz="2400" smtClean="0"/>
              <a:t>In this Appendix, the following keys are relevant:</a:t>
            </a:r>
          </a:p>
          <a:p>
            <a:pPr lvl="1" eaLnBrk="1" hangingPunct="1">
              <a:lnSpc>
                <a:spcPct val="80000"/>
              </a:lnSpc>
              <a:buClr>
                <a:schemeClr val="tx1"/>
              </a:buClr>
            </a:pPr>
            <a:r>
              <a:rPr lang="en-US" sz="2000" b="1" smtClean="0">
                <a:solidFill>
                  <a:srgbClr val="0099CC"/>
                </a:solidFill>
              </a:rPr>
              <a:t>Primary key</a:t>
            </a:r>
            <a:r>
              <a:rPr lang="en-US" sz="2000" smtClean="0">
                <a:cs typeface="Arial" panose="020B0604020202020204" pitchFamily="34" charset="0"/>
              </a:rPr>
              <a:t>—t</a:t>
            </a:r>
            <a:r>
              <a:rPr lang="en-US" sz="2000" smtClean="0"/>
              <a:t>he key used to identify rows in a table</a:t>
            </a:r>
          </a:p>
          <a:p>
            <a:pPr lvl="1" eaLnBrk="1" hangingPunct="1">
              <a:lnSpc>
                <a:spcPct val="80000"/>
              </a:lnSpc>
              <a:buClr>
                <a:schemeClr val="tx1"/>
              </a:buClr>
            </a:pPr>
            <a:r>
              <a:rPr lang="en-US" sz="2000" b="1" smtClean="0">
                <a:solidFill>
                  <a:srgbClr val="0099CC"/>
                </a:solidFill>
              </a:rPr>
              <a:t>Foreign key</a:t>
            </a:r>
            <a:r>
              <a:rPr lang="en-US" sz="2000" smtClean="0">
                <a:cs typeface="Arial" panose="020B0604020202020204" pitchFamily="34" charset="0"/>
              </a:rPr>
              <a:t>—t</a:t>
            </a:r>
            <a:r>
              <a:rPr lang="en-US" sz="2000" smtClean="0"/>
              <a:t>he key used to link to another table</a:t>
            </a:r>
          </a:p>
          <a:p>
            <a:pPr lvl="1" eaLnBrk="1" hangingPunct="1">
              <a:lnSpc>
                <a:spcPct val="80000"/>
              </a:lnSpc>
              <a:buClr>
                <a:schemeClr val="tx1"/>
              </a:buClr>
            </a:pPr>
            <a:r>
              <a:rPr lang="en-US" sz="2000" b="1" smtClean="0">
                <a:solidFill>
                  <a:srgbClr val="0099CC"/>
                </a:solidFill>
              </a:rPr>
              <a:t>Surrogate key</a:t>
            </a:r>
            <a:r>
              <a:rPr lang="en-US" sz="2000" smtClean="0">
                <a:cs typeface="Arial" panose="020B0604020202020204" pitchFamily="34" charset="0"/>
              </a:rPr>
              <a:t>—a</a:t>
            </a:r>
            <a:r>
              <a:rPr lang="en-US" sz="2000" smtClean="0"/>
              <a:t> short, numeric key added to the table as an ideal identifier when other fields don’t work as well</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6</a:t>
            </a:fld>
            <a:endParaRPr lang="en-US" smtClean="0"/>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4000" dirty="0" smtClean="0"/>
              <a:t>Microsoft Access 2013</a:t>
            </a:r>
            <a:br>
              <a:rPr lang="en-US" sz="4000" dirty="0" smtClean="0"/>
            </a:br>
            <a:r>
              <a:rPr lang="en-US" sz="3200" dirty="0" smtClean="0"/>
              <a:t>Basic Data Types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7</a:t>
            </a:fld>
            <a:endParaRPr lang="en-US" smtClean="0"/>
          </a:p>
          <a:p>
            <a:endParaRPr lang="en-US"/>
          </a:p>
        </p:txBody>
      </p:sp>
      <p:pic>
        <p:nvPicPr>
          <p:cNvPr id="4" name="Picture 3"/>
          <p:cNvPicPr>
            <a:picLocks noChangeAspect="1"/>
          </p:cNvPicPr>
          <p:nvPr/>
        </p:nvPicPr>
        <p:blipFill>
          <a:blip r:embed="rId3"/>
          <a:stretch>
            <a:fillRect/>
          </a:stretch>
        </p:blipFill>
        <p:spPr>
          <a:xfrm>
            <a:off x="1219200" y="1520938"/>
            <a:ext cx="6571695" cy="47242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1554162"/>
          </a:xfrm>
        </p:spPr>
        <p:txBody>
          <a:bodyPr/>
          <a:lstStyle/>
          <a:p>
            <a:pPr eaLnBrk="1" hangingPunct="1"/>
            <a:r>
              <a:rPr lang="en-US" smtClean="0"/>
              <a:t>Example Database Design</a:t>
            </a:r>
            <a:br>
              <a:rPr lang="en-US" smtClean="0"/>
            </a:br>
            <a:r>
              <a:rPr lang="en-US" sz="2800" smtClean="0"/>
              <a:t>The STUDENT Table</a:t>
            </a:r>
            <a:endParaRPr lang="en-US" smtClean="0"/>
          </a:p>
        </p:txBody>
      </p:sp>
      <p:pic>
        <p:nvPicPr>
          <p:cNvPr id="8195" name="Picture 6" descr="C:\Users\Auer.WWU\Auer-Projects\Kroenke-Auer-Projects\Kroenke-Auer-DBP-e11\DBP-e11-Supplements\Images\appA\FigA-13.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52600" y="1905000"/>
            <a:ext cx="5486400" cy="1576388"/>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8</a:t>
            </a:fld>
            <a:endParaRPr lang="en-US" smtClean="0"/>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1554162"/>
          </a:xfrm>
        </p:spPr>
        <p:txBody>
          <a:bodyPr/>
          <a:lstStyle/>
          <a:p>
            <a:pPr eaLnBrk="1" hangingPunct="1"/>
            <a:r>
              <a:rPr lang="en-US" smtClean="0"/>
              <a:t>Example Database Design</a:t>
            </a:r>
            <a:br>
              <a:rPr lang="en-US" smtClean="0"/>
            </a:br>
            <a:r>
              <a:rPr lang="en-US" sz="2800" smtClean="0"/>
              <a:t>The CLASS Table</a:t>
            </a:r>
            <a:endParaRPr lang="en-US" smtClean="0"/>
          </a:p>
        </p:txBody>
      </p:sp>
      <p:pic>
        <p:nvPicPr>
          <p:cNvPr id="9219" name="Picture 2" descr="C:\Users\Auer.WWU\Auer-Projects\Kroenke-Auer-Projects\Kroenke-Auer-DBP-e11\DBP-e11-Supplements\Images\appA\FigA-26.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1650" y="1905000"/>
            <a:ext cx="5467350" cy="1593850"/>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A-</a:t>
            </a:r>
            <a:fld id="{8A6D3655-8512-4984-BDA2-5BCF1308C6CA}" type="slidenum">
              <a:rPr lang="en-US" smtClean="0"/>
              <a:pPr/>
              <a:t>9</a:t>
            </a:fld>
            <a:endParaRPr lang="en-US" smtClean="0"/>
          </a:p>
          <a:p>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1458</Words>
  <Application>Microsoft Office PowerPoint</Application>
  <PresentationFormat>On-screen Show (4:3)</PresentationFormat>
  <Paragraphs>199</Paragraphs>
  <Slides>56</Slides>
  <Notes>55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Times New Roman</vt:lpstr>
      <vt:lpstr>Default Design</vt:lpstr>
      <vt:lpstr> David M. Kroenke and David J. Auer Database Processing Fundamentals, Design, and Implementation </vt:lpstr>
      <vt:lpstr>Chapter Objectives</vt:lpstr>
      <vt:lpstr>Example Database Design Three tables:  STUDENT, CLASS, and GRADE</vt:lpstr>
      <vt:lpstr>Example Database Design Three tables:  STUDENT, CLASS, and GRADE</vt:lpstr>
      <vt:lpstr>The Microsoft Access 2013 App Tile</vt:lpstr>
      <vt:lpstr>Microsoft Access—Table Keys</vt:lpstr>
      <vt:lpstr>Microsoft Access 2013 Basic Data Types</vt:lpstr>
      <vt:lpstr>Example Database Design The STUDENT Table</vt:lpstr>
      <vt:lpstr>Example Database Design The CLASS Table</vt:lpstr>
      <vt:lpstr>Example Database Design The GRADE Table</vt:lpstr>
      <vt:lpstr>Microsoft Access—Relationships</vt:lpstr>
      <vt:lpstr>Creating a Database I</vt:lpstr>
      <vt:lpstr>Creating a Database II</vt:lpstr>
      <vt:lpstr>Creating a Database III</vt:lpstr>
      <vt:lpstr>The Microsoft Office Fluent User Interface</vt:lpstr>
      <vt:lpstr>The Quick Access Toolbar</vt:lpstr>
      <vt:lpstr>Database Objects and the Navigation Pane I</vt:lpstr>
      <vt:lpstr>Database Objects and the Navigation Pane II</vt:lpstr>
      <vt:lpstr>Opening an Existing Database: The Backstage View</vt:lpstr>
      <vt:lpstr>The Security Warning Bar </vt:lpstr>
      <vt:lpstr>Creating a Table I</vt:lpstr>
      <vt:lpstr>Creating a Table II</vt:lpstr>
      <vt:lpstr>Creating Columns (Fields) I</vt:lpstr>
      <vt:lpstr>Creating Columns (Fields) II</vt:lpstr>
      <vt:lpstr>Creating Columns (Fields) III</vt:lpstr>
      <vt:lpstr>Creating Columns (Fields) IV</vt:lpstr>
      <vt:lpstr>Setting the Primary Key I</vt:lpstr>
      <vt:lpstr>Setting the Primary Key II</vt:lpstr>
      <vt:lpstr>Saving the Table Structure I</vt:lpstr>
      <vt:lpstr>Saving the Table Structure II</vt:lpstr>
      <vt:lpstr>Saving the Table Structure III</vt:lpstr>
      <vt:lpstr>Adding Data to Tables</vt:lpstr>
      <vt:lpstr>STUDENT Data</vt:lpstr>
      <vt:lpstr>CLASS Data</vt:lpstr>
      <vt:lpstr>Adding Data to Tables: Using the Datasheet View I</vt:lpstr>
      <vt:lpstr>Adding Data to Tables: Using the Datasheet View II</vt:lpstr>
      <vt:lpstr>Adding Data to Tables: Using the Datasheet View III</vt:lpstr>
      <vt:lpstr>Adding Data to Tables: Using the Datasheet View IV</vt:lpstr>
      <vt:lpstr>Creating Relationships I</vt:lpstr>
      <vt:lpstr>Creating Relationships II</vt:lpstr>
      <vt:lpstr>Creating Relationships III</vt:lpstr>
      <vt:lpstr>Creating Relationships IV</vt:lpstr>
      <vt:lpstr>Creating Relationships V</vt:lpstr>
      <vt:lpstr>Creating Relationships VI</vt:lpstr>
      <vt:lpstr>GRADE Data</vt:lpstr>
      <vt:lpstr>Creating QBE Queries I</vt:lpstr>
      <vt:lpstr>Creating QBE Queries II</vt:lpstr>
      <vt:lpstr>Creating QBE Queries III</vt:lpstr>
      <vt:lpstr>Creating QBE Queries IV</vt:lpstr>
      <vt:lpstr>Creating QBE Queries V</vt:lpstr>
      <vt:lpstr>Creating QBE Queries VI</vt:lpstr>
      <vt:lpstr>Creating QBE Queries VII</vt:lpstr>
      <vt:lpstr>Access 2013 Forms</vt:lpstr>
      <vt:lpstr>Access 2013 Reports</vt:lpstr>
      <vt:lpstr> David Kroenke and David Auer  Database Processing Fundamentals, Design, and Implementation  (13th Edition)  </vt:lpstr>
      <vt:lpstr>PowerPoint Presentation</vt:lpstr>
    </vt:vector>
  </TitlesOfParts>
  <Company>Western Washington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 DBP-e13-PPT-AppendixA</dc:title>
  <dc:creator>David J. Auer</dc:creator>
  <cp:lastModifiedBy>David Auer</cp:lastModifiedBy>
  <cp:revision>86</cp:revision>
  <dcterms:created xsi:type="dcterms:W3CDTF">2005-01-24T23:48:45Z</dcterms:created>
  <dcterms:modified xsi:type="dcterms:W3CDTF">2013-08-02T22:39:02Z</dcterms:modified>
</cp:coreProperties>
</file>