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0"/>
  </p:notesMasterIdLst>
  <p:handoutMasterIdLst>
    <p:handoutMasterId r:id="rId51"/>
  </p:handoutMasterIdLst>
  <p:sldIdLst>
    <p:sldId id="320" r:id="rId2"/>
    <p:sldId id="25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24" r:id="rId33"/>
    <p:sldId id="307" r:id="rId34"/>
    <p:sldId id="308" r:id="rId35"/>
    <p:sldId id="309" r:id="rId36"/>
    <p:sldId id="311" r:id="rId37"/>
    <p:sldId id="310" r:id="rId38"/>
    <p:sldId id="312" r:id="rId39"/>
    <p:sldId id="313" r:id="rId40"/>
    <p:sldId id="314" r:id="rId41"/>
    <p:sldId id="315" r:id="rId42"/>
    <p:sldId id="316" r:id="rId43"/>
    <p:sldId id="317" r:id="rId44"/>
    <p:sldId id="318" r:id="rId45"/>
    <p:sldId id="319" r:id="rId46"/>
    <p:sldId id="323" r:id="rId47"/>
    <p:sldId id="321" r:id="rId48"/>
    <p:sldId id="322"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339966"/>
    <a:srgbClr val="0099CC"/>
    <a:srgbClr val="003399"/>
    <a:srgbClr val="2117E7"/>
    <a:srgbClr val="E0AA62"/>
    <a:srgbClr val="1A12BC"/>
    <a:srgbClr val="1E15D7"/>
    <a:srgbClr val="1811A9"/>
    <a:srgbClr val="4840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39" autoAdjust="0"/>
    <p:restoredTop sz="94660"/>
  </p:normalViewPr>
  <p:slideViewPr>
    <p:cSldViewPr>
      <p:cViewPr varScale="1">
        <p:scale>
          <a:sx n="125" d="100"/>
          <a:sy n="125" d="100"/>
        </p:scale>
        <p:origin x="137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122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22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CDFB1B-82E0-4A93-BD2A-A53CB304F8FF}" type="slidenum">
              <a:rPr lang="en-US"/>
              <a:pPr/>
              <a:t>‹#›</a:t>
            </a:fld>
            <a:endParaRPr lang="en-US"/>
          </a:p>
        </p:txBody>
      </p:sp>
    </p:spTree>
    <p:extLst>
      <p:ext uri="{BB962C8B-B14F-4D97-AF65-F5344CB8AC3E}">
        <p14:creationId xmlns:p14="http://schemas.microsoft.com/office/powerpoint/2010/main" val="1333270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7853DD8-0416-49CF-A6B9-7D6434E0D75A}" type="slidenum">
              <a:rPr lang="en-US"/>
              <a:pPr/>
              <a:t>‹#›</a:t>
            </a:fld>
            <a:endParaRPr lang="en-US"/>
          </a:p>
        </p:txBody>
      </p:sp>
    </p:spTree>
    <p:extLst>
      <p:ext uri="{BB962C8B-B14F-4D97-AF65-F5344CB8AC3E}">
        <p14:creationId xmlns:p14="http://schemas.microsoft.com/office/powerpoint/2010/main" val="29164410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388442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03DC370-36BC-4D54-AA17-4D063A522541}" type="slidenum">
              <a:rPr lang="en-US"/>
              <a:pPr eaLnBrk="1" hangingPunct="1"/>
              <a:t>2</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874273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80408B-C32D-4238-829A-7B316DCCD3A4}" type="slidenum">
              <a:rPr lang="en-US"/>
              <a:pPr eaLnBrk="1" hangingPunct="1"/>
              <a:t>3</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440021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79876" name="Slide Number Placeholder 3"/>
          <p:cNvSpPr>
            <a:spLocks noGrp="1"/>
          </p:cNvSpPr>
          <p:nvPr>
            <p:ph type="sldNum" sz="quarter" idx="5"/>
          </p:nvPr>
        </p:nvSpPr>
        <p:spPr>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8361C6-499A-4E6F-9E1C-03A3821C9792}" type="slidenum">
              <a:rPr lang="en-US"/>
              <a:pPr eaLnBrk="1" hangingPunct="1"/>
              <a:t>47</a:t>
            </a:fld>
            <a:endParaRPr lang="en-US"/>
          </a:p>
        </p:txBody>
      </p:sp>
    </p:spTree>
    <p:extLst>
      <p:ext uri="{BB962C8B-B14F-4D97-AF65-F5344CB8AC3E}">
        <p14:creationId xmlns:p14="http://schemas.microsoft.com/office/powerpoint/2010/main" val="2890986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52525" y="692150"/>
            <a:ext cx="4554538" cy="3416300"/>
          </a:xfrm>
          <a:ln/>
        </p:spPr>
      </p:sp>
      <p:sp>
        <p:nvSpPr>
          <p:cNvPr id="5734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0" tIns="44446" rIns="90480" bIns="44446"/>
          <a:lstStyle/>
          <a:p>
            <a:endParaRPr lang="en-US" smtClean="0">
              <a:latin typeface="Arial" panose="020B0604020202020204" pitchFamily="34" charset="0"/>
            </a:endParaRPr>
          </a:p>
        </p:txBody>
      </p:sp>
    </p:spTree>
    <p:extLst>
      <p:ext uri="{BB962C8B-B14F-4D97-AF65-F5344CB8AC3E}">
        <p14:creationId xmlns:p14="http://schemas.microsoft.com/office/powerpoint/2010/main" val="367115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rgbClr val="0000CC"/>
          </a:solidFill>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a:xfrm>
            <a:off x="457200" y="6248400"/>
            <a:ext cx="5486400" cy="476250"/>
          </a:xfrm>
        </p:spPr>
        <p:txBody>
          <a:bodyPr/>
          <a:lstStyle>
            <a:lvl1pPr>
              <a:defRPr>
                <a:solidFill>
                  <a:srgbClr val="0000CC"/>
                </a:solidFill>
              </a:defRPr>
            </a:lvl1pPr>
          </a:lstStyle>
          <a:p>
            <a:pPr>
              <a:defRPr/>
            </a:pPr>
            <a:r>
              <a:rPr lang="en-US" smtClean="0"/>
              <a:t>KROENKE AND AUER - DATABASE PROCESSING, 13th Edition © 2014 Pearson Education, Inc.</a:t>
            </a:r>
            <a:endParaRPr lang="en-US" dirty="0"/>
          </a:p>
        </p:txBody>
      </p:sp>
      <p:sp>
        <p:nvSpPr>
          <p:cNvPr id="5" name="Slide Number Placeholder 4"/>
          <p:cNvSpPr>
            <a:spLocks noGrp="1"/>
          </p:cNvSpPr>
          <p:nvPr>
            <p:ph type="sldNum" sz="quarter" idx="11"/>
          </p:nvPr>
        </p:nvSpPr>
        <p:spPr/>
        <p:txBody>
          <a:bodyPr/>
          <a:lstStyle>
            <a:lvl1pPr>
              <a:defRPr>
                <a:solidFill>
                  <a:srgbClr val="0000CC"/>
                </a:solidFill>
              </a:defRPr>
            </a:lvl1pPr>
          </a:lstStyle>
          <a:p>
            <a:r>
              <a:rPr lang="en-US" dirty="0" smtClean="0"/>
              <a:t>B-</a:t>
            </a:r>
            <a:fld id="{A91D57F9-4CD2-4A8D-8E30-4EE8DDC1213A}" type="slidenum">
              <a:rPr lang="en-US" smtClean="0"/>
              <a:pPr/>
              <a:t>‹#›</a:t>
            </a:fld>
            <a:endParaRPr lang="en-US" dirty="0"/>
          </a:p>
        </p:txBody>
      </p:sp>
    </p:spTree>
    <p:extLst>
      <p:ext uri="{BB962C8B-B14F-4D97-AF65-F5344CB8AC3E}">
        <p14:creationId xmlns:p14="http://schemas.microsoft.com/office/powerpoint/2010/main" val="3284497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dirty="0"/>
          </a:p>
        </p:txBody>
      </p:sp>
      <p:sp>
        <p:nvSpPr>
          <p:cNvPr id="5" name="Rectangle 6"/>
          <p:cNvSpPr>
            <a:spLocks noGrp="1" noChangeArrowheads="1"/>
          </p:cNvSpPr>
          <p:nvPr>
            <p:ph type="sldNum" sz="quarter" idx="11"/>
          </p:nvPr>
        </p:nvSpPr>
        <p:spPr>
          <a:ln/>
        </p:spPr>
        <p:txBody>
          <a:bodyPr/>
          <a:lstStyle>
            <a:lvl1pPr>
              <a:defRPr/>
            </a:lvl1pPr>
          </a:lstStyle>
          <a:p>
            <a:r>
              <a:rPr lang="en-US"/>
              <a:t>B-</a:t>
            </a:r>
            <a:fld id="{0276BCE5-8769-469E-835B-4FFF1E0C8D9F}" type="slidenum">
              <a:rPr lang="en-US"/>
              <a:pPr/>
              <a:t>‹#›</a:t>
            </a:fld>
            <a:endParaRPr lang="en-US"/>
          </a:p>
        </p:txBody>
      </p:sp>
    </p:spTree>
    <p:extLst>
      <p:ext uri="{BB962C8B-B14F-4D97-AF65-F5344CB8AC3E}">
        <p14:creationId xmlns:p14="http://schemas.microsoft.com/office/powerpoint/2010/main" val="503495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dirty="0"/>
          </a:p>
        </p:txBody>
      </p:sp>
      <p:sp>
        <p:nvSpPr>
          <p:cNvPr id="5" name="Rectangle 6"/>
          <p:cNvSpPr>
            <a:spLocks noGrp="1" noChangeArrowheads="1"/>
          </p:cNvSpPr>
          <p:nvPr>
            <p:ph type="sldNum" sz="quarter" idx="11"/>
          </p:nvPr>
        </p:nvSpPr>
        <p:spPr>
          <a:ln/>
        </p:spPr>
        <p:txBody>
          <a:bodyPr/>
          <a:lstStyle>
            <a:lvl1pPr>
              <a:defRPr/>
            </a:lvl1pPr>
          </a:lstStyle>
          <a:p>
            <a:r>
              <a:rPr lang="en-US"/>
              <a:t>B-</a:t>
            </a:r>
            <a:fld id="{C4FFC5A5-A4B6-4B7E-9AAE-69656DCEFA1F}" type="slidenum">
              <a:rPr lang="en-US"/>
              <a:pPr/>
              <a:t>‹#›</a:t>
            </a:fld>
            <a:endParaRPr lang="en-US"/>
          </a:p>
        </p:txBody>
      </p:sp>
    </p:spTree>
    <p:extLst>
      <p:ext uri="{BB962C8B-B14F-4D97-AF65-F5344CB8AC3E}">
        <p14:creationId xmlns:p14="http://schemas.microsoft.com/office/powerpoint/2010/main" val="1420242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dirty="0"/>
          </a:p>
        </p:txBody>
      </p:sp>
      <p:sp>
        <p:nvSpPr>
          <p:cNvPr id="6" name="Rectangle 6"/>
          <p:cNvSpPr>
            <a:spLocks noGrp="1" noChangeArrowheads="1"/>
          </p:cNvSpPr>
          <p:nvPr>
            <p:ph type="sldNum" sz="quarter" idx="11"/>
          </p:nvPr>
        </p:nvSpPr>
        <p:spPr>
          <a:ln/>
        </p:spPr>
        <p:txBody>
          <a:bodyPr/>
          <a:lstStyle>
            <a:lvl1pPr>
              <a:defRPr/>
            </a:lvl1pPr>
          </a:lstStyle>
          <a:p>
            <a:r>
              <a:rPr lang="en-US"/>
              <a:t>B-</a:t>
            </a:r>
            <a:fld id="{D33A845A-4F0A-49A7-8DFF-7A2F67A6379A}" type="slidenum">
              <a:rPr lang="en-US"/>
              <a:pPr/>
              <a:t>‹#›</a:t>
            </a:fld>
            <a:endParaRPr lang="en-US"/>
          </a:p>
        </p:txBody>
      </p:sp>
    </p:spTree>
    <p:extLst>
      <p:ext uri="{BB962C8B-B14F-4D97-AF65-F5344CB8AC3E}">
        <p14:creationId xmlns:p14="http://schemas.microsoft.com/office/powerpoint/2010/main" val="4031820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dirty="0"/>
          </a:p>
        </p:txBody>
      </p:sp>
      <p:sp>
        <p:nvSpPr>
          <p:cNvPr id="5" name="Rectangle 6"/>
          <p:cNvSpPr>
            <a:spLocks noGrp="1" noChangeArrowheads="1"/>
          </p:cNvSpPr>
          <p:nvPr>
            <p:ph type="sldNum" sz="quarter" idx="11"/>
          </p:nvPr>
        </p:nvSpPr>
        <p:spPr>
          <a:ln/>
        </p:spPr>
        <p:txBody>
          <a:bodyPr/>
          <a:lstStyle>
            <a:lvl1pPr>
              <a:defRPr/>
            </a:lvl1pPr>
          </a:lstStyle>
          <a:p>
            <a:r>
              <a:rPr lang="en-US"/>
              <a:t>B-</a:t>
            </a:r>
            <a:fld id="{F9484C4E-5E58-4083-9778-7BDE5167BE7E}" type="slidenum">
              <a:rPr lang="en-US"/>
              <a:pPr/>
              <a:t>‹#›</a:t>
            </a:fld>
            <a:endParaRPr lang="en-US"/>
          </a:p>
        </p:txBody>
      </p:sp>
    </p:spTree>
    <p:extLst>
      <p:ext uri="{BB962C8B-B14F-4D97-AF65-F5344CB8AC3E}">
        <p14:creationId xmlns:p14="http://schemas.microsoft.com/office/powerpoint/2010/main" val="835053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dirty="0"/>
          </a:p>
        </p:txBody>
      </p:sp>
      <p:sp>
        <p:nvSpPr>
          <p:cNvPr id="5" name="Rectangle 6"/>
          <p:cNvSpPr>
            <a:spLocks noGrp="1" noChangeArrowheads="1"/>
          </p:cNvSpPr>
          <p:nvPr>
            <p:ph type="sldNum" sz="quarter" idx="11"/>
          </p:nvPr>
        </p:nvSpPr>
        <p:spPr>
          <a:ln/>
        </p:spPr>
        <p:txBody>
          <a:bodyPr/>
          <a:lstStyle>
            <a:lvl1pPr>
              <a:defRPr/>
            </a:lvl1pPr>
          </a:lstStyle>
          <a:p>
            <a:r>
              <a:rPr lang="en-US"/>
              <a:t>B-</a:t>
            </a:r>
            <a:fld id="{273FC9CE-0D7E-4805-B24E-F93E77BBE935}" type="slidenum">
              <a:rPr lang="en-US"/>
              <a:pPr/>
              <a:t>‹#›</a:t>
            </a:fld>
            <a:endParaRPr lang="en-US"/>
          </a:p>
        </p:txBody>
      </p:sp>
    </p:spTree>
    <p:extLst>
      <p:ext uri="{BB962C8B-B14F-4D97-AF65-F5344CB8AC3E}">
        <p14:creationId xmlns:p14="http://schemas.microsoft.com/office/powerpoint/2010/main" val="1631886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dirty="0"/>
          </a:p>
        </p:txBody>
      </p:sp>
      <p:sp>
        <p:nvSpPr>
          <p:cNvPr id="6" name="Rectangle 6"/>
          <p:cNvSpPr>
            <a:spLocks noGrp="1" noChangeArrowheads="1"/>
          </p:cNvSpPr>
          <p:nvPr>
            <p:ph type="sldNum" sz="quarter" idx="11"/>
          </p:nvPr>
        </p:nvSpPr>
        <p:spPr>
          <a:ln/>
        </p:spPr>
        <p:txBody>
          <a:bodyPr/>
          <a:lstStyle>
            <a:lvl1pPr>
              <a:defRPr/>
            </a:lvl1pPr>
          </a:lstStyle>
          <a:p>
            <a:r>
              <a:rPr lang="en-US"/>
              <a:t>B-</a:t>
            </a:r>
            <a:fld id="{568BA37F-591E-47C9-A6CF-D757D3EC12BD}" type="slidenum">
              <a:rPr lang="en-US"/>
              <a:pPr/>
              <a:t>‹#›</a:t>
            </a:fld>
            <a:endParaRPr lang="en-US"/>
          </a:p>
        </p:txBody>
      </p:sp>
    </p:spTree>
    <p:extLst>
      <p:ext uri="{BB962C8B-B14F-4D97-AF65-F5344CB8AC3E}">
        <p14:creationId xmlns:p14="http://schemas.microsoft.com/office/powerpoint/2010/main" val="204141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dirty="0"/>
          </a:p>
        </p:txBody>
      </p:sp>
      <p:sp>
        <p:nvSpPr>
          <p:cNvPr id="8" name="Rectangle 6"/>
          <p:cNvSpPr>
            <a:spLocks noGrp="1" noChangeArrowheads="1"/>
          </p:cNvSpPr>
          <p:nvPr>
            <p:ph type="sldNum" sz="quarter" idx="11"/>
          </p:nvPr>
        </p:nvSpPr>
        <p:spPr>
          <a:ln/>
        </p:spPr>
        <p:txBody>
          <a:bodyPr/>
          <a:lstStyle>
            <a:lvl1pPr>
              <a:defRPr/>
            </a:lvl1pPr>
          </a:lstStyle>
          <a:p>
            <a:r>
              <a:rPr lang="en-US"/>
              <a:t>B-</a:t>
            </a:r>
            <a:fld id="{11A30422-A2DC-4200-AE43-2D78C6163B00}" type="slidenum">
              <a:rPr lang="en-US"/>
              <a:pPr/>
              <a:t>‹#›</a:t>
            </a:fld>
            <a:endParaRPr lang="en-US"/>
          </a:p>
        </p:txBody>
      </p:sp>
    </p:spTree>
    <p:extLst>
      <p:ext uri="{BB962C8B-B14F-4D97-AF65-F5344CB8AC3E}">
        <p14:creationId xmlns:p14="http://schemas.microsoft.com/office/powerpoint/2010/main" val="2092624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dirty="0"/>
          </a:p>
        </p:txBody>
      </p:sp>
      <p:sp>
        <p:nvSpPr>
          <p:cNvPr id="4" name="Rectangle 6"/>
          <p:cNvSpPr>
            <a:spLocks noGrp="1" noChangeArrowheads="1"/>
          </p:cNvSpPr>
          <p:nvPr>
            <p:ph type="sldNum" sz="quarter" idx="11"/>
          </p:nvPr>
        </p:nvSpPr>
        <p:spPr>
          <a:ln/>
        </p:spPr>
        <p:txBody>
          <a:bodyPr/>
          <a:lstStyle>
            <a:lvl1pPr>
              <a:defRPr/>
            </a:lvl1pPr>
          </a:lstStyle>
          <a:p>
            <a:r>
              <a:rPr lang="en-US"/>
              <a:t>B-</a:t>
            </a:r>
            <a:fld id="{8B97DBCC-CC50-471D-859E-7A046FD2293F}" type="slidenum">
              <a:rPr lang="en-US"/>
              <a:pPr/>
              <a:t>‹#›</a:t>
            </a:fld>
            <a:endParaRPr lang="en-US"/>
          </a:p>
        </p:txBody>
      </p:sp>
    </p:spTree>
    <p:extLst>
      <p:ext uri="{BB962C8B-B14F-4D97-AF65-F5344CB8AC3E}">
        <p14:creationId xmlns:p14="http://schemas.microsoft.com/office/powerpoint/2010/main" val="44627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dirty="0"/>
          </a:p>
        </p:txBody>
      </p:sp>
      <p:sp>
        <p:nvSpPr>
          <p:cNvPr id="3" name="Rectangle 6"/>
          <p:cNvSpPr>
            <a:spLocks noGrp="1" noChangeArrowheads="1"/>
          </p:cNvSpPr>
          <p:nvPr>
            <p:ph type="sldNum" sz="quarter" idx="11"/>
          </p:nvPr>
        </p:nvSpPr>
        <p:spPr>
          <a:ln/>
        </p:spPr>
        <p:txBody>
          <a:bodyPr/>
          <a:lstStyle>
            <a:lvl1pPr>
              <a:defRPr/>
            </a:lvl1pPr>
          </a:lstStyle>
          <a:p>
            <a:r>
              <a:rPr lang="en-US"/>
              <a:t>B-</a:t>
            </a:r>
            <a:fld id="{549736DB-F6B1-4EB0-A20F-78A87615C72A}" type="slidenum">
              <a:rPr lang="en-US"/>
              <a:pPr/>
              <a:t>‹#›</a:t>
            </a:fld>
            <a:endParaRPr lang="en-US"/>
          </a:p>
        </p:txBody>
      </p:sp>
    </p:spTree>
    <p:extLst>
      <p:ext uri="{BB962C8B-B14F-4D97-AF65-F5344CB8AC3E}">
        <p14:creationId xmlns:p14="http://schemas.microsoft.com/office/powerpoint/2010/main" val="927696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dirty="0"/>
          </a:p>
        </p:txBody>
      </p:sp>
      <p:sp>
        <p:nvSpPr>
          <p:cNvPr id="6" name="Rectangle 6"/>
          <p:cNvSpPr>
            <a:spLocks noGrp="1" noChangeArrowheads="1"/>
          </p:cNvSpPr>
          <p:nvPr>
            <p:ph type="sldNum" sz="quarter" idx="11"/>
          </p:nvPr>
        </p:nvSpPr>
        <p:spPr>
          <a:ln/>
        </p:spPr>
        <p:txBody>
          <a:bodyPr/>
          <a:lstStyle>
            <a:lvl1pPr>
              <a:defRPr/>
            </a:lvl1pPr>
          </a:lstStyle>
          <a:p>
            <a:r>
              <a:rPr lang="en-US"/>
              <a:t>B-</a:t>
            </a:r>
            <a:fld id="{488FBCF8-8D98-4E58-9840-E079CE8BD6AE}" type="slidenum">
              <a:rPr lang="en-US"/>
              <a:pPr/>
              <a:t>‹#›</a:t>
            </a:fld>
            <a:endParaRPr lang="en-US"/>
          </a:p>
        </p:txBody>
      </p:sp>
    </p:spTree>
    <p:extLst>
      <p:ext uri="{BB962C8B-B14F-4D97-AF65-F5344CB8AC3E}">
        <p14:creationId xmlns:p14="http://schemas.microsoft.com/office/powerpoint/2010/main" val="12984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dirty="0"/>
          </a:p>
        </p:txBody>
      </p:sp>
      <p:sp>
        <p:nvSpPr>
          <p:cNvPr id="6" name="Rectangle 6"/>
          <p:cNvSpPr>
            <a:spLocks noGrp="1" noChangeArrowheads="1"/>
          </p:cNvSpPr>
          <p:nvPr>
            <p:ph type="sldNum" sz="quarter" idx="11"/>
          </p:nvPr>
        </p:nvSpPr>
        <p:spPr>
          <a:ln/>
        </p:spPr>
        <p:txBody>
          <a:bodyPr/>
          <a:lstStyle>
            <a:lvl1pPr>
              <a:defRPr/>
            </a:lvl1pPr>
          </a:lstStyle>
          <a:p>
            <a:r>
              <a:rPr lang="en-US"/>
              <a:t>B-</a:t>
            </a:r>
            <a:fld id="{9A133868-C7B4-4231-9E81-22BDAB401C41}" type="slidenum">
              <a:rPr lang="en-US"/>
              <a:pPr/>
              <a:t>‹#›</a:t>
            </a:fld>
            <a:endParaRPr lang="en-US"/>
          </a:p>
        </p:txBody>
      </p:sp>
    </p:spTree>
    <p:extLst>
      <p:ext uri="{BB962C8B-B14F-4D97-AF65-F5344CB8AC3E}">
        <p14:creationId xmlns:p14="http://schemas.microsoft.com/office/powerpoint/2010/main" val="390164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solidFill>
            <a:srgbClr val="0000CC"/>
          </a:solidFill>
          <a:ln>
            <a:noFill/>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248400"/>
            <a:ext cx="541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CC"/>
                </a:solidFill>
                <a:latin typeface="Arial" charset="0"/>
                <a:cs typeface="Arial" charset="0"/>
              </a:defRPr>
            </a:lvl1pPr>
          </a:lstStyle>
          <a:p>
            <a:pPr>
              <a:defRPr/>
            </a:pPr>
            <a:r>
              <a:rPr lang="en-US" smtClean="0"/>
              <a:t>KROENKE AND AUER - DATABASE PROCESSING, 13th Edition © 2014 Pearson Education, Inc.</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CC"/>
                </a:solidFill>
              </a:defRPr>
            </a:lvl1pPr>
          </a:lstStyle>
          <a:p>
            <a:r>
              <a:rPr lang="en-US" dirty="0" smtClean="0"/>
              <a:t>B-</a:t>
            </a:r>
            <a:fld id="{5EA106D1-8ACF-4A67-9FEE-0F1AEAA9B6B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11"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iming>
    <p:tnLst>
      <p:par>
        <p:cTn id="1" dur="indefinite" restart="never" nodeType="tmRoot"/>
      </p:par>
    </p:tnLst>
  </p:timing>
  <p:hf hd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eaLnBrk="1" fontAlgn="base" hangingPunct="1">
        <a:spcBef>
          <a:spcPct val="0"/>
        </a:spcBef>
        <a:spcAft>
          <a:spcPct val="0"/>
        </a:spcAft>
        <a:defRPr sz="4400">
          <a:solidFill>
            <a:schemeClr val="bg1"/>
          </a:solidFill>
          <a:latin typeface="Arial" charset="0"/>
        </a:defRPr>
      </a:lvl6pPr>
      <a:lvl7pPr marL="914400" algn="ctr" rtl="0" eaLnBrk="1" fontAlgn="base" hangingPunct="1">
        <a:spcBef>
          <a:spcPct val="0"/>
        </a:spcBef>
        <a:spcAft>
          <a:spcPct val="0"/>
        </a:spcAft>
        <a:defRPr sz="4400">
          <a:solidFill>
            <a:schemeClr val="bg1"/>
          </a:solidFill>
          <a:latin typeface="Arial" charset="0"/>
        </a:defRPr>
      </a:lvl7pPr>
      <a:lvl8pPr marL="1371600" algn="ctr" rtl="0" eaLnBrk="1" fontAlgn="base" hangingPunct="1">
        <a:spcBef>
          <a:spcPct val="0"/>
        </a:spcBef>
        <a:spcAft>
          <a:spcPct val="0"/>
        </a:spcAft>
        <a:defRPr sz="4400">
          <a:solidFill>
            <a:schemeClr val="bg1"/>
          </a:solidFill>
          <a:latin typeface="Arial" charset="0"/>
        </a:defRPr>
      </a:lvl8pPr>
      <a:lvl9pPr marL="1828800" algn="ctr" rtl="0" eaLnBrk="1" fontAlgn="base" hangingPunct="1">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office.microsoft.com/en-us/visio/visio-edition-comparison-FX101838162.aspx" TargetMode="External"/><Relationship Id="rId2" Type="http://schemas.openxmlformats.org/officeDocument/2006/relationships/hyperlink" Target="http://blogs.msdn.com/b/visio/archive/2009/12/03/bpmn-support-in-visio-2010.aspx" TargetMode="External"/><Relationship Id="rId1" Type="http://schemas.openxmlformats.org/officeDocument/2006/relationships/slideLayout" Target="../slideLayouts/slideLayout2.xml"/><Relationship Id="rId4" Type="http://schemas.openxmlformats.org/officeDocument/2006/relationships/hyperlink" Target="http://www.bpmn.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cid:3287383400_217756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ctrTitle"/>
          </p:nvPr>
        </p:nvSpPr>
        <p:spPr>
          <a:xfrm>
            <a:off x="0" y="0"/>
            <a:ext cx="9144000" cy="2362200"/>
          </a:xfrm>
        </p:spPr>
        <p:txBody>
          <a:bodyPr/>
          <a:lstStyle/>
          <a:p>
            <a:pPr eaLnBrk="1" hangingPunct="1">
              <a:spcBef>
                <a:spcPct val="20000"/>
              </a:spcBef>
              <a:defRPr/>
            </a:pPr>
            <a:r>
              <a:rPr lang="en-US" sz="4000" dirty="0" smtClean="0"/>
              <a:t/>
            </a:r>
            <a:br>
              <a:rPr lang="en-US" sz="4000" dirty="0" smtClean="0"/>
            </a:br>
            <a:r>
              <a:rPr lang="en-US" sz="4000" dirty="0" smtClean="0">
                <a:latin typeface="Calibri" pitchFamily="34" charset="0"/>
                <a:cs typeface="Calibri" pitchFamily="34" charset="0"/>
              </a:rPr>
              <a:t>David M. </a:t>
            </a:r>
            <a:r>
              <a:rPr lang="en-US" sz="4000" dirty="0" err="1" smtClean="0">
                <a:latin typeface="Calibri" pitchFamily="34" charset="0"/>
                <a:cs typeface="Calibri" pitchFamily="34" charset="0"/>
              </a:rPr>
              <a:t>Kroenke</a:t>
            </a:r>
            <a:r>
              <a:rPr lang="en-US" sz="4000" dirty="0" smtClean="0">
                <a:latin typeface="Calibri" pitchFamily="34" charset="0"/>
                <a:cs typeface="Calibri" pitchFamily="34" charset="0"/>
              </a:rPr>
              <a:t> and David J. Auer</a:t>
            </a:r>
            <a:br>
              <a:rPr lang="en-US" sz="4000" dirty="0" smtClean="0">
                <a:latin typeface="Calibri" pitchFamily="34" charset="0"/>
                <a:cs typeface="Calibri" pitchFamily="34" charset="0"/>
              </a:rPr>
            </a:br>
            <a:r>
              <a:rPr lang="en-US" sz="4000" dirty="0" smtClean="0">
                <a:solidFill>
                  <a:schemeClr val="accent3"/>
                </a:solidFill>
                <a:latin typeface="Calibri" pitchFamily="34" charset="0"/>
                <a:cs typeface="Calibri" pitchFamily="34" charset="0"/>
              </a:rPr>
              <a:t>Database Processing</a:t>
            </a:r>
            <a:r>
              <a:rPr lang="en-US" sz="4000" dirty="0" smtClean="0">
                <a:solidFill>
                  <a:schemeClr val="tx1"/>
                </a:solidFill>
                <a:latin typeface="Calibri" pitchFamily="34" charset="0"/>
                <a:cs typeface="Calibri" pitchFamily="34" charset="0"/>
              </a:rPr>
              <a:t/>
            </a:r>
            <a:br>
              <a:rPr lang="en-US" sz="4000" dirty="0" smtClean="0">
                <a:solidFill>
                  <a:schemeClr val="tx1"/>
                </a:solidFill>
                <a:latin typeface="Calibri" pitchFamily="34" charset="0"/>
                <a:cs typeface="Calibri" pitchFamily="34" charset="0"/>
              </a:rPr>
            </a:br>
            <a:r>
              <a:rPr lang="en-US" sz="3200" dirty="0" smtClean="0">
                <a:solidFill>
                  <a:schemeClr val="bg2">
                    <a:lumMod val="40000"/>
                    <a:lumOff val="60000"/>
                  </a:schemeClr>
                </a:solidFill>
                <a:latin typeface="Calibri" pitchFamily="34" charset="0"/>
                <a:cs typeface="Calibri" pitchFamily="34" charset="0"/>
              </a:rPr>
              <a:t>Fundamentals, Design, and Implementation</a:t>
            </a:r>
            <a:r>
              <a:rPr lang="en-US" sz="4000" dirty="0" smtClean="0">
                <a:solidFill>
                  <a:schemeClr val="bg2">
                    <a:lumMod val="40000"/>
                    <a:lumOff val="60000"/>
                  </a:schemeClr>
                </a:solidFill>
                <a:latin typeface="Calibri" pitchFamily="34" charset="0"/>
                <a:cs typeface="Calibri" pitchFamily="34" charset="0"/>
              </a:rPr>
              <a:t/>
            </a:r>
            <a:br>
              <a:rPr lang="en-US" sz="4000" dirty="0" smtClean="0">
                <a:solidFill>
                  <a:schemeClr val="bg2">
                    <a:lumMod val="40000"/>
                    <a:lumOff val="60000"/>
                  </a:schemeClr>
                </a:solidFill>
                <a:latin typeface="Calibri" pitchFamily="34" charset="0"/>
                <a:cs typeface="Calibri" pitchFamily="34" charset="0"/>
              </a:rPr>
            </a:br>
            <a:endParaRPr lang="en-US" sz="4000" dirty="0" smtClean="0">
              <a:solidFill>
                <a:schemeClr val="bg2">
                  <a:lumMod val="40000"/>
                  <a:lumOff val="60000"/>
                </a:schemeClr>
              </a:solidFill>
              <a:latin typeface="Calibri" pitchFamily="34" charset="0"/>
              <a:cs typeface="Calibri" pitchFamily="34" charset="0"/>
            </a:endParaRPr>
          </a:p>
        </p:txBody>
      </p:sp>
      <p:sp>
        <p:nvSpPr>
          <p:cNvPr id="3076" name="Rectangle 5"/>
          <p:cNvSpPr>
            <a:spLocks noChangeArrowheads="1"/>
          </p:cNvSpPr>
          <p:nvPr/>
        </p:nvSpPr>
        <p:spPr bwMode="auto">
          <a:xfrm>
            <a:off x="3124200" y="2438400"/>
            <a:ext cx="6019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pPr>
            <a:endParaRPr lang="en-US" sz="1000" b="1" dirty="0">
              <a:solidFill>
                <a:srgbClr val="3399FF"/>
              </a:solidFill>
            </a:endParaRPr>
          </a:p>
          <a:p>
            <a:pPr algn="ctr" eaLnBrk="1" hangingPunct="1">
              <a:spcBef>
                <a:spcPct val="20000"/>
              </a:spcBef>
            </a:pPr>
            <a:r>
              <a:rPr lang="en-US" sz="3600" b="1" dirty="0">
                <a:solidFill>
                  <a:srgbClr val="339966"/>
                </a:solidFill>
                <a:latin typeface="Calibri" panose="020F0502020204030204" pitchFamily="34" charset="0"/>
              </a:rPr>
              <a:t>Appendix B:</a:t>
            </a:r>
          </a:p>
          <a:p>
            <a:pPr algn="ctr" eaLnBrk="1" hangingPunct="1">
              <a:spcBef>
                <a:spcPct val="20000"/>
              </a:spcBef>
            </a:pPr>
            <a:r>
              <a:rPr lang="en-US" sz="4000" b="1" dirty="0">
                <a:solidFill>
                  <a:srgbClr val="0000CC"/>
                </a:solidFill>
                <a:latin typeface="Calibri" panose="020F0502020204030204" pitchFamily="34" charset="0"/>
              </a:rPr>
              <a:t>Getting Started in Systems Analysis and Design</a:t>
            </a:r>
            <a:r>
              <a:rPr lang="en-US" sz="4000" b="1" dirty="0"/>
              <a:t>	</a:t>
            </a:r>
          </a:p>
        </p:txBody>
      </p:sp>
      <p:sp>
        <p:nvSpPr>
          <p:cNvPr id="2055" name="Rectangle 7"/>
          <p:cNvSpPr>
            <a:spLocks noChangeArrowheads="1"/>
          </p:cNvSpPr>
          <p:nvPr/>
        </p:nvSpPr>
        <p:spPr bwMode="auto">
          <a:xfrm>
            <a:off x="457200" y="1524000"/>
            <a:ext cx="8001000" cy="1600200"/>
          </a:xfrm>
          <a:prstGeom prst="rect">
            <a:avLst/>
          </a:prstGeom>
          <a:noFill/>
          <a:ln w="9525">
            <a:noFill/>
            <a:miter lim="800000"/>
            <a:headEnd/>
            <a:tailEnd/>
          </a:ln>
          <a:effectLst/>
        </p:spPr>
        <p:txBody>
          <a:bodyPr/>
          <a:lstStyle/>
          <a:p>
            <a:pPr>
              <a:spcBef>
                <a:spcPct val="20000"/>
              </a:spcBef>
              <a:defRPr/>
            </a:pPr>
            <a:endParaRPr lang="en-US" sz="3200" dirty="0">
              <a:solidFill>
                <a:schemeClr val="bg2">
                  <a:lumMod val="60000"/>
                  <a:lumOff val="40000"/>
                </a:schemeClr>
              </a:solidFill>
              <a:latin typeface="Arial" charset="0"/>
              <a:cs typeface="Arial" charset="0"/>
            </a:endParaRPr>
          </a:p>
        </p:txBody>
      </p:sp>
      <p:cxnSp>
        <p:nvCxnSpPr>
          <p:cNvPr id="10" name="Straight Connector 9"/>
          <p:cNvCxnSpPr/>
          <p:nvPr/>
        </p:nvCxnSpPr>
        <p:spPr>
          <a:xfrm>
            <a:off x="0" y="23622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91443" y="2458723"/>
            <a:ext cx="3108957" cy="2048938"/>
          </a:xfrm>
          <a:prstGeom prst="rect">
            <a:avLst/>
          </a:prstGeom>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z="3600" smtClean="0"/>
              <a:t>Porter’s Support Activities</a:t>
            </a:r>
          </a:p>
        </p:txBody>
      </p:sp>
      <p:sp>
        <p:nvSpPr>
          <p:cNvPr id="12291" name="Content Placeholder 2"/>
          <p:cNvSpPr>
            <a:spLocks noGrp="1"/>
          </p:cNvSpPr>
          <p:nvPr>
            <p:ph idx="1"/>
          </p:nvPr>
        </p:nvSpPr>
        <p:spPr/>
        <p:txBody>
          <a:bodyPr/>
          <a:lstStyle/>
          <a:p>
            <a:pPr eaLnBrk="1" hangingPunct="1"/>
            <a:r>
              <a:rPr lang="en-US" sz="2400" b="1" dirty="0" smtClean="0">
                <a:solidFill>
                  <a:srgbClr val="0099CC"/>
                </a:solidFill>
              </a:rPr>
              <a:t>Procurement</a:t>
            </a:r>
            <a:r>
              <a:rPr lang="en-US" sz="2400" dirty="0" smtClean="0"/>
              <a:t>: managing supplier relationships and buying the product inputs</a:t>
            </a:r>
          </a:p>
          <a:p>
            <a:pPr eaLnBrk="1" hangingPunct="1"/>
            <a:r>
              <a:rPr lang="en-US" sz="2400" b="1" dirty="0" smtClean="0">
                <a:solidFill>
                  <a:srgbClr val="0099CC"/>
                </a:solidFill>
              </a:rPr>
              <a:t>Technology management</a:t>
            </a:r>
            <a:r>
              <a:rPr lang="en-US" sz="2400" dirty="0" smtClean="0"/>
              <a:t>: product research and development and new procedures, methods and techniques</a:t>
            </a:r>
          </a:p>
          <a:p>
            <a:pPr eaLnBrk="1" hangingPunct="1"/>
            <a:r>
              <a:rPr lang="en-US" sz="2400" b="1" dirty="0" smtClean="0">
                <a:solidFill>
                  <a:srgbClr val="0099CC"/>
                </a:solidFill>
              </a:rPr>
              <a:t>Human resources management</a:t>
            </a:r>
            <a:r>
              <a:rPr lang="en-US" sz="2400" dirty="0" smtClean="0"/>
              <a:t>: managing employee resources</a:t>
            </a:r>
          </a:p>
          <a:p>
            <a:pPr eaLnBrk="1" hangingPunct="1"/>
            <a:r>
              <a:rPr lang="en-US" sz="2400" b="1" dirty="0" smtClean="0">
                <a:solidFill>
                  <a:srgbClr val="0099CC"/>
                </a:solidFill>
              </a:rPr>
              <a:t>Firm infrastructure management</a:t>
            </a:r>
            <a:r>
              <a:rPr lang="en-US" sz="2400" dirty="0" smtClean="0"/>
              <a:t>: general management of the firm, finance, accounting, legal services, and government affairs</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z="3600" smtClean="0"/>
              <a:t>Business Process</a:t>
            </a:r>
          </a:p>
        </p:txBody>
      </p:sp>
      <p:sp>
        <p:nvSpPr>
          <p:cNvPr id="13315" name="Content Placeholder 2"/>
          <p:cNvSpPr>
            <a:spLocks noGrp="1"/>
          </p:cNvSpPr>
          <p:nvPr>
            <p:ph idx="1"/>
          </p:nvPr>
        </p:nvSpPr>
        <p:spPr/>
        <p:txBody>
          <a:bodyPr/>
          <a:lstStyle/>
          <a:p>
            <a:pPr eaLnBrk="1" hangingPunct="1"/>
            <a:r>
              <a:rPr lang="en-US" sz="2400" b="1" dirty="0" smtClean="0">
                <a:solidFill>
                  <a:srgbClr val="0099CC"/>
                </a:solidFill>
              </a:rPr>
              <a:t>Business process </a:t>
            </a:r>
            <a:r>
              <a:rPr lang="en-US" sz="2400" dirty="0" smtClean="0"/>
              <a:t>—</a:t>
            </a:r>
            <a:r>
              <a:rPr lang="en-US" sz="2400" b="1" dirty="0" smtClean="0"/>
              <a:t> </a:t>
            </a:r>
            <a:r>
              <a:rPr lang="en-US" sz="2400" dirty="0" smtClean="0"/>
              <a:t>A set of </a:t>
            </a:r>
            <a:r>
              <a:rPr lang="en-US" sz="2400" b="1" dirty="0" smtClean="0">
                <a:solidFill>
                  <a:srgbClr val="0099CC"/>
                </a:solidFill>
              </a:rPr>
              <a:t>activities</a:t>
            </a:r>
            <a:r>
              <a:rPr lang="en-US" sz="2400" b="1" dirty="0" smtClean="0"/>
              <a:t> </a:t>
            </a:r>
            <a:r>
              <a:rPr lang="en-US" sz="2400" dirty="0" smtClean="0"/>
              <a:t>that transforms </a:t>
            </a:r>
            <a:r>
              <a:rPr lang="en-US" sz="2400" b="1" dirty="0" smtClean="0">
                <a:solidFill>
                  <a:srgbClr val="0099CC"/>
                </a:solidFill>
              </a:rPr>
              <a:t>inputs</a:t>
            </a:r>
            <a:r>
              <a:rPr lang="en-US" sz="2400" b="1" dirty="0" smtClean="0"/>
              <a:t> </a:t>
            </a:r>
            <a:r>
              <a:rPr lang="en-US" sz="2400" dirty="0" smtClean="0"/>
              <a:t>into </a:t>
            </a:r>
            <a:r>
              <a:rPr lang="en-US" sz="2400" b="1" dirty="0" smtClean="0">
                <a:solidFill>
                  <a:srgbClr val="0099CC"/>
                </a:solidFill>
              </a:rPr>
              <a:t>outputs</a:t>
            </a:r>
            <a:endParaRPr lang="en-US" sz="2400" dirty="0" smtClean="0"/>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705100"/>
            <a:ext cx="8086725"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178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p:cNvSpPr>
            <a:spLocks noGrp="1"/>
          </p:cNvSpPr>
          <p:nvPr>
            <p:ph type="title"/>
          </p:nvPr>
        </p:nvSpPr>
        <p:spPr/>
        <p:txBody>
          <a:bodyPr/>
          <a:lstStyle/>
          <a:p>
            <a:pPr eaLnBrk="1" hangingPunct="1"/>
            <a:r>
              <a:rPr lang="en-US" sz="3600" smtClean="0"/>
              <a:t>The Manufacturing Process</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075" y="1614488"/>
            <a:ext cx="81788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itle 1"/>
          <p:cNvSpPr>
            <a:spLocks noGrp="1"/>
          </p:cNvSpPr>
          <p:nvPr>
            <p:ph type="title"/>
          </p:nvPr>
        </p:nvSpPr>
        <p:spPr/>
        <p:txBody>
          <a:bodyPr/>
          <a:lstStyle/>
          <a:p>
            <a:pPr eaLnBrk="1" hangingPunct="1"/>
            <a:r>
              <a:rPr lang="en-US" sz="3200" smtClean="0"/>
              <a:t>The Manufacturing Process as it Overlays Porter’s Operational Activities</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3200" smtClean="0"/>
              <a:t>The Manufacturing Process with Supporting Information System</a:t>
            </a:r>
          </a:p>
        </p:txBody>
      </p:sp>
      <p:pic>
        <p:nvPicPr>
          <p:cNvPr id="163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3250" cy="404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z="3600" smtClean="0"/>
              <a:t>Business Process Modeling</a:t>
            </a:r>
          </a:p>
        </p:txBody>
      </p:sp>
      <p:sp>
        <p:nvSpPr>
          <p:cNvPr id="17411" name="Content Placeholder 2"/>
          <p:cNvSpPr>
            <a:spLocks noGrp="1"/>
          </p:cNvSpPr>
          <p:nvPr>
            <p:ph idx="1"/>
          </p:nvPr>
        </p:nvSpPr>
        <p:spPr/>
        <p:txBody>
          <a:bodyPr/>
          <a:lstStyle/>
          <a:p>
            <a:pPr eaLnBrk="1" hangingPunct="1"/>
            <a:r>
              <a:rPr lang="en-US" sz="2400" b="1" dirty="0" smtClean="0">
                <a:solidFill>
                  <a:srgbClr val="0099CC"/>
                </a:solidFill>
              </a:rPr>
              <a:t>Business process modeling</a:t>
            </a:r>
            <a:r>
              <a:rPr lang="en-US" sz="2400" dirty="0" smtClean="0"/>
              <a:t> — The study and documentation of business processes</a:t>
            </a:r>
          </a:p>
          <a:p>
            <a:pPr eaLnBrk="1" hangingPunct="1"/>
            <a:r>
              <a:rPr lang="en-US" sz="2400" b="1" dirty="0" smtClean="0">
                <a:solidFill>
                  <a:srgbClr val="0099CC"/>
                </a:solidFill>
              </a:rPr>
              <a:t>Business process modeling notation (BPMN)</a:t>
            </a:r>
            <a:r>
              <a:rPr lang="en-US" sz="2400" b="1" dirty="0" smtClean="0"/>
              <a:t> </a:t>
            </a:r>
            <a:r>
              <a:rPr lang="en-US" sz="2400" dirty="0" smtClean="0"/>
              <a:t>— A commonly used system for drawing business process models</a:t>
            </a:r>
          </a:p>
          <a:p>
            <a:pPr lvl="1" eaLnBrk="1" hangingPunct="1"/>
            <a:r>
              <a:rPr lang="en-US" sz="2000" dirty="0" smtClean="0">
                <a:hlinkClick r:id="rId2"/>
              </a:rPr>
              <a:t>Microsoft Visio Insights blog</a:t>
            </a:r>
            <a:endParaRPr lang="en-US" sz="2000" dirty="0" smtClean="0"/>
          </a:p>
          <a:p>
            <a:pPr lvl="1" eaLnBrk="1" hangingPunct="1"/>
            <a:r>
              <a:rPr lang="en-US" sz="2000" dirty="0" smtClean="0">
                <a:hlinkClick r:id="rId3"/>
              </a:rPr>
              <a:t>Microsoft Visio 2013 Premium has BPMN template</a:t>
            </a:r>
            <a:endParaRPr lang="en-US" sz="2000" dirty="0" smtClean="0"/>
          </a:p>
          <a:p>
            <a:pPr lvl="1" eaLnBrk="1" hangingPunct="1"/>
            <a:r>
              <a:rPr lang="en-US" sz="2000" dirty="0" smtClean="0">
                <a:hlinkClick r:id="rId4"/>
              </a:rPr>
              <a:t>Object Management Group’s Business Process Management Initiative</a:t>
            </a:r>
            <a:endParaRPr lang="en-US" sz="2000" dirty="0" smtClean="0"/>
          </a:p>
          <a:p>
            <a:pPr eaLnBrk="1" hangingPunct="1"/>
            <a:endParaRPr lang="en-US" sz="2400" dirty="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3600" smtClean="0"/>
              <a:t>Systems Analysis and Design</a:t>
            </a:r>
          </a:p>
        </p:txBody>
      </p:sp>
      <p:sp>
        <p:nvSpPr>
          <p:cNvPr id="18435" name="Content Placeholder 2"/>
          <p:cNvSpPr>
            <a:spLocks noGrp="1"/>
          </p:cNvSpPr>
          <p:nvPr>
            <p:ph idx="1"/>
          </p:nvPr>
        </p:nvSpPr>
        <p:spPr/>
        <p:txBody>
          <a:bodyPr/>
          <a:lstStyle/>
          <a:p>
            <a:pPr eaLnBrk="1" hangingPunct="1"/>
            <a:r>
              <a:rPr lang="en-US" sz="2400" b="1" smtClean="0">
                <a:solidFill>
                  <a:srgbClr val="0099CC"/>
                </a:solidFill>
              </a:rPr>
              <a:t>Systems analysis and design</a:t>
            </a:r>
            <a:r>
              <a:rPr lang="en-US" sz="2400" smtClean="0"/>
              <a:t> — The process of creating and maintaining information systems</a:t>
            </a:r>
          </a:p>
          <a:p>
            <a:pPr eaLnBrk="1" hangingPunct="1"/>
            <a:r>
              <a:rPr lang="en-US" sz="2400" b="1" smtClean="0">
                <a:solidFill>
                  <a:srgbClr val="0099CC"/>
                </a:solidFill>
              </a:rPr>
              <a:t>Systems development life cycle (SDLC)</a:t>
            </a:r>
            <a:r>
              <a:rPr lang="en-US" sz="2400" smtClean="0"/>
              <a:t> —The classic methodology used in systems analysis and design to develop information systems</a:t>
            </a:r>
          </a:p>
          <a:p>
            <a:pPr lvl="1" eaLnBrk="1" hangingPunct="1"/>
            <a:r>
              <a:rPr lang="en-US" sz="2000" smtClean="0"/>
              <a:t>System definition </a:t>
            </a:r>
          </a:p>
          <a:p>
            <a:pPr lvl="1" eaLnBrk="1" hangingPunct="1"/>
            <a:r>
              <a:rPr lang="en-US" sz="2000" smtClean="0"/>
              <a:t>Requirements analysis </a:t>
            </a:r>
          </a:p>
          <a:p>
            <a:pPr lvl="1" eaLnBrk="1" hangingPunct="1"/>
            <a:r>
              <a:rPr lang="en-US" sz="2000" smtClean="0"/>
              <a:t>Component design </a:t>
            </a:r>
          </a:p>
          <a:p>
            <a:pPr lvl="1" eaLnBrk="1" hangingPunct="1"/>
            <a:r>
              <a:rPr lang="en-US" sz="2000" smtClean="0"/>
              <a:t>Implementation </a:t>
            </a:r>
          </a:p>
          <a:p>
            <a:pPr lvl="1" eaLnBrk="1" hangingPunct="1"/>
            <a:r>
              <a:rPr lang="en-US" sz="2000" smtClean="0"/>
              <a:t>System maintenance </a:t>
            </a:r>
          </a:p>
          <a:p>
            <a:pPr eaLnBrk="1" hangingPunct="1"/>
            <a:r>
              <a:rPr lang="en-US" sz="2400" b="1" smtClean="0">
                <a:solidFill>
                  <a:srgbClr val="0099CC"/>
                </a:solidFill>
              </a:rPr>
              <a:t>Deliverables</a:t>
            </a:r>
            <a:r>
              <a:rPr lang="en-US" sz="2400" b="1" smtClean="0"/>
              <a:t> </a:t>
            </a:r>
            <a:r>
              <a:rPr lang="en-US" sz="2400" smtClean="0"/>
              <a:t>— Each step should produce one or more deliverables, which are the step results.</a:t>
            </a:r>
            <a:endParaRPr lang="en-US" sz="2000" smtClean="0"/>
          </a:p>
          <a:p>
            <a:pPr eaLnBrk="1" hangingPunct="1"/>
            <a:endParaRPr lang="en-US" sz="240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z="3200" smtClean="0"/>
              <a:t>The SDLC in Use</a:t>
            </a:r>
          </a:p>
        </p:txBody>
      </p:sp>
      <p:pic>
        <p:nvPicPr>
          <p:cNvPr id="194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485900"/>
            <a:ext cx="4841875"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z="3600" smtClean="0"/>
              <a:t>Systems Definition Step</a:t>
            </a:r>
          </a:p>
        </p:txBody>
      </p:sp>
      <p:sp>
        <p:nvSpPr>
          <p:cNvPr id="20483" name="Content Placeholder 2"/>
          <p:cNvSpPr>
            <a:spLocks noGrp="1"/>
          </p:cNvSpPr>
          <p:nvPr>
            <p:ph idx="1"/>
          </p:nvPr>
        </p:nvSpPr>
        <p:spPr/>
        <p:txBody>
          <a:bodyPr/>
          <a:lstStyle/>
          <a:p>
            <a:pPr eaLnBrk="1" hangingPunct="1"/>
            <a:r>
              <a:rPr lang="en-US" sz="2400" smtClean="0"/>
              <a:t>The </a:t>
            </a:r>
            <a:r>
              <a:rPr lang="en-US" sz="2400" b="1" smtClean="0">
                <a:solidFill>
                  <a:srgbClr val="0099CC"/>
                </a:solidFill>
              </a:rPr>
              <a:t>system definition</a:t>
            </a:r>
            <a:r>
              <a:rPr lang="en-US" sz="2400" b="1" smtClean="0"/>
              <a:t> </a:t>
            </a:r>
            <a:r>
              <a:rPr lang="en-US" sz="2400" smtClean="0"/>
              <a:t>step is a </a:t>
            </a:r>
            <a:r>
              <a:rPr lang="en-US" sz="2400" b="1" i="1" smtClean="0"/>
              <a:t>process</a:t>
            </a:r>
            <a:r>
              <a:rPr lang="en-US" sz="2400" i="1" smtClean="0"/>
              <a:t> </a:t>
            </a:r>
            <a:r>
              <a:rPr lang="en-US" sz="2400" smtClean="0"/>
              <a:t>that starts with the need for an information system to support a business process as its </a:t>
            </a:r>
            <a:r>
              <a:rPr lang="en-US" sz="2400" b="1" i="1" smtClean="0"/>
              <a:t>input</a:t>
            </a:r>
            <a:r>
              <a:rPr lang="en-US" sz="2400" smtClean="0"/>
              <a:t>, and produces a </a:t>
            </a:r>
            <a:r>
              <a:rPr lang="en-US" sz="2400" b="1" smtClean="0">
                <a:solidFill>
                  <a:srgbClr val="0099CC"/>
                </a:solidFill>
              </a:rPr>
              <a:t>project plan</a:t>
            </a:r>
            <a:r>
              <a:rPr lang="en-US" sz="2400" b="1" smtClean="0"/>
              <a:t> </a:t>
            </a:r>
            <a:r>
              <a:rPr lang="en-US" sz="2400" smtClean="0"/>
              <a:t>as its </a:t>
            </a:r>
            <a:r>
              <a:rPr lang="en-US" sz="2400" b="1" i="1" smtClean="0"/>
              <a:t>output</a:t>
            </a:r>
            <a:r>
              <a:rPr lang="en-US" sz="2400" smtClean="0"/>
              <a:t>. </a:t>
            </a:r>
          </a:p>
          <a:p>
            <a:pPr lvl="1" eaLnBrk="1" hangingPunct="1"/>
            <a:r>
              <a:rPr lang="en-US" sz="2000" smtClean="0"/>
              <a:t>Define the information system project goals and scope </a:t>
            </a:r>
          </a:p>
          <a:p>
            <a:pPr lvl="1" eaLnBrk="1" hangingPunct="1"/>
            <a:r>
              <a:rPr lang="en-US" sz="2000" smtClean="0"/>
              <a:t>Assess the feasibility of the project (cost, schedule, technical, organizational) </a:t>
            </a:r>
          </a:p>
          <a:p>
            <a:pPr lvl="1" eaLnBrk="1" hangingPunct="1"/>
            <a:r>
              <a:rPr lang="en-US" sz="2000" smtClean="0"/>
              <a:t>Form the project team </a:t>
            </a:r>
          </a:p>
          <a:p>
            <a:pPr lvl="1" eaLnBrk="1" hangingPunct="1"/>
            <a:r>
              <a:rPr lang="en-US" sz="2000" smtClean="0"/>
              <a:t>Plan the project (specify tasks, assign personnel, determine task dependencies, set schedules) </a:t>
            </a:r>
          </a:p>
          <a:p>
            <a:pPr eaLnBrk="1" hangingPunct="1"/>
            <a:endParaRPr lang="en-US" sz="240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z="3600" smtClean="0"/>
              <a:t>Requirements Analysis Step</a:t>
            </a:r>
          </a:p>
        </p:txBody>
      </p:sp>
      <p:sp>
        <p:nvSpPr>
          <p:cNvPr id="21507" name="Content Placeholder 2"/>
          <p:cNvSpPr>
            <a:spLocks noGrp="1"/>
          </p:cNvSpPr>
          <p:nvPr>
            <p:ph idx="1"/>
          </p:nvPr>
        </p:nvSpPr>
        <p:spPr/>
        <p:txBody>
          <a:bodyPr/>
          <a:lstStyle/>
          <a:p>
            <a:pPr eaLnBrk="1" hangingPunct="1"/>
            <a:r>
              <a:rPr lang="en-US" sz="2400" smtClean="0"/>
              <a:t>The </a:t>
            </a:r>
            <a:r>
              <a:rPr lang="en-US" sz="2400" b="1" smtClean="0">
                <a:solidFill>
                  <a:srgbClr val="0099CC"/>
                </a:solidFill>
              </a:rPr>
              <a:t>requirements analysis</a:t>
            </a:r>
            <a:r>
              <a:rPr lang="en-US" sz="2400" b="1" smtClean="0"/>
              <a:t> </a:t>
            </a:r>
            <a:r>
              <a:rPr lang="en-US" sz="2400" smtClean="0"/>
              <a:t>step is a </a:t>
            </a:r>
            <a:r>
              <a:rPr lang="en-US" sz="2400" b="1" i="1" smtClean="0"/>
              <a:t>process</a:t>
            </a:r>
            <a:r>
              <a:rPr lang="en-US" sz="2400" i="1" smtClean="0"/>
              <a:t> </a:t>
            </a:r>
            <a:r>
              <a:rPr lang="en-US" sz="2400" smtClean="0"/>
              <a:t>that starts with the project plan as its </a:t>
            </a:r>
            <a:r>
              <a:rPr lang="en-US" sz="2400" b="1" i="1" smtClean="0"/>
              <a:t>input</a:t>
            </a:r>
            <a:r>
              <a:rPr lang="en-US" sz="2400" smtClean="0"/>
              <a:t>, and produces a set of </a:t>
            </a:r>
            <a:r>
              <a:rPr lang="en-US" sz="2400" b="1" smtClean="0">
                <a:solidFill>
                  <a:srgbClr val="0099CC"/>
                </a:solidFill>
              </a:rPr>
              <a:t>approved user requirements</a:t>
            </a:r>
            <a:r>
              <a:rPr lang="en-US" sz="2400" b="1" smtClean="0"/>
              <a:t> </a:t>
            </a:r>
            <a:r>
              <a:rPr lang="en-US" sz="2400" smtClean="0"/>
              <a:t>as its </a:t>
            </a:r>
            <a:r>
              <a:rPr lang="en-US" sz="2400" b="1" i="1" smtClean="0"/>
              <a:t>output</a:t>
            </a:r>
            <a:r>
              <a:rPr lang="en-US" sz="2400" smtClean="0"/>
              <a:t>.</a:t>
            </a:r>
            <a:endParaRPr lang="en-US" smtClean="0"/>
          </a:p>
          <a:p>
            <a:pPr lvl="1" eaLnBrk="1" hangingPunct="1"/>
            <a:r>
              <a:rPr lang="en-US" sz="2000" smtClean="0"/>
              <a:t>Conduct user interviews </a:t>
            </a:r>
          </a:p>
          <a:p>
            <a:pPr lvl="1" eaLnBrk="1" hangingPunct="1"/>
            <a:r>
              <a:rPr lang="en-US" sz="2000" smtClean="0"/>
              <a:t>Evaluate existing systems </a:t>
            </a:r>
          </a:p>
          <a:p>
            <a:pPr lvl="1" eaLnBrk="1" hangingPunct="1"/>
            <a:r>
              <a:rPr lang="en-US" sz="2000" smtClean="0"/>
              <a:t>Determine needed new forms/reports/queries </a:t>
            </a:r>
          </a:p>
          <a:p>
            <a:pPr lvl="1" eaLnBrk="1" hangingPunct="1"/>
            <a:r>
              <a:rPr lang="en-US" sz="2000" smtClean="0"/>
              <a:t>Identify needed new application features and functions </a:t>
            </a:r>
            <a:endParaRPr lang="en-US" smtClean="0"/>
          </a:p>
          <a:p>
            <a:pPr lvl="1" eaLnBrk="1" hangingPunct="1"/>
            <a:r>
              <a:rPr lang="en-US" sz="2000" smtClean="0"/>
              <a:t>Consider security </a:t>
            </a:r>
          </a:p>
          <a:p>
            <a:pPr lvl="1" eaLnBrk="1" hangingPunct="1"/>
            <a:r>
              <a:rPr lang="en-US" sz="2000" smtClean="0"/>
              <a:t>Create the data model </a:t>
            </a:r>
          </a:p>
          <a:p>
            <a:pPr lvl="1" eaLnBrk="1" hangingPunct="1"/>
            <a:r>
              <a:rPr lang="en-US" sz="2000" smtClean="0"/>
              <a:t>Consider the five components of an information system:  hardware, software, data, procedures and people </a:t>
            </a:r>
          </a:p>
          <a:p>
            <a:pPr lvl="1" eaLnBrk="1" hangingPunct="1"/>
            <a:endParaRPr lang="en-US" sz="200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Appendix Objectives</a:t>
            </a:r>
          </a:p>
        </p:txBody>
      </p:sp>
      <p:sp>
        <p:nvSpPr>
          <p:cNvPr id="4099" name="Rectangle 3"/>
          <p:cNvSpPr>
            <a:spLocks noGrp="1" noChangeArrowheads="1"/>
          </p:cNvSpPr>
          <p:nvPr>
            <p:ph idx="1"/>
          </p:nvPr>
        </p:nvSpPr>
        <p:spPr/>
        <p:txBody>
          <a:bodyPr/>
          <a:lstStyle/>
          <a:p>
            <a:pPr eaLnBrk="1" hangingPunct="1"/>
            <a:r>
              <a:rPr lang="en-US" sz="2800" smtClean="0"/>
              <a:t>To understand information systems </a:t>
            </a:r>
          </a:p>
          <a:p>
            <a:pPr eaLnBrk="1" hangingPunct="1"/>
            <a:r>
              <a:rPr lang="en-US" sz="2800" smtClean="0"/>
              <a:t>To understand business processes </a:t>
            </a:r>
          </a:p>
          <a:p>
            <a:pPr eaLnBrk="1" hangingPunct="1"/>
            <a:r>
              <a:rPr lang="en-US" sz="2800" smtClean="0"/>
              <a:t>To understand and be able to apply the systems development life cycle (SDLC) model </a:t>
            </a:r>
          </a:p>
          <a:p>
            <a:pPr eaLnBrk="1" hangingPunct="1"/>
            <a:r>
              <a:rPr lang="en-US" sz="2800" smtClean="0"/>
              <a:t>To understand business process modeling using Business Processing Modeling Notation (BPMN) </a:t>
            </a:r>
          </a:p>
          <a:p>
            <a:pPr eaLnBrk="1" hangingPunct="1"/>
            <a:r>
              <a:rPr lang="en-US" sz="2800" smtClean="0"/>
              <a:t>To be able to gather data and information during Requirements Analysis </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z="2800" smtClean="0"/>
              <a:t>Requirements Analysis Step Deliverables</a:t>
            </a:r>
          </a:p>
        </p:txBody>
      </p:sp>
      <p:sp>
        <p:nvSpPr>
          <p:cNvPr id="22531" name="Content Placeholder 2"/>
          <p:cNvSpPr>
            <a:spLocks noGrp="1"/>
          </p:cNvSpPr>
          <p:nvPr>
            <p:ph idx="1"/>
          </p:nvPr>
        </p:nvSpPr>
        <p:spPr/>
        <p:txBody>
          <a:bodyPr/>
          <a:lstStyle/>
          <a:p>
            <a:pPr eaLnBrk="1" hangingPunct="1"/>
            <a:r>
              <a:rPr lang="en-US" sz="2400" smtClean="0"/>
              <a:t>The </a:t>
            </a:r>
            <a:r>
              <a:rPr lang="en-US" sz="2400" b="1" smtClean="0">
                <a:solidFill>
                  <a:srgbClr val="0099CC"/>
                </a:solidFill>
              </a:rPr>
              <a:t>requirements analysis deliverables</a:t>
            </a:r>
            <a:r>
              <a:rPr lang="en-US" sz="2400" b="1" smtClean="0"/>
              <a:t> </a:t>
            </a:r>
            <a:r>
              <a:rPr lang="en-US" sz="2400" smtClean="0"/>
              <a:t>may include:</a:t>
            </a:r>
            <a:endParaRPr lang="en-US" smtClean="0"/>
          </a:p>
          <a:p>
            <a:pPr lvl="1" eaLnBrk="1" hangingPunct="1"/>
            <a:r>
              <a:rPr lang="en-US" sz="2000" b="1" smtClean="0">
                <a:solidFill>
                  <a:srgbClr val="0099CC"/>
                </a:solidFill>
              </a:rPr>
              <a:t>Data model</a:t>
            </a:r>
          </a:p>
          <a:p>
            <a:pPr lvl="1" eaLnBrk="1" hangingPunct="1"/>
            <a:r>
              <a:rPr lang="en-US" sz="2000" b="1" smtClean="0">
                <a:solidFill>
                  <a:srgbClr val="0099CC"/>
                </a:solidFill>
              </a:rPr>
              <a:t>User requirements document (URD)</a:t>
            </a:r>
          </a:p>
          <a:p>
            <a:pPr lvl="1" eaLnBrk="1" hangingPunct="1"/>
            <a:r>
              <a:rPr lang="en-US" sz="2000" b="1" smtClean="0">
                <a:solidFill>
                  <a:srgbClr val="0099CC"/>
                </a:solidFill>
              </a:rPr>
              <a:t>Statement of Work (SOW)</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z="3600" smtClean="0"/>
              <a:t>Component Design Step</a:t>
            </a:r>
          </a:p>
        </p:txBody>
      </p:sp>
      <p:sp>
        <p:nvSpPr>
          <p:cNvPr id="23555" name="Content Placeholder 2"/>
          <p:cNvSpPr>
            <a:spLocks noGrp="1"/>
          </p:cNvSpPr>
          <p:nvPr>
            <p:ph idx="1"/>
          </p:nvPr>
        </p:nvSpPr>
        <p:spPr/>
        <p:txBody>
          <a:bodyPr/>
          <a:lstStyle/>
          <a:p>
            <a:pPr eaLnBrk="1" hangingPunct="1"/>
            <a:r>
              <a:rPr lang="en-US" sz="2400" smtClean="0"/>
              <a:t>The </a:t>
            </a:r>
            <a:r>
              <a:rPr lang="en-US" sz="2400" b="1" smtClean="0">
                <a:solidFill>
                  <a:srgbClr val="0099CC"/>
                </a:solidFill>
              </a:rPr>
              <a:t>component design</a:t>
            </a:r>
            <a:r>
              <a:rPr lang="en-US" sz="2400" b="1" smtClean="0"/>
              <a:t> </a:t>
            </a:r>
            <a:r>
              <a:rPr lang="en-US" sz="2400" smtClean="0"/>
              <a:t>step is a </a:t>
            </a:r>
            <a:r>
              <a:rPr lang="en-US" sz="2400" b="1" i="1" smtClean="0"/>
              <a:t>process</a:t>
            </a:r>
            <a:r>
              <a:rPr lang="en-US" sz="2400" i="1" smtClean="0"/>
              <a:t> </a:t>
            </a:r>
            <a:r>
              <a:rPr lang="en-US" sz="2400" smtClean="0"/>
              <a:t>that starts with the approved user requirements as its </a:t>
            </a:r>
            <a:r>
              <a:rPr lang="en-US" sz="2400" b="1" i="1" smtClean="0"/>
              <a:t>input</a:t>
            </a:r>
            <a:r>
              <a:rPr lang="en-US" sz="2400" smtClean="0"/>
              <a:t>, and produces a final </a:t>
            </a:r>
            <a:r>
              <a:rPr lang="en-US" sz="2400" b="1" smtClean="0">
                <a:solidFill>
                  <a:srgbClr val="0099CC"/>
                </a:solidFill>
              </a:rPr>
              <a:t>system design</a:t>
            </a:r>
            <a:r>
              <a:rPr lang="en-US" sz="2400" b="1" smtClean="0"/>
              <a:t> </a:t>
            </a:r>
            <a:r>
              <a:rPr lang="en-US" sz="2400" smtClean="0"/>
              <a:t>as its </a:t>
            </a:r>
            <a:r>
              <a:rPr lang="en-US" sz="2400" b="1" i="1" smtClean="0"/>
              <a:t>output</a:t>
            </a:r>
            <a:r>
              <a:rPr lang="en-US" sz="2400" smtClean="0"/>
              <a:t>. </a:t>
            </a:r>
            <a:endParaRPr lang="en-US" smtClean="0"/>
          </a:p>
          <a:p>
            <a:pPr lvl="1" eaLnBrk="1" hangingPunct="1"/>
            <a:r>
              <a:rPr lang="en-US" sz="2000" smtClean="0"/>
              <a:t>Determine hardware specifications </a:t>
            </a:r>
          </a:p>
          <a:p>
            <a:pPr lvl="1" eaLnBrk="1" hangingPunct="1"/>
            <a:r>
              <a:rPr lang="en-US" sz="2000" smtClean="0"/>
              <a:t>Determine program (software) specifications </a:t>
            </a:r>
          </a:p>
          <a:p>
            <a:pPr lvl="1" eaLnBrk="1" hangingPunct="1"/>
            <a:r>
              <a:rPr lang="en-US" sz="2000" smtClean="0"/>
              <a:t>Create the database design </a:t>
            </a:r>
          </a:p>
          <a:p>
            <a:pPr lvl="1" eaLnBrk="1" hangingPunct="1"/>
            <a:r>
              <a:rPr lang="en-US" sz="2000" smtClean="0"/>
              <a:t>Design business procedures </a:t>
            </a:r>
          </a:p>
          <a:p>
            <a:pPr lvl="1" eaLnBrk="1" hangingPunct="1"/>
            <a:r>
              <a:rPr lang="en-US" sz="2000" smtClean="0"/>
              <a:t>Create job descriptions for business personnel </a:t>
            </a:r>
          </a:p>
          <a:p>
            <a:pPr lvl="1" eaLnBrk="1" hangingPunct="1"/>
            <a:endParaRPr lang="en-US" sz="200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z="3200" smtClean="0"/>
              <a:t>Component Design Step Deliverables</a:t>
            </a:r>
          </a:p>
        </p:txBody>
      </p:sp>
      <p:sp>
        <p:nvSpPr>
          <p:cNvPr id="24579" name="Content Placeholder 2"/>
          <p:cNvSpPr>
            <a:spLocks noGrp="1"/>
          </p:cNvSpPr>
          <p:nvPr>
            <p:ph idx="1"/>
          </p:nvPr>
        </p:nvSpPr>
        <p:spPr/>
        <p:txBody>
          <a:bodyPr/>
          <a:lstStyle/>
          <a:p>
            <a:pPr eaLnBrk="1" hangingPunct="1"/>
            <a:r>
              <a:rPr lang="en-US" sz="2400" smtClean="0"/>
              <a:t>The </a:t>
            </a:r>
            <a:r>
              <a:rPr lang="en-US" sz="2400" b="1" smtClean="0"/>
              <a:t>component design deliverables </a:t>
            </a:r>
            <a:r>
              <a:rPr lang="en-US" sz="2400" smtClean="0"/>
              <a:t>may include:</a:t>
            </a:r>
            <a:endParaRPr lang="en-US" smtClean="0"/>
          </a:p>
          <a:p>
            <a:pPr lvl="1" eaLnBrk="1" hangingPunct="1"/>
            <a:r>
              <a:rPr lang="en-US" sz="2000" b="1" smtClean="0">
                <a:solidFill>
                  <a:srgbClr val="0099CC"/>
                </a:solidFill>
              </a:rPr>
              <a:t>Database design</a:t>
            </a:r>
          </a:p>
          <a:p>
            <a:pPr lvl="1" eaLnBrk="1" hangingPunct="1"/>
            <a:r>
              <a:rPr lang="en-US" sz="2000" smtClean="0"/>
              <a:t>Documented system design</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z="3600" smtClean="0"/>
              <a:t>Implementation Step</a:t>
            </a:r>
          </a:p>
        </p:txBody>
      </p:sp>
      <p:sp>
        <p:nvSpPr>
          <p:cNvPr id="25603" name="Content Placeholder 2"/>
          <p:cNvSpPr>
            <a:spLocks noGrp="1"/>
          </p:cNvSpPr>
          <p:nvPr>
            <p:ph idx="1"/>
          </p:nvPr>
        </p:nvSpPr>
        <p:spPr/>
        <p:txBody>
          <a:bodyPr/>
          <a:lstStyle/>
          <a:p>
            <a:pPr eaLnBrk="1" hangingPunct="1"/>
            <a:r>
              <a:rPr lang="en-US" sz="2400" smtClean="0"/>
              <a:t>The </a:t>
            </a:r>
            <a:r>
              <a:rPr lang="en-US" sz="2400" b="1" smtClean="0">
                <a:solidFill>
                  <a:srgbClr val="0099CC"/>
                </a:solidFill>
              </a:rPr>
              <a:t>implementation</a:t>
            </a:r>
            <a:r>
              <a:rPr lang="en-US" sz="2400" b="1" smtClean="0"/>
              <a:t> </a:t>
            </a:r>
            <a:r>
              <a:rPr lang="en-US" sz="2400" smtClean="0"/>
              <a:t>step is a </a:t>
            </a:r>
            <a:r>
              <a:rPr lang="en-US" sz="2400" b="1" i="1" smtClean="0"/>
              <a:t>process</a:t>
            </a:r>
            <a:r>
              <a:rPr lang="en-US" sz="2400" i="1" smtClean="0"/>
              <a:t> </a:t>
            </a:r>
            <a:r>
              <a:rPr lang="en-US" sz="2400" smtClean="0"/>
              <a:t>that starts with the final system design as its </a:t>
            </a:r>
            <a:r>
              <a:rPr lang="en-US" sz="2400" b="1" i="1" smtClean="0"/>
              <a:t>input</a:t>
            </a:r>
            <a:r>
              <a:rPr lang="en-US" sz="2400" smtClean="0"/>
              <a:t>, and produces a final </a:t>
            </a:r>
            <a:r>
              <a:rPr lang="en-US" sz="2400" b="1" smtClean="0">
                <a:solidFill>
                  <a:srgbClr val="0099CC"/>
                </a:solidFill>
              </a:rPr>
              <a:t>system</a:t>
            </a:r>
            <a:r>
              <a:rPr lang="en-US" sz="2400" b="1" smtClean="0"/>
              <a:t> </a:t>
            </a:r>
            <a:r>
              <a:rPr lang="en-US" sz="2400" smtClean="0"/>
              <a:t>as its </a:t>
            </a:r>
            <a:r>
              <a:rPr lang="en-US" sz="2400" b="1" i="1" smtClean="0"/>
              <a:t>output</a:t>
            </a:r>
            <a:r>
              <a:rPr lang="en-US" sz="2400" smtClean="0"/>
              <a:t>. </a:t>
            </a:r>
            <a:endParaRPr lang="en-US" smtClean="0"/>
          </a:p>
          <a:p>
            <a:pPr lvl="1" eaLnBrk="1" hangingPunct="1"/>
            <a:r>
              <a:rPr lang="en-US" sz="2000" smtClean="0"/>
              <a:t>Build system component </a:t>
            </a:r>
          </a:p>
          <a:p>
            <a:pPr lvl="1" eaLnBrk="1" hangingPunct="1"/>
            <a:r>
              <a:rPr lang="en-US" sz="2000" smtClean="0"/>
              <a:t>Conduct component tests </a:t>
            </a:r>
          </a:p>
          <a:p>
            <a:pPr lvl="1" eaLnBrk="1" hangingPunct="1"/>
            <a:r>
              <a:rPr lang="en-US" sz="2000" smtClean="0"/>
              <a:t>Integrate the components </a:t>
            </a:r>
          </a:p>
          <a:p>
            <a:pPr lvl="1" eaLnBrk="1" hangingPunct="1"/>
            <a:r>
              <a:rPr lang="en-US" sz="2000" smtClean="0"/>
              <a:t>Conduct integrated component tests </a:t>
            </a:r>
          </a:p>
          <a:p>
            <a:pPr lvl="1" eaLnBrk="1" hangingPunct="1"/>
            <a:r>
              <a:rPr lang="en-US" sz="2000" smtClean="0"/>
              <a:t>Convert to the new system </a:t>
            </a:r>
          </a:p>
          <a:p>
            <a:pPr eaLnBrk="1" hangingPunct="1"/>
            <a:r>
              <a:rPr lang="en-US" sz="2400" smtClean="0"/>
              <a:t>The </a:t>
            </a:r>
            <a:r>
              <a:rPr lang="en-US" sz="2400" b="1" smtClean="0">
                <a:solidFill>
                  <a:srgbClr val="0099CC"/>
                </a:solidFill>
              </a:rPr>
              <a:t>implementations deliverable </a:t>
            </a:r>
            <a:r>
              <a:rPr lang="en-US" sz="2400" smtClean="0"/>
              <a:t>is:</a:t>
            </a:r>
            <a:endParaRPr lang="en-US" smtClean="0"/>
          </a:p>
          <a:p>
            <a:pPr lvl="1" eaLnBrk="1" hangingPunct="1"/>
            <a:r>
              <a:rPr lang="en-US" sz="2000" smtClean="0"/>
              <a:t>The installed information system, including a</a:t>
            </a:r>
          </a:p>
          <a:p>
            <a:pPr lvl="1" eaLnBrk="1" hangingPunct="1"/>
            <a:r>
              <a:rPr lang="en-US" sz="2000" smtClean="0"/>
              <a:t>Database.</a:t>
            </a:r>
          </a:p>
          <a:p>
            <a:pPr lvl="1" eaLnBrk="1" hangingPunct="1"/>
            <a:endParaRPr lang="en-US" sz="2000" smtClean="0"/>
          </a:p>
          <a:p>
            <a:pPr lvl="1" eaLnBrk="1" hangingPunct="1"/>
            <a:endParaRPr lang="en-US" sz="200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z="2400" smtClean="0"/>
              <a:t>The SDLC Design and Implementation Steps for the Five Information System Components </a:t>
            </a:r>
          </a:p>
        </p:txBody>
      </p:sp>
      <p:pic>
        <p:nvPicPr>
          <p:cNvPr id="266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194675"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z="3600" smtClean="0"/>
              <a:t>System Maintenance Step</a:t>
            </a:r>
          </a:p>
        </p:txBody>
      </p:sp>
      <p:sp>
        <p:nvSpPr>
          <p:cNvPr id="27651" name="Content Placeholder 2"/>
          <p:cNvSpPr>
            <a:spLocks noGrp="1"/>
          </p:cNvSpPr>
          <p:nvPr>
            <p:ph idx="1"/>
          </p:nvPr>
        </p:nvSpPr>
        <p:spPr/>
        <p:txBody>
          <a:bodyPr/>
          <a:lstStyle/>
          <a:p>
            <a:pPr eaLnBrk="1" hangingPunct="1"/>
            <a:r>
              <a:rPr lang="en-US" sz="2400" smtClean="0"/>
              <a:t>The </a:t>
            </a:r>
            <a:r>
              <a:rPr lang="en-US" sz="2400" b="1" smtClean="0">
                <a:solidFill>
                  <a:srgbClr val="0099CC"/>
                </a:solidFill>
              </a:rPr>
              <a:t>system maintenance</a:t>
            </a:r>
            <a:r>
              <a:rPr lang="en-US" sz="2400" b="1" smtClean="0"/>
              <a:t> </a:t>
            </a:r>
            <a:r>
              <a:rPr lang="en-US" sz="2400" smtClean="0"/>
              <a:t>step is a </a:t>
            </a:r>
            <a:r>
              <a:rPr lang="en-US" sz="2400" b="1" i="1" smtClean="0"/>
              <a:t>process</a:t>
            </a:r>
            <a:r>
              <a:rPr lang="en-US" sz="2400" i="1" smtClean="0"/>
              <a:t> </a:t>
            </a:r>
            <a:r>
              <a:rPr lang="en-US" sz="2400" smtClean="0"/>
              <a:t>that starts with the implemented system as its </a:t>
            </a:r>
            <a:r>
              <a:rPr lang="en-US" sz="2400" b="1" i="1" smtClean="0"/>
              <a:t>input</a:t>
            </a:r>
            <a:r>
              <a:rPr lang="en-US" sz="2400" smtClean="0"/>
              <a:t>, and produces </a:t>
            </a:r>
            <a:r>
              <a:rPr lang="en-US" sz="2400" b="1" smtClean="0">
                <a:solidFill>
                  <a:srgbClr val="0099CC"/>
                </a:solidFill>
              </a:rPr>
              <a:t>an updated system</a:t>
            </a:r>
            <a:r>
              <a:rPr lang="en-US" sz="2400" b="1" smtClean="0"/>
              <a:t> </a:t>
            </a:r>
            <a:r>
              <a:rPr lang="en-US" sz="2400" smtClean="0"/>
              <a:t>or </a:t>
            </a:r>
            <a:r>
              <a:rPr lang="en-US" sz="2400" b="1" smtClean="0">
                <a:solidFill>
                  <a:srgbClr val="0099CC"/>
                </a:solidFill>
              </a:rPr>
              <a:t>a request for system modification using the SDLC</a:t>
            </a:r>
            <a:r>
              <a:rPr lang="en-US" sz="2400" b="1" smtClean="0"/>
              <a:t> </a:t>
            </a:r>
            <a:r>
              <a:rPr lang="en-US" sz="2400" smtClean="0"/>
              <a:t>as its </a:t>
            </a:r>
            <a:r>
              <a:rPr lang="en-US" sz="2400" b="1" i="1" smtClean="0"/>
              <a:t>output</a:t>
            </a:r>
            <a:r>
              <a:rPr lang="en-US" sz="2400" smtClean="0"/>
              <a:t>. </a:t>
            </a:r>
          </a:p>
          <a:p>
            <a:pPr lvl="1" eaLnBrk="1" hangingPunct="1"/>
            <a:r>
              <a:rPr lang="en-US" sz="2000" smtClean="0"/>
              <a:t>Update the system with patches, service packs and new software releases </a:t>
            </a:r>
          </a:p>
          <a:p>
            <a:pPr lvl="1" eaLnBrk="1" hangingPunct="1"/>
            <a:r>
              <a:rPr lang="en-US" sz="2000" smtClean="0"/>
              <a:t>Record and prioritize requests for system changes or enhancements </a:t>
            </a:r>
          </a:p>
          <a:p>
            <a:pPr lvl="1" eaLnBrk="1" hangingPunct="1"/>
            <a:endParaRPr lang="en-US" sz="200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z="3600" smtClean="0"/>
              <a:t>Project Scope</a:t>
            </a:r>
          </a:p>
        </p:txBody>
      </p:sp>
      <p:sp>
        <p:nvSpPr>
          <p:cNvPr id="28675" name="Content Placeholder 2"/>
          <p:cNvSpPr>
            <a:spLocks noGrp="1"/>
          </p:cNvSpPr>
          <p:nvPr>
            <p:ph idx="1"/>
          </p:nvPr>
        </p:nvSpPr>
        <p:spPr/>
        <p:txBody>
          <a:bodyPr/>
          <a:lstStyle/>
          <a:p>
            <a:pPr eaLnBrk="1" hangingPunct="1"/>
            <a:r>
              <a:rPr lang="en-US" sz="2400" b="1" smtClean="0">
                <a:solidFill>
                  <a:srgbClr val="0099CC"/>
                </a:solidFill>
              </a:rPr>
              <a:t>Project scope</a:t>
            </a:r>
            <a:r>
              <a:rPr lang="en-US" sz="2400" b="1" smtClean="0"/>
              <a:t> </a:t>
            </a:r>
            <a:r>
              <a:rPr lang="en-US" sz="2400" smtClean="0"/>
              <a:t>— The work that must be done to provide a product, service, or result to the customer with the specified functions and features</a:t>
            </a:r>
            <a:endParaRPr lang="en-US" sz="200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z="3600" smtClean="0"/>
              <a:t>Use Cases</a:t>
            </a:r>
          </a:p>
        </p:txBody>
      </p:sp>
      <p:sp>
        <p:nvSpPr>
          <p:cNvPr id="29699" name="Content Placeholder 2"/>
          <p:cNvSpPr>
            <a:spLocks noGrp="1"/>
          </p:cNvSpPr>
          <p:nvPr>
            <p:ph idx="1"/>
          </p:nvPr>
        </p:nvSpPr>
        <p:spPr/>
        <p:txBody>
          <a:bodyPr/>
          <a:lstStyle/>
          <a:p>
            <a:pPr eaLnBrk="1" hangingPunct="1"/>
            <a:r>
              <a:rPr lang="en-US" sz="2400" b="1" smtClean="0">
                <a:solidFill>
                  <a:srgbClr val="0099CC"/>
                </a:solidFill>
              </a:rPr>
              <a:t>Use cases</a:t>
            </a:r>
            <a:r>
              <a:rPr lang="en-US" sz="2400" b="1" smtClean="0"/>
              <a:t> </a:t>
            </a:r>
            <a:r>
              <a:rPr lang="en-US" sz="2400" smtClean="0"/>
              <a:t>— Descriptions of the ways users will employ the features and functions of the new information system</a:t>
            </a:r>
          </a:p>
          <a:p>
            <a:pPr eaLnBrk="1" hangingPunct="1"/>
            <a:r>
              <a:rPr lang="en-US" sz="2400" smtClean="0"/>
              <a:t>A use case consists of a description of the roles users will play when utilizing the new system, together with descriptions of activities scenarios. Inputs provided to the system and outputs generated by the system are defined.</a:t>
            </a:r>
          </a:p>
          <a:p>
            <a:pPr eaLnBrk="1" hangingPunct="1"/>
            <a:r>
              <a:rPr lang="en-US" sz="2400" smtClean="0"/>
              <a:t>Use cases provide sources of requirements and also can be used to validate the data model, database design, and implementation. </a:t>
            </a:r>
            <a:endParaRPr lang="en-US" sz="200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92125" y="1522413"/>
            <a:ext cx="8159750" cy="4711968"/>
          </a:xfrm>
          <a:prstGeom prst="rect">
            <a:avLst/>
          </a:prstGeom>
        </p:spPr>
      </p:pic>
      <p:sp>
        <p:nvSpPr>
          <p:cNvPr id="30722" name="Title 1"/>
          <p:cNvSpPr>
            <a:spLocks noGrp="1"/>
          </p:cNvSpPr>
          <p:nvPr>
            <p:ph type="title"/>
          </p:nvPr>
        </p:nvSpPr>
        <p:spPr/>
        <p:txBody>
          <a:bodyPr/>
          <a:lstStyle/>
          <a:p>
            <a:pPr eaLnBrk="1" hangingPunct="1"/>
            <a:r>
              <a:rPr lang="en-US" sz="3600" dirty="0" smtClean="0"/>
              <a:t>Use Cases in Microsoft Visio 2013</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z="3600" smtClean="0"/>
              <a:t>Business Rules</a:t>
            </a:r>
          </a:p>
        </p:txBody>
      </p:sp>
      <p:sp>
        <p:nvSpPr>
          <p:cNvPr id="31747" name="Content Placeholder 2"/>
          <p:cNvSpPr>
            <a:spLocks noGrp="1"/>
          </p:cNvSpPr>
          <p:nvPr>
            <p:ph idx="1"/>
          </p:nvPr>
        </p:nvSpPr>
        <p:spPr/>
        <p:txBody>
          <a:bodyPr/>
          <a:lstStyle/>
          <a:p>
            <a:pPr eaLnBrk="1" hangingPunct="1"/>
            <a:r>
              <a:rPr lang="en-US" sz="2400" b="1" smtClean="0">
                <a:solidFill>
                  <a:srgbClr val="0099CC"/>
                </a:solidFill>
              </a:rPr>
              <a:t>Business rules</a:t>
            </a:r>
            <a:r>
              <a:rPr lang="en-US" sz="2400" b="1" smtClean="0"/>
              <a:t> </a:t>
            </a:r>
            <a:r>
              <a:rPr lang="en-US" sz="2400" smtClean="0"/>
              <a:t>are constraints on database activities.</a:t>
            </a:r>
          </a:p>
          <a:p>
            <a:pPr eaLnBrk="1" hangingPunct="1"/>
            <a:r>
              <a:rPr lang="en-US" sz="2400" smtClean="0"/>
              <a:t>Generally, such rules arise from business policy and practice.</a:t>
            </a:r>
            <a:endParaRPr lang="en-US" sz="200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Appendix Objectives</a:t>
            </a:r>
            <a:endParaRPr lang="en-US" sz="3200" smtClean="0"/>
          </a:p>
        </p:txBody>
      </p:sp>
      <p:sp>
        <p:nvSpPr>
          <p:cNvPr id="5123" name="Rectangle 3"/>
          <p:cNvSpPr>
            <a:spLocks noGrp="1" noChangeArrowheads="1"/>
          </p:cNvSpPr>
          <p:nvPr>
            <p:ph idx="1"/>
          </p:nvPr>
        </p:nvSpPr>
        <p:spPr/>
        <p:txBody>
          <a:bodyPr/>
          <a:lstStyle/>
          <a:p>
            <a:pPr eaLnBrk="1" hangingPunct="1"/>
            <a:r>
              <a:rPr lang="en-US" sz="2800" dirty="0" smtClean="0"/>
              <a:t>To understand use cases </a:t>
            </a:r>
          </a:p>
          <a:p>
            <a:pPr eaLnBrk="1" hangingPunct="1"/>
            <a:r>
              <a:rPr lang="en-US" sz="2800" dirty="0" smtClean="0"/>
              <a:t>To understand business rules </a:t>
            </a:r>
          </a:p>
          <a:p>
            <a:pPr eaLnBrk="1" hangingPunct="1"/>
            <a:r>
              <a:rPr lang="en-US" sz="2800" dirty="0" smtClean="0"/>
              <a:t>To be able to create a user requirements document (URD) </a:t>
            </a:r>
          </a:p>
          <a:p>
            <a:pPr eaLnBrk="1" hangingPunct="1"/>
            <a:r>
              <a:rPr lang="en-US" sz="2800" dirty="0" smtClean="0"/>
              <a:t>To be able to create a statement of work (SOW) </a:t>
            </a:r>
          </a:p>
          <a:p>
            <a:pPr eaLnBrk="1" hangingPunct="1"/>
            <a:r>
              <a:rPr lang="en-US" sz="2800" dirty="0" smtClean="0"/>
              <a:t>To understand how the topics in this document link to chapters in </a:t>
            </a:r>
            <a:r>
              <a:rPr lang="en-US" sz="2800" i="1" dirty="0" smtClean="0"/>
              <a:t>Database Processing: Fundamentals, Design, and Implementation </a:t>
            </a:r>
            <a:r>
              <a:rPr lang="en-US" sz="2800" dirty="0" smtClean="0"/>
              <a:t>(13th Edition) </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z="3200" smtClean="0"/>
              <a:t>User Requirements Document (URD) </a:t>
            </a:r>
          </a:p>
        </p:txBody>
      </p:sp>
      <p:sp>
        <p:nvSpPr>
          <p:cNvPr id="32771" name="Content Placeholder 2"/>
          <p:cNvSpPr>
            <a:spLocks noGrp="1"/>
          </p:cNvSpPr>
          <p:nvPr>
            <p:ph idx="1"/>
          </p:nvPr>
        </p:nvSpPr>
        <p:spPr/>
        <p:txBody>
          <a:bodyPr/>
          <a:lstStyle/>
          <a:p>
            <a:pPr eaLnBrk="1" hangingPunct="1"/>
            <a:r>
              <a:rPr lang="en-US" sz="2000" smtClean="0"/>
              <a:t>A deliverable for requirements analysis is an approved set of user requirements as a </a:t>
            </a:r>
            <a:r>
              <a:rPr lang="en-US" sz="2000" b="1" smtClean="0">
                <a:solidFill>
                  <a:srgbClr val="0099CC"/>
                </a:solidFill>
              </a:rPr>
              <a:t>user requirements document (URD)</a:t>
            </a:r>
            <a:r>
              <a:rPr lang="en-US" sz="2000" smtClean="0"/>
              <a:t>.</a:t>
            </a:r>
          </a:p>
          <a:p>
            <a:pPr eaLnBrk="1" hangingPunct="1"/>
            <a:r>
              <a:rPr lang="en-US" sz="2000" smtClean="0"/>
              <a:t>Typically a URD may contain: </a:t>
            </a:r>
          </a:p>
          <a:p>
            <a:pPr lvl="1" eaLnBrk="1" hangingPunct="1"/>
            <a:r>
              <a:rPr lang="en-US" sz="1800" smtClean="0"/>
              <a:t>A table of contents </a:t>
            </a:r>
          </a:p>
          <a:p>
            <a:pPr lvl="1" eaLnBrk="1" hangingPunct="1"/>
            <a:r>
              <a:rPr lang="en-US" sz="1800" smtClean="0"/>
              <a:t>A revision history </a:t>
            </a:r>
          </a:p>
          <a:p>
            <a:pPr lvl="1" eaLnBrk="1" hangingPunct="1"/>
            <a:r>
              <a:rPr lang="en-US" sz="1800" smtClean="0"/>
              <a:t>An introduction </a:t>
            </a:r>
          </a:p>
          <a:p>
            <a:pPr lvl="1" eaLnBrk="1" hangingPunct="1"/>
            <a:r>
              <a:rPr lang="en-US" sz="1800" smtClean="0"/>
              <a:t>A general description of the project (including project assumptions and dependencies) </a:t>
            </a:r>
          </a:p>
          <a:p>
            <a:pPr lvl="1" eaLnBrk="1" hangingPunct="1"/>
            <a:r>
              <a:rPr lang="en-US" sz="1800" smtClean="0"/>
              <a:t>A data model </a:t>
            </a:r>
          </a:p>
          <a:p>
            <a:pPr lvl="1" eaLnBrk="1" hangingPunct="1"/>
            <a:r>
              <a:rPr lang="en-US" sz="1800" smtClean="0"/>
              <a:t>Functional requirements </a:t>
            </a:r>
          </a:p>
          <a:p>
            <a:pPr lvl="1" eaLnBrk="1" hangingPunct="1"/>
            <a:r>
              <a:rPr lang="en-US" sz="1800" smtClean="0"/>
              <a:t>Non-functional requirements (speed and time, capacity and reliability) </a:t>
            </a:r>
          </a:p>
          <a:p>
            <a:pPr lvl="1" eaLnBrk="1" hangingPunct="1"/>
            <a:r>
              <a:rPr lang="en-US" sz="1800" smtClean="0"/>
              <a:t>Project delivery requirements </a:t>
            </a:r>
          </a:p>
          <a:p>
            <a:pPr lvl="1" eaLnBrk="1" hangingPunct="1"/>
            <a:endParaRPr lang="en-US" sz="2000" smtClean="0"/>
          </a:p>
          <a:p>
            <a:pPr eaLnBrk="1" hangingPunct="1"/>
            <a:endParaRPr lang="en-US" sz="240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z="3200" smtClean="0"/>
              <a:t>Statement of Work (SOW) </a:t>
            </a:r>
          </a:p>
        </p:txBody>
      </p:sp>
      <p:sp>
        <p:nvSpPr>
          <p:cNvPr id="33795" name="Content Placeholder 2"/>
          <p:cNvSpPr>
            <a:spLocks noGrp="1"/>
          </p:cNvSpPr>
          <p:nvPr>
            <p:ph idx="1"/>
          </p:nvPr>
        </p:nvSpPr>
        <p:spPr/>
        <p:txBody>
          <a:bodyPr/>
          <a:lstStyle/>
          <a:p>
            <a:pPr eaLnBrk="1" hangingPunct="1"/>
            <a:r>
              <a:rPr lang="en-US" sz="2000" smtClean="0"/>
              <a:t>Typically a </a:t>
            </a:r>
            <a:r>
              <a:rPr lang="en-US" sz="2000" b="1" smtClean="0">
                <a:solidFill>
                  <a:srgbClr val="0099CC"/>
                </a:solidFill>
              </a:rPr>
              <a:t>Statement of Work (SOW) </a:t>
            </a:r>
            <a:r>
              <a:rPr lang="en-US" sz="2000" smtClean="0"/>
              <a:t>may contain: </a:t>
            </a:r>
            <a:endParaRPr lang="en-US" smtClean="0"/>
          </a:p>
          <a:p>
            <a:pPr lvl="1" eaLnBrk="1" hangingPunct="1"/>
            <a:r>
              <a:rPr lang="en-US" sz="1600" smtClean="0"/>
              <a:t>A history of the problem or need that generated the project. </a:t>
            </a:r>
          </a:p>
          <a:p>
            <a:pPr lvl="1" eaLnBrk="1" hangingPunct="1"/>
            <a:r>
              <a:rPr lang="en-US" sz="1600" smtClean="0"/>
              <a:t>An identification of the client for the work. </a:t>
            </a:r>
          </a:p>
          <a:p>
            <a:pPr lvl="1" eaLnBrk="1" hangingPunct="1"/>
            <a:r>
              <a:rPr lang="en-US" sz="1600" smtClean="0"/>
              <a:t>An identification of who will do the work. </a:t>
            </a:r>
          </a:p>
          <a:p>
            <a:pPr lvl="1" eaLnBrk="1" hangingPunct="1"/>
            <a:r>
              <a:rPr lang="en-US" sz="1600" smtClean="0"/>
              <a:t>The scope of the work to be done. </a:t>
            </a:r>
          </a:p>
          <a:p>
            <a:pPr lvl="1" eaLnBrk="1" hangingPunct="1"/>
            <a:r>
              <a:rPr lang="en-US" sz="1600" smtClean="0"/>
              <a:t>The objectives of the work to be done. </a:t>
            </a:r>
          </a:p>
          <a:p>
            <a:pPr lvl="1" eaLnBrk="1" hangingPunct="1"/>
            <a:r>
              <a:rPr lang="en-US" sz="1600" smtClean="0"/>
              <a:t>Any constraints on the work to be done. </a:t>
            </a:r>
          </a:p>
          <a:p>
            <a:pPr lvl="1" eaLnBrk="1" hangingPunct="1"/>
            <a:r>
              <a:rPr lang="en-US" sz="1600" smtClean="0"/>
              <a:t>The location of the work (where the work will be done). </a:t>
            </a:r>
          </a:p>
          <a:p>
            <a:pPr lvl="1" eaLnBrk="1" hangingPunct="1"/>
            <a:r>
              <a:rPr lang="en-US" sz="1600" smtClean="0"/>
              <a:t>A set of tasks with an associated timeline: </a:t>
            </a:r>
          </a:p>
          <a:p>
            <a:pPr lvl="2" eaLnBrk="1" hangingPunct="1"/>
            <a:r>
              <a:rPr lang="en-US" sz="1400" smtClean="0"/>
              <a:t>An outline of the tasks that will make up the work to be done</a:t>
            </a:r>
          </a:p>
          <a:p>
            <a:pPr lvl="2" eaLnBrk="1" hangingPunct="1"/>
            <a:r>
              <a:rPr lang="en-US" sz="1400" smtClean="0"/>
              <a:t>The time period for the work (start date, finish date, details about how many hours may be worked, etc.)</a:t>
            </a:r>
          </a:p>
          <a:p>
            <a:pPr lvl="2" eaLnBrk="1" hangingPunct="1"/>
            <a:r>
              <a:rPr lang="en-US" sz="1400" smtClean="0"/>
              <a:t>A deliverables schedule. </a:t>
            </a:r>
          </a:p>
          <a:p>
            <a:pPr lvl="1" eaLnBrk="1" hangingPunct="1"/>
            <a:r>
              <a:rPr lang="en-US" sz="1600" smtClean="0"/>
              <a:t>Criteria for determining whether the project has been successfully completed. </a:t>
            </a:r>
          </a:p>
          <a:p>
            <a:pPr lvl="1" eaLnBrk="1" hangingPunct="1"/>
            <a:r>
              <a:rPr lang="en-US" sz="1600" smtClean="0"/>
              <a:t>A payment schedule. </a:t>
            </a:r>
          </a:p>
          <a:p>
            <a:pPr lvl="1" eaLnBrk="1" hangingPunct="1"/>
            <a:r>
              <a:rPr lang="en-US" sz="1600" smtClean="0"/>
              <a:t>Signature blocks to record acceptance of the SOW by all parties. </a:t>
            </a:r>
          </a:p>
          <a:p>
            <a:pPr lvl="2" eaLnBrk="1" hangingPunct="1"/>
            <a:endParaRPr lang="en-US" sz="1400" smtClean="0"/>
          </a:p>
          <a:p>
            <a:pPr lvl="1" eaLnBrk="1" hangingPunct="1"/>
            <a:endParaRPr lang="en-US" sz="140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sz="3600" smtClean="0"/>
              <a:t>Highline University:</a:t>
            </a:r>
            <a:br>
              <a:rPr lang="en-US" sz="3600" smtClean="0"/>
            </a:br>
            <a:r>
              <a:rPr lang="en-US" sz="2800" smtClean="0"/>
              <a:t>Functional Requirements (Partial List)</a:t>
            </a:r>
            <a:endParaRPr lang="en-US" sz="2400" smtClean="0"/>
          </a:p>
        </p:txBody>
      </p:sp>
      <p:pic>
        <p:nvPicPr>
          <p:cNvPr id="348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838" y="1524000"/>
            <a:ext cx="8178800" cy="362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z="3600" smtClean="0"/>
              <a:t>Highline University:</a:t>
            </a:r>
            <a:br>
              <a:rPr lang="en-US" sz="3600" smtClean="0"/>
            </a:br>
            <a:r>
              <a:rPr lang="en-US" sz="3600" smtClean="0"/>
              <a:t>Sample College Report</a:t>
            </a:r>
          </a:p>
        </p:txBody>
      </p:sp>
      <p:pic>
        <p:nvPicPr>
          <p:cNvPr id="3584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14475"/>
            <a:ext cx="8161338"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z="3600" smtClean="0"/>
              <a:t>Highline University:</a:t>
            </a:r>
            <a:br>
              <a:rPr lang="en-US" sz="3600" smtClean="0"/>
            </a:br>
            <a:r>
              <a:rPr lang="en-US" sz="3200" smtClean="0"/>
              <a:t>Data Model for Sample College Report</a:t>
            </a:r>
          </a:p>
        </p:txBody>
      </p:sp>
      <p:pic>
        <p:nvPicPr>
          <p:cNvPr id="368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828800"/>
            <a:ext cx="45720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z="3600" smtClean="0"/>
              <a:t>Highline University:</a:t>
            </a:r>
            <a:br>
              <a:rPr lang="en-US" sz="3600" smtClean="0"/>
            </a:br>
            <a:r>
              <a:rPr lang="en-US" sz="3600" smtClean="0"/>
              <a:t>Sample Department Report</a:t>
            </a:r>
          </a:p>
        </p:txBody>
      </p:sp>
      <p:pic>
        <p:nvPicPr>
          <p:cNvPr id="3789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74788"/>
            <a:ext cx="6851650" cy="401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z="3600" smtClean="0"/>
              <a:t>Highline University:</a:t>
            </a:r>
            <a:br>
              <a:rPr lang="en-US" sz="3600" smtClean="0"/>
            </a:br>
            <a:r>
              <a:rPr lang="en-US" sz="3200" smtClean="0"/>
              <a:t>Data Model Using N:M Relationship</a:t>
            </a:r>
          </a:p>
        </p:txBody>
      </p:sp>
      <p:pic>
        <p:nvPicPr>
          <p:cNvPr id="3891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752600"/>
            <a:ext cx="604837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sz="3600" smtClean="0"/>
              <a:t>Highline University:</a:t>
            </a:r>
            <a:br>
              <a:rPr lang="en-US" sz="3600" smtClean="0"/>
            </a:br>
            <a:r>
              <a:rPr lang="en-US" sz="3200" smtClean="0"/>
              <a:t>Data Model Using 1:N Relationship</a:t>
            </a:r>
          </a:p>
        </p:txBody>
      </p:sp>
      <p:pic>
        <p:nvPicPr>
          <p:cNvPr id="3994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609600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863" y="1543050"/>
            <a:ext cx="6010275"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3" name="Title 1"/>
          <p:cNvSpPr>
            <a:spLocks noGrp="1"/>
          </p:cNvSpPr>
          <p:nvPr>
            <p:ph type="title"/>
          </p:nvPr>
        </p:nvSpPr>
        <p:spPr/>
        <p:txBody>
          <a:bodyPr/>
          <a:lstStyle/>
          <a:p>
            <a:pPr eaLnBrk="1" hangingPunct="1"/>
            <a:r>
              <a:rPr lang="en-US" sz="3600" smtClean="0"/>
              <a:t>Highline University:</a:t>
            </a:r>
            <a:br>
              <a:rPr lang="en-US" sz="3600" smtClean="0"/>
            </a:br>
            <a:r>
              <a:rPr lang="en-US" sz="2800" smtClean="0"/>
              <a:t>Data Model Using an Association Pattern</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1600200"/>
            <a:ext cx="7113587"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87" name="Title 1"/>
          <p:cNvSpPr>
            <a:spLocks noGrp="1"/>
          </p:cNvSpPr>
          <p:nvPr>
            <p:ph type="title"/>
          </p:nvPr>
        </p:nvSpPr>
        <p:spPr>
          <a:xfrm>
            <a:off x="457200" y="274638"/>
            <a:ext cx="8229600" cy="1249362"/>
          </a:xfrm>
        </p:spPr>
        <p:txBody>
          <a:bodyPr/>
          <a:lstStyle/>
          <a:p>
            <a:pPr eaLnBrk="1" hangingPunct="1"/>
            <a:r>
              <a:rPr lang="en-US" sz="3600" smtClean="0"/>
              <a:t>Highline University:</a:t>
            </a:r>
            <a:br>
              <a:rPr lang="en-US" sz="3600" smtClean="0"/>
            </a:br>
            <a:r>
              <a:rPr lang="en-US" sz="2400" smtClean="0"/>
              <a:t>Data Model Using an Association Pattern</a:t>
            </a:r>
            <a:br>
              <a:rPr lang="en-US" sz="2400" smtClean="0"/>
            </a:br>
            <a:r>
              <a:rPr lang="en-US" sz="2400" smtClean="0"/>
              <a:t>and a 1:1 Relationship</a:t>
            </a:r>
            <a:endParaRPr lang="en-US" sz="200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Data and Information</a:t>
            </a:r>
          </a:p>
        </p:txBody>
      </p:sp>
      <p:sp>
        <p:nvSpPr>
          <p:cNvPr id="6147" name="Content Placeholder 2"/>
          <p:cNvSpPr>
            <a:spLocks noGrp="1"/>
          </p:cNvSpPr>
          <p:nvPr>
            <p:ph idx="1"/>
          </p:nvPr>
        </p:nvSpPr>
        <p:spPr/>
        <p:txBody>
          <a:bodyPr/>
          <a:lstStyle/>
          <a:p>
            <a:pPr eaLnBrk="1" hangingPunct="1"/>
            <a:r>
              <a:rPr lang="en-US" b="1" smtClean="0">
                <a:solidFill>
                  <a:srgbClr val="0099CC"/>
                </a:solidFill>
              </a:rPr>
              <a:t>Data</a:t>
            </a:r>
            <a:r>
              <a:rPr lang="en-US" smtClean="0"/>
              <a:t> — Recorded facts and numbers</a:t>
            </a:r>
          </a:p>
          <a:p>
            <a:pPr eaLnBrk="1" hangingPunct="1"/>
            <a:r>
              <a:rPr lang="en-US" b="1" smtClean="0">
                <a:solidFill>
                  <a:srgbClr val="0099CC"/>
                </a:solidFill>
              </a:rPr>
              <a:t>Information</a:t>
            </a:r>
          </a:p>
          <a:p>
            <a:pPr lvl="1" eaLnBrk="1" hangingPunct="1"/>
            <a:r>
              <a:rPr lang="en-US" smtClean="0"/>
              <a:t>Knowledge derived from data</a:t>
            </a:r>
          </a:p>
          <a:p>
            <a:pPr lvl="1" eaLnBrk="1" hangingPunct="1"/>
            <a:r>
              <a:rPr lang="en-US" smtClean="0"/>
              <a:t>Data presented in a meaningful context</a:t>
            </a:r>
          </a:p>
          <a:p>
            <a:pPr lvl="1" eaLnBrk="1" hangingPunct="1"/>
            <a:r>
              <a:rPr lang="en-US" smtClean="0"/>
              <a:t>Data processed by summing, ordering, averaging, grouping, comparing or other similar operations</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sz="3600" smtClean="0"/>
              <a:t>Highline University:</a:t>
            </a:r>
            <a:br>
              <a:rPr lang="en-US" sz="3600" smtClean="0"/>
            </a:br>
            <a:r>
              <a:rPr lang="en-US" sz="3200" smtClean="0"/>
              <a:t>Sample Department Student Report</a:t>
            </a:r>
          </a:p>
        </p:txBody>
      </p:sp>
      <p:pic>
        <p:nvPicPr>
          <p:cNvPr id="4301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98600"/>
            <a:ext cx="6872288"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7315200" cy="401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5" name="Title 1"/>
          <p:cNvSpPr>
            <a:spLocks noGrp="1"/>
          </p:cNvSpPr>
          <p:nvPr>
            <p:ph type="title"/>
          </p:nvPr>
        </p:nvSpPr>
        <p:spPr/>
        <p:txBody>
          <a:bodyPr/>
          <a:lstStyle/>
          <a:p>
            <a:pPr eaLnBrk="1" hangingPunct="1"/>
            <a:r>
              <a:rPr lang="en-US" sz="3600" smtClean="0"/>
              <a:t>Highline University:</a:t>
            </a:r>
            <a:br>
              <a:rPr lang="en-US" sz="3600" smtClean="0"/>
            </a:br>
            <a:r>
              <a:rPr lang="en-US" sz="2800" smtClean="0"/>
              <a:t>Data Model with STUDENT Entity</a:t>
            </a:r>
            <a:endParaRPr lang="en-US" sz="240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z="3600" smtClean="0"/>
              <a:t>Highline University:</a:t>
            </a:r>
            <a:br>
              <a:rPr lang="en-US" sz="3600" smtClean="0"/>
            </a:br>
            <a:r>
              <a:rPr lang="en-US" sz="3200" smtClean="0"/>
              <a:t>Sample Department Student Report</a:t>
            </a:r>
          </a:p>
        </p:txBody>
      </p:sp>
      <p:pic>
        <p:nvPicPr>
          <p:cNvPr id="4506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3" y="1447800"/>
            <a:ext cx="6040437" cy="485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24000"/>
            <a:ext cx="6545263" cy="445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3" name="Title 1"/>
          <p:cNvSpPr>
            <a:spLocks noGrp="1"/>
          </p:cNvSpPr>
          <p:nvPr>
            <p:ph type="title"/>
          </p:nvPr>
        </p:nvSpPr>
        <p:spPr/>
        <p:txBody>
          <a:bodyPr/>
          <a:lstStyle/>
          <a:p>
            <a:pPr eaLnBrk="1" hangingPunct="1"/>
            <a:r>
              <a:rPr lang="en-US" sz="3600" smtClean="0"/>
              <a:t>Highline University:</a:t>
            </a:r>
            <a:br>
              <a:rPr lang="en-US" sz="3600" smtClean="0"/>
            </a:br>
            <a:r>
              <a:rPr lang="en-US" sz="2800" smtClean="0"/>
              <a:t>Data Model with STUDENT Entity</a:t>
            </a:r>
            <a:endParaRPr lang="en-US" sz="240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1600200"/>
            <a:ext cx="637222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07" name="Title 1"/>
          <p:cNvSpPr>
            <a:spLocks noGrp="1"/>
          </p:cNvSpPr>
          <p:nvPr>
            <p:ph type="title"/>
          </p:nvPr>
        </p:nvSpPr>
        <p:spPr/>
        <p:txBody>
          <a:bodyPr/>
          <a:lstStyle/>
          <a:p>
            <a:pPr eaLnBrk="1" hangingPunct="1"/>
            <a:r>
              <a:rPr lang="en-US" sz="3600" smtClean="0"/>
              <a:t>Highline University:</a:t>
            </a:r>
            <a:br>
              <a:rPr lang="en-US" sz="3600" smtClean="0"/>
            </a:br>
            <a:r>
              <a:rPr lang="en-US" sz="2800" smtClean="0"/>
              <a:t>The Final Data Model</a:t>
            </a:r>
            <a:endParaRPr lang="en-US" sz="240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sz="3600" smtClean="0"/>
              <a:t>Highline University:</a:t>
            </a:r>
            <a:br>
              <a:rPr lang="en-US" sz="3600" smtClean="0"/>
            </a:br>
            <a:r>
              <a:rPr lang="en-US" sz="2800" smtClean="0"/>
              <a:t>The Database Design</a:t>
            </a:r>
            <a:endParaRPr lang="en-US" sz="2400" smtClean="0"/>
          </a:p>
        </p:txBody>
      </p:sp>
      <p:pic>
        <p:nvPicPr>
          <p:cNvPr id="4813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1447800"/>
            <a:ext cx="7453312" cy="468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z="3600" smtClean="0"/>
              <a:t>Highline University:</a:t>
            </a:r>
            <a:br>
              <a:rPr lang="en-US" sz="3600" smtClean="0"/>
            </a:br>
            <a:r>
              <a:rPr lang="en-US" sz="2800" smtClean="0"/>
              <a:t>Business Rules</a:t>
            </a:r>
            <a:endParaRPr lang="en-US" sz="2400" smtClean="0"/>
          </a:p>
        </p:txBody>
      </p:sp>
      <p:pic>
        <p:nvPicPr>
          <p:cNvPr id="4915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147050"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a:xfrm>
            <a:off x="0" y="0"/>
            <a:ext cx="9144000" cy="2514600"/>
          </a:xfrm>
        </p:spPr>
        <p:txBody>
          <a:bodyPr/>
          <a:lstStyle/>
          <a:p>
            <a:pPr eaLnBrk="1" hangingPunct="1"/>
            <a:r>
              <a:rPr lang="en-US" sz="3600" dirty="0" smtClean="0"/>
              <a:t/>
            </a:r>
            <a:br>
              <a:rPr lang="en-US" sz="3600" dirty="0" smtClean="0"/>
            </a:br>
            <a:r>
              <a:rPr lang="en-US" sz="3600" dirty="0" smtClean="0">
                <a:latin typeface="Calibri" panose="020F0502020204030204" pitchFamily="34" charset="0"/>
                <a:ea typeface="Calibri" panose="020F0502020204030204" pitchFamily="34" charset="0"/>
                <a:cs typeface="Calibri" panose="020F0502020204030204" pitchFamily="34" charset="0"/>
              </a:rPr>
              <a:t>David </a:t>
            </a:r>
            <a:r>
              <a:rPr lang="en-US" sz="3600" dirty="0" err="1" smtClean="0">
                <a:latin typeface="Calibri" panose="020F0502020204030204" pitchFamily="34" charset="0"/>
                <a:ea typeface="Calibri" panose="020F0502020204030204" pitchFamily="34" charset="0"/>
                <a:cs typeface="Calibri" panose="020F0502020204030204" pitchFamily="34" charset="0"/>
              </a:rPr>
              <a:t>Kroenke</a:t>
            </a:r>
            <a:r>
              <a:rPr lang="en-US" sz="3600" dirty="0" smtClean="0">
                <a:latin typeface="Calibri" panose="020F0502020204030204" pitchFamily="34" charset="0"/>
                <a:ea typeface="Calibri" panose="020F0502020204030204" pitchFamily="34" charset="0"/>
                <a:cs typeface="Calibri" panose="020F0502020204030204" pitchFamily="34" charset="0"/>
              </a:rPr>
              <a:t> and David Auer</a:t>
            </a:r>
            <a:r>
              <a:rPr lang="en-US" sz="3600" dirty="0" smtClean="0"/>
              <a:t/>
            </a:r>
            <a:br>
              <a:rPr lang="en-US" sz="3600" dirty="0" smtClean="0"/>
            </a:br>
            <a:r>
              <a:rPr lang="en-US" sz="4000" dirty="0" smtClean="0"/>
              <a:t> </a:t>
            </a:r>
            <a:r>
              <a:rPr lang="en-US" sz="4000" dirty="0" smtClean="0">
                <a:solidFill>
                  <a:schemeClr val="accent3"/>
                </a:solidFill>
                <a:latin typeface="Calibri" panose="020F0502020204030204" pitchFamily="34" charset="0"/>
                <a:ea typeface="Calibri" panose="020F0502020204030204" pitchFamily="34" charset="0"/>
                <a:cs typeface="Calibri" panose="020F0502020204030204" pitchFamily="34" charset="0"/>
              </a:rPr>
              <a:t>Database Processing</a:t>
            </a:r>
            <a:r>
              <a:rPr lang="en-US" sz="4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r>
            <a:br>
              <a:rPr lang="en-US" sz="4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3200" dirty="0" smtClean="0">
                <a:solidFill>
                  <a:schemeClr val="bg2">
                    <a:lumMod val="40000"/>
                    <a:lumOff val="60000"/>
                  </a:schemeClr>
                </a:solidFill>
                <a:latin typeface="Calibri" panose="020F0502020204030204" pitchFamily="34" charset="0"/>
                <a:ea typeface="Calibri" panose="020F0502020204030204" pitchFamily="34" charset="0"/>
                <a:cs typeface="Calibri" panose="020F0502020204030204" pitchFamily="34" charset="0"/>
              </a:rPr>
              <a:t>Fundamentals, Design, and Implementation</a:t>
            </a:r>
            <a:r>
              <a:rPr lang="en-US" sz="3200" dirty="0" smtClean="0">
                <a:latin typeface="Calibri" panose="020F0502020204030204" pitchFamily="34" charset="0"/>
                <a:ea typeface="Calibri" panose="020F0502020204030204" pitchFamily="34" charset="0"/>
                <a:cs typeface="Calibri" panose="020F0502020204030204" pitchFamily="34" charset="0"/>
              </a:rPr>
              <a:t/>
            </a:r>
            <a:br>
              <a:rPr lang="en-US" sz="3200" dirty="0" smtClean="0">
                <a:latin typeface="Calibri" panose="020F0502020204030204" pitchFamily="34" charset="0"/>
                <a:ea typeface="Calibri" panose="020F0502020204030204" pitchFamily="34" charset="0"/>
                <a:cs typeface="Calibri" panose="020F0502020204030204" pitchFamily="34" charset="0"/>
              </a:rPr>
            </a:br>
            <a:r>
              <a:rPr lang="en-US" sz="3200" dirty="0" smtClean="0">
                <a:latin typeface="Calibri" panose="020F0502020204030204" pitchFamily="34" charset="0"/>
                <a:ea typeface="Calibri" panose="020F0502020204030204" pitchFamily="34" charset="0"/>
                <a:cs typeface="Calibri" panose="020F0502020204030204" pitchFamily="34" charset="0"/>
              </a:rPr>
              <a:t> (13th Edition) </a:t>
            </a:r>
            <a:r>
              <a:rPr lang="en-US" sz="3200" dirty="0" smtClean="0">
                <a:solidFill>
                  <a:srgbClr val="CCCCCC"/>
                </a:solidFill>
              </a:rPr>
              <a:t/>
            </a:r>
            <a:br>
              <a:rPr lang="en-US" sz="3200" dirty="0" smtClean="0">
                <a:solidFill>
                  <a:srgbClr val="CCCCCC"/>
                </a:solidFill>
              </a:rPr>
            </a:br>
            <a:endParaRPr lang="en-US" sz="3200" dirty="0" smtClean="0">
              <a:solidFill>
                <a:srgbClr val="CCCCCC"/>
              </a:solidFill>
            </a:endParaRPr>
          </a:p>
        </p:txBody>
      </p:sp>
      <p:sp>
        <p:nvSpPr>
          <p:cNvPr id="50179" name="Rectangle 4"/>
          <p:cNvSpPr>
            <a:spLocks noGrp="1" noChangeArrowheads="1"/>
          </p:cNvSpPr>
          <p:nvPr>
            <p:ph type="body" idx="1"/>
          </p:nvPr>
        </p:nvSpPr>
        <p:spPr>
          <a:xfrm>
            <a:off x="457200" y="3581400"/>
            <a:ext cx="8229600" cy="990600"/>
          </a:xfrm>
        </p:spPr>
        <p:txBody>
          <a:bodyPr/>
          <a:lstStyle/>
          <a:p>
            <a:pPr algn="ctr" eaLnBrk="1" hangingPunct="1">
              <a:lnSpc>
                <a:spcPct val="80000"/>
              </a:lnSpc>
              <a:buFontTx/>
              <a:buNone/>
            </a:pPr>
            <a:r>
              <a:rPr lang="en-US" b="1" dirty="0" smtClean="0">
                <a:solidFill>
                  <a:srgbClr val="339966"/>
                </a:solidFill>
                <a:latin typeface="Calibri" panose="020F0502020204030204" pitchFamily="34" charset="0"/>
                <a:ea typeface="Calibri" panose="020F0502020204030204" pitchFamily="34" charset="0"/>
                <a:cs typeface="Calibri" panose="020F0502020204030204" pitchFamily="34" charset="0"/>
              </a:rPr>
              <a:t>End of Presentation:</a:t>
            </a:r>
          </a:p>
          <a:p>
            <a:pPr algn="ctr" eaLnBrk="1" hangingPunct="1">
              <a:lnSpc>
                <a:spcPct val="80000"/>
              </a:lnSpc>
              <a:buFontTx/>
              <a:buNone/>
            </a:pPr>
            <a:r>
              <a:rPr lang="en-US" b="1" dirty="0" smtClean="0">
                <a:solidFill>
                  <a:srgbClr val="0000CC"/>
                </a:solidFill>
                <a:latin typeface="Calibri" panose="020F0502020204030204" pitchFamily="34" charset="0"/>
                <a:ea typeface="Calibri" panose="020F0502020204030204" pitchFamily="34" charset="0"/>
                <a:cs typeface="Calibri" panose="020F0502020204030204" pitchFamily="34" charset="0"/>
              </a:rPr>
              <a:t>Appendix B</a:t>
            </a:r>
          </a:p>
        </p:txBody>
      </p:sp>
      <p:cxnSp>
        <p:nvCxnSpPr>
          <p:cNvPr id="7" name="Straight Connector 6"/>
          <p:cNvCxnSpPr/>
          <p:nvPr/>
        </p:nvCxnSpPr>
        <p:spPr>
          <a:xfrm>
            <a:off x="0" y="25146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endParaRPr lang="en-US" sz="1400" smtClean="0">
              <a:solidFill>
                <a:srgbClr val="000000"/>
              </a:solidFill>
              <a:effectLst>
                <a:outerShdw blurRad="38100" dist="38100" dir="2700000" algn="tl">
                  <a:srgbClr val="C0C0C0"/>
                </a:outerShdw>
              </a:effectLst>
              <a:cs typeface="Arial" charset="0"/>
            </a:endParaRPr>
          </a:p>
        </p:txBody>
      </p:sp>
      <p:pic>
        <p:nvPicPr>
          <p:cNvPr id="51203"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85800" y="380999"/>
            <a:ext cx="7623175" cy="2488143"/>
          </a:xfrm>
          <a:prstGeom prst="rect">
            <a:avLst/>
          </a:prstGeom>
          <a:solidFill>
            <a:schemeClr val="hlink"/>
          </a:solidFill>
          <a:ln w="9525">
            <a:solidFill>
              <a:schemeClr val="bg1"/>
            </a:solidFill>
            <a:miter lim="800000"/>
            <a:headEnd/>
            <a:tailEnd/>
          </a:ln>
        </p:spPr>
      </p:pic>
      <p:sp>
        <p:nvSpPr>
          <p:cNvPr id="51204" name="Rectangle 4"/>
          <p:cNvSpPr>
            <a:spLocks noChangeArrowheads="1"/>
          </p:cNvSpPr>
          <p:nvPr/>
        </p:nvSpPr>
        <p:spPr bwMode="auto">
          <a:xfrm>
            <a:off x="685800" y="2895600"/>
            <a:ext cx="75898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600" dirty="0">
                <a:solidFill>
                  <a:srgbClr val="000000"/>
                </a:solidFill>
                <a:cs typeface="Times New Roman" panose="02020603050405020304"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48</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Information Systems</a:t>
            </a:r>
          </a:p>
        </p:txBody>
      </p:sp>
      <p:sp>
        <p:nvSpPr>
          <p:cNvPr id="7171" name="Content Placeholder 2"/>
          <p:cNvSpPr>
            <a:spLocks noGrp="1"/>
          </p:cNvSpPr>
          <p:nvPr>
            <p:ph idx="1"/>
          </p:nvPr>
        </p:nvSpPr>
        <p:spPr/>
        <p:txBody>
          <a:bodyPr/>
          <a:lstStyle/>
          <a:p>
            <a:pPr eaLnBrk="1" hangingPunct="1"/>
            <a:r>
              <a:rPr lang="en-US" b="1" dirty="0" smtClean="0">
                <a:solidFill>
                  <a:srgbClr val="0099CC"/>
                </a:solidFill>
              </a:rPr>
              <a:t>System</a:t>
            </a:r>
            <a:r>
              <a:rPr lang="en-US" dirty="0" smtClean="0"/>
              <a:t> — A set of components that interact to achieve some purpose or goal</a:t>
            </a:r>
          </a:p>
          <a:p>
            <a:pPr eaLnBrk="1" hangingPunct="1"/>
            <a:r>
              <a:rPr lang="en-US" b="1" dirty="0" smtClean="0">
                <a:solidFill>
                  <a:srgbClr val="0099CC"/>
                </a:solidFill>
              </a:rPr>
              <a:t>Information system</a:t>
            </a:r>
            <a:r>
              <a:rPr lang="en-US" b="1" dirty="0" smtClean="0"/>
              <a:t> </a:t>
            </a:r>
            <a:r>
              <a:rPr lang="en-US" dirty="0" smtClean="0"/>
              <a:t>—</a:t>
            </a:r>
            <a:r>
              <a:rPr lang="en-US" b="1" dirty="0" smtClean="0"/>
              <a:t> </a:t>
            </a:r>
            <a:r>
              <a:rPr lang="en-US" dirty="0" smtClean="0"/>
              <a:t>A system that has the goal of producing information</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3600" smtClean="0"/>
              <a:t>Five Component</a:t>
            </a:r>
            <a:br>
              <a:rPr lang="en-US" sz="3600" smtClean="0"/>
            </a:br>
            <a:r>
              <a:rPr lang="en-US" sz="3600" smtClean="0"/>
              <a:t>Information Systems Framework</a:t>
            </a:r>
          </a:p>
        </p:txBody>
      </p:sp>
      <p:pic>
        <p:nvPicPr>
          <p:cNvPr id="81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17700"/>
            <a:ext cx="82296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Competitive Strategy</a:t>
            </a:r>
          </a:p>
        </p:txBody>
      </p:sp>
      <p:sp>
        <p:nvSpPr>
          <p:cNvPr id="9219" name="Content Placeholder 2"/>
          <p:cNvSpPr>
            <a:spLocks noGrp="1"/>
          </p:cNvSpPr>
          <p:nvPr>
            <p:ph idx="1"/>
          </p:nvPr>
        </p:nvSpPr>
        <p:spPr/>
        <p:txBody>
          <a:bodyPr/>
          <a:lstStyle/>
          <a:p>
            <a:pPr eaLnBrk="1" hangingPunct="1"/>
            <a:r>
              <a:rPr lang="en-US" b="1" dirty="0" smtClean="0">
                <a:solidFill>
                  <a:srgbClr val="0099CC"/>
                </a:solidFill>
              </a:rPr>
              <a:t>Competitive Strategy</a:t>
            </a:r>
            <a:r>
              <a:rPr lang="en-US" dirty="0" smtClean="0">
                <a:solidFill>
                  <a:srgbClr val="0099CC"/>
                </a:solidFill>
              </a:rPr>
              <a:t> </a:t>
            </a:r>
            <a:r>
              <a:rPr lang="en-US" dirty="0" smtClean="0"/>
              <a:t>— A company's organized response to the </a:t>
            </a:r>
            <a:r>
              <a:rPr lang="en-US" b="1" dirty="0" smtClean="0">
                <a:solidFill>
                  <a:srgbClr val="0099CC"/>
                </a:solidFill>
              </a:rPr>
              <a:t>industry structure</a:t>
            </a:r>
            <a:r>
              <a:rPr lang="en-US" b="1" dirty="0" smtClean="0"/>
              <a:t> </a:t>
            </a:r>
            <a:r>
              <a:rPr lang="en-US" dirty="0" smtClean="0"/>
              <a:t>of the industry in which it operates, and thus, how to compete within that structure</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Porter’s Five Forces Model</a:t>
            </a:r>
          </a:p>
        </p:txBody>
      </p:sp>
      <p:sp>
        <p:nvSpPr>
          <p:cNvPr id="10243" name="Content Placeholder 2"/>
          <p:cNvSpPr>
            <a:spLocks noGrp="1"/>
          </p:cNvSpPr>
          <p:nvPr>
            <p:ph idx="1"/>
          </p:nvPr>
        </p:nvSpPr>
        <p:spPr/>
        <p:txBody>
          <a:bodyPr/>
          <a:lstStyle/>
          <a:p>
            <a:pPr eaLnBrk="1" hangingPunct="1"/>
            <a:r>
              <a:rPr lang="en-US" dirty="0" smtClean="0"/>
              <a:t>The </a:t>
            </a:r>
            <a:r>
              <a:rPr lang="en-US" b="1" dirty="0" smtClean="0">
                <a:solidFill>
                  <a:srgbClr val="0099CC"/>
                </a:solidFill>
              </a:rPr>
              <a:t>industry structure</a:t>
            </a:r>
            <a:r>
              <a:rPr lang="en-US" b="1" dirty="0" smtClean="0"/>
              <a:t> </a:t>
            </a:r>
            <a:r>
              <a:rPr lang="en-US" dirty="0" smtClean="0"/>
              <a:t>is determined by relative strength or weakness within the industry of:</a:t>
            </a:r>
          </a:p>
          <a:p>
            <a:pPr lvl="1" eaLnBrk="1" hangingPunct="1"/>
            <a:r>
              <a:rPr lang="en-US" sz="2400" b="1" dirty="0" smtClean="0">
                <a:solidFill>
                  <a:srgbClr val="0099CC"/>
                </a:solidFill>
              </a:rPr>
              <a:t>The bargaining power of customers.</a:t>
            </a:r>
          </a:p>
          <a:p>
            <a:pPr lvl="1" eaLnBrk="1" hangingPunct="1"/>
            <a:r>
              <a:rPr lang="en-US" sz="2400" b="1" dirty="0" smtClean="0">
                <a:solidFill>
                  <a:srgbClr val="0099CC"/>
                </a:solidFill>
              </a:rPr>
              <a:t>The availability ("threat") of substitutable products.</a:t>
            </a:r>
          </a:p>
          <a:p>
            <a:pPr lvl="1" eaLnBrk="1" hangingPunct="1"/>
            <a:r>
              <a:rPr lang="en-US" sz="2400" b="1" dirty="0" smtClean="0">
                <a:solidFill>
                  <a:srgbClr val="0099CC"/>
                </a:solidFill>
              </a:rPr>
              <a:t>The bargaining power of suppliers.</a:t>
            </a:r>
          </a:p>
          <a:p>
            <a:pPr lvl="1" eaLnBrk="1" hangingPunct="1"/>
            <a:r>
              <a:rPr lang="en-US" sz="2400" b="1" dirty="0" smtClean="0">
                <a:solidFill>
                  <a:srgbClr val="0099CC"/>
                </a:solidFill>
              </a:rPr>
              <a:t>The ease ("threat") of new competitors entering the industry.</a:t>
            </a:r>
          </a:p>
          <a:p>
            <a:pPr lvl="1" eaLnBrk="1" hangingPunct="1"/>
            <a:r>
              <a:rPr lang="en-US" sz="2400" b="1" dirty="0" smtClean="0">
                <a:solidFill>
                  <a:srgbClr val="0099CC"/>
                </a:solidFill>
              </a:rPr>
              <a:t>The rivalry between competitors.</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z="3600" smtClean="0"/>
              <a:t>Porter’s</a:t>
            </a:r>
            <a:r>
              <a:rPr lang="en-US" smtClean="0"/>
              <a:t/>
            </a:r>
            <a:br>
              <a:rPr lang="en-US" smtClean="0"/>
            </a:br>
            <a:r>
              <a:rPr lang="en-US" sz="3600" smtClean="0"/>
              <a:t> Primary or Operational Activities</a:t>
            </a:r>
          </a:p>
        </p:txBody>
      </p:sp>
      <p:sp>
        <p:nvSpPr>
          <p:cNvPr id="11267" name="Content Placeholder 2"/>
          <p:cNvSpPr>
            <a:spLocks noGrp="1"/>
          </p:cNvSpPr>
          <p:nvPr>
            <p:ph idx="1"/>
          </p:nvPr>
        </p:nvSpPr>
        <p:spPr/>
        <p:txBody>
          <a:bodyPr/>
          <a:lstStyle/>
          <a:p>
            <a:pPr eaLnBrk="1" hangingPunct="1"/>
            <a:r>
              <a:rPr lang="en-US" sz="2400" b="1" smtClean="0">
                <a:solidFill>
                  <a:srgbClr val="0099CC"/>
                </a:solidFill>
              </a:rPr>
              <a:t>Inbound logistics</a:t>
            </a:r>
            <a:r>
              <a:rPr lang="en-US" sz="2400" smtClean="0"/>
              <a:t>:</a:t>
            </a:r>
            <a:r>
              <a:rPr lang="en-US" sz="2400" b="1" smtClean="0"/>
              <a:t> </a:t>
            </a:r>
            <a:r>
              <a:rPr lang="en-US" sz="2400" smtClean="0"/>
              <a:t>receiving, storing and distributing product inputs</a:t>
            </a:r>
          </a:p>
          <a:p>
            <a:pPr eaLnBrk="1" hangingPunct="1"/>
            <a:r>
              <a:rPr lang="en-US" sz="2400" b="1" smtClean="0">
                <a:solidFill>
                  <a:srgbClr val="0099CC"/>
                </a:solidFill>
              </a:rPr>
              <a:t>Manufacturing operations</a:t>
            </a:r>
            <a:r>
              <a:rPr lang="en-US" sz="2400" smtClean="0"/>
              <a:t>: transforming inputs into the final product</a:t>
            </a:r>
          </a:p>
          <a:p>
            <a:pPr eaLnBrk="1" hangingPunct="1"/>
            <a:r>
              <a:rPr lang="en-US" sz="2400" b="1" smtClean="0">
                <a:solidFill>
                  <a:srgbClr val="0099CC"/>
                </a:solidFill>
              </a:rPr>
              <a:t>Outbound logistics</a:t>
            </a:r>
            <a:r>
              <a:rPr lang="en-US" sz="2400" smtClean="0"/>
              <a:t>: collecting, storing, and distributing the product to buyers</a:t>
            </a:r>
          </a:p>
          <a:p>
            <a:pPr eaLnBrk="1" hangingPunct="1"/>
            <a:r>
              <a:rPr lang="en-US" sz="2400" b="1" smtClean="0">
                <a:solidFill>
                  <a:srgbClr val="0099CC"/>
                </a:solidFill>
              </a:rPr>
              <a:t>Sales and marketing</a:t>
            </a:r>
            <a:r>
              <a:rPr lang="en-US" sz="2400" smtClean="0"/>
              <a:t>: convincing customers to buy the product and selling it to them</a:t>
            </a:r>
          </a:p>
          <a:p>
            <a:pPr eaLnBrk="1" hangingPunct="1"/>
            <a:r>
              <a:rPr lang="en-US" sz="2400" b="1" smtClean="0">
                <a:solidFill>
                  <a:srgbClr val="0099CC"/>
                </a:solidFill>
              </a:rPr>
              <a:t>Customer service</a:t>
            </a:r>
            <a:r>
              <a:rPr lang="en-US" sz="2400" smtClean="0"/>
              <a:t>: assisting the customers in their use of the product</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B-</a:t>
            </a:r>
            <a:fld id="{F9484C4E-5E58-4083-9778-7BDE5167BE7E}"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BP-e12-PPT-Theme-0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DBP-e12-PPT-Theme-01</Template>
  <TotalTime>1635</TotalTime>
  <Words>2204</Words>
  <Application>Microsoft Office PowerPoint</Application>
  <PresentationFormat>On-screen Show (4:3)</PresentationFormat>
  <Paragraphs>266</Paragraphs>
  <Slides>48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Times New Roman</vt:lpstr>
      <vt:lpstr>DBP-e12-PPT-Theme-01</vt:lpstr>
      <vt:lpstr> David M. Kroenke and David J. Auer Database Processing Fundamentals, Design, and Implementation </vt:lpstr>
      <vt:lpstr>Appendix Objectives</vt:lpstr>
      <vt:lpstr>Appendix Objectives</vt:lpstr>
      <vt:lpstr>Data and Information</vt:lpstr>
      <vt:lpstr>Information Systems</vt:lpstr>
      <vt:lpstr>Five Component Information Systems Framework</vt:lpstr>
      <vt:lpstr>Competitive Strategy</vt:lpstr>
      <vt:lpstr>Porter’s Five Forces Model</vt:lpstr>
      <vt:lpstr>Porter’s  Primary or Operational Activities</vt:lpstr>
      <vt:lpstr>Porter’s Support Activities</vt:lpstr>
      <vt:lpstr>Business Process</vt:lpstr>
      <vt:lpstr>The Manufacturing Process</vt:lpstr>
      <vt:lpstr>The Manufacturing Process as it Overlays Porter’s Operational Activities</vt:lpstr>
      <vt:lpstr>The Manufacturing Process with Supporting Information System</vt:lpstr>
      <vt:lpstr>Business Process Modeling</vt:lpstr>
      <vt:lpstr>Systems Analysis and Design</vt:lpstr>
      <vt:lpstr>The SDLC in Use</vt:lpstr>
      <vt:lpstr>Systems Definition Step</vt:lpstr>
      <vt:lpstr>Requirements Analysis Step</vt:lpstr>
      <vt:lpstr>Requirements Analysis Step Deliverables</vt:lpstr>
      <vt:lpstr>Component Design Step</vt:lpstr>
      <vt:lpstr>Component Design Step Deliverables</vt:lpstr>
      <vt:lpstr>Implementation Step</vt:lpstr>
      <vt:lpstr>The SDLC Design and Implementation Steps for the Five Information System Components </vt:lpstr>
      <vt:lpstr>System Maintenance Step</vt:lpstr>
      <vt:lpstr>Project Scope</vt:lpstr>
      <vt:lpstr>Use Cases</vt:lpstr>
      <vt:lpstr>Use Cases in Microsoft Visio 2013</vt:lpstr>
      <vt:lpstr>Business Rules</vt:lpstr>
      <vt:lpstr>User Requirements Document (URD) </vt:lpstr>
      <vt:lpstr>Statement of Work (SOW) </vt:lpstr>
      <vt:lpstr>Highline University: Functional Requirements (Partial List)</vt:lpstr>
      <vt:lpstr>Highline University: Sample College Report</vt:lpstr>
      <vt:lpstr>Highline University: Data Model for Sample College Report</vt:lpstr>
      <vt:lpstr>Highline University: Sample Department Report</vt:lpstr>
      <vt:lpstr>Highline University: Data Model Using N:M Relationship</vt:lpstr>
      <vt:lpstr>Highline University: Data Model Using 1:N Relationship</vt:lpstr>
      <vt:lpstr>Highline University: Data Model Using an Association Pattern</vt:lpstr>
      <vt:lpstr>Highline University: Data Model Using an Association Pattern and a 1:1 Relationship</vt:lpstr>
      <vt:lpstr>Highline University: Sample Department Student Report</vt:lpstr>
      <vt:lpstr>Highline University: Data Model with STUDENT Entity</vt:lpstr>
      <vt:lpstr>Highline University: Sample Department Student Report</vt:lpstr>
      <vt:lpstr>Highline University: Data Model with STUDENT Entity</vt:lpstr>
      <vt:lpstr>Highline University: The Final Data Model</vt:lpstr>
      <vt:lpstr>Highline University: The Database Design</vt:lpstr>
      <vt:lpstr>Highline University: Business Rules</vt:lpstr>
      <vt:lpstr> David Kroenke and David Auer  Database Processing Fundamentals, Design, and Implementation  (13th Edition)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DBP-e13-PPT-Appendix-B</dc:title>
  <dc:creator>David J. Auer</dc:creator>
  <cp:lastModifiedBy>David Auer</cp:lastModifiedBy>
  <cp:revision>103</cp:revision>
  <dcterms:created xsi:type="dcterms:W3CDTF">2010-07-28T17:19:53Z</dcterms:created>
  <dcterms:modified xsi:type="dcterms:W3CDTF">2013-08-02T22:40:05Z</dcterms:modified>
</cp:coreProperties>
</file>