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1"/>
  </p:notesMasterIdLst>
  <p:sldIdLst>
    <p:sldId id="275" r:id="rId2"/>
    <p:sldId id="276" r:id="rId3"/>
    <p:sldId id="257" r:id="rId4"/>
    <p:sldId id="260" r:id="rId5"/>
    <p:sldId id="263" r:id="rId6"/>
    <p:sldId id="261" r:id="rId7"/>
    <p:sldId id="264" r:id="rId8"/>
    <p:sldId id="265" r:id="rId9"/>
    <p:sldId id="266" r:id="rId10"/>
    <p:sldId id="267" r:id="rId11"/>
    <p:sldId id="268" r:id="rId12"/>
    <p:sldId id="269" r:id="rId13"/>
    <p:sldId id="270" r:id="rId14"/>
    <p:sldId id="271" r:id="rId15"/>
    <p:sldId id="272" r:id="rId16"/>
    <p:sldId id="273" r:id="rId17"/>
    <p:sldId id="274" r:id="rId18"/>
    <p:sldId id="279" r:id="rId19"/>
    <p:sldId id="278" r:id="rId2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339966"/>
    <a:srgbClr val="0099CC"/>
    <a:srgbClr val="0066FF"/>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87" autoAdjust="0"/>
    <p:restoredTop sz="94660"/>
  </p:normalViewPr>
  <p:slideViewPr>
    <p:cSldViewPr>
      <p:cViewPr varScale="1">
        <p:scale>
          <a:sx n="125" d="100"/>
          <a:sy n="125" d="100"/>
        </p:scale>
        <p:origin x="1092"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D7C3C4A-ED68-4C63-81F4-B79F0809BD09}" type="slidenum">
              <a:rPr lang="en-US"/>
              <a:pPr/>
              <a:t>‹#›</a:t>
            </a:fld>
            <a:endParaRPr lang="en-US"/>
          </a:p>
        </p:txBody>
      </p:sp>
    </p:spTree>
    <p:extLst>
      <p:ext uri="{BB962C8B-B14F-4D97-AF65-F5344CB8AC3E}">
        <p14:creationId xmlns:p14="http://schemas.microsoft.com/office/powerpoint/2010/main" val="250180273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17053345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10926619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8306540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32036834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36209887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36190574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22968060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3496675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8269521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
        <p:nvSpPr>
          <p:cNvPr id="409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711CAEB-7CEB-4AAA-87ED-5579FEB37723}" type="slidenum">
              <a:rPr lang="en-US"/>
              <a:pPr eaLnBrk="1" hangingPunct="1"/>
              <a:t>18</a:t>
            </a:fld>
            <a:endParaRPr lang="en-US"/>
          </a:p>
        </p:txBody>
      </p:sp>
    </p:spTree>
    <p:extLst>
      <p:ext uri="{BB962C8B-B14F-4D97-AF65-F5344CB8AC3E}">
        <p14:creationId xmlns:p14="http://schemas.microsoft.com/office/powerpoint/2010/main" val="36368782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xfrm>
            <a:off x="1152525" y="692150"/>
            <a:ext cx="4554538" cy="3416300"/>
          </a:xfrm>
          <a:ln/>
        </p:spPr>
      </p:sp>
      <p:sp>
        <p:nvSpPr>
          <p:cNvPr id="41987"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0" tIns="44446" rIns="90480" bIns="44446"/>
          <a:lstStyle/>
          <a:p>
            <a:endParaRPr lang="en-US" smtClean="0">
              <a:latin typeface="Arial" panose="020B0604020202020204" pitchFamily="34" charset="0"/>
            </a:endParaRPr>
          </a:p>
        </p:txBody>
      </p:sp>
    </p:spTree>
    <p:extLst>
      <p:ext uri="{BB962C8B-B14F-4D97-AF65-F5344CB8AC3E}">
        <p14:creationId xmlns:p14="http://schemas.microsoft.com/office/powerpoint/2010/main" val="29555119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9196773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18709225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1799019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33753342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2479491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29199021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41763224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3806667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KROENKE AND AUER - DATABASE PROCESSING, 13th Edition  © 2014 Pearson Education, Inc.</a:t>
            </a:r>
            <a:endParaRPr lang="en-US"/>
          </a:p>
        </p:txBody>
      </p:sp>
      <p:sp>
        <p:nvSpPr>
          <p:cNvPr id="5" name="Rectangle 6"/>
          <p:cNvSpPr>
            <a:spLocks noGrp="1" noChangeArrowheads="1"/>
          </p:cNvSpPr>
          <p:nvPr>
            <p:ph type="sldNum" sz="quarter" idx="11"/>
          </p:nvPr>
        </p:nvSpPr>
        <p:spPr>
          <a:ln/>
        </p:spPr>
        <p:txBody>
          <a:bodyPr/>
          <a:lstStyle>
            <a:lvl1pPr>
              <a:defRPr/>
            </a:lvl1pPr>
          </a:lstStyle>
          <a:p>
            <a:r>
              <a:rPr lang="en-US"/>
              <a:t>C-</a:t>
            </a:r>
            <a:fld id="{C70D9365-1306-4298-9F2C-639C34033CAC}" type="slidenum">
              <a:rPr lang="en-US"/>
              <a:pPr/>
              <a:t>‹#›</a:t>
            </a:fld>
            <a:endParaRPr lang="en-US"/>
          </a:p>
          <a:p>
            <a:endParaRPr lang="en-US"/>
          </a:p>
        </p:txBody>
      </p:sp>
    </p:spTree>
    <p:extLst>
      <p:ext uri="{BB962C8B-B14F-4D97-AF65-F5344CB8AC3E}">
        <p14:creationId xmlns:p14="http://schemas.microsoft.com/office/powerpoint/2010/main" val="626247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KROENKE AND AUER - DATABASE PROCESSING, 13th Edition  © 2014 Pearson Education, Inc.</a:t>
            </a:r>
            <a:endParaRPr lang="en-US"/>
          </a:p>
        </p:txBody>
      </p:sp>
      <p:sp>
        <p:nvSpPr>
          <p:cNvPr id="5" name="Rectangle 6"/>
          <p:cNvSpPr>
            <a:spLocks noGrp="1" noChangeArrowheads="1"/>
          </p:cNvSpPr>
          <p:nvPr>
            <p:ph type="sldNum" sz="quarter" idx="11"/>
          </p:nvPr>
        </p:nvSpPr>
        <p:spPr>
          <a:ln/>
        </p:spPr>
        <p:txBody>
          <a:bodyPr/>
          <a:lstStyle>
            <a:lvl1pPr>
              <a:defRPr/>
            </a:lvl1pPr>
          </a:lstStyle>
          <a:p>
            <a:r>
              <a:rPr lang="en-US"/>
              <a:t>C-</a:t>
            </a:r>
            <a:fld id="{B0B81796-9F34-4B61-895C-A5A917040CD8}" type="slidenum">
              <a:rPr lang="en-US"/>
              <a:pPr/>
              <a:t>‹#›</a:t>
            </a:fld>
            <a:endParaRPr lang="en-US"/>
          </a:p>
          <a:p>
            <a:endParaRPr lang="en-US"/>
          </a:p>
        </p:txBody>
      </p:sp>
    </p:spTree>
    <p:extLst>
      <p:ext uri="{BB962C8B-B14F-4D97-AF65-F5344CB8AC3E}">
        <p14:creationId xmlns:p14="http://schemas.microsoft.com/office/powerpoint/2010/main" val="2931370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KROENKE AND AUER - DATABASE PROCESSING, 13th Edition  © 2014 Pearson Education, Inc.</a:t>
            </a:r>
            <a:endParaRPr lang="en-US"/>
          </a:p>
        </p:txBody>
      </p:sp>
      <p:sp>
        <p:nvSpPr>
          <p:cNvPr id="5" name="Rectangle 6"/>
          <p:cNvSpPr>
            <a:spLocks noGrp="1" noChangeArrowheads="1"/>
          </p:cNvSpPr>
          <p:nvPr>
            <p:ph type="sldNum" sz="quarter" idx="11"/>
          </p:nvPr>
        </p:nvSpPr>
        <p:spPr>
          <a:ln/>
        </p:spPr>
        <p:txBody>
          <a:bodyPr/>
          <a:lstStyle>
            <a:lvl1pPr>
              <a:defRPr/>
            </a:lvl1pPr>
          </a:lstStyle>
          <a:p>
            <a:r>
              <a:rPr lang="en-US"/>
              <a:t>C-</a:t>
            </a:r>
            <a:fld id="{94BD327F-4F23-41FA-B3FC-DF244B55E696}" type="slidenum">
              <a:rPr lang="en-US"/>
              <a:pPr/>
              <a:t>‹#›</a:t>
            </a:fld>
            <a:endParaRPr lang="en-US"/>
          </a:p>
          <a:p>
            <a:endParaRPr lang="en-US"/>
          </a:p>
        </p:txBody>
      </p:sp>
    </p:spTree>
    <p:extLst>
      <p:ext uri="{BB962C8B-B14F-4D97-AF65-F5344CB8AC3E}">
        <p14:creationId xmlns:p14="http://schemas.microsoft.com/office/powerpoint/2010/main" val="25231472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a:xfrm>
            <a:off x="457200" y="6248400"/>
            <a:ext cx="5943600" cy="476250"/>
          </a:xfrm>
        </p:spPr>
        <p:txBody>
          <a:bodyPr/>
          <a:lstStyle>
            <a:lvl1pPr>
              <a:defRPr>
                <a:solidFill>
                  <a:srgbClr val="0099CC"/>
                </a:solidFill>
              </a:defRPr>
            </a:lvl1pPr>
          </a:lstStyle>
          <a:p>
            <a:pPr>
              <a:defRPr/>
            </a:pPr>
            <a:r>
              <a:rPr lang="en-US" smtClean="0"/>
              <a:t>KROENKE AND AUER - DATABASE PROCESSING, 13th Edition  © 2014 Pearson Education, Inc.</a:t>
            </a:r>
            <a:endParaRPr lang="en-US" dirty="0"/>
          </a:p>
        </p:txBody>
      </p:sp>
      <p:sp>
        <p:nvSpPr>
          <p:cNvPr id="6" name="Slide Number Placeholder 5"/>
          <p:cNvSpPr>
            <a:spLocks noGrp="1"/>
          </p:cNvSpPr>
          <p:nvPr>
            <p:ph type="sldNum" sz="quarter" idx="11"/>
          </p:nvPr>
        </p:nvSpPr>
        <p:spPr/>
        <p:txBody>
          <a:bodyPr/>
          <a:lstStyle>
            <a:lvl1pPr>
              <a:defRPr/>
            </a:lvl1pPr>
          </a:lstStyle>
          <a:p>
            <a:r>
              <a:rPr lang="en-US"/>
              <a:t>C-</a:t>
            </a:r>
            <a:fld id="{23459DA6-3ADA-46A4-98C7-38AEA3C3C75B}" type="slidenum">
              <a:rPr lang="en-US"/>
              <a:pPr/>
              <a:t>‹#›</a:t>
            </a:fld>
            <a:endParaRPr lang="en-US"/>
          </a:p>
          <a:p>
            <a:endParaRPr lang="en-US"/>
          </a:p>
        </p:txBody>
      </p:sp>
    </p:spTree>
    <p:extLst>
      <p:ext uri="{BB962C8B-B14F-4D97-AF65-F5344CB8AC3E}">
        <p14:creationId xmlns:p14="http://schemas.microsoft.com/office/powerpoint/2010/main" val="243640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KROENKE AND AUER - DATABASE PROCESSING, 13th Edition  © 2014 Pearson Education, Inc.</a:t>
            </a:r>
            <a:endParaRPr lang="en-US"/>
          </a:p>
        </p:txBody>
      </p:sp>
      <p:sp>
        <p:nvSpPr>
          <p:cNvPr id="5" name="Rectangle 6"/>
          <p:cNvSpPr>
            <a:spLocks noGrp="1" noChangeArrowheads="1"/>
          </p:cNvSpPr>
          <p:nvPr>
            <p:ph type="sldNum" sz="quarter" idx="11"/>
          </p:nvPr>
        </p:nvSpPr>
        <p:spPr>
          <a:ln/>
        </p:spPr>
        <p:txBody>
          <a:bodyPr/>
          <a:lstStyle>
            <a:lvl1pPr>
              <a:defRPr/>
            </a:lvl1pPr>
          </a:lstStyle>
          <a:p>
            <a:r>
              <a:rPr lang="en-US"/>
              <a:t>C-</a:t>
            </a:r>
            <a:fld id="{9B51D5B9-D90C-4B15-8318-4AEE12EBDCB6}" type="slidenum">
              <a:rPr lang="en-US"/>
              <a:pPr/>
              <a:t>‹#›</a:t>
            </a:fld>
            <a:endParaRPr lang="en-US"/>
          </a:p>
          <a:p>
            <a:endParaRPr lang="en-US"/>
          </a:p>
        </p:txBody>
      </p:sp>
    </p:spTree>
    <p:extLst>
      <p:ext uri="{BB962C8B-B14F-4D97-AF65-F5344CB8AC3E}">
        <p14:creationId xmlns:p14="http://schemas.microsoft.com/office/powerpoint/2010/main" val="3693874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KROENKE AND AUER - DATABASE PROCESSING, 13th Edition  © 2014 Pearson Education, Inc.</a:t>
            </a:r>
            <a:endParaRPr lang="en-US"/>
          </a:p>
        </p:txBody>
      </p:sp>
      <p:sp>
        <p:nvSpPr>
          <p:cNvPr id="5" name="Rectangle 6"/>
          <p:cNvSpPr>
            <a:spLocks noGrp="1" noChangeArrowheads="1"/>
          </p:cNvSpPr>
          <p:nvPr>
            <p:ph type="sldNum" sz="quarter" idx="11"/>
          </p:nvPr>
        </p:nvSpPr>
        <p:spPr>
          <a:ln/>
        </p:spPr>
        <p:txBody>
          <a:bodyPr/>
          <a:lstStyle>
            <a:lvl1pPr>
              <a:defRPr/>
            </a:lvl1pPr>
          </a:lstStyle>
          <a:p>
            <a:r>
              <a:rPr lang="en-US"/>
              <a:t>C-</a:t>
            </a:r>
            <a:fld id="{979B009E-F76D-4510-944B-B1770E088C0B}" type="slidenum">
              <a:rPr lang="en-US"/>
              <a:pPr/>
              <a:t>‹#›</a:t>
            </a:fld>
            <a:endParaRPr lang="en-US"/>
          </a:p>
          <a:p>
            <a:endParaRPr lang="en-US"/>
          </a:p>
        </p:txBody>
      </p:sp>
    </p:spTree>
    <p:extLst>
      <p:ext uri="{BB962C8B-B14F-4D97-AF65-F5344CB8AC3E}">
        <p14:creationId xmlns:p14="http://schemas.microsoft.com/office/powerpoint/2010/main" val="181076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smtClean="0"/>
              <a:t>KROENKE AND AUER - DATABASE PROCESSING, 13th Edition  © 2014 Pearson Education, Inc.</a:t>
            </a:r>
            <a:endParaRPr lang="en-US"/>
          </a:p>
        </p:txBody>
      </p:sp>
      <p:sp>
        <p:nvSpPr>
          <p:cNvPr id="6" name="Rectangle 6"/>
          <p:cNvSpPr>
            <a:spLocks noGrp="1" noChangeArrowheads="1"/>
          </p:cNvSpPr>
          <p:nvPr>
            <p:ph type="sldNum" sz="quarter" idx="11"/>
          </p:nvPr>
        </p:nvSpPr>
        <p:spPr>
          <a:ln/>
        </p:spPr>
        <p:txBody>
          <a:bodyPr/>
          <a:lstStyle>
            <a:lvl1pPr>
              <a:defRPr/>
            </a:lvl1pPr>
          </a:lstStyle>
          <a:p>
            <a:r>
              <a:rPr lang="en-US"/>
              <a:t>C-</a:t>
            </a:r>
            <a:fld id="{41C9DA4B-7F6D-4C14-970B-8AAC9BC92220}" type="slidenum">
              <a:rPr lang="en-US"/>
              <a:pPr/>
              <a:t>‹#›</a:t>
            </a:fld>
            <a:endParaRPr lang="en-US"/>
          </a:p>
          <a:p>
            <a:endParaRPr lang="en-US"/>
          </a:p>
        </p:txBody>
      </p:sp>
    </p:spTree>
    <p:extLst>
      <p:ext uri="{BB962C8B-B14F-4D97-AF65-F5344CB8AC3E}">
        <p14:creationId xmlns:p14="http://schemas.microsoft.com/office/powerpoint/2010/main" val="2690874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r>
              <a:rPr lang="en-US" smtClean="0"/>
              <a:t>KROENKE AND AUER - DATABASE PROCESSING, 13th Edition  © 2014 Pearson Education, Inc.</a:t>
            </a:r>
            <a:endParaRPr lang="en-US"/>
          </a:p>
        </p:txBody>
      </p:sp>
      <p:sp>
        <p:nvSpPr>
          <p:cNvPr id="8" name="Rectangle 6"/>
          <p:cNvSpPr>
            <a:spLocks noGrp="1" noChangeArrowheads="1"/>
          </p:cNvSpPr>
          <p:nvPr>
            <p:ph type="sldNum" sz="quarter" idx="11"/>
          </p:nvPr>
        </p:nvSpPr>
        <p:spPr>
          <a:ln/>
        </p:spPr>
        <p:txBody>
          <a:bodyPr/>
          <a:lstStyle>
            <a:lvl1pPr>
              <a:defRPr/>
            </a:lvl1pPr>
          </a:lstStyle>
          <a:p>
            <a:r>
              <a:rPr lang="en-US"/>
              <a:t>C-</a:t>
            </a:r>
            <a:fld id="{B087BF40-B6A4-4C5E-AECB-9EA573AEF833}" type="slidenum">
              <a:rPr lang="en-US"/>
              <a:pPr/>
              <a:t>‹#›</a:t>
            </a:fld>
            <a:endParaRPr lang="en-US"/>
          </a:p>
          <a:p>
            <a:endParaRPr lang="en-US"/>
          </a:p>
        </p:txBody>
      </p:sp>
    </p:spTree>
    <p:extLst>
      <p:ext uri="{BB962C8B-B14F-4D97-AF65-F5344CB8AC3E}">
        <p14:creationId xmlns:p14="http://schemas.microsoft.com/office/powerpoint/2010/main" val="4232733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r>
              <a:rPr lang="en-US" smtClean="0"/>
              <a:t>KROENKE AND AUER - DATABASE PROCESSING, 13th Edition  © 2014 Pearson Education, Inc.</a:t>
            </a:r>
            <a:endParaRPr lang="en-US"/>
          </a:p>
        </p:txBody>
      </p:sp>
      <p:sp>
        <p:nvSpPr>
          <p:cNvPr id="4" name="Rectangle 6"/>
          <p:cNvSpPr>
            <a:spLocks noGrp="1" noChangeArrowheads="1"/>
          </p:cNvSpPr>
          <p:nvPr>
            <p:ph type="sldNum" sz="quarter" idx="11"/>
          </p:nvPr>
        </p:nvSpPr>
        <p:spPr>
          <a:ln/>
        </p:spPr>
        <p:txBody>
          <a:bodyPr/>
          <a:lstStyle>
            <a:lvl1pPr>
              <a:defRPr/>
            </a:lvl1pPr>
          </a:lstStyle>
          <a:p>
            <a:r>
              <a:rPr lang="en-US"/>
              <a:t>C-</a:t>
            </a:r>
            <a:fld id="{C90FBCC6-18B2-40DA-B72C-225242C6885D}" type="slidenum">
              <a:rPr lang="en-US"/>
              <a:pPr/>
              <a:t>‹#›</a:t>
            </a:fld>
            <a:endParaRPr lang="en-US"/>
          </a:p>
          <a:p>
            <a:endParaRPr lang="en-US"/>
          </a:p>
        </p:txBody>
      </p:sp>
    </p:spTree>
    <p:extLst>
      <p:ext uri="{BB962C8B-B14F-4D97-AF65-F5344CB8AC3E}">
        <p14:creationId xmlns:p14="http://schemas.microsoft.com/office/powerpoint/2010/main" val="207892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smtClean="0"/>
              <a:t>KROENKE AND AUER - DATABASE PROCESSING, 13th Edition  © 2014 Pearson Education, Inc.</a:t>
            </a:r>
            <a:endParaRPr lang="en-US"/>
          </a:p>
        </p:txBody>
      </p:sp>
      <p:sp>
        <p:nvSpPr>
          <p:cNvPr id="3" name="Rectangle 6"/>
          <p:cNvSpPr>
            <a:spLocks noGrp="1" noChangeArrowheads="1"/>
          </p:cNvSpPr>
          <p:nvPr>
            <p:ph type="sldNum" sz="quarter" idx="11"/>
          </p:nvPr>
        </p:nvSpPr>
        <p:spPr>
          <a:ln/>
        </p:spPr>
        <p:txBody>
          <a:bodyPr/>
          <a:lstStyle>
            <a:lvl1pPr>
              <a:defRPr/>
            </a:lvl1pPr>
          </a:lstStyle>
          <a:p>
            <a:r>
              <a:rPr lang="en-US"/>
              <a:t>C-</a:t>
            </a:r>
            <a:fld id="{C76BE410-4933-4BAE-BC68-7A00C4C1C7F0}" type="slidenum">
              <a:rPr lang="en-US"/>
              <a:pPr/>
              <a:t>‹#›</a:t>
            </a:fld>
            <a:endParaRPr lang="en-US"/>
          </a:p>
          <a:p>
            <a:endParaRPr lang="en-US"/>
          </a:p>
        </p:txBody>
      </p:sp>
    </p:spTree>
    <p:extLst>
      <p:ext uri="{BB962C8B-B14F-4D97-AF65-F5344CB8AC3E}">
        <p14:creationId xmlns:p14="http://schemas.microsoft.com/office/powerpoint/2010/main" val="3309221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smtClean="0"/>
              <a:t>KROENKE AND AUER - DATABASE PROCESSING, 13th Edition  © 2014 Pearson Education, Inc.</a:t>
            </a:r>
            <a:endParaRPr lang="en-US"/>
          </a:p>
        </p:txBody>
      </p:sp>
      <p:sp>
        <p:nvSpPr>
          <p:cNvPr id="6" name="Rectangle 6"/>
          <p:cNvSpPr>
            <a:spLocks noGrp="1" noChangeArrowheads="1"/>
          </p:cNvSpPr>
          <p:nvPr>
            <p:ph type="sldNum" sz="quarter" idx="11"/>
          </p:nvPr>
        </p:nvSpPr>
        <p:spPr>
          <a:ln/>
        </p:spPr>
        <p:txBody>
          <a:bodyPr/>
          <a:lstStyle>
            <a:lvl1pPr>
              <a:defRPr/>
            </a:lvl1pPr>
          </a:lstStyle>
          <a:p>
            <a:r>
              <a:rPr lang="en-US"/>
              <a:t>C-</a:t>
            </a:r>
            <a:fld id="{8EBC0D4A-07D3-40CC-986D-24AB78C1EE5B}" type="slidenum">
              <a:rPr lang="en-US"/>
              <a:pPr/>
              <a:t>‹#›</a:t>
            </a:fld>
            <a:endParaRPr lang="en-US"/>
          </a:p>
          <a:p>
            <a:endParaRPr lang="en-US"/>
          </a:p>
        </p:txBody>
      </p:sp>
    </p:spTree>
    <p:extLst>
      <p:ext uri="{BB962C8B-B14F-4D97-AF65-F5344CB8AC3E}">
        <p14:creationId xmlns:p14="http://schemas.microsoft.com/office/powerpoint/2010/main" val="3915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smtClean="0"/>
              <a:t>KROENKE AND AUER - DATABASE PROCESSING, 13th Edition  © 2014 Pearson Education, Inc.</a:t>
            </a:r>
            <a:endParaRPr lang="en-US"/>
          </a:p>
        </p:txBody>
      </p:sp>
      <p:sp>
        <p:nvSpPr>
          <p:cNvPr id="6" name="Rectangle 6"/>
          <p:cNvSpPr>
            <a:spLocks noGrp="1" noChangeArrowheads="1"/>
          </p:cNvSpPr>
          <p:nvPr>
            <p:ph type="sldNum" sz="quarter" idx="11"/>
          </p:nvPr>
        </p:nvSpPr>
        <p:spPr>
          <a:ln/>
        </p:spPr>
        <p:txBody>
          <a:bodyPr/>
          <a:lstStyle>
            <a:lvl1pPr>
              <a:defRPr/>
            </a:lvl1pPr>
          </a:lstStyle>
          <a:p>
            <a:r>
              <a:rPr lang="en-US"/>
              <a:t>C-</a:t>
            </a:r>
            <a:fld id="{DEA9AD48-7D5B-4CBA-B227-43254D844739}" type="slidenum">
              <a:rPr lang="en-US"/>
              <a:pPr/>
              <a:t>‹#›</a:t>
            </a:fld>
            <a:endParaRPr lang="en-US"/>
          </a:p>
          <a:p>
            <a:endParaRPr lang="en-US"/>
          </a:p>
        </p:txBody>
      </p:sp>
    </p:spTree>
    <p:extLst>
      <p:ext uri="{BB962C8B-B14F-4D97-AF65-F5344CB8AC3E}">
        <p14:creationId xmlns:p14="http://schemas.microsoft.com/office/powerpoint/2010/main" val="3566193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solidFill>
            <a:srgbClr val="0000CC"/>
          </a:solidFill>
          <a:ln>
            <a:noFill/>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Rectangle 5"/>
          <p:cNvSpPr>
            <a:spLocks noGrp="1" noChangeArrowheads="1"/>
          </p:cNvSpPr>
          <p:nvPr>
            <p:ph type="ftr" sz="quarter" idx="3"/>
          </p:nvPr>
        </p:nvSpPr>
        <p:spPr bwMode="auto">
          <a:xfrm>
            <a:off x="457200" y="6248400"/>
            <a:ext cx="54864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rgbClr val="0000CC"/>
                </a:solidFill>
                <a:latin typeface="Arial" charset="0"/>
              </a:defRPr>
            </a:lvl1pPr>
          </a:lstStyle>
          <a:p>
            <a:pPr>
              <a:defRPr/>
            </a:pPr>
            <a:r>
              <a:rPr lang="en-US" smtClean="0"/>
              <a:t>KROENKE AND AUER - DATABASE PROCESSING, 13th Edition  © 2014 Pearson Education, Inc.</a:t>
            </a:r>
            <a:endParaRPr lang="en-US" dirty="0"/>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0000CC"/>
                </a:solidFill>
              </a:defRPr>
            </a:lvl1pPr>
          </a:lstStyle>
          <a:p>
            <a:r>
              <a:rPr lang="en-US" dirty="0" smtClean="0"/>
              <a:t>C-</a:t>
            </a:r>
            <a:fld id="{2BDFE290-0C31-4CC3-BAE9-5C8B97959D48}" type="slidenum">
              <a:rPr lang="en-US" smtClean="0"/>
              <a:pPr/>
              <a:t>‹#›</a:t>
            </a:fld>
            <a:endParaRPr lang="en-US" dirty="0" smtClean="0"/>
          </a:p>
          <a:p>
            <a:endParaRPr lang="en-US" dirty="0"/>
          </a:p>
        </p:txBody>
      </p:sp>
    </p:spTree>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hf hdr="0" dt="0"/>
  <p:txStyles>
    <p:titleStyle>
      <a:lvl1pPr algn="ctr" rtl="0" eaLnBrk="0" fontAlgn="base" hangingPunct="0">
        <a:spcBef>
          <a:spcPct val="0"/>
        </a:spcBef>
        <a:spcAft>
          <a:spcPct val="0"/>
        </a:spcAft>
        <a:defRPr sz="4400">
          <a:solidFill>
            <a:schemeClr val="bg1"/>
          </a:solidFill>
          <a:latin typeface="+mj-lt"/>
          <a:ea typeface="+mj-ea"/>
          <a:cs typeface="+mj-cs"/>
        </a:defRPr>
      </a:lvl1pPr>
      <a:lvl2pPr algn="ctr" rtl="0" eaLnBrk="0" fontAlgn="base" hangingPunct="0">
        <a:spcBef>
          <a:spcPct val="0"/>
        </a:spcBef>
        <a:spcAft>
          <a:spcPct val="0"/>
        </a:spcAft>
        <a:defRPr sz="4400">
          <a:solidFill>
            <a:schemeClr val="bg1"/>
          </a:solidFill>
          <a:latin typeface="Arial" charset="0"/>
        </a:defRPr>
      </a:lvl2pPr>
      <a:lvl3pPr algn="ctr" rtl="0" eaLnBrk="0" fontAlgn="base" hangingPunct="0">
        <a:spcBef>
          <a:spcPct val="0"/>
        </a:spcBef>
        <a:spcAft>
          <a:spcPct val="0"/>
        </a:spcAft>
        <a:defRPr sz="4400">
          <a:solidFill>
            <a:schemeClr val="bg1"/>
          </a:solidFill>
          <a:latin typeface="Arial" charset="0"/>
        </a:defRPr>
      </a:lvl3pPr>
      <a:lvl4pPr algn="ctr" rtl="0" eaLnBrk="0" fontAlgn="base" hangingPunct="0">
        <a:spcBef>
          <a:spcPct val="0"/>
        </a:spcBef>
        <a:spcAft>
          <a:spcPct val="0"/>
        </a:spcAft>
        <a:defRPr sz="4400">
          <a:solidFill>
            <a:schemeClr val="bg1"/>
          </a:solidFill>
          <a:latin typeface="Arial" charset="0"/>
        </a:defRPr>
      </a:lvl4pPr>
      <a:lvl5pPr algn="ctr" rtl="0" eaLnBrk="0" fontAlgn="base" hangingPunct="0">
        <a:spcBef>
          <a:spcPct val="0"/>
        </a:spcBef>
        <a:spcAft>
          <a:spcPct val="0"/>
        </a:spcAft>
        <a:defRPr sz="4400">
          <a:solidFill>
            <a:schemeClr val="bg1"/>
          </a:solidFill>
          <a:latin typeface="Arial" charset="0"/>
        </a:defRPr>
      </a:lvl5pPr>
      <a:lvl6pPr marL="457200" algn="ctr" rtl="0" fontAlgn="base">
        <a:spcBef>
          <a:spcPct val="0"/>
        </a:spcBef>
        <a:spcAft>
          <a:spcPct val="0"/>
        </a:spcAft>
        <a:defRPr sz="4400">
          <a:solidFill>
            <a:schemeClr val="bg1"/>
          </a:solidFill>
          <a:latin typeface="Arial" charset="0"/>
        </a:defRPr>
      </a:lvl6pPr>
      <a:lvl7pPr marL="914400" algn="ctr" rtl="0" fontAlgn="base">
        <a:spcBef>
          <a:spcPct val="0"/>
        </a:spcBef>
        <a:spcAft>
          <a:spcPct val="0"/>
        </a:spcAft>
        <a:defRPr sz="4400">
          <a:solidFill>
            <a:schemeClr val="bg1"/>
          </a:solidFill>
          <a:latin typeface="Arial" charset="0"/>
        </a:defRPr>
      </a:lvl7pPr>
      <a:lvl8pPr marL="1371600" algn="ctr" rtl="0" fontAlgn="base">
        <a:spcBef>
          <a:spcPct val="0"/>
        </a:spcBef>
        <a:spcAft>
          <a:spcPct val="0"/>
        </a:spcAft>
        <a:defRPr sz="4400">
          <a:solidFill>
            <a:schemeClr val="bg1"/>
          </a:solidFill>
          <a:latin typeface="Arial" charset="0"/>
        </a:defRPr>
      </a:lvl8pPr>
      <a:lvl9pPr marL="1828800" algn="ctr" rtl="0" fontAlgn="base">
        <a:spcBef>
          <a:spcPct val="0"/>
        </a:spcBef>
        <a:spcAft>
          <a:spcPct val="0"/>
        </a:spcAft>
        <a:defRPr sz="4400">
          <a:solidFill>
            <a:schemeClr val="bg1"/>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cid:3287383400_2177562"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0" y="0"/>
            <a:ext cx="9144000" cy="2362200"/>
          </a:xfrm>
        </p:spPr>
        <p:txBody>
          <a:bodyPr/>
          <a:lstStyle/>
          <a:p>
            <a:pPr eaLnBrk="1" hangingPunct="1">
              <a:spcBef>
                <a:spcPct val="20000"/>
              </a:spcBef>
              <a:defRPr/>
            </a:pPr>
            <a:r>
              <a:rPr lang="en-US" sz="4000" dirty="0" smtClean="0"/>
              <a:t/>
            </a:r>
            <a:br>
              <a:rPr lang="en-US" sz="4000" dirty="0" smtClean="0"/>
            </a:br>
            <a:r>
              <a:rPr lang="en-US" sz="4000" dirty="0">
                <a:latin typeface="Calibri" pitchFamily="34" charset="0"/>
                <a:cs typeface="Calibri" pitchFamily="34" charset="0"/>
              </a:rPr>
              <a:t>David M. </a:t>
            </a:r>
            <a:r>
              <a:rPr lang="en-US" sz="4000" dirty="0" err="1">
                <a:latin typeface="Calibri" pitchFamily="34" charset="0"/>
                <a:cs typeface="Calibri" pitchFamily="34" charset="0"/>
              </a:rPr>
              <a:t>Kroenke</a:t>
            </a:r>
            <a:r>
              <a:rPr lang="en-US" sz="4000" dirty="0">
                <a:latin typeface="Calibri" pitchFamily="34" charset="0"/>
                <a:cs typeface="Calibri" pitchFamily="34" charset="0"/>
              </a:rPr>
              <a:t> and David J. Auer</a:t>
            </a:r>
            <a:r>
              <a:rPr lang="en-US" sz="4000" dirty="0" smtClean="0"/>
              <a:t/>
            </a:r>
            <a:br>
              <a:rPr lang="en-US" sz="4000" dirty="0" smtClean="0"/>
            </a:br>
            <a:r>
              <a:rPr lang="en-US" sz="4000" dirty="0">
                <a:solidFill>
                  <a:schemeClr val="accent3"/>
                </a:solidFill>
                <a:latin typeface="Calibri" pitchFamily="34" charset="0"/>
                <a:cs typeface="Calibri" pitchFamily="34" charset="0"/>
              </a:rPr>
              <a:t>Database </a:t>
            </a:r>
            <a:r>
              <a:rPr lang="en-US" sz="4000" dirty="0" smtClean="0">
                <a:solidFill>
                  <a:schemeClr val="accent3"/>
                </a:solidFill>
                <a:latin typeface="Calibri" pitchFamily="34" charset="0"/>
                <a:cs typeface="Calibri" pitchFamily="34" charset="0"/>
              </a:rPr>
              <a:t>Processing</a:t>
            </a:r>
            <a:r>
              <a:rPr lang="en-US" sz="4000" dirty="0">
                <a:solidFill>
                  <a:schemeClr val="tx1"/>
                </a:solidFill>
                <a:latin typeface="Calibri" pitchFamily="34" charset="0"/>
                <a:cs typeface="Calibri" pitchFamily="34" charset="0"/>
              </a:rPr>
              <a:t/>
            </a:r>
            <a:br>
              <a:rPr lang="en-US" sz="4000" dirty="0">
                <a:solidFill>
                  <a:schemeClr val="tx1"/>
                </a:solidFill>
                <a:latin typeface="Calibri" pitchFamily="34" charset="0"/>
                <a:cs typeface="Calibri" pitchFamily="34" charset="0"/>
              </a:rPr>
            </a:br>
            <a:r>
              <a:rPr lang="en-US" sz="3200" dirty="0">
                <a:solidFill>
                  <a:schemeClr val="bg2">
                    <a:lumMod val="40000"/>
                    <a:lumOff val="60000"/>
                  </a:schemeClr>
                </a:solidFill>
                <a:latin typeface="Calibri" pitchFamily="34" charset="0"/>
                <a:cs typeface="Calibri" pitchFamily="34" charset="0"/>
              </a:rPr>
              <a:t>Fundamentals, Design, and Implementation</a:t>
            </a:r>
            <a:r>
              <a:rPr lang="en-US" sz="4000" dirty="0" smtClean="0">
                <a:solidFill>
                  <a:srgbClr val="B3B3B3"/>
                </a:solidFill>
              </a:rPr>
              <a:t/>
            </a:r>
            <a:br>
              <a:rPr lang="en-US" sz="4000" dirty="0" smtClean="0">
                <a:solidFill>
                  <a:srgbClr val="B3B3B3"/>
                </a:solidFill>
              </a:rPr>
            </a:br>
            <a:endParaRPr lang="en-US" sz="4000" dirty="0" smtClean="0"/>
          </a:p>
        </p:txBody>
      </p:sp>
      <p:sp>
        <p:nvSpPr>
          <p:cNvPr id="3076" name="Rectangle 5"/>
          <p:cNvSpPr>
            <a:spLocks noChangeArrowheads="1"/>
          </p:cNvSpPr>
          <p:nvPr/>
        </p:nvSpPr>
        <p:spPr bwMode="auto">
          <a:xfrm>
            <a:off x="3276600" y="2438400"/>
            <a:ext cx="58674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20000"/>
              </a:spcBef>
            </a:pPr>
            <a:endParaRPr lang="en-US" sz="1000" b="1" dirty="0">
              <a:solidFill>
                <a:srgbClr val="3399FF"/>
              </a:solidFill>
            </a:endParaRPr>
          </a:p>
          <a:p>
            <a:pPr algn="ctr" eaLnBrk="1" hangingPunct="1">
              <a:spcBef>
                <a:spcPct val="20000"/>
              </a:spcBef>
            </a:pPr>
            <a:r>
              <a:rPr lang="en-US" sz="3600" b="1" dirty="0">
                <a:solidFill>
                  <a:srgbClr val="339966"/>
                </a:solidFill>
                <a:latin typeface="Calibri" panose="020F0502020204030204" pitchFamily="34" charset="0"/>
                <a:ea typeface="Calibri" panose="020F0502020204030204" pitchFamily="34" charset="0"/>
                <a:cs typeface="Calibri" panose="020F0502020204030204" pitchFamily="34" charset="0"/>
              </a:rPr>
              <a:t>Appendix C:</a:t>
            </a:r>
          </a:p>
          <a:p>
            <a:pPr algn="ctr" eaLnBrk="1" hangingPunct="1">
              <a:spcBef>
                <a:spcPct val="20000"/>
              </a:spcBef>
            </a:pPr>
            <a:r>
              <a:rPr lang="en-US" sz="3600" b="1" dirty="0">
                <a:solidFill>
                  <a:srgbClr val="0000CC"/>
                </a:solidFill>
                <a:latin typeface="Calibri" panose="020F0502020204030204" pitchFamily="34" charset="0"/>
                <a:ea typeface="Calibri" panose="020F0502020204030204" pitchFamily="34" charset="0"/>
                <a:cs typeface="Calibri" panose="020F0502020204030204" pitchFamily="34" charset="0"/>
              </a:rPr>
              <a:t>E-R Diagrams and</a:t>
            </a:r>
          </a:p>
          <a:p>
            <a:pPr algn="ctr" eaLnBrk="1" hangingPunct="1">
              <a:spcBef>
                <a:spcPct val="20000"/>
              </a:spcBef>
            </a:pPr>
            <a:r>
              <a:rPr lang="en-US" sz="3600" b="1" dirty="0">
                <a:solidFill>
                  <a:srgbClr val="0000CC"/>
                </a:solidFill>
                <a:latin typeface="Calibri" panose="020F0502020204030204" pitchFamily="34" charset="0"/>
                <a:ea typeface="Calibri" panose="020F0502020204030204" pitchFamily="34" charset="0"/>
                <a:cs typeface="Calibri" panose="020F0502020204030204" pitchFamily="34" charset="0"/>
              </a:rPr>
              <a:t>The IDEF1X Standard</a:t>
            </a:r>
            <a:endParaRPr lang="en-US" sz="4000" b="1" dirty="0">
              <a:solidFill>
                <a:srgbClr val="0000CC"/>
              </a:solidFill>
            </a:endParaRPr>
          </a:p>
        </p:txBody>
      </p:sp>
      <p:sp>
        <p:nvSpPr>
          <p:cNvPr id="2055" name="Rectangle 7"/>
          <p:cNvSpPr>
            <a:spLocks noChangeArrowheads="1"/>
          </p:cNvSpPr>
          <p:nvPr/>
        </p:nvSpPr>
        <p:spPr bwMode="auto">
          <a:xfrm>
            <a:off x="457200" y="1524000"/>
            <a:ext cx="8001000" cy="1600200"/>
          </a:xfrm>
          <a:prstGeom prst="rect">
            <a:avLst/>
          </a:prstGeom>
          <a:noFill/>
          <a:ln w="9525">
            <a:noFill/>
            <a:miter lim="800000"/>
            <a:headEnd/>
            <a:tailEnd/>
          </a:ln>
          <a:effectLst/>
        </p:spPr>
        <p:txBody>
          <a:bodyPr/>
          <a:lstStyle/>
          <a:p>
            <a:pPr>
              <a:spcBef>
                <a:spcPct val="20000"/>
              </a:spcBef>
              <a:defRPr/>
            </a:pPr>
            <a:endParaRPr lang="en-US" sz="3200" dirty="0">
              <a:solidFill>
                <a:schemeClr val="bg2">
                  <a:lumMod val="60000"/>
                  <a:lumOff val="40000"/>
                </a:schemeClr>
              </a:solidFill>
              <a:latin typeface="Arial" charset="0"/>
            </a:endParaRPr>
          </a:p>
        </p:txBody>
      </p:sp>
      <p:cxnSp>
        <p:nvCxnSpPr>
          <p:cNvPr id="10" name="Straight Connector 9"/>
          <p:cNvCxnSpPr/>
          <p:nvPr/>
        </p:nvCxnSpPr>
        <p:spPr>
          <a:xfrm>
            <a:off x="0" y="2362200"/>
            <a:ext cx="9144000" cy="1588"/>
          </a:xfrm>
          <a:prstGeom prst="line">
            <a:avLst/>
          </a:pr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0" y="6170613"/>
            <a:ext cx="9144000" cy="1587"/>
          </a:xfrm>
          <a:prstGeom prst="line">
            <a:avLst/>
          </a:pr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3"/>
          <a:stretch>
            <a:fillRect/>
          </a:stretch>
        </p:blipFill>
        <p:spPr>
          <a:xfrm>
            <a:off x="91443" y="2458723"/>
            <a:ext cx="3489957" cy="2300034"/>
          </a:xfrm>
          <a:prstGeom prst="rect">
            <a:avLst/>
          </a:prstGeom>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7" descr="C:\Users\Auer.WWU\Auer-Projects\Kroenke-Auer-Projects\Kroenke-Auer-DBP-e11\DBP-e11-Supplements\Images\appB\FigB-4.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828800" y="1801813"/>
            <a:ext cx="5105400" cy="1925637"/>
          </a:xfrm>
        </p:spPr>
      </p:pic>
      <p:sp>
        <p:nvSpPr>
          <p:cNvPr id="12291" name="Rectangle 2"/>
          <p:cNvSpPr>
            <a:spLocks noGrp="1" noChangeArrowheads="1"/>
          </p:cNvSpPr>
          <p:nvPr>
            <p:ph type="title"/>
          </p:nvPr>
        </p:nvSpPr>
        <p:spPr/>
        <p:txBody>
          <a:bodyPr/>
          <a:lstStyle/>
          <a:p>
            <a:pPr eaLnBrk="1" hangingPunct="1"/>
            <a:r>
              <a:rPr lang="en-US" sz="3200" smtClean="0"/>
              <a:t>IDEF1X Relationship Types:</a:t>
            </a:r>
            <a:br>
              <a:rPr lang="en-US" sz="3200" smtClean="0"/>
            </a:br>
            <a:r>
              <a:rPr lang="en-US" sz="3200" smtClean="0"/>
              <a:t>Identifying Connection Relationships</a:t>
            </a:r>
          </a:p>
        </p:txBody>
      </p:sp>
      <p:sp>
        <p:nvSpPr>
          <p:cNvPr id="11" name="Line Callout 1 10"/>
          <p:cNvSpPr/>
          <p:nvPr/>
        </p:nvSpPr>
        <p:spPr>
          <a:xfrm>
            <a:off x="5638800" y="4114800"/>
            <a:ext cx="1524000" cy="1371600"/>
          </a:xfrm>
          <a:prstGeom prst="borderCallout1">
            <a:avLst>
              <a:gd name="adj1" fmla="val 68398"/>
              <a:gd name="adj2" fmla="val -463"/>
              <a:gd name="adj3" fmla="val -97306"/>
              <a:gd name="adj4" fmla="val -105733"/>
            </a:avLst>
          </a:prstGeom>
          <a:solidFill>
            <a:srgbClr val="CCECFF"/>
          </a:solidFill>
          <a:ln w="9525">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dirty="0">
                <a:solidFill>
                  <a:schemeClr val="tx1"/>
                </a:solidFill>
              </a:rPr>
              <a:t>1:N, M-O</a:t>
            </a:r>
            <a:br>
              <a:rPr lang="en-US" sz="1400" dirty="0">
                <a:solidFill>
                  <a:schemeClr val="tx1"/>
                </a:solidFill>
              </a:rPr>
            </a:br>
            <a:r>
              <a:rPr lang="en-US" sz="1400" dirty="0">
                <a:solidFill>
                  <a:schemeClr val="tx1"/>
                </a:solidFill>
              </a:rPr>
              <a:t>with  BUILDING as parent and OFFICE as child</a:t>
            </a:r>
          </a:p>
        </p:txBody>
      </p: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a:p>
        </p:txBody>
      </p:sp>
      <p:sp>
        <p:nvSpPr>
          <p:cNvPr id="3" name="Slide Number Placeholder 2"/>
          <p:cNvSpPr>
            <a:spLocks noGrp="1"/>
          </p:cNvSpPr>
          <p:nvPr>
            <p:ph type="sldNum" sz="quarter" idx="11"/>
          </p:nvPr>
        </p:nvSpPr>
        <p:spPr/>
        <p:txBody>
          <a:bodyPr/>
          <a:lstStyle/>
          <a:p>
            <a:r>
              <a:rPr lang="en-US" smtClean="0"/>
              <a:t>C-</a:t>
            </a:r>
            <a:fld id="{9B51D5B9-D90C-4B15-8318-4AEE12EBDCB6}" type="slidenum">
              <a:rPr lang="en-US" smtClean="0"/>
              <a:pPr/>
              <a:t>10</a:t>
            </a:fld>
            <a:endParaRPr lang="en-US" smtClean="0"/>
          </a:p>
          <a:p>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z="3200" smtClean="0"/>
              <a:t>IDEF1X Relationship Types:</a:t>
            </a:r>
            <a:br>
              <a:rPr lang="en-US" sz="3200" smtClean="0"/>
            </a:br>
            <a:r>
              <a:rPr lang="en-US" sz="3200" smtClean="0"/>
              <a:t>Nonspecific Relationships</a:t>
            </a:r>
          </a:p>
        </p:txBody>
      </p:sp>
      <p:sp>
        <p:nvSpPr>
          <p:cNvPr id="13315" name="Rectangle 3"/>
          <p:cNvSpPr>
            <a:spLocks noGrp="1" noChangeArrowheads="1"/>
          </p:cNvSpPr>
          <p:nvPr>
            <p:ph type="body" idx="1"/>
          </p:nvPr>
        </p:nvSpPr>
        <p:spPr/>
        <p:txBody>
          <a:bodyPr/>
          <a:lstStyle/>
          <a:p>
            <a:pPr eaLnBrk="1" hangingPunct="1"/>
            <a:r>
              <a:rPr lang="en-US" smtClean="0"/>
              <a:t>Same as many-to-many (N:M) relationships.</a:t>
            </a:r>
          </a:p>
          <a:p>
            <a:pPr eaLnBrk="1" hangingPunct="1"/>
            <a:r>
              <a:rPr lang="en-US" smtClean="0"/>
              <a:t>Default cardinality is </a:t>
            </a:r>
            <a:r>
              <a:rPr lang="en-US" b="1" smtClean="0">
                <a:solidFill>
                  <a:srgbClr val="0099CC"/>
                </a:solidFill>
              </a:rPr>
              <a:t>N:M, O-O</a:t>
            </a:r>
            <a:r>
              <a:rPr lang="en-US" smtClean="0"/>
              <a:t>.</a:t>
            </a:r>
          </a:p>
          <a:p>
            <a:pPr lvl="1" eaLnBrk="1" hangingPunct="1"/>
            <a:r>
              <a:rPr lang="en-US" smtClean="0"/>
              <a:t>This is shown by a </a:t>
            </a:r>
            <a:r>
              <a:rPr lang="en-US" b="1" smtClean="0">
                <a:solidFill>
                  <a:srgbClr val="0099CC"/>
                </a:solidFill>
              </a:rPr>
              <a:t>solid line</a:t>
            </a:r>
            <a:r>
              <a:rPr lang="en-US" smtClean="0">
                <a:solidFill>
                  <a:srgbClr val="0099CC"/>
                </a:solidFill>
              </a:rPr>
              <a:t> </a:t>
            </a:r>
            <a:r>
              <a:rPr lang="en-US" smtClean="0"/>
              <a:t>with a </a:t>
            </a:r>
            <a:r>
              <a:rPr lang="en-US" b="1" smtClean="0">
                <a:solidFill>
                  <a:srgbClr val="0099CC"/>
                </a:solidFill>
              </a:rPr>
              <a:t>filled-in circle</a:t>
            </a:r>
            <a:r>
              <a:rPr lang="en-US" smtClean="0"/>
              <a:t> by both the parent and the child.</a:t>
            </a:r>
          </a:p>
          <a:p>
            <a:pPr lvl="1" eaLnBrk="1" hangingPunct="1"/>
            <a:r>
              <a:rPr lang="en-US" smtClean="0"/>
              <a:t>There is no way to indicate minimum cardinalities for this relationship.</a:t>
            </a:r>
          </a:p>
          <a:p>
            <a:pPr eaLnBrk="1" hangingPunct="1"/>
            <a:endParaRPr lang="en-US" smtClean="0"/>
          </a:p>
        </p:txBody>
      </p: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a:p>
        </p:txBody>
      </p:sp>
      <p:sp>
        <p:nvSpPr>
          <p:cNvPr id="3" name="Slide Number Placeholder 2"/>
          <p:cNvSpPr>
            <a:spLocks noGrp="1"/>
          </p:cNvSpPr>
          <p:nvPr>
            <p:ph type="sldNum" sz="quarter" idx="11"/>
          </p:nvPr>
        </p:nvSpPr>
        <p:spPr/>
        <p:txBody>
          <a:bodyPr/>
          <a:lstStyle/>
          <a:p>
            <a:r>
              <a:rPr lang="en-US" smtClean="0"/>
              <a:t>C-</a:t>
            </a:r>
            <a:fld id="{9B51D5B9-D90C-4B15-8318-4AEE12EBDCB6}" type="slidenum">
              <a:rPr lang="en-US" smtClean="0"/>
              <a:pPr/>
              <a:t>11</a:t>
            </a:fld>
            <a:endParaRPr lang="en-US" smtClean="0"/>
          </a:p>
          <a:p>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7" descr="C:\Users\Auer.WWU\Auer-Projects\Kroenke-Auer-Projects\Kroenke-Auer-DBP-e11\DBP-e11-Supplements\Images\appB\FigB-5.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219200" y="1839913"/>
            <a:ext cx="6705600" cy="1862137"/>
          </a:xfrm>
        </p:spPr>
      </p:pic>
      <p:sp>
        <p:nvSpPr>
          <p:cNvPr id="14339" name="Rectangle 2"/>
          <p:cNvSpPr>
            <a:spLocks noGrp="1" noChangeArrowheads="1"/>
          </p:cNvSpPr>
          <p:nvPr>
            <p:ph type="title"/>
          </p:nvPr>
        </p:nvSpPr>
        <p:spPr/>
        <p:txBody>
          <a:bodyPr/>
          <a:lstStyle/>
          <a:p>
            <a:pPr eaLnBrk="1" hangingPunct="1"/>
            <a:r>
              <a:rPr lang="en-US" sz="3200" smtClean="0"/>
              <a:t>IDEF1X Relationship Types:</a:t>
            </a:r>
            <a:br>
              <a:rPr lang="en-US" sz="3200" smtClean="0"/>
            </a:br>
            <a:r>
              <a:rPr lang="en-US" sz="3200" smtClean="0"/>
              <a:t>Nonspecific Relationships</a:t>
            </a:r>
          </a:p>
        </p:txBody>
      </p:sp>
      <p:sp>
        <p:nvSpPr>
          <p:cNvPr id="10" name="Line Callout 1 9"/>
          <p:cNvSpPr/>
          <p:nvPr/>
        </p:nvSpPr>
        <p:spPr>
          <a:xfrm>
            <a:off x="5638800" y="4114800"/>
            <a:ext cx="1524000" cy="914400"/>
          </a:xfrm>
          <a:prstGeom prst="borderCallout1">
            <a:avLst>
              <a:gd name="adj1" fmla="val 68398"/>
              <a:gd name="adj2" fmla="val -463"/>
              <a:gd name="adj3" fmla="val -114519"/>
              <a:gd name="adj4" fmla="val -62946"/>
            </a:avLst>
          </a:prstGeom>
          <a:solidFill>
            <a:srgbClr val="CCECFF"/>
          </a:solidFill>
          <a:ln w="9525">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dirty="0">
                <a:solidFill>
                  <a:schemeClr val="tx1"/>
                </a:solidFill>
              </a:rPr>
              <a:t>N:M, O-O</a:t>
            </a:r>
            <a:br>
              <a:rPr lang="en-US" sz="1400" dirty="0">
                <a:solidFill>
                  <a:schemeClr val="tx1"/>
                </a:solidFill>
              </a:rPr>
            </a:br>
            <a:r>
              <a:rPr lang="en-US" sz="1400" dirty="0">
                <a:solidFill>
                  <a:schemeClr val="tx1"/>
                </a:solidFill>
              </a:rPr>
              <a:t>with  EMPLOYEE and SKILL</a:t>
            </a:r>
          </a:p>
        </p:txBody>
      </p: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a:p>
        </p:txBody>
      </p:sp>
      <p:sp>
        <p:nvSpPr>
          <p:cNvPr id="3" name="Slide Number Placeholder 2"/>
          <p:cNvSpPr>
            <a:spLocks noGrp="1"/>
          </p:cNvSpPr>
          <p:nvPr>
            <p:ph type="sldNum" sz="quarter" idx="11"/>
          </p:nvPr>
        </p:nvSpPr>
        <p:spPr/>
        <p:txBody>
          <a:bodyPr/>
          <a:lstStyle/>
          <a:p>
            <a:r>
              <a:rPr lang="en-US" smtClean="0"/>
              <a:t>C-</a:t>
            </a:r>
            <a:fld id="{9B51D5B9-D90C-4B15-8318-4AEE12EBDCB6}" type="slidenum">
              <a:rPr lang="en-US" smtClean="0"/>
              <a:pPr/>
              <a:t>12</a:t>
            </a:fld>
            <a:endParaRPr lang="en-US" smtClean="0"/>
          </a:p>
          <a:p>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z="3200" smtClean="0"/>
              <a:t>IDEF1X Relationship Types:</a:t>
            </a:r>
            <a:br>
              <a:rPr lang="en-US" sz="3200" smtClean="0"/>
            </a:br>
            <a:r>
              <a:rPr lang="en-US" sz="3200" smtClean="0"/>
              <a:t>Categorization Relationships</a:t>
            </a:r>
          </a:p>
        </p:txBody>
      </p:sp>
      <p:sp>
        <p:nvSpPr>
          <p:cNvPr id="15363" name="Rectangle 3"/>
          <p:cNvSpPr>
            <a:spLocks noGrp="1" noChangeArrowheads="1"/>
          </p:cNvSpPr>
          <p:nvPr>
            <p:ph type="body" idx="1"/>
          </p:nvPr>
        </p:nvSpPr>
        <p:spPr/>
        <p:txBody>
          <a:bodyPr/>
          <a:lstStyle/>
          <a:p>
            <a:pPr eaLnBrk="1" hangingPunct="1">
              <a:lnSpc>
                <a:spcPct val="90000"/>
              </a:lnSpc>
            </a:pPr>
            <a:r>
              <a:rPr lang="en-US" sz="2400" smtClean="0"/>
              <a:t>Same as supertype/subtype relationships.</a:t>
            </a:r>
          </a:p>
          <a:p>
            <a:pPr eaLnBrk="1" hangingPunct="1">
              <a:lnSpc>
                <a:spcPct val="90000"/>
              </a:lnSpc>
            </a:pPr>
            <a:r>
              <a:rPr lang="en-US" sz="2400" smtClean="0"/>
              <a:t>A </a:t>
            </a:r>
            <a:r>
              <a:rPr lang="en-US" sz="2400" b="1" smtClean="0">
                <a:solidFill>
                  <a:srgbClr val="0099CC"/>
                </a:solidFill>
              </a:rPr>
              <a:t>generic entity</a:t>
            </a:r>
            <a:r>
              <a:rPr lang="en-US" sz="2400" smtClean="0">
                <a:solidFill>
                  <a:srgbClr val="0099CC"/>
                </a:solidFill>
              </a:rPr>
              <a:t> </a:t>
            </a:r>
            <a:r>
              <a:rPr lang="en-US" sz="2400" smtClean="0"/>
              <a:t>is a supertype.</a:t>
            </a:r>
          </a:p>
          <a:p>
            <a:pPr eaLnBrk="1" hangingPunct="1">
              <a:lnSpc>
                <a:spcPct val="90000"/>
              </a:lnSpc>
            </a:pPr>
            <a:r>
              <a:rPr lang="en-US" sz="2400" smtClean="0"/>
              <a:t>A </a:t>
            </a:r>
            <a:r>
              <a:rPr lang="en-US" sz="2400" b="1" smtClean="0">
                <a:solidFill>
                  <a:srgbClr val="0099CC"/>
                </a:solidFill>
              </a:rPr>
              <a:t>category entity</a:t>
            </a:r>
            <a:r>
              <a:rPr lang="en-US" sz="2400" smtClean="0">
                <a:solidFill>
                  <a:srgbClr val="0099CC"/>
                </a:solidFill>
              </a:rPr>
              <a:t> </a:t>
            </a:r>
            <a:r>
              <a:rPr lang="en-US" sz="2400" smtClean="0"/>
              <a:t>is a subtype.</a:t>
            </a:r>
          </a:p>
          <a:p>
            <a:pPr eaLnBrk="1" hangingPunct="1">
              <a:lnSpc>
                <a:spcPct val="90000"/>
              </a:lnSpc>
            </a:pPr>
            <a:r>
              <a:rPr lang="en-US" sz="2400" smtClean="0"/>
              <a:t>Category are grouped into </a:t>
            </a:r>
            <a:r>
              <a:rPr lang="en-US" sz="2400" b="1" smtClean="0">
                <a:solidFill>
                  <a:srgbClr val="0099CC"/>
                </a:solidFill>
              </a:rPr>
              <a:t>category clusters</a:t>
            </a:r>
            <a:r>
              <a:rPr lang="en-US" sz="2400" smtClean="0"/>
              <a:t>.</a:t>
            </a:r>
          </a:p>
          <a:p>
            <a:pPr lvl="1" eaLnBrk="1" hangingPunct="1">
              <a:lnSpc>
                <a:spcPct val="90000"/>
              </a:lnSpc>
            </a:pPr>
            <a:r>
              <a:rPr lang="en-US" sz="2000" smtClean="0"/>
              <a:t>There may be a </a:t>
            </a:r>
            <a:r>
              <a:rPr lang="en-US" sz="2000" b="1" smtClean="0">
                <a:solidFill>
                  <a:srgbClr val="0099CC"/>
                </a:solidFill>
              </a:rPr>
              <a:t>discriminator</a:t>
            </a:r>
            <a:r>
              <a:rPr lang="en-US" sz="2000" smtClean="0"/>
              <a:t>.</a:t>
            </a:r>
          </a:p>
          <a:p>
            <a:pPr lvl="1" eaLnBrk="1" hangingPunct="1">
              <a:lnSpc>
                <a:spcPct val="90000"/>
              </a:lnSpc>
            </a:pPr>
            <a:r>
              <a:rPr lang="en-US" sz="2000" smtClean="0"/>
              <a:t>Two types:</a:t>
            </a:r>
          </a:p>
          <a:p>
            <a:pPr lvl="2" eaLnBrk="1" hangingPunct="1">
              <a:lnSpc>
                <a:spcPct val="90000"/>
              </a:lnSpc>
              <a:buClr>
                <a:schemeClr val="tx1"/>
              </a:buClr>
            </a:pPr>
            <a:r>
              <a:rPr lang="en-US" sz="1800" b="1" smtClean="0">
                <a:solidFill>
                  <a:srgbClr val="0099CC"/>
                </a:solidFill>
              </a:rPr>
              <a:t>Complete</a:t>
            </a:r>
            <a:r>
              <a:rPr lang="en-US" sz="1800" smtClean="0">
                <a:cs typeface="Arial" panose="020B0604020202020204" pitchFamily="34" charset="0"/>
              </a:rPr>
              <a:t>—</a:t>
            </a:r>
            <a:r>
              <a:rPr lang="en-US" sz="1800" smtClean="0"/>
              <a:t>every possible category is shown (two lines)</a:t>
            </a:r>
          </a:p>
          <a:p>
            <a:pPr lvl="2" eaLnBrk="1" hangingPunct="1">
              <a:lnSpc>
                <a:spcPct val="90000"/>
              </a:lnSpc>
              <a:buClr>
                <a:schemeClr val="tx1"/>
              </a:buClr>
            </a:pPr>
            <a:r>
              <a:rPr lang="en-US" sz="1800" b="1" smtClean="0">
                <a:solidFill>
                  <a:srgbClr val="0099CC"/>
                </a:solidFill>
              </a:rPr>
              <a:t>Incomplete</a:t>
            </a:r>
            <a:r>
              <a:rPr lang="en-US" sz="1800" smtClean="0">
                <a:cs typeface="Arial" panose="020B0604020202020204" pitchFamily="34" charset="0"/>
              </a:rPr>
              <a:t>—</a:t>
            </a:r>
            <a:r>
              <a:rPr lang="en-US" sz="1800" smtClean="0"/>
              <a:t>not all possible categories are shown (one line)</a:t>
            </a:r>
          </a:p>
          <a:p>
            <a:pPr eaLnBrk="1" hangingPunct="1">
              <a:lnSpc>
                <a:spcPct val="90000"/>
              </a:lnSpc>
            </a:pPr>
            <a:r>
              <a:rPr lang="en-US" sz="2400" smtClean="0"/>
              <a:t>Default cardinality is </a:t>
            </a:r>
            <a:r>
              <a:rPr lang="en-US" sz="2400" b="1" smtClean="0">
                <a:solidFill>
                  <a:srgbClr val="0099CC"/>
                </a:solidFill>
              </a:rPr>
              <a:t>1:1, M-O</a:t>
            </a:r>
            <a:r>
              <a:rPr lang="en-US" sz="2400" smtClean="0"/>
              <a:t>.</a:t>
            </a:r>
          </a:p>
          <a:p>
            <a:pPr lvl="1" eaLnBrk="1" hangingPunct="1">
              <a:lnSpc>
                <a:spcPct val="90000"/>
              </a:lnSpc>
            </a:pPr>
            <a:r>
              <a:rPr lang="en-US" sz="2000" smtClean="0"/>
              <a:t>This is shown by a </a:t>
            </a:r>
            <a:r>
              <a:rPr lang="en-US" sz="2000" b="1" smtClean="0">
                <a:solidFill>
                  <a:srgbClr val="0099CC"/>
                </a:solidFill>
              </a:rPr>
              <a:t>solid line</a:t>
            </a:r>
            <a:r>
              <a:rPr lang="en-US" sz="2000" smtClean="0"/>
              <a:t> with a </a:t>
            </a:r>
            <a:r>
              <a:rPr lang="en-US" sz="2000" b="1" smtClean="0">
                <a:solidFill>
                  <a:srgbClr val="0099CC"/>
                </a:solidFill>
              </a:rPr>
              <a:t>Z (0 or 1)</a:t>
            </a:r>
            <a:r>
              <a:rPr lang="en-US" sz="2000" smtClean="0">
                <a:solidFill>
                  <a:srgbClr val="0099CC"/>
                </a:solidFill>
              </a:rPr>
              <a:t> </a:t>
            </a:r>
            <a:r>
              <a:rPr lang="en-US" sz="2000" smtClean="0"/>
              <a:t>by both the category cluster symbol and each category entity (child).</a:t>
            </a:r>
          </a:p>
          <a:p>
            <a:pPr lvl="1" eaLnBrk="1" hangingPunct="1">
              <a:lnSpc>
                <a:spcPct val="90000"/>
              </a:lnSpc>
            </a:pPr>
            <a:r>
              <a:rPr lang="en-US" sz="2000" smtClean="0"/>
              <a:t>Minimum cardinality of 1 on the parent is not shown.</a:t>
            </a:r>
          </a:p>
          <a:p>
            <a:pPr eaLnBrk="1" hangingPunct="1">
              <a:lnSpc>
                <a:spcPct val="90000"/>
              </a:lnSpc>
            </a:pPr>
            <a:endParaRPr lang="en-US" sz="2400" smtClean="0"/>
          </a:p>
        </p:txBody>
      </p: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a:p>
        </p:txBody>
      </p:sp>
      <p:sp>
        <p:nvSpPr>
          <p:cNvPr id="3" name="Slide Number Placeholder 2"/>
          <p:cNvSpPr>
            <a:spLocks noGrp="1"/>
          </p:cNvSpPr>
          <p:nvPr>
            <p:ph type="sldNum" sz="quarter" idx="11"/>
          </p:nvPr>
        </p:nvSpPr>
        <p:spPr/>
        <p:txBody>
          <a:bodyPr/>
          <a:lstStyle/>
          <a:p>
            <a:r>
              <a:rPr lang="en-US" smtClean="0"/>
              <a:t>C-</a:t>
            </a:r>
            <a:fld id="{9B51D5B9-D90C-4B15-8318-4AEE12EBDCB6}" type="slidenum">
              <a:rPr lang="en-US" smtClean="0"/>
              <a:pPr/>
              <a:t>13</a:t>
            </a:fld>
            <a:endParaRPr lang="en-US" smtClean="0"/>
          </a:p>
          <a:p>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9" descr="C:\Users\Auer.WWU\Auer-Projects\Kroenke-Auer-Projects\Kroenke-Auer-DBP-e11\DBP-e11-Supplements\Images\appB\FigB-6.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819400" y="1936750"/>
            <a:ext cx="5791200" cy="3811588"/>
          </a:xfrm>
        </p:spPr>
      </p:pic>
      <p:sp>
        <p:nvSpPr>
          <p:cNvPr id="16387" name="Rectangle 2"/>
          <p:cNvSpPr>
            <a:spLocks noGrp="1" noChangeArrowheads="1"/>
          </p:cNvSpPr>
          <p:nvPr>
            <p:ph type="title"/>
          </p:nvPr>
        </p:nvSpPr>
        <p:spPr/>
        <p:txBody>
          <a:bodyPr/>
          <a:lstStyle/>
          <a:p>
            <a:pPr eaLnBrk="1" hangingPunct="1"/>
            <a:r>
              <a:rPr lang="en-US" sz="3200" smtClean="0"/>
              <a:t>IDEF1X Relationship Types:</a:t>
            </a:r>
            <a:br>
              <a:rPr lang="en-US" sz="3200" smtClean="0"/>
            </a:br>
            <a:r>
              <a:rPr lang="en-US" sz="3200" smtClean="0"/>
              <a:t>Categorization Relationships</a:t>
            </a:r>
          </a:p>
        </p:txBody>
      </p:sp>
      <p:sp>
        <p:nvSpPr>
          <p:cNvPr id="12" name="Line Callout 1 11"/>
          <p:cNvSpPr/>
          <p:nvPr/>
        </p:nvSpPr>
        <p:spPr>
          <a:xfrm>
            <a:off x="7162800" y="1676400"/>
            <a:ext cx="1524000" cy="1371600"/>
          </a:xfrm>
          <a:prstGeom prst="borderCallout1">
            <a:avLst>
              <a:gd name="adj1" fmla="val 68398"/>
              <a:gd name="adj2" fmla="val -463"/>
              <a:gd name="adj3" fmla="val 150509"/>
              <a:gd name="adj4" fmla="val -42290"/>
            </a:avLst>
          </a:prstGeom>
          <a:solidFill>
            <a:srgbClr val="CCECFF"/>
          </a:solidFill>
          <a:ln w="9525">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dirty="0">
                <a:solidFill>
                  <a:schemeClr val="tx1"/>
                </a:solidFill>
              </a:rPr>
              <a:t>1:[0 or1], M-O</a:t>
            </a:r>
            <a:br>
              <a:rPr lang="en-US" sz="1400" dirty="0">
                <a:solidFill>
                  <a:schemeClr val="tx1"/>
                </a:solidFill>
              </a:rPr>
            </a:br>
            <a:r>
              <a:rPr lang="en-US" sz="1400" dirty="0">
                <a:solidFill>
                  <a:schemeClr val="tx1"/>
                </a:solidFill>
              </a:rPr>
              <a:t>between EMPLOYEE as parent and each category as a child</a:t>
            </a:r>
          </a:p>
        </p:txBody>
      </p:sp>
      <p:sp>
        <p:nvSpPr>
          <p:cNvPr id="13" name="Line Callout 1 12"/>
          <p:cNvSpPr/>
          <p:nvPr/>
        </p:nvSpPr>
        <p:spPr>
          <a:xfrm>
            <a:off x="533400" y="3124200"/>
            <a:ext cx="1524000" cy="990600"/>
          </a:xfrm>
          <a:prstGeom prst="borderCallout1">
            <a:avLst>
              <a:gd name="adj1" fmla="val 35863"/>
              <a:gd name="adj2" fmla="val 98881"/>
              <a:gd name="adj3" fmla="val 98134"/>
              <a:gd name="adj4" fmla="val 319678"/>
            </a:avLst>
          </a:prstGeom>
          <a:solidFill>
            <a:srgbClr val="CCECFF"/>
          </a:solidFill>
          <a:ln w="9525">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dirty="0">
                <a:solidFill>
                  <a:schemeClr val="tx1"/>
                </a:solidFill>
              </a:rPr>
              <a:t>1:[0 or1], M-O</a:t>
            </a:r>
            <a:br>
              <a:rPr lang="en-US" sz="1400" dirty="0">
                <a:solidFill>
                  <a:schemeClr val="tx1"/>
                </a:solidFill>
              </a:rPr>
            </a:br>
            <a:r>
              <a:rPr lang="en-US" sz="1400" dirty="0">
                <a:solidFill>
                  <a:schemeClr val="tx1"/>
                </a:solidFill>
              </a:rPr>
              <a:t>between Category Cluster and categories</a:t>
            </a:r>
          </a:p>
        </p:txBody>
      </p:sp>
      <p:sp>
        <p:nvSpPr>
          <p:cNvPr id="14" name="Line Callout 1 13"/>
          <p:cNvSpPr/>
          <p:nvPr/>
        </p:nvSpPr>
        <p:spPr>
          <a:xfrm>
            <a:off x="533400" y="1600200"/>
            <a:ext cx="1524000" cy="990600"/>
          </a:xfrm>
          <a:prstGeom prst="borderCallout1">
            <a:avLst>
              <a:gd name="adj1" fmla="val 35863"/>
              <a:gd name="adj2" fmla="val 98881"/>
              <a:gd name="adj3" fmla="val 188927"/>
              <a:gd name="adj4" fmla="val 341317"/>
            </a:avLst>
          </a:prstGeom>
          <a:solidFill>
            <a:srgbClr val="CCECFF"/>
          </a:solidFill>
          <a:ln w="9525">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dirty="0">
                <a:solidFill>
                  <a:schemeClr val="tx1"/>
                </a:solidFill>
              </a:rPr>
              <a:t>1:[0 or 1]</a:t>
            </a:r>
            <a:br>
              <a:rPr lang="en-US" sz="1400" dirty="0">
                <a:solidFill>
                  <a:schemeClr val="tx1"/>
                </a:solidFill>
              </a:rPr>
            </a:br>
            <a:r>
              <a:rPr lang="en-US" sz="1400" dirty="0">
                <a:solidFill>
                  <a:schemeClr val="tx1"/>
                </a:solidFill>
              </a:rPr>
              <a:t>between  EMPLOYEE and Category Cluster</a:t>
            </a:r>
          </a:p>
        </p:txBody>
      </p: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a:p>
        </p:txBody>
      </p:sp>
      <p:sp>
        <p:nvSpPr>
          <p:cNvPr id="3" name="Slide Number Placeholder 2"/>
          <p:cNvSpPr>
            <a:spLocks noGrp="1"/>
          </p:cNvSpPr>
          <p:nvPr>
            <p:ph type="sldNum" sz="quarter" idx="11"/>
          </p:nvPr>
        </p:nvSpPr>
        <p:spPr/>
        <p:txBody>
          <a:bodyPr/>
          <a:lstStyle/>
          <a:p>
            <a:r>
              <a:rPr lang="en-US" smtClean="0"/>
              <a:t>C-</a:t>
            </a:r>
            <a:fld id="{9B51D5B9-D90C-4B15-8318-4AEE12EBDCB6}" type="slidenum">
              <a:rPr lang="en-US" smtClean="0"/>
              <a:pPr/>
              <a:t>14</a:t>
            </a:fld>
            <a:endParaRPr lang="en-US" smtClean="0"/>
          </a:p>
          <a:p>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850" y="2551113"/>
            <a:ext cx="7854950" cy="3544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411" name="Rectangle 2"/>
          <p:cNvSpPr>
            <a:spLocks noGrp="1" noChangeArrowheads="1"/>
          </p:cNvSpPr>
          <p:nvPr>
            <p:ph type="title"/>
          </p:nvPr>
        </p:nvSpPr>
        <p:spPr/>
        <p:txBody>
          <a:bodyPr/>
          <a:lstStyle/>
          <a:p>
            <a:pPr eaLnBrk="1" hangingPunct="1"/>
            <a:r>
              <a:rPr lang="en-US" sz="3200" smtClean="0"/>
              <a:t>Categorization Relationships:</a:t>
            </a:r>
            <a:br>
              <a:rPr lang="en-US" sz="3200" smtClean="0"/>
            </a:br>
            <a:r>
              <a:rPr lang="en-US" sz="3200" smtClean="0"/>
              <a:t>Complete and Incomplete Category Clusters</a:t>
            </a:r>
          </a:p>
        </p:txBody>
      </p:sp>
      <p:sp>
        <p:nvSpPr>
          <p:cNvPr id="11" name="Line Callout 1 10"/>
          <p:cNvSpPr/>
          <p:nvPr/>
        </p:nvSpPr>
        <p:spPr>
          <a:xfrm>
            <a:off x="533400" y="1752600"/>
            <a:ext cx="1524000" cy="762000"/>
          </a:xfrm>
          <a:prstGeom prst="borderCallout1">
            <a:avLst>
              <a:gd name="adj1" fmla="val 101689"/>
              <a:gd name="adj2" fmla="val 49209"/>
              <a:gd name="adj3" fmla="val 300074"/>
              <a:gd name="adj4" fmla="val 92464"/>
            </a:avLst>
          </a:prstGeom>
          <a:solidFill>
            <a:srgbClr val="CCECFF"/>
          </a:solidFill>
          <a:ln w="9525">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dirty="0">
                <a:solidFill>
                  <a:schemeClr val="tx1"/>
                </a:solidFill>
              </a:rPr>
              <a:t>Incomplete Category Cluster</a:t>
            </a:r>
          </a:p>
        </p:txBody>
      </p:sp>
      <p:sp>
        <p:nvSpPr>
          <p:cNvPr id="12" name="Line Callout 1 11"/>
          <p:cNvSpPr/>
          <p:nvPr/>
        </p:nvSpPr>
        <p:spPr>
          <a:xfrm>
            <a:off x="7086600" y="1752600"/>
            <a:ext cx="1524000" cy="762000"/>
          </a:xfrm>
          <a:prstGeom prst="borderCallout1">
            <a:avLst>
              <a:gd name="adj1" fmla="val 101689"/>
              <a:gd name="adj2" fmla="val 49209"/>
              <a:gd name="adj3" fmla="val 309910"/>
              <a:gd name="adj4" fmla="val -37372"/>
            </a:avLst>
          </a:prstGeom>
          <a:solidFill>
            <a:srgbClr val="CCECFF"/>
          </a:solidFill>
          <a:ln w="9525">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dirty="0">
                <a:solidFill>
                  <a:schemeClr val="tx1"/>
                </a:solidFill>
              </a:rPr>
              <a:t>Complete Category Cluster</a:t>
            </a:r>
          </a:p>
        </p:txBody>
      </p: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a:p>
        </p:txBody>
      </p:sp>
      <p:sp>
        <p:nvSpPr>
          <p:cNvPr id="3" name="Slide Number Placeholder 2"/>
          <p:cNvSpPr>
            <a:spLocks noGrp="1"/>
          </p:cNvSpPr>
          <p:nvPr>
            <p:ph type="sldNum" sz="quarter" idx="11"/>
          </p:nvPr>
        </p:nvSpPr>
        <p:spPr/>
        <p:txBody>
          <a:bodyPr/>
          <a:lstStyle/>
          <a:p>
            <a:r>
              <a:rPr lang="en-US" smtClean="0"/>
              <a:t>C-</a:t>
            </a:r>
            <a:fld id="{9B51D5B9-D90C-4B15-8318-4AEE12EBDCB6}" type="slidenum">
              <a:rPr lang="en-US" smtClean="0"/>
              <a:pPr/>
              <a:t>15</a:t>
            </a:fld>
            <a:endParaRPr lang="en-US" smtClean="0"/>
          </a:p>
          <a:p>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Domains</a:t>
            </a:r>
          </a:p>
        </p:txBody>
      </p:sp>
      <p:sp>
        <p:nvSpPr>
          <p:cNvPr id="18435" name="Rectangle 3"/>
          <p:cNvSpPr>
            <a:spLocks noGrp="1" noChangeArrowheads="1"/>
          </p:cNvSpPr>
          <p:nvPr>
            <p:ph type="body" idx="1"/>
          </p:nvPr>
        </p:nvSpPr>
        <p:spPr/>
        <p:txBody>
          <a:bodyPr/>
          <a:lstStyle/>
          <a:p>
            <a:pPr eaLnBrk="1" hangingPunct="1">
              <a:lnSpc>
                <a:spcPct val="80000"/>
              </a:lnSpc>
            </a:pPr>
            <a:r>
              <a:rPr lang="en-US" sz="2800" dirty="0" smtClean="0"/>
              <a:t>A </a:t>
            </a:r>
            <a:r>
              <a:rPr lang="en-US" sz="2800" b="1" dirty="0" smtClean="0">
                <a:solidFill>
                  <a:srgbClr val="0099CC"/>
                </a:solidFill>
              </a:rPr>
              <a:t>domain</a:t>
            </a:r>
            <a:r>
              <a:rPr lang="en-US" sz="2800" dirty="0" smtClean="0"/>
              <a:t> is a named set of values that an attribute can have:</a:t>
            </a:r>
          </a:p>
          <a:p>
            <a:pPr lvl="1" eaLnBrk="1" hangingPunct="1">
              <a:lnSpc>
                <a:spcPct val="80000"/>
              </a:lnSpc>
            </a:pPr>
            <a:r>
              <a:rPr lang="en-US" sz="2400" dirty="0" smtClean="0"/>
              <a:t>May be general (</a:t>
            </a:r>
            <a:r>
              <a:rPr lang="en-US" sz="2400" dirty="0" err="1" smtClean="0"/>
              <a:t>CharacterString</a:t>
            </a:r>
            <a:r>
              <a:rPr lang="en-US" sz="2400" dirty="0" smtClean="0"/>
              <a:t>(max50))</a:t>
            </a:r>
          </a:p>
          <a:p>
            <a:pPr lvl="1" eaLnBrk="1" hangingPunct="1">
              <a:lnSpc>
                <a:spcPct val="80000"/>
              </a:lnSpc>
            </a:pPr>
            <a:r>
              <a:rPr lang="en-US" sz="2400" dirty="0" smtClean="0"/>
              <a:t>May be specific ({Red, Blue, Green})</a:t>
            </a:r>
          </a:p>
          <a:p>
            <a:pPr lvl="1" eaLnBrk="1" hangingPunct="1">
              <a:lnSpc>
                <a:spcPct val="80000"/>
              </a:lnSpc>
            </a:pPr>
            <a:r>
              <a:rPr lang="en-US" sz="2400" dirty="0" smtClean="0"/>
              <a:t>May be a range (1000-1999)</a:t>
            </a:r>
          </a:p>
          <a:p>
            <a:pPr eaLnBrk="1" hangingPunct="1">
              <a:lnSpc>
                <a:spcPct val="80000"/>
              </a:lnSpc>
            </a:pPr>
            <a:r>
              <a:rPr lang="en-US" sz="2800" dirty="0" smtClean="0"/>
              <a:t>Domains reduce ambiguity.</a:t>
            </a:r>
          </a:p>
          <a:p>
            <a:pPr eaLnBrk="1" hangingPunct="1">
              <a:lnSpc>
                <a:spcPct val="80000"/>
              </a:lnSpc>
            </a:pPr>
            <a:r>
              <a:rPr lang="en-US" sz="2800" dirty="0" smtClean="0"/>
              <a:t>Domains are useful.</a:t>
            </a:r>
          </a:p>
          <a:p>
            <a:pPr eaLnBrk="1" hangingPunct="1">
              <a:lnSpc>
                <a:spcPct val="80000"/>
              </a:lnSpc>
            </a:pPr>
            <a:r>
              <a:rPr lang="en-US" sz="2800" dirty="0" smtClean="0"/>
              <a:t>Domain types:</a:t>
            </a:r>
          </a:p>
          <a:p>
            <a:pPr lvl="1" eaLnBrk="1" hangingPunct="1">
              <a:lnSpc>
                <a:spcPct val="80000"/>
              </a:lnSpc>
              <a:buClr>
                <a:schemeClr val="tx1"/>
              </a:buClr>
            </a:pPr>
            <a:r>
              <a:rPr lang="en-US" sz="2400" b="1" dirty="0" smtClean="0">
                <a:solidFill>
                  <a:srgbClr val="0099CC"/>
                </a:solidFill>
              </a:rPr>
              <a:t>Base Domain</a:t>
            </a:r>
            <a:r>
              <a:rPr lang="en-US" sz="2400" dirty="0" smtClean="0">
                <a:cs typeface="Arial" panose="020B0604020202020204" pitchFamily="34" charset="0"/>
              </a:rPr>
              <a:t>—</a:t>
            </a:r>
            <a:r>
              <a:rPr lang="en-US" sz="2400" dirty="0" smtClean="0"/>
              <a:t>a domain having a data type and possibly a value list or range definition</a:t>
            </a:r>
          </a:p>
          <a:p>
            <a:pPr lvl="1" eaLnBrk="1" hangingPunct="1">
              <a:lnSpc>
                <a:spcPct val="80000"/>
              </a:lnSpc>
              <a:buClr>
                <a:schemeClr val="tx1"/>
              </a:buClr>
            </a:pPr>
            <a:r>
              <a:rPr lang="en-US" sz="2400" b="1" dirty="0" smtClean="0">
                <a:solidFill>
                  <a:srgbClr val="0099CC"/>
                </a:solidFill>
              </a:rPr>
              <a:t>Type Domain</a:t>
            </a:r>
            <a:r>
              <a:rPr lang="en-US" sz="2400" dirty="0" smtClean="0">
                <a:cs typeface="Arial" panose="020B0604020202020204" pitchFamily="34" charset="0"/>
              </a:rPr>
              <a:t>—</a:t>
            </a:r>
            <a:r>
              <a:rPr lang="en-US" sz="2400" dirty="0" smtClean="0"/>
              <a:t>a subset of a base domain or another type domain</a:t>
            </a:r>
          </a:p>
        </p:txBody>
      </p: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a:p>
        </p:txBody>
      </p:sp>
      <p:sp>
        <p:nvSpPr>
          <p:cNvPr id="3" name="Slide Number Placeholder 2"/>
          <p:cNvSpPr>
            <a:spLocks noGrp="1"/>
          </p:cNvSpPr>
          <p:nvPr>
            <p:ph type="sldNum" sz="quarter" idx="11"/>
          </p:nvPr>
        </p:nvSpPr>
        <p:spPr/>
        <p:txBody>
          <a:bodyPr/>
          <a:lstStyle/>
          <a:p>
            <a:r>
              <a:rPr lang="en-US" smtClean="0"/>
              <a:t>C-</a:t>
            </a:r>
            <a:fld id="{9B51D5B9-D90C-4B15-8318-4AEE12EBDCB6}" type="slidenum">
              <a:rPr lang="en-US" smtClean="0"/>
              <a:pPr/>
              <a:t>16</a:t>
            </a:fld>
            <a:endParaRPr lang="en-US" smtClean="0"/>
          </a:p>
          <a:p>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z="4000" smtClean="0"/>
              <a:t>Domains:</a:t>
            </a:r>
            <a:br>
              <a:rPr lang="en-US" sz="4000" smtClean="0"/>
            </a:br>
            <a:r>
              <a:rPr lang="en-US" sz="4000" smtClean="0"/>
              <a:t>A Domain Hierarchy</a:t>
            </a:r>
          </a:p>
        </p:txBody>
      </p:sp>
      <p:pic>
        <p:nvPicPr>
          <p:cNvPr id="19459" name="Picture 9" descr="C:\Users\Auer.WWU\Auer-Projects\Kroenke-Auer-Projects\Kroenke-Auer-DBP-e11\DBP-e11-Supplements\Images\appB\FigB-8.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854075" y="1524000"/>
            <a:ext cx="7435850" cy="4699000"/>
          </a:xfrm>
        </p:spPr>
      </p:pic>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a:p>
        </p:txBody>
      </p:sp>
      <p:sp>
        <p:nvSpPr>
          <p:cNvPr id="3" name="Slide Number Placeholder 2"/>
          <p:cNvSpPr>
            <a:spLocks noGrp="1"/>
          </p:cNvSpPr>
          <p:nvPr>
            <p:ph type="sldNum" sz="quarter" idx="11"/>
          </p:nvPr>
        </p:nvSpPr>
        <p:spPr/>
        <p:txBody>
          <a:bodyPr/>
          <a:lstStyle/>
          <a:p>
            <a:r>
              <a:rPr lang="en-US" smtClean="0"/>
              <a:t>C-</a:t>
            </a:r>
            <a:fld id="{9B51D5B9-D90C-4B15-8318-4AEE12EBDCB6}" type="slidenum">
              <a:rPr lang="en-US" smtClean="0"/>
              <a:pPr/>
              <a:t>17</a:t>
            </a:fld>
            <a:endParaRPr lang="en-US" smtClean="0"/>
          </a:p>
          <a:p>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type="title"/>
          </p:nvPr>
        </p:nvSpPr>
        <p:spPr>
          <a:xfrm>
            <a:off x="0" y="0"/>
            <a:ext cx="9144000" cy="2514600"/>
          </a:xfrm>
        </p:spPr>
        <p:txBody>
          <a:bodyPr/>
          <a:lstStyle/>
          <a:p>
            <a:pPr eaLnBrk="1" hangingPunct="1"/>
            <a:r>
              <a:rPr lang="en-US" sz="3600" dirty="0" smtClean="0"/>
              <a:t/>
            </a:r>
            <a:br>
              <a:rPr lang="en-US" sz="3600" dirty="0" smtClean="0"/>
            </a:br>
            <a:r>
              <a:rPr lang="en-US" sz="3600" dirty="0" smtClean="0">
                <a:latin typeface="Calibri" panose="020F0502020204030204" pitchFamily="34" charset="0"/>
                <a:ea typeface="Calibri" panose="020F0502020204030204" pitchFamily="34" charset="0"/>
                <a:cs typeface="Calibri" panose="020F0502020204030204" pitchFamily="34" charset="0"/>
              </a:rPr>
              <a:t>David </a:t>
            </a:r>
            <a:r>
              <a:rPr lang="en-US" sz="3600" dirty="0" err="1" smtClean="0">
                <a:latin typeface="Calibri" panose="020F0502020204030204" pitchFamily="34" charset="0"/>
                <a:ea typeface="Calibri" panose="020F0502020204030204" pitchFamily="34" charset="0"/>
                <a:cs typeface="Calibri" panose="020F0502020204030204" pitchFamily="34" charset="0"/>
              </a:rPr>
              <a:t>Kroenke</a:t>
            </a:r>
            <a:r>
              <a:rPr lang="en-US" sz="3600" dirty="0" smtClean="0">
                <a:latin typeface="Calibri" panose="020F0502020204030204" pitchFamily="34" charset="0"/>
                <a:ea typeface="Calibri" panose="020F0502020204030204" pitchFamily="34" charset="0"/>
                <a:cs typeface="Calibri" panose="020F0502020204030204" pitchFamily="34" charset="0"/>
              </a:rPr>
              <a:t> and David Auer</a:t>
            </a:r>
            <a:r>
              <a:rPr lang="en-US" sz="3600" dirty="0" smtClean="0"/>
              <a:t/>
            </a:r>
            <a:br>
              <a:rPr lang="en-US" sz="3600" dirty="0" smtClean="0"/>
            </a:br>
            <a:r>
              <a:rPr lang="en-US" sz="4000" dirty="0" smtClean="0">
                <a:solidFill>
                  <a:schemeClr val="accent3"/>
                </a:solidFill>
              </a:rPr>
              <a:t> </a:t>
            </a:r>
            <a:r>
              <a:rPr lang="en-US" sz="4000" dirty="0" smtClean="0">
                <a:solidFill>
                  <a:schemeClr val="accent3"/>
                </a:solidFill>
                <a:latin typeface="Calibri" panose="020F0502020204030204" pitchFamily="34" charset="0"/>
                <a:ea typeface="Calibri" panose="020F0502020204030204" pitchFamily="34" charset="0"/>
                <a:cs typeface="Calibri" panose="020F0502020204030204" pitchFamily="34" charset="0"/>
              </a:rPr>
              <a:t>Database Processing</a:t>
            </a:r>
            <a:r>
              <a:rPr lang="en-US" sz="4000" dirty="0" smtClean="0">
                <a:solidFill>
                  <a:schemeClr val="tx1"/>
                </a:solidFill>
                <a:latin typeface="Calibri" panose="020F0502020204030204" pitchFamily="34" charset="0"/>
                <a:ea typeface="Calibri" panose="020F0502020204030204" pitchFamily="34" charset="0"/>
                <a:cs typeface="Calibri" panose="020F0502020204030204" pitchFamily="34" charset="0"/>
              </a:rPr>
              <a:t/>
            </a:r>
            <a:br>
              <a:rPr lang="en-US" sz="4000" dirty="0" smtClean="0">
                <a:solidFill>
                  <a:schemeClr val="tx1"/>
                </a:solidFill>
                <a:latin typeface="Calibri" panose="020F0502020204030204" pitchFamily="34" charset="0"/>
                <a:ea typeface="Calibri" panose="020F0502020204030204" pitchFamily="34" charset="0"/>
                <a:cs typeface="Calibri" panose="020F0502020204030204" pitchFamily="34" charset="0"/>
              </a:rPr>
            </a:br>
            <a:r>
              <a:rPr lang="en-US" sz="3200" dirty="0" smtClean="0">
                <a:solidFill>
                  <a:schemeClr val="bg2">
                    <a:lumMod val="40000"/>
                    <a:lumOff val="60000"/>
                  </a:schemeClr>
                </a:solidFill>
                <a:latin typeface="Calibri" panose="020F0502020204030204" pitchFamily="34" charset="0"/>
                <a:ea typeface="Calibri" panose="020F0502020204030204" pitchFamily="34" charset="0"/>
                <a:cs typeface="Calibri" panose="020F0502020204030204" pitchFamily="34" charset="0"/>
              </a:rPr>
              <a:t>Fundamentals, Design, and Implementation</a:t>
            </a:r>
            <a:r>
              <a:rPr lang="en-US" sz="3200" dirty="0" smtClean="0">
                <a:latin typeface="Calibri" panose="020F0502020204030204" pitchFamily="34" charset="0"/>
                <a:ea typeface="Calibri" panose="020F0502020204030204" pitchFamily="34" charset="0"/>
                <a:cs typeface="Calibri" panose="020F0502020204030204" pitchFamily="34" charset="0"/>
              </a:rPr>
              <a:t/>
            </a:r>
            <a:br>
              <a:rPr lang="en-US" sz="3200" dirty="0" smtClean="0">
                <a:latin typeface="Calibri" panose="020F0502020204030204" pitchFamily="34" charset="0"/>
                <a:ea typeface="Calibri" panose="020F0502020204030204" pitchFamily="34" charset="0"/>
                <a:cs typeface="Calibri" panose="020F0502020204030204" pitchFamily="34" charset="0"/>
              </a:rPr>
            </a:br>
            <a:r>
              <a:rPr lang="en-US" sz="3200" dirty="0" smtClean="0">
                <a:latin typeface="Calibri" panose="020F0502020204030204" pitchFamily="34" charset="0"/>
                <a:ea typeface="Calibri" panose="020F0502020204030204" pitchFamily="34" charset="0"/>
                <a:cs typeface="Calibri" panose="020F0502020204030204" pitchFamily="34" charset="0"/>
              </a:rPr>
              <a:t> (13th Edition) </a:t>
            </a:r>
            <a:r>
              <a:rPr lang="en-US" sz="3200" dirty="0" smtClean="0">
                <a:solidFill>
                  <a:srgbClr val="CCCCCC"/>
                </a:solidFill>
              </a:rPr>
              <a:t/>
            </a:r>
            <a:br>
              <a:rPr lang="en-US" sz="3200" dirty="0" smtClean="0">
                <a:solidFill>
                  <a:srgbClr val="CCCCCC"/>
                </a:solidFill>
              </a:rPr>
            </a:br>
            <a:endParaRPr lang="en-US" sz="3200" dirty="0" smtClean="0">
              <a:solidFill>
                <a:srgbClr val="CCCCCC"/>
              </a:solidFill>
            </a:endParaRPr>
          </a:p>
        </p:txBody>
      </p:sp>
      <p:sp>
        <p:nvSpPr>
          <p:cNvPr id="20483" name="Rectangle 4"/>
          <p:cNvSpPr>
            <a:spLocks noGrp="1" noChangeArrowheads="1"/>
          </p:cNvSpPr>
          <p:nvPr>
            <p:ph type="body" idx="1"/>
          </p:nvPr>
        </p:nvSpPr>
        <p:spPr>
          <a:xfrm>
            <a:off x="457200" y="3581400"/>
            <a:ext cx="8229600" cy="990600"/>
          </a:xfrm>
        </p:spPr>
        <p:txBody>
          <a:bodyPr/>
          <a:lstStyle/>
          <a:p>
            <a:pPr algn="ctr" eaLnBrk="1" hangingPunct="1">
              <a:lnSpc>
                <a:spcPct val="80000"/>
              </a:lnSpc>
              <a:buFontTx/>
              <a:buNone/>
            </a:pPr>
            <a:r>
              <a:rPr lang="en-US" b="1" dirty="0" smtClean="0">
                <a:solidFill>
                  <a:srgbClr val="339966"/>
                </a:solidFill>
                <a:latin typeface="Calibri" panose="020F0502020204030204" pitchFamily="34" charset="0"/>
                <a:ea typeface="Calibri" panose="020F0502020204030204" pitchFamily="34" charset="0"/>
                <a:cs typeface="Calibri" panose="020F0502020204030204" pitchFamily="34" charset="0"/>
              </a:rPr>
              <a:t>End of Presentation:</a:t>
            </a:r>
          </a:p>
          <a:p>
            <a:pPr algn="ctr" eaLnBrk="1" hangingPunct="1">
              <a:lnSpc>
                <a:spcPct val="80000"/>
              </a:lnSpc>
              <a:buFontTx/>
              <a:buNone/>
            </a:pPr>
            <a:r>
              <a:rPr lang="en-US" b="1" dirty="0" smtClean="0">
                <a:solidFill>
                  <a:srgbClr val="0000CC"/>
                </a:solidFill>
                <a:latin typeface="Calibri" panose="020F0502020204030204" pitchFamily="34" charset="0"/>
                <a:ea typeface="Calibri" panose="020F0502020204030204" pitchFamily="34" charset="0"/>
                <a:cs typeface="Calibri" panose="020F0502020204030204" pitchFamily="34" charset="0"/>
              </a:rPr>
              <a:t>Appendix C</a:t>
            </a:r>
          </a:p>
        </p:txBody>
      </p:sp>
      <p:cxnSp>
        <p:nvCxnSpPr>
          <p:cNvPr id="7" name="Straight Connector 6"/>
          <p:cNvCxnSpPr/>
          <p:nvPr/>
        </p:nvCxnSpPr>
        <p:spPr>
          <a:xfrm>
            <a:off x="0" y="2514600"/>
            <a:ext cx="9144000" cy="1588"/>
          </a:xfrm>
          <a:prstGeom prst="line">
            <a:avLst/>
          </a:pr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170613"/>
            <a:ext cx="9144000" cy="1587"/>
          </a:xfrm>
          <a:prstGeom prst="line">
            <a:avLst/>
          </a:pr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a:p>
        </p:txBody>
      </p:sp>
      <p:sp>
        <p:nvSpPr>
          <p:cNvPr id="3" name="Slide Number Placeholder 2"/>
          <p:cNvSpPr>
            <a:spLocks noGrp="1"/>
          </p:cNvSpPr>
          <p:nvPr>
            <p:ph type="sldNum" sz="quarter" idx="11"/>
          </p:nvPr>
        </p:nvSpPr>
        <p:spPr/>
        <p:txBody>
          <a:bodyPr/>
          <a:lstStyle/>
          <a:p>
            <a:r>
              <a:rPr lang="en-US" smtClean="0"/>
              <a:t>C-</a:t>
            </a:r>
            <a:fld id="{9B51D5B9-D90C-4B15-8318-4AEE12EBDCB6}" type="slidenum">
              <a:rPr lang="en-US" smtClean="0"/>
              <a:pPr/>
              <a:t>18</a:t>
            </a:fld>
            <a:endParaRPr lang="en-US" smtClean="0"/>
          </a:p>
          <a:p>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Rectangle 6"/>
          <p:cNvSpPr txBox="1">
            <a:spLocks noGrp="1" noChangeArrowheads="1"/>
          </p:cNvSpPr>
          <p:nvPr/>
        </p:nvSpPr>
        <p:spPr bwMode="auto">
          <a:xfrm>
            <a:off x="6553200" y="6245225"/>
            <a:ext cx="2133600" cy="476250"/>
          </a:xfrm>
          <a:prstGeom prst="rect">
            <a:avLst/>
          </a:prstGeom>
          <a:noFill/>
          <a:ln>
            <a:miter lim="800000"/>
            <a:headEnd/>
            <a:tailEnd/>
          </a:ln>
        </p:spPr>
        <p:txBody>
          <a:bodyPr anchor="b"/>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gn="r">
              <a:defRPr/>
            </a:pPr>
            <a:endParaRPr lang="en-US" sz="1400" smtClean="0">
              <a:solidFill>
                <a:srgbClr val="000000"/>
              </a:solidFill>
              <a:effectLst>
                <a:outerShdw blurRad="38100" dist="38100" dir="2700000" algn="tl">
                  <a:srgbClr val="C0C0C0"/>
                </a:outerShdw>
              </a:effectLst>
              <a:cs typeface="Arial" charset="0"/>
            </a:endParaRPr>
          </a:p>
        </p:txBody>
      </p:sp>
      <p:pic>
        <p:nvPicPr>
          <p:cNvPr id="21507" name="Picture 3" descr="cid:3287383400_2177562"/>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604742" y="381000"/>
            <a:ext cx="7704233" cy="2514600"/>
          </a:xfrm>
          <a:prstGeom prst="rect">
            <a:avLst/>
          </a:prstGeom>
          <a:solidFill>
            <a:schemeClr val="hlink"/>
          </a:solidFill>
          <a:ln w="9525">
            <a:solidFill>
              <a:schemeClr val="bg1"/>
            </a:solidFill>
            <a:miter lim="800000"/>
            <a:headEnd/>
            <a:tailEnd/>
          </a:ln>
        </p:spPr>
      </p:pic>
      <p:sp>
        <p:nvSpPr>
          <p:cNvPr id="21508" name="Rectangle 4"/>
          <p:cNvSpPr>
            <a:spLocks noChangeArrowheads="1"/>
          </p:cNvSpPr>
          <p:nvPr/>
        </p:nvSpPr>
        <p:spPr bwMode="auto">
          <a:xfrm>
            <a:off x="685800" y="2895600"/>
            <a:ext cx="7589838"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sz="1600">
                <a:solidFill>
                  <a:srgbClr val="000000"/>
                </a:solidFill>
                <a:cs typeface="Times New Roman" panose="02020603050405020304" pitchFamily="18" charset="0"/>
              </a:rPr>
              <a:t>All rights reserved. No part of this publication may be reproduced, stored in a retrieval system, or transmitted, in any form or by any means, electronic, mechanical, photocopying, recording, or otherwise, without the prior written permission of the publisher. Printed in the United States of America.</a:t>
            </a:r>
          </a:p>
        </p:txBody>
      </p: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a:p>
        </p:txBody>
      </p:sp>
      <p:sp>
        <p:nvSpPr>
          <p:cNvPr id="3" name="Slide Number Placeholder 2"/>
          <p:cNvSpPr>
            <a:spLocks noGrp="1"/>
          </p:cNvSpPr>
          <p:nvPr>
            <p:ph type="sldNum" sz="quarter" idx="11"/>
          </p:nvPr>
        </p:nvSpPr>
        <p:spPr/>
        <p:txBody>
          <a:bodyPr/>
          <a:lstStyle/>
          <a:p>
            <a:r>
              <a:rPr lang="en-US" smtClean="0"/>
              <a:t>C-</a:t>
            </a:r>
            <a:fld id="{9B51D5B9-D90C-4B15-8318-4AEE12EBDCB6}" type="slidenum">
              <a:rPr lang="en-US" smtClean="0"/>
              <a:pPr/>
              <a:t>19</a:t>
            </a:fld>
            <a:endParaRPr lang="en-US" smtClean="0"/>
          </a:p>
          <a:p>
            <a:endParaRPr lang="en-US"/>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smtClean="0"/>
              <a:t>Chapter Objectives</a:t>
            </a:r>
          </a:p>
        </p:txBody>
      </p:sp>
      <p:sp>
        <p:nvSpPr>
          <p:cNvPr id="4099" name="Rectangle 3"/>
          <p:cNvSpPr>
            <a:spLocks noGrp="1" noChangeArrowheads="1"/>
          </p:cNvSpPr>
          <p:nvPr>
            <p:ph type="body" idx="1"/>
          </p:nvPr>
        </p:nvSpPr>
        <p:spPr/>
        <p:txBody>
          <a:bodyPr/>
          <a:lstStyle/>
          <a:p>
            <a:pPr eaLnBrk="1" hangingPunct="1"/>
            <a:r>
              <a:rPr lang="en-US" sz="2400" smtClean="0"/>
              <a:t>To understand IDEF1X-standard E-R diagrams</a:t>
            </a:r>
          </a:p>
          <a:p>
            <a:pPr eaLnBrk="1" hangingPunct="1"/>
            <a:r>
              <a:rPr lang="en-US" sz="2400" smtClean="0"/>
              <a:t>To be able to model nonidentifying connection relationships, identifying connection relationships, nonspecific relationships, and categorization relationships using the IDEF1X E-R model</a:t>
            </a:r>
          </a:p>
          <a:p>
            <a:pPr eaLnBrk="1" hangingPunct="1"/>
            <a:r>
              <a:rPr lang="en-US" sz="2400" smtClean="0"/>
              <a:t>To understand the differences between E-R generalization/subtype relationships and IDEF1X categorization relationships</a:t>
            </a:r>
          </a:p>
          <a:p>
            <a:pPr eaLnBrk="1" hangingPunct="1"/>
            <a:r>
              <a:rPr lang="en-US" sz="2400" smtClean="0"/>
              <a:t>To understand the use of domains in the IDEF1X E-R model</a:t>
            </a:r>
          </a:p>
        </p:txBody>
      </p: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a:p>
        </p:txBody>
      </p:sp>
      <p:sp>
        <p:nvSpPr>
          <p:cNvPr id="3" name="Slide Number Placeholder 2"/>
          <p:cNvSpPr>
            <a:spLocks noGrp="1"/>
          </p:cNvSpPr>
          <p:nvPr>
            <p:ph type="sldNum" sz="quarter" idx="11"/>
          </p:nvPr>
        </p:nvSpPr>
        <p:spPr/>
        <p:txBody>
          <a:bodyPr/>
          <a:lstStyle/>
          <a:p>
            <a:r>
              <a:rPr lang="en-US" smtClean="0"/>
              <a:t>C-</a:t>
            </a:r>
            <a:fld id="{9B51D5B9-D90C-4B15-8318-4AEE12EBDCB6}" type="slidenum">
              <a:rPr lang="en-US" smtClean="0"/>
              <a:pPr/>
              <a:t>2</a:t>
            </a:fld>
            <a:endParaRPr lang="en-US" smtClean="0"/>
          </a:p>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IDEF1X</a:t>
            </a:r>
          </a:p>
        </p:txBody>
      </p:sp>
      <p:sp>
        <p:nvSpPr>
          <p:cNvPr id="5123" name="Rectangle 3"/>
          <p:cNvSpPr>
            <a:spLocks noGrp="1" noChangeArrowheads="1"/>
          </p:cNvSpPr>
          <p:nvPr>
            <p:ph type="body" idx="1"/>
          </p:nvPr>
        </p:nvSpPr>
        <p:spPr/>
        <p:txBody>
          <a:bodyPr/>
          <a:lstStyle/>
          <a:p>
            <a:pPr eaLnBrk="1" hangingPunct="1">
              <a:lnSpc>
                <a:spcPct val="90000"/>
              </a:lnSpc>
              <a:buClr>
                <a:schemeClr val="tx1"/>
              </a:buClr>
            </a:pPr>
            <a:r>
              <a:rPr lang="en-US" sz="2800" b="1" smtClean="0">
                <a:solidFill>
                  <a:srgbClr val="0099CC"/>
                </a:solidFill>
              </a:rPr>
              <a:t>IDEF1X</a:t>
            </a:r>
            <a:r>
              <a:rPr lang="en-US" sz="2800" smtClean="0"/>
              <a:t> is an acronym for </a:t>
            </a:r>
            <a:r>
              <a:rPr lang="en-US" sz="2800" b="1" smtClean="0">
                <a:solidFill>
                  <a:srgbClr val="0099CC"/>
                </a:solidFill>
              </a:rPr>
              <a:t>Integrated Definition 1, Extended</a:t>
            </a:r>
            <a:r>
              <a:rPr lang="en-US" sz="2800" smtClean="0"/>
              <a:t>.</a:t>
            </a:r>
          </a:p>
          <a:p>
            <a:pPr eaLnBrk="1" hangingPunct="1">
              <a:lnSpc>
                <a:spcPct val="90000"/>
              </a:lnSpc>
            </a:pPr>
            <a:r>
              <a:rPr lang="en-US" sz="2800" smtClean="0"/>
              <a:t>IDEF1X is a variation of the entity-relationship (E-R) model discussed in Chapter Five.</a:t>
            </a:r>
          </a:p>
          <a:p>
            <a:pPr eaLnBrk="1" hangingPunct="1">
              <a:lnSpc>
                <a:spcPct val="90000"/>
              </a:lnSpc>
            </a:pPr>
            <a:r>
              <a:rPr lang="en-US" sz="2800" smtClean="0"/>
              <a:t>IDEF1X was announced as a national standard in 1993.</a:t>
            </a:r>
          </a:p>
          <a:p>
            <a:pPr eaLnBrk="1" hangingPunct="1">
              <a:lnSpc>
                <a:spcPct val="90000"/>
              </a:lnSpc>
            </a:pPr>
            <a:r>
              <a:rPr lang="en-US" sz="2800" smtClean="0"/>
              <a:t>IDEF1X assumes that a relational database will be used.</a:t>
            </a:r>
          </a:p>
          <a:p>
            <a:pPr eaLnBrk="1" hangingPunct="1">
              <a:lnSpc>
                <a:spcPct val="90000"/>
              </a:lnSpc>
            </a:pPr>
            <a:r>
              <a:rPr lang="en-US" sz="2800" smtClean="0"/>
              <a:t>Being a government standard, most data modeling products support IDEF1X.</a:t>
            </a:r>
          </a:p>
        </p:txBody>
      </p: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a:p>
        </p:txBody>
      </p:sp>
      <p:sp>
        <p:nvSpPr>
          <p:cNvPr id="3" name="Slide Number Placeholder 2"/>
          <p:cNvSpPr>
            <a:spLocks noGrp="1"/>
          </p:cNvSpPr>
          <p:nvPr>
            <p:ph type="sldNum" sz="quarter" idx="11"/>
          </p:nvPr>
        </p:nvSpPr>
        <p:spPr/>
        <p:txBody>
          <a:bodyPr/>
          <a:lstStyle/>
          <a:p>
            <a:r>
              <a:rPr lang="en-US" smtClean="0"/>
              <a:t>C-</a:t>
            </a:r>
            <a:fld id="{9B51D5B9-D90C-4B15-8318-4AEE12EBDCB6}" type="slidenum">
              <a:rPr lang="en-US" smtClean="0"/>
              <a:pPr/>
              <a:t>3</a:t>
            </a:fld>
            <a:endParaRPr lang="en-US" smtClean="0"/>
          </a:p>
          <a:p>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Extended E-R Model : IDEF1X</a:t>
            </a:r>
          </a:p>
        </p:txBody>
      </p:sp>
      <p:pic>
        <p:nvPicPr>
          <p:cNvPr id="6147" name="Picture 6" descr="C:\Users\Auer.WWU\Auer-Projects\Kroenke-Auer-Projects\Kroenke-Auer-DBP-e11\DBP-e11-Supplements\Images\appB\FigB-1.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366963" y="1479550"/>
            <a:ext cx="4410075" cy="4765675"/>
          </a:xfrm>
        </p:spPr>
      </p:pic>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a:p>
        </p:txBody>
      </p:sp>
      <p:sp>
        <p:nvSpPr>
          <p:cNvPr id="3" name="Slide Number Placeholder 2"/>
          <p:cNvSpPr>
            <a:spLocks noGrp="1"/>
          </p:cNvSpPr>
          <p:nvPr>
            <p:ph type="sldNum" sz="quarter" idx="11"/>
          </p:nvPr>
        </p:nvSpPr>
        <p:spPr/>
        <p:txBody>
          <a:bodyPr/>
          <a:lstStyle/>
          <a:p>
            <a:r>
              <a:rPr lang="en-US" smtClean="0"/>
              <a:t>C-</a:t>
            </a:r>
            <a:fld id="{9B51D5B9-D90C-4B15-8318-4AEE12EBDCB6}" type="slidenum">
              <a:rPr lang="en-US" smtClean="0"/>
              <a:pPr/>
              <a:t>4</a:t>
            </a:fld>
            <a:endParaRPr lang="en-US" smtClean="0"/>
          </a:p>
          <a:p>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t>IDEF1X Relationship Types</a:t>
            </a:r>
          </a:p>
        </p:txBody>
      </p:sp>
      <p:sp>
        <p:nvSpPr>
          <p:cNvPr id="7171" name="Rectangle 3"/>
          <p:cNvSpPr>
            <a:spLocks noGrp="1" noChangeArrowheads="1"/>
          </p:cNvSpPr>
          <p:nvPr>
            <p:ph type="body" idx="1"/>
          </p:nvPr>
        </p:nvSpPr>
        <p:spPr/>
        <p:txBody>
          <a:bodyPr/>
          <a:lstStyle/>
          <a:p>
            <a:pPr eaLnBrk="1" hangingPunct="1"/>
            <a:r>
              <a:rPr lang="en-US" smtClean="0"/>
              <a:t>Nonidentifying Connection Relationships</a:t>
            </a:r>
          </a:p>
          <a:p>
            <a:pPr eaLnBrk="1" hangingPunct="1"/>
            <a:r>
              <a:rPr lang="en-US" smtClean="0"/>
              <a:t>Identifying Connection Relationships</a:t>
            </a:r>
          </a:p>
          <a:p>
            <a:pPr eaLnBrk="1" hangingPunct="1"/>
            <a:r>
              <a:rPr lang="en-US" smtClean="0"/>
              <a:t>Nonspecific Relationships</a:t>
            </a:r>
          </a:p>
          <a:p>
            <a:pPr eaLnBrk="1" hangingPunct="1"/>
            <a:r>
              <a:rPr lang="en-US" smtClean="0"/>
              <a:t>Categorization Relationships</a:t>
            </a:r>
          </a:p>
          <a:p>
            <a:pPr lvl="1" eaLnBrk="1" hangingPunct="1"/>
            <a:endParaRPr lang="en-US" smtClean="0"/>
          </a:p>
        </p:txBody>
      </p: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a:p>
        </p:txBody>
      </p:sp>
      <p:sp>
        <p:nvSpPr>
          <p:cNvPr id="3" name="Slide Number Placeholder 2"/>
          <p:cNvSpPr>
            <a:spLocks noGrp="1"/>
          </p:cNvSpPr>
          <p:nvPr>
            <p:ph type="sldNum" sz="quarter" idx="11"/>
          </p:nvPr>
        </p:nvSpPr>
        <p:spPr/>
        <p:txBody>
          <a:bodyPr/>
          <a:lstStyle/>
          <a:p>
            <a:r>
              <a:rPr lang="en-US" smtClean="0"/>
              <a:t>C-</a:t>
            </a:r>
            <a:fld id="{9B51D5B9-D90C-4B15-8318-4AEE12EBDCB6}" type="slidenum">
              <a:rPr lang="en-US" smtClean="0"/>
              <a:pPr/>
              <a:t>5</a:t>
            </a:fld>
            <a:endParaRPr lang="en-US" smtClean="0"/>
          </a:p>
          <a:p>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z="3200" smtClean="0"/>
              <a:t>IDEF1X Relationship Types:</a:t>
            </a:r>
            <a:br>
              <a:rPr lang="en-US" sz="3200" smtClean="0"/>
            </a:br>
            <a:r>
              <a:rPr lang="en-US" sz="3200" smtClean="0"/>
              <a:t>Nonidentifying Connection Relationships</a:t>
            </a:r>
            <a:endParaRPr lang="en-US" smtClean="0"/>
          </a:p>
        </p:txBody>
      </p:sp>
      <p:sp>
        <p:nvSpPr>
          <p:cNvPr id="8195" name="Rectangle 3"/>
          <p:cNvSpPr>
            <a:spLocks noGrp="1" noChangeArrowheads="1"/>
          </p:cNvSpPr>
          <p:nvPr>
            <p:ph type="body" sz="half" idx="1"/>
          </p:nvPr>
        </p:nvSpPr>
        <p:spPr>
          <a:xfrm>
            <a:off x="457200" y="1600200"/>
            <a:ext cx="8153400" cy="4525963"/>
          </a:xfrm>
        </p:spPr>
        <p:txBody>
          <a:bodyPr/>
          <a:lstStyle/>
          <a:p>
            <a:pPr eaLnBrk="1" hangingPunct="1"/>
            <a:r>
              <a:rPr lang="en-US" sz="2800" smtClean="0"/>
              <a:t>1:1 or 1:N relationships between</a:t>
            </a:r>
            <a:br>
              <a:rPr lang="en-US" sz="2800" smtClean="0"/>
            </a:br>
            <a:r>
              <a:rPr lang="en-US" sz="2800" smtClean="0"/>
              <a:t>non-ID-dependent entities</a:t>
            </a:r>
          </a:p>
          <a:p>
            <a:pPr eaLnBrk="1" hangingPunct="1"/>
            <a:r>
              <a:rPr lang="en-US" sz="2800" smtClean="0"/>
              <a:t>Same as HAS-A relationships</a:t>
            </a:r>
          </a:p>
          <a:p>
            <a:pPr lvl="1" eaLnBrk="1" hangingPunct="1"/>
            <a:endParaRPr lang="en-US" sz="2400" smtClean="0"/>
          </a:p>
        </p:txBody>
      </p:sp>
      <p:sp>
        <p:nvSpPr>
          <p:cNvPr id="2" name="Footer Placeholder 1"/>
          <p:cNvSpPr>
            <a:spLocks noGrp="1"/>
          </p:cNvSpPr>
          <p:nvPr>
            <p:ph type="ftr" sz="quarter" idx="10"/>
          </p:nvPr>
        </p:nvSpPr>
        <p:spPr>
          <a:xfrm>
            <a:off x="457200" y="6248400"/>
            <a:ext cx="5562600" cy="476250"/>
          </a:xfrm>
        </p:spPr>
        <p:txBody>
          <a:bodyPr/>
          <a:lstStyle/>
          <a:p>
            <a:pPr>
              <a:defRPr/>
            </a:pPr>
            <a:r>
              <a:rPr lang="en-US" smtClean="0">
                <a:solidFill>
                  <a:srgbClr val="0000CC"/>
                </a:solidFill>
              </a:rPr>
              <a:t>KROENKE AND AUER - DATABASE PROCESSING, 13th Edition  © 2014 Pearson Education, Inc.</a:t>
            </a:r>
            <a:endParaRPr lang="en-US" dirty="0">
              <a:solidFill>
                <a:srgbClr val="0000CC"/>
              </a:solidFill>
            </a:endParaRPr>
          </a:p>
        </p:txBody>
      </p:sp>
      <p:sp>
        <p:nvSpPr>
          <p:cNvPr id="3" name="Slide Number Placeholder 2"/>
          <p:cNvSpPr>
            <a:spLocks noGrp="1"/>
          </p:cNvSpPr>
          <p:nvPr>
            <p:ph type="sldNum" sz="quarter" idx="11"/>
          </p:nvPr>
        </p:nvSpPr>
        <p:spPr/>
        <p:txBody>
          <a:bodyPr/>
          <a:lstStyle/>
          <a:p>
            <a:r>
              <a:rPr lang="en-US" smtClean="0"/>
              <a:t>C-</a:t>
            </a:r>
            <a:fld id="{23459DA6-3ADA-46A4-98C7-38AEA3C3C75B}" type="slidenum">
              <a:rPr lang="en-US" smtClean="0"/>
              <a:pPr/>
              <a:t>6</a:t>
            </a:fld>
            <a:endParaRPr lang="en-US" smtClean="0"/>
          </a:p>
          <a:p>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z="3200" smtClean="0"/>
              <a:t>IDEF1X Relationship Types:</a:t>
            </a:r>
            <a:br>
              <a:rPr lang="en-US" sz="3200" smtClean="0"/>
            </a:br>
            <a:r>
              <a:rPr lang="en-US" sz="3200" smtClean="0"/>
              <a:t>Nonidentifying Connection Relationships</a:t>
            </a:r>
          </a:p>
        </p:txBody>
      </p:sp>
      <p:sp>
        <p:nvSpPr>
          <p:cNvPr id="9219" name="Rectangle 3"/>
          <p:cNvSpPr>
            <a:spLocks noGrp="1" noChangeArrowheads="1"/>
          </p:cNvSpPr>
          <p:nvPr>
            <p:ph type="body" sz="half" idx="1"/>
          </p:nvPr>
        </p:nvSpPr>
        <p:spPr>
          <a:xfrm>
            <a:off x="457200" y="1600200"/>
            <a:ext cx="8153400" cy="4525963"/>
          </a:xfrm>
        </p:spPr>
        <p:txBody>
          <a:bodyPr/>
          <a:lstStyle/>
          <a:p>
            <a:pPr eaLnBrk="1" hangingPunct="1"/>
            <a:r>
              <a:rPr lang="en-US" sz="2800" smtClean="0"/>
              <a:t>Default cardinality is </a:t>
            </a:r>
            <a:r>
              <a:rPr lang="en-US" sz="2800" b="1" smtClean="0">
                <a:solidFill>
                  <a:srgbClr val="0099CC"/>
                </a:solidFill>
              </a:rPr>
              <a:t>1:N, M-O</a:t>
            </a:r>
            <a:r>
              <a:rPr lang="en-US" sz="2800" smtClean="0"/>
              <a:t>.</a:t>
            </a:r>
          </a:p>
          <a:p>
            <a:pPr lvl="1" eaLnBrk="1" hangingPunct="1"/>
            <a:r>
              <a:rPr lang="en-US" sz="2400" smtClean="0"/>
              <a:t>This is shown by a </a:t>
            </a:r>
            <a:r>
              <a:rPr lang="en-US" sz="2400" b="1" smtClean="0">
                <a:solidFill>
                  <a:srgbClr val="0099CC"/>
                </a:solidFill>
              </a:rPr>
              <a:t>dashed line</a:t>
            </a:r>
            <a:r>
              <a:rPr lang="en-US" sz="2400" smtClean="0">
                <a:solidFill>
                  <a:srgbClr val="0099CC"/>
                </a:solidFill>
              </a:rPr>
              <a:t> </a:t>
            </a:r>
            <a:r>
              <a:rPr lang="en-US" sz="2400" smtClean="0"/>
              <a:t>with a </a:t>
            </a:r>
            <a:r>
              <a:rPr lang="en-US" sz="2400" b="1" smtClean="0">
                <a:solidFill>
                  <a:srgbClr val="0099CC"/>
                </a:solidFill>
              </a:rPr>
              <a:t>filled-in circle</a:t>
            </a:r>
            <a:r>
              <a:rPr lang="en-US" sz="2400" smtClean="0">
                <a:solidFill>
                  <a:srgbClr val="0099CC"/>
                </a:solidFill>
              </a:rPr>
              <a:t> </a:t>
            </a:r>
            <a:r>
              <a:rPr lang="en-US" sz="2400" smtClean="0"/>
              <a:t>by the child.</a:t>
            </a:r>
          </a:p>
          <a:p>
            <a:pPr lvl="1" eaLnBrk="1" hangingPunct="1">
              <a:buClr>
                <a:schemeClr val="tx1"/>
              </a:buClr>
            </a:pPr>
            <a:r>
              <a:rPr lang="en-US" sz="2400" b="1" smtClean="0">
                <a:solidFill>
                  <a:srgbClr val="0099CC"/>
                </a:solidFill>
              </a:rPr>
              <a:t>P</a:t>
            </a:r>
            <a:r>
              <a:rPr lang="en-US" sz="2400" smtClean="0"/>
              <a:t> (Positive = one or more) by the circle shows a </a:t>
            </a:r>
            <a:r>
              <a:rPr lang="en-US" sz="2400" b="1" smtClean="0">
                <a:solidFill>
                  <a:srgbClr val="0099CC"/>
                </a:solidFill>
              </a:rPr>
              <a:t>required child</a:t>
            </a:r>
            <a:r>
              <a:rPr lang="en-US" sz="2400" b="1" smtClean="0"/>
              <a:t>.</a:t>
            </a:r>
          </a:p>
          <a:p>
            <a:pPr lvl="1" eaLnBrk="1" hangingPunct="1">
              <a:buClr>
                <a:schemeClr val="tx1"/>
              </a:buClr>
            </a:pPr>
            <a:r>
              <a:rPr lang="en-US" sz="2400" b="1" smtClean="0">
                <a:solidFill>
                  <a:srgbClr val="0099CC"/>
                </a:solidFill>
                <a:sym typeface="Wingdings 2" panose="05020102010507070707" pitchFamily="18" charset="2"/>
              </a:rPr>
              <a:t></a:t>
            </a:r>
            <a:r>
              <a:rPr lang="en-US" sz="2400" smtClean="0">
                <a:sym typeface="Wingdings 2" panose="05020102010507070707" pitchFamily="18" charset="2"/>
              </a:rPr>
              <a:t> (Diamond) next to parent indicates an </a:t>
            </a:r>
            <a:r>
              <a:rPr lang="en-US" sz="2400" b="1" smtClean="0">
                <a:solidFill>
                  <a:srgbClr val="0099CC"/>
                </a:solidFill>
                <a:sym typeface="Wingdings 2" panose="05020102010507070707" pitchFamily="18" charset="2"/>
              </a:rPr>
              <a:t>optional parent</a:t>
            </a:r>
            <a:r>
              <a:rPr lang="en-US" sz="2400" b="1" smtClean="0">
                <a:sym typeface="Wingdings 2" panose="05020102010507070707" pitchFamily="18" charset="2"/>
              </a:rPr>
              <a:t>.</a:t>
            </a:r>
          </a:p>
          <a:p>
            <a:pPr eaLnBrk="1" hangingPunct="1">
              <a:buClr>
                <a:schemeClr val="tx1"/>
              </a:buClr>
            </a:pPr>
            <a:r>
              <a:rPr lang="en-US" sz="2800" b="1" smtClean="0">
                <a:solidFill>
                  <a:srgbClr val="0099CC"/>
                </a:solidFill>
                <a:sym typeface="Wingdings 2" panose="05020102010507070707" pitchFamily="18" charset="2"/>
              </a:rPr>
              <a:t>1:1</a:t>
            </a:r>
            <a:r>
              <a:rPr lang="en-US" sz="2800" b="1" smtClean="0">
                <a:solidFill>
                  <a:srgbClr val="0066FF"/>
                </a:solidFill>
                <a:sym typeface="Wingdings 2" panose="05020102010507070707" pitchFamily="18" charset="2"/>
              </a:rPr>
              <a:t> </a:t>
            </a:r>
            <a:r>
              <a:rPr lang="en-US" sz="2800" smtClean="0">
                <a:sym typeface="Wingdings 2" panose="05020102010507070707" pitchFamily="18" charset="2"/>
              </a:rPr>
              <a:t>is notated with a </a:t>
            </a:r>
            <a:r>
              <a:rPr lang="en-US" sz="2800" b="1" smtClean="0">
                <a:solidFill>
                  <a:srgbClr val="0099CC"/>
                </a:solidFill>
                <a:sym typeface="Wingdings 2" panose="05020102010507070707" pitchFamily="18" charset="2"/>
              </a:rPr>
              <a:t>1</a:t>
            </a:r>
            <a:r>
              <a:rPr lang="en-US" sz="2800" b="1" smtClean="0">
                <a:solidFill>
                  <a:srgbClr val="0066FF"/>
                </a:solidFill>
                <a:sym typeface="Wingdings 2" panose="05020102010507070707" pitchFamily="18" charset="2"/>
              </a:rPr>
              <a:t> </a:t>
            </a:r>
            <a:r>
              <a:rPr lang="en-US" sz="2800" smtClean="0">
                <a:sym typeface="Wingdings 2" panose="05020102010507070707" pitchFamily="18" charset="2"/>
              </a:rPr>
              <a:t>next to the filled in circle.</a:t>
            </a:r>
          </a:p>
          <a:p>
            <a:pPr eaLnBrk="1" hangingPunct="1">
              <a:buClr>
                <a:schemeClr val="tx1"/>
              </a:buClr>
            </a:pPr>
            <a:r>
              <a:rPr lang="en-US" sz="2800" b="1" smtClean="0">
                <a:solidFill>
                  <a:srgbClr val="0099CC"/>
                </a:solidFill>
                <a:sym typeface="Wingdings 2" panose="05020102010507070707" pitchFamily="18" charset="2"/>
              </a:rPr>
              <a:t>Z</a:t>
            </a:r>
            <a:r>
              <a:rPr lang="en-US" sz="2800" smtClean="0">
                <a:sym typeface="Wingdings 2" panose="05020102010507070707" pitchFamily="18" charset="2"/>
              </a:rPr>
              <a:t> indicates </a:t>
            </a:r>
            <a:r>
              <a:rPr lang="en-US" sz="2800" b="1" smtClean="0">
                <a:solidFill>
                  <a:srgbClr val="0099CC"/>
                </a:solidFill>
                <a:sym typeface="Wingdings 2" panose="05020102010507070707" pitchFamily="18" charset="2"/>
              </a:rPr>
              <a:t>0 or 1 children</a:t>
            </a:r>
            <a:r>
              <a:rPr lang="en-US" sz="2800" smtClean="0">
                <a:solidFill>
                  <a:srgbClr val="0099CC"/>
                </a:solidFill>
                <a:sym typeface="Wingdings 2" panose="05020102010507070707" pitchFamily="18" charset="2"/>
              </a:rPr>
              <a:t> </a:t>
            </a:r>
            <a:r>
              <a:rPr lang="en-US" sz="2800" smtClean="0">
                <a:sym typeface="Wingdings 2" panose="05020102010507070707" pitchFamily="18" charset="2"/>
              </a:rPr>
              <a:t>are allowed.</a:t>
            </a:r>
          </a:p>
        </p:txBody>
      </p:sp>
      <p:sp>
        <p:nvSpPr>
          <p:cNvPr id="2" name="Footer Placeholder 1"/>
          <p:cNvSpPr>
            <a:spLocks noGrp="1"/>
          </p:cNvSpPr>
          <p:nvPr>
            <p:ph type="ftr" sz="quarter" idx="10"/>
          </p:nvPr>
        </p:nvSpPr>
        <p:spPr>
          <a:xfrm>
            <a:off x="457200" y="6248400"/>
            <a:ext cx="5562600" cy="476250"/>
          </a:xfrm>
        </p:spPr>
        <p:txBody>
          <a:bodyPr/>
          <a:lstStyle/>
          <a:p>
            <a:pPr>
              <a:defRPr/>
            </a:pPr>
            <a:r>
              <a:rPr lang="en-US" smtClean="0">
                <a:solidFill>
                  <a:srgbClr val="0000CC"/>
                </a:solidFill>
              </a:rPr>
              <a:t>KROENKE AND AUER - DATABASE PROCESSING, 13th Edition  © 2014 Pearson Education, Inc.</a:t>
            </a:r>
            <a:endParaRPr lang="en-US" dirty="0">
              <a:solidFill>
                <a:srgbClr val="0000CC"/>
              </a:solidFill>
            </a:endParaRPr>
          </a:p>
        </p:txBody>
      </p:sp>
      <p:sp>
        <p:nvSpPr>
          <p:cNvPr id="3" name="Slide Number Placeholder 2"/>
          <p:cNvSpPr>
            <a:spLocks noGrp="1"/>
          </p:cNvSpPr>
          <p:nvPr>
            <p:ph type="sldNum" sz="quarter" idx="11"/>
          </p:nvPr>
        </p:nvSpPr>
        <p:spPr/>
        <p:txBody>
          <a:bodyPr/>
          <a:lstStyle/>
          <a:p>
            <a:r>
              <a:rPr lang="en-US" smtClean="0"/>
              <a:t>C-</a:t>
            </a:r>
            <a:fld id="{23459DA6-3ADA-46A4-98C7-38AEA3C3C75B}" type="slidenum">
              <a:rPr lang="en-US" smtClean="0"/>
              <a:pPr/>
              <a:t>7</a:t>
            </a:fld>
            <a:endParaRPr lang="en-US" smtClean="0"/>
          </a:p>
          <a:p>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9" descr="C:\Users\Auer.WWU\Auer-Projects\Kroenke-Auer-Projects\Kroenke-Auer-DBP-e11\DBP-e11-Supplements\Images\appB\FigB-3.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892300" y="1524000"/>
            <a:ext cx="5330825" cy="3248025"/>
          </a:xfrm>
        </p:spPr>
      </p:pic>
      <p:sp>
        <p:nvSpPr>
          <p:cNvPr id="10243" name="Rectangle 2"/>
          <p:cNvSpPr>
            <a:spLocks noGrp="1" noChangeArrowheads="1"/>
          </p:cNvSpPr>
          <p:nvPr>
            <p:ph type="title"/>
          </p:nvPr>
        </p:nvSpPr>
        <p:spPr/>
        <p:txBody>
          <a:bodyPr/>
          <a:lstStyle/>
          <a:p>
            <a:pPr eaLnBrk="1" hangingPunct="1"/>
            <a:r>
              <a:rPr lang="en-US" sz="3200" smtClean="0"/>
              <a:t>IDEF1X Relationship Types:</a:t>
            </a:r>
            <a:br>
              <a:rPr lang="en-US" sz="3200" smtClean="0"/>
            </a:br>
            <a:r>
              <a:rPr lang="en-US" sz="3200" smtClean="0"/>
              <a:t>Nonidentifying Connection Relationships</a:t>
            </a:r>
          </a:p>
        </p:txBody>
      </p:sp>
      <p:sp>
        <p:nvSpPr>
          <p:cNvPr id="12" name="Line Callout 1 11"/>
          <p:cNvSpPr/>
          <p:nvPr/>
        </p:nvSpPr>
        <p:spPr>
          <a:xfrm>
            <a:off x="457200" y="1828800"/>
            <a:ext cx="1524000" cy="1371600"/>
          </a:xfrm>
          <a:prstGeom prst="borderCallout1">
            <a:avLst>
              <a:gd name="adj1" fmla="val 52005"/>
              <a:gd name="adj2" fmla="val 100848"/>
              <a:gd name="adj3" fmla="val 99962"/>
              <a:gd name="adj4" fmla="val 267545"/>
            </a:avLst>
          </a:prstGeom>
          <a:solidFill>
            <a:srgbClr val="CCECFF"/>
          </a:solidFill>
          <a:ln w="9525">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dirty="0">
                <a:solidFill>
                  <a:schemeClr val="tx1"/>
                </a:solidFill>
              </a:rPr>
              <a:t>1:N, O-M</a:t>
            </a:r>
            <a:br>
              <a:rPr lang="en-US" sz="1400" dirty="0">
                <a:solidFill>
                  <a:schemeClr val="tx1"/>
                </a:solidFill>
              </a:rPr>
            </a:br>
            <a:r>
              <a:rPr lang="en-US" sz="1400" dirty="0">
                <a:solidFill>
                  <a:schemeClr val="tx1"/>
                </a:solidFill>
              </a:rPr>
              <a:t>with  EMPLOYEE as parent and DEPARTMENT as child</a:t>
            </a:r>
          </a:p>
        </p:txBody>
      </p:sp>
      <p:sp>
        <p:nvSpPr>
          <p:cNvPr id="13" name="Line Callout 1 12"/>
          <p:cNvSpPr/>
          <p:nvPr/>
        </p:nvSpPr>
        <p:spPr>
          <a:xfrm>
            <a:off x="457200" y="4800600"/>
            <a:ext cx="1524000" cy="1371600"/>
          </a:xfrm>
          <a:prstGeom prst="borderCallout1">
            <a:avLst>
              <a:gd name="adj1" fmla="val 72770"/>
              <a:gd name="adj2" fmla="val 101832"/>
              <a:gd name="adj3" fmla="val -35011"/>
              <a:gd name="adj4" fmla="val 218365"/>
            </a:avLst>
          </a:prstGeom>
          <a:solidFill>
            <a:srgbClr val="CCECFF"/>
          </a:solidFill>
          <a:ln w="9525">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dirty="0">
                <a:solidFill>
                  <a:schemeClr val="tx1"/>
                </a:solidFill>
              </a:rPr>
              <a:t>1:1, M-O</a:t>
            </a:r>
            <a:br>
              <a:rPr lang="en-US" sz="1400" dirty="0">
                <a:solidFill>
                  <a:schemeClr val="tx1"/>
                </a:solidFill>
              </a:rPr>
            </a:br>
            <a:r>
              <a:rPr lang="en-US" sz="1400" dirty="0">
                <a:solidFill>
                  <a:schemeClr val="tx1"/>
                </a:solidFill>
              </a:rPr>
              <a:t>with  EMPLOYEE as parent and BADGE as child</a:t>
            </a:r>
          </a:p>
        </p:txBody>
      </p:sp>
      <p:sp>
        <p:nvSpPr>
          <p:cNvPr id="14" name="Line Callout 1 13"/>
          <p:cNvSpPr/>
          <p:nvPr/>
        </p:nvSpPr>
        <p:spPr>
          <a:xfrm>
            <a:off x="7086600" y="4800600"/>
            <a:ext cx="1524000" cy="1371600"/>
          </a:xfrm>
          <a:prstGeom prst="borderCallout1">
            <a:avLst>
              <a:gd name="adj1" fmla="val 68398"/>
              <a:gd name="adj2" fmla="val -463"/>
              <a:gd name="adj3" fmla="val -41568"/>
              <a:gd name="adj4" fmla="val -108192"/>
            </a:avLst>
          </a:prstGeom>
          <a:solidFill>
            <a:srgbClr val="CCECFF"/>
          </a:solidFill>
          <a:ln w="9525">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dirty="0">
                <a:solidFill>
                  <a:schemeClr val="tx1"/>
                </a:solidFill>
              </a:rPr>
              <a:t>1:[0 or 1], O-O</a:t>
            </a:r>
            <a:br>
              <a:rPr lang="en-US" sz="1400" dirty="0">
                <a:solidFill>
                  <a:schemeClr val="tx1"/>
                </a:solidFill>
              </a:rPr>
            </a:br>
            <a:r>
              <a:rPr lang="en-US" sz="1400" dirty="0">
                <a:solidFill>
                  <a:schemeClr val="tx1"/>
                </a:solidFill>
              </a:rPr>
              <a:t>with  EMPLOYEE as parent and COMPUTER as child</a:t>
            </a:r>
          </a:p>
        </p:txBody>
      </p: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a:p>
        </p:txBody>
      </p:sp>
      <p:sp>
        <p:nvSpPr>
          <p:cNvPr id="3" name="Slide Number Placeholder 2"/>
          <p:cNvSpPr>
            <a:spLocks noGrp="1"/>
          </p:cNvSpPr>
          <p:nvPr>
            <p:ph type="sldNum" sz="quarter" idx="11"/>
          </p:nvPr>
        </p:nvSpPr>
        <p:spPr/>
        <p:txBody>
          <a:bodyPr/>
          <a:lstStyle/>
          <a:p>
            <a:r>
              <a:rPr lang="en-US" smtClean="0"/>
              <a:t>C-</a:t>
            </a:r>
            <a:fld id="{9B51D5B9-D90C-4B15-8318-4AEE12EBDCB6}" type="slidenum">
              <a:rPr lang="en-US" smtClean="0"/>
              <a:pPr/>
              <a:t>8</a:t>
            </a:fld>
            <a:endParaRPr lang="en-US" smtClean="0"/>
          </a:p>
          <a:p>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z="3200" smtClean="0"/>
              <a:t>IDEF1X Relationship Types:</a:t>
            </a:r>
            <a:br>
              <a:rPr lang="en-US" sz="3200" smtClean="0"/>
            </a:br>
            <a:r>
              <a:rPr lang="en-US" sz="3200" smtClean="0"/>
              <a:t>Identifying Connection Relationships</a:t>
            </a:r>
          </a:p>
        </p:txBody>
      </p:sp>
      <p:sp>
        <p:nvSpPr>
          <p:cNvPr id="11267" name="Rectangle 3"/>
          <p:cNvSpPr>
            <a:spLocks noGrp="1" noChangeArrowheads="1"/>
          </p:cNvSpPr>
          <p:nvPr>
            <p:ph type="body" idx="1"/>
          </p:nvPr>
        </p:nvSpPr>
        <p:spPr/>
        <p:txBody>
          <a:bodyPr/>
          <a:lstStyle/>
          <a:p>
            <a:pPr eaLnBrk="1" hangingPunct="1">
              <a:lnSpc>
                <a:spcPct val="80000"/>
              </a:lnSpc>
            </a:pPr>
            <a:r>
              <a:rPr lang="en-US" sz="2800" smtClean="0"/>
              <a:t>Same as ID-dependent relationships.</a:t>
            </a:r>
          </a:p>
          <a:p>
            <a:pPr eaLnBrk="1" hangingPunct="1">
              <a:lnSpc>
                <a:spcPct val="80000"/>
              </a:lnSpc>
            </a:pPr>
            <a:r>
              <a:rPr lang="en-US" sz="2800" smtClean="0"/>
              <a:t>The identifier of the parent is always part of the identifier of the child.</a:t>
            </a:r>
          </a:p>
          <a:p>
            <a:pPr eaLnBrk="1" hangingPunct="1">
              <a:lnSpc>
                <a:spcPct val="80000"/>
              </a:lnSpc>
            </a:pPr>
            <a:r>
              <a:rPr lang="en-US" sz="2800" smtClean="0"/>
              <a:t>Default cardinality is </a:t>
            </a:r>
            <a:r>
              <a:rPr lang="en-US" sz="2800" b="1" smtClean="0">
                <a:solidFill>
                  <a:srgbClr val="0099CC"/>
                </a:solidFill>
              </a:rPr>
              <a:t>1:N, M-O</a:t>
            </a:r>
            <a:r>
              <a:rPr lang="en-US" sz="2800" smtClean="0"/>
              <a:t>.</a:t>
            </a:r>
          </a:p>
          <a:p>
            <a:pPr lvl="1" eaLnBrk="1" hangingPunct="1">
              <a:lnSpc>
                <a:spcPct val="80000"/>
              </a:lnSpc>
            </a:pPr>
            <a:r>
              <a:rPr lang="en-US" sz="2400" smtClean="0"/>
              <a:t>This is shown by a </a:t>
            </a:r>
            <a:r>
              <a:rPr lang="en-US" sz="2400" b="1" smtClean="0">
                <a:solidFill>
                  <a:srgbClr val="0099CC"/>
                </a:solidFill>
              </a:rPr>
              <a:t>solid line</a:t>
            </a:r>
            <a:r>
              <a:rPr lang="en-US" sz="2400" smtClean="0">
                <a:solidFill>
                  <a:srgbClr val="0099CC"/>
                </a:solidFill>
              </a:rPr>
              <a:t> </a:t>
            </a:r>
            <a:r>
              <a:rPr lang="en-US" sz="2400" smtClean="0"/>
              <a:t>with a </a:t>
            </a:r>
            <a:r>
              <a:rPr lang="en-US" sz="2400" b="1" smtClean="0">
                <a:solidFill>
                  <a:srgbClr val="0099CC"/>
                </a:solidFill>
              </a:rPr>
              <a:t>filled-in circle</a:t>
            </a:r>
            <a:r>
              <a:rPr lang="en-US" sz="2400" smtClean="0">
                <a:solidFill>
                  <a:srgbClr val="0099CC"/>
                </a:solidFill>
              </a:rPr>
              <a:t> </a:t>
            </a:r>
            <a:r>
              <a:rPr lang="en-US" sz="2400" smtClean="0"/>
              <a:t>by the child.</a:t>
            </a:r>
          </a:p>
          <a:p>
            <a:pPr lvl="1" eaLnBrk="1" hangingPunct="1">
              <a:lnSpc>
                <a:spcPct val="80000"/>
              </a:lnSpc>
              <a:buClr>
                <a:schemeClr val="tx1"/>
              </a:buClr>
            </a:pPr>
            <a:r>
              <a:rPr lang="en-US" sz="2400" b="1" smtClean="0">
                <a:solidFill>
                  <a:srgbClr val="0099CC"/>
                </a:solidFill>
              </a:rPr>
              <a:t>P</a:t>
            </a:r>
            <a:r>
              <a:rPr lang="en-US" sz="2400" smtClean="0"/>
              <a:t> (Positive) indicates one or more.</a:t>
            </a:r>
          </a:p>
          <a:p>
            <a:pPr lvl="1" eaLnBrk="1" hangingPunct="1">
              <a:lnSpc>
                <a:spcPct val="80000"/>
              </a:lnSpc>
              <a:buClr>
                <a:schemeClr val="tx1"/>
              </a:buClr>
            </a:pPr>
            <a:r>
              <a:rPr lang="en-US" sz="2400" b="1" smtClean="0">
                <a:solidFill>
                  <a:srgbClr val="0099CC"/>
                </a:solidFill>
                <a:sym typeface="Wingdings 2" panose="05020102010507070707" pitchFamily="18" charset="2"/>
              </a:rPr>
              <a:t>1</a:t>
            </a:r>
            <a:r>
              <a:rPr lang="en-US" sz="2400" b="1" smtClean="0">
                <a:solidFill>
                  <a:srgbClr val="0066FF"/>
                </a:solidFill>
                <a:sym typeface="Wingdings 2" panose="05020102010507070707" pitchFamily="18" charset="2"/>
              </a:rPr>
              <a:t> </a:t>
            </a:r>
            <a:r>
              <a:rPr lang="en-US" sz="2400" smtClean="0">
                <a:sym typeface="Wingdings 2" panose="05020102010507070707" pitchFamily="18" charset="2"/>
              </a:rPr>
              <a:t>indicates one.</a:t>
            </a:r>
          </a:p>
          <a:p>
            <a:pPr lvl="1" eaLnBrk="1" hangingPunct="1">
              <a:lnSpc>
                <a:spcPct val="80000"/>
              </a:lnSpc>
              <a:buClr>
                <a:schemeClr val="tx1"/>
              </a:buClr>
            </a:pPr>
            <a:r>
              <a:rPr lang="en-US" sz="2400" b="1" smtClean="0">
                <a:solidFill>
                  <a:srgbClr val="0099CC"/>
                </a:solidFill>
                <a:sym typeface="Wingdings 2" panose="05020102010507070707" pitchFamily="18" charset="2"/>
              </a:rPr>
              <a:t>Z</a:t>
            </a:r>
            <a:r>
              <a:rPr lang="en-US" sz="2400" smtClean="0">
                <a:sym typeface="Wingdings 2" panose="05020102010507070707" pitchFamily="18" charset="2"/>
              </a:rPr>
              <a:t> indicates zero or one.</a:t>
            </a:r>
          </a:p>
          <a:p>
            <a:pPr eaLnBrk="1" hangingPunct="1">
              <a:lnSpc>
                <a:spcPct val="80000"/>
              </a:lnSpc>
            </a:pPr>
            <a:r>
              <a:rPr lang="en-US" sz="2800" smtClean="0">
                <a:sym typeface="Wingdings 2" panose="05020102010507070707" pitchFamily="18" charset="2"/>
              </a:rPr>
              <a:t>The corners of the ID-dependent entity are rounded.</a:t>
            </a:r>
          </a:p>
        </p:txBody>
      </p: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a:p>
        </p:txBody>
      </p:sp>
      <p:sp>
        <p:nvSpPr>
          <p:cNvPr id="3" name="Slide Number Placeholder 2"/>
          <p:cNvSpPr>
            <a:spLocks noGrp="1"/>
          </p:cNvSpPr>
          <p:nvPr>
            <p:ph type="sldNum" sz="quarter" idx="11"/>
          </p:nvPr>
        </p:nvSpPr>
        <p:spPr/>
        <p:txBody>
          <a:bodyPr/>
          <a:lstStyle/>
          <a:p>
            <a:r>
              <a:rPr lang="en-US" smtClean="0"/>
              <a:t>C-</a:t>
            </a:r>
            <a:fld id="{9B51D5B9-D90C-4B15-8318-4AEE12EBDCB6}" type="slidenum">
              <a:rPr lang="en-US" smtClean="0"/>
              <a:pPr/>
              <a:t>9</a:t>
            </a:fld>
            <a:endParaRPr lang="en-US" smtClean="0"/>
          </a:p>
          <a:p>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174</TotalTime>
  <Words>964</Words>
  <Application>Microsoft Office PowerPoint</Application>
  <PresentationFormat>On-screen Show (4:3)</PresentationFormat>
  <Paragraphs>125</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Times New Roman</vt:lpstr>
      <vt:lpstr>Wingdings 2</vt:lpstr>
      <vt:lpstr>Default Design</vt:lpstr>
      <vt:lpstr> David M. Kroenke and David J. Auer Database Processing Fundamentals, Design, and Implementation </vt:lpstr>
      <vt:lpstr>Chapter Objectives</vt:lpstr>
      <vt:lpstr>IDEF1X</vt:lpstr>
      <vt:lpstr>Extended E-R Model : IDEF1X</vt:lpstr>
      <vt:lpstr>IDEF1X Relationship Types</vt:lpstr>
      <vt:lpstr>IDEF1X Relationship Types: Nonidentifying Connection Relationships</vt:lpstr>
      <vt:lpstr>IDEF1X Relationship Types: Nonidentifying Connection Relationships</vt:lpstr>
      <vt:lpstr>IDEF1X Relationship Types: Nonidentifying Connection Relationships</vt:lpstr>
      <vt:lpstr>IDEF1X Relationship Types: Identifying Connection Relationships</vt:lpstr>
      <vt:lpstr>IDEF1X Relationship Types: Identifying Connection Relationships</vt:lpstr>
      <vt:lpstr>IDEF1X Relationship Types: Nonspecific Relationships</vt:lpstr>
      <vt:lpstr>IDEF1X Relationship Types: Nonspecific Relationships</vt:lpstr>
      <vt:lpstr>IDEF1X Relationship Types: Categorization Relationships</vt:lpstr>
      <vt:lpstr>IDEF1X Relationship Types: Categorization Relationships</vt:lpstr>
      <vt:lpstr>Categorization Relationships: Complete and Incomplete Category Clusters</vt:lpstr>
      <vt:lpstr>Domains</vt:lpstr>
      <vt:lpstr>Domains: A Domain Hierarchy</vt:lpstr>
      <vt:lpstr> David Kroenke and David Auer  Database Processing Fundamentals, Design, and Implementation  (13th Edition)  </vt:lpstr>
      <vt:lpstr>PowerPoint Presentation</vt:lpstr>
    </vt:vector>
  </TitlesOfParts>
  <Company>Western Washington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Kroenke-Auer-DBP-e13-PPT-Appendix-C</dc:title>
  <dc:creator>David J. Auer</dc:creator>
  <cp:lastModifiedBy>David Auer</cp:lastModifiedBy>
  <cp:revision>45</cp:revision>
  <dcterms:created xsi:type="dcterms:W3CDTF">2005-01-24T23:48:45Z</dcterms:created>
  <dcterms:modified xsi:type="dcterms:W3CDTF">2013-08-02T22:42:23Z</dcterms:modified>
</cp:coreProperties>
</file>