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73" r:id="rId2"/>
    <p:sldId id="274" r:id="rId3"/>
    <p:sldId id="257" r:id="rId4"/>
    <p:sldId id="260" r:id="rId5"/>
    <p:sldId id="261" r:id="rId6"/>
    <p:sldId id="266" r:id="rId7"/>
    <p:sldId id="262" r:id="rId8"/>
    <p:sldId id="263" r:id="rId9"/>
    <p:sldId id="264" r:id="rId10"/>
    <p:sldId id="265" r:id="rId11"/>
    <p:sldId id="267" r:id="rId12"/>
    <p:sldId id="268" r:id="rId13"/>
    <p:sldId id="269" r:id="rId14"/>
    <p:sldId id="270" r:id="rId15"/>
    <p:sldId id="271" r:id="rId16"/>
    <p:sldId id="272" r:id="rId17"/>
    <p:sldId id="277" r:id="rId18"/>
    <p:sldId id="276"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66"/>
    <a:srgbClr val="0099CC"/>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7" autoAdjust="0"/>
    <p:restoredTop sz="94660"/>
  </p:normalViewPr>
  <p:slideViewPr>
    <p:cSldViewPr>
      <p:cViewPr varScale="1">
        <p:scale>
          <a:sx n="91" d="100"/>
          <a:sy n="91" d="100"/>
        </p:scale>
        <p:origin x="-6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8C7B2B1-008A-42DD-94C0-9BD29ECD0F89}" type="slidenum">
              <a:rPr lang="en-US"/>
              <a:pPr/>
              <a:t>‹#›</a:t>
            </a:fld>
            <a:endParaRPr lang="en-US"/>
          </a:p>
        </p:txBody>
      </p:sp>
    </p:spTree>
    <p:extLst>
      <p:ext uri="{BB962C8B-B14F-4D97-AF65-F5344CB8AC3E}">
        <p14:creationId xmlns:p14="http://schemas.microsoft.com/office/powerpoint/2010/main" val="17584879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0082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75688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3096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33360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39497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35582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159925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06452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87A90F-3A4D-483F-99A5-21E89FD80145}" type="slidenum">
              <a:rPr lang="en-US"/>
              <a:pPr eaLnBrk="1" hangingPunct="1"/>
              <a:t>17</a:t>
            </a:fld>
            <a:endParaRPr lang="en-US"/>
          </a:p>
        </p:txBody>
      </p:sp>
    </p:spTree>
    <p:extLst>
      <p:ext uri="{BB962C8B-B14F-4D97-AF65-F5344CB8AC3E}">
        <p14:creationId xmlns:p14="http://schemas.microsoft.com/office/powerpoint/2010/main" val="3892382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2525" y="692150"/>
            <a:ext cx="4554538" cy="3416300"/>
          </a:xfrm>
          <a:ln/>
        </p:spPr>
      </p:sp>
      <p:sp>
        <p:nvSpPr>
          <p:cNvPr id="512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2423940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00941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094308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58103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62882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693517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65582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980167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23164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D-</a:t>
            </a:r>
            <a:fld id="{B6235A5F-0B7D-4F77-95F5-E139F8C2D6D2}" type="slidenum">
              <a:rPr lang="en-US"/>
              <a:pPr/>
              <a:t>‹#›</a:t>
            </a:fld>
            <a:endParaRPr lang="en-US"/>
          </a:p>
          <a:p>
            <a:endParaRPr lang="en-US"/>
          </a:p>
        </p:txBody>
      </p:sp>
    </p:spTree>
    <p:extLst>
      <p:ext uri="{BB962C8B-B14F-4D97-AF65-F5344CB8AC3E}">
        <p14:creationId xmlns:p14="http://schemas.microsoft.com/office/powerpoint/2010/main" val="75148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D-</a:t>
            </a:r>
            <a:fld id="{989E655D-8F1D-40FA-A4A4-25E142B0651D}" type="slidenum">
              <a:rPr lang="en-US"/>
              <a:pPr/>
              <a:t>‹#›</a:t>
            </a:fld>
            <a:endParaRPr lang="en-US"/>
          </a:p>
          <a:p>
            <a:endParaRPr lang="en-US"/>
          </a:p>
        </p:txBody>
      </p:sp>
    </p:spTree>
    <p:extLst>
      <p:ext uri="{BB962C8B-B14F-4D97-AF65-F5344CB8AC3E}">
        <p14:creationId xmlns:p14="http://schemas.microsoft.com/office/powerpoint/2010/main" val="220719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D-</a:t>
            </a:r>
            <a:fld id="{FC1E86CB-537C-4B80-AED9-5CBA6A6BAB70}" type="slidenum">
              <a:rPr lang="en-US"/>
              <a:pPr/>
              <a:t>‹#›</a:t>
            </a:fld>
            <a:endParaRPr lang="en-US"/>
          </a:p>
          <a:p>
            <a:endParaRPr lang="en-US"/>
          </a:p>
        </p:txBody>
      </p:sp>
    </p:spTree>
    <p:extLst>
      <p:ext uri="{BB962C8B-B14F-4D97-AF65-F5344CB8AC3E}">
        <p14:creationId xmlns:p14="http://schemas.microsoft.com/office/powerpoint/2010/main" val="1108266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943600" cy="476250"/>
          </a:xfrm>
        </p:spPr>
        <p:txBody>
          <a:bodyPr/>
          <a:lstStyle>
            <a:lvl1pPr>
              <a:defRPr>
                <a:solidFill>
                  <a:srgbClr val="0099CC"/>
                </a:solidFill>
              </a:defRPr>
            </a:lvl1p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lvl1pPr>
              <a:defRPr/>
            </a:lvl1pPr>
          </a:lstStyle>
          <a:p>
            <a:r>
              <a:rPr lang="en-US"/>
              <a:t>D-</a:t>
            </a:r>
            <a:fld id="{48E63E7E-4A6E-43DE-8B13-CDF43E50EE1F}" type="slidenum">
              <a:rPr lang="en-US"/>
              <a:pPr/>
              <a:t>‹#›</a:t>
            </a:fld>
            <a:endParaRPr lang="en-US"/>
          </a:p>
          <a:p>
            <a:endParaRPr lang="en-US"/>
          </a:p>
        </p:txBody>
      </p:sp>
    </p:spTree>
    <p:extLst>
      <p:ext uri="{BB962C8B-B14F-4D97-AF65-F5344CB8AC3E}">
        <p14:creationId xmlns:p14="http://schemas.microsoft.com/office/powerpoint/2010/main" val="215418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D-</a:t>
            </a:r>
            <a:fld id="{70B7DD51-C8AE-4904-AE73-328FDFEDA109}" type="slidenum">
              <a:rPr lang="en-US"/>
              <a:pPr/>
              <a:t>‹#›</a:t>
            </a:fld>
            <a:endParaRPr lang="en-US"/>
          </a:p>
          <a:p>
            <a:endParaRPr lang="en-US"/>
          </a:p>
        </p:txBody>
      </p:sp>
    </p:spTree>
    <p:extLst>
      <p:ext uri="{BB962C8B-B14F-4D97-AF65-F5344CB8AC3E}">
        <p14:creationId xmlns:p14="http://schemas.microsoft.com/office/powerpoint/2010/main" val="354667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4"/>
          <p:cNvSpPr>
            <a:spLocks noGrp="1" noChangeArrowheads="1"/>
          </p:cNvSpPr>
          <p:nvPr>
            <p:ph type="sldNum" sz="quarter" idx="11"/>
          </p:nvPr>
        </p:nvSpPr>
        <p:spPr/>
        <p:txBody>
          <a:bodyPr/>
          <a:lstStyle>
            <a:lvl1pPr>
              <a:defRPr/>
            </a:lvl1pPr>
          </a:lstStyle>
          <a:p>
            <a:r>
              <a:rPr lang="en-US"/>
              <a:t>D-</a:t>
            </a:r>
            <a:fld id="{3EBCFB50-E980-46A5-85F4-BE3C69133911}" type="slidenum">
              <a:rPr lang="en-US"/>
              <a:pPr/>
              <a:t>‹#›</a:t>
            </a:fld>
            <a:endParaRPr lang="en-US"/>
          </a:p>
          <a:p>
            <a:endParaRPr lang="en-US"/>
          </a:p>
        </p:txBody>
      </p:sp>
    </p:spTree>
    <p:extLst>
      <p:ext uri="{BB962C8B-B14F-4D97-AF65-F5344CB8AC3E}">
        <p14:creationId xmlns:p14="http://schemas.microsoft.com/office/powerpoint/2010/main" val="381132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5"/>
          <p:cNvSpPr>
            <a:spLocks noGrp="1" noChangeArrowheads="1"/>
          </p:cNvSpPr>
          <p:nvPr>
            <p:ph type="sldNum" sz="quarter" idx="11"/>
          </p:nvPr>
        </p:nvSpPr>
        <p:spPr/>
        <p:txBody>
          <a:bodyPr/>
          <a:lstStyle>
            <a:lvl1pPr>
              <a:defRPr/>
            </a:lvl1pPr>
          </a:lstStyle>
          <a:p>
            <a:r>
              <a:rPr lang="en-US"/>
              <a:t>D-</a:t>
            </a:r>
            <a:fld id="{40079C07-D123-46A3-9CD4-24D18D3DD042}" type="slidenum">
              <a:rPr lang="en-US"/>
              <a:pPr/>
              <a:t>‹#›</a:t>
            </a:fld>
            <a:endParaRPr lang="en-US"/>
          </a:p>
          <a:p>
            <a:endParaRPr lang="en-US"/>
          </a:p>
        </p:txBody>
      </p:sp>
    </p:spTree>
    <p:extLst>
      <p:ext uri="{BB962C8B-B14F-4D97-AF65-F5344CB8AC3E}">
        <p14:creationId xmlns:p14="http://schemas.microsoft.com/office/powerpoint/2010/main" val="20002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8" name="Rectangle 7"/>
          <p:cNvSpPr>
            <a:spLocks noGrp="1" noChangeArrowheads="1"/>
          </p:cNvSpPr>
          <p:nvPr>
            <p:ph type="sldNum" sz="quarter" idx="11"/>
          </p:nvPr>
        </p:nvSpPr>
        <p:spPr/>
        <p:txBody>
          <a:bodyPr/>
          <a:lstStyle>
            <a:lvl1pPr>
              <a:defRPr/>
            </a:lvl1pPr>
          </a:lstStyle>
          <a:p>
            <a:r>
              <a:rPr lang="en-US"/>
              <a:t>D-</a:t>
            </a:r>
            <a:fld id="{89E48581-7D6F-4A90-8440-86C82B70BB48}" type="slidenum">
              <a:rPr lang="en-US"/>
              <a:pPr/>
              <a:t>‹#›</a:t>
            </a:fld>
            <a:endParaRPr lang="en-US"/>
          </a:p>
          <a:p>
            <a:endParaRPr lang="en-US"/>
          </a:p>
        </p:txBody>
      </p:sp>
    </p:spTree>
    <p:extLst>
      <p:ext uri="{BB962C8B-B14F-4D97-AF65-F5344CB8AC3E}">
        <p14:creationId xmlns:p14="http://schemas.microsoft.com/office/powerpoint/2010/main" val="181020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4" name="Rectangle 3"/>
          <p:cNvSpPr>
            <a:spLocks noGrp="1" noChangeArrowheads="1"/>
          </p:cNvSpPr>
          <p:nvPr>
            <p:ph type="sldNum" sz="quarter" idx="11"/>
          </p:nvPr>
        </p:nvSpPr>
        <p:spPr/>
        <p:txBody>
          <a:bodyPr/>
          <a:lstStyle>
            <a:lvl1pPr>
              <a:defRPr/>
            </a:lvl1pPr>
          </a:lstStyle>
          <a:p>
            <a:r>
              <a:rPr lang="en-US"/>
              <a:t>D-</a:t>
            </a:r>
            <a:fld id="{575474A2-7EA5-4940-A825-B7EDD1774F98}" type="slidenum">
              <a:rPr lang="en-US"/>
              <a:pPr/>
              <a:t>‹#›</a:t>
            </a:fld>
            <a:endParaRPr lang="en-US"/>
          </a:p>
          <a:p>
            <a:endParaRPr lang="en-US"/>
          </a:p>
        </p:txBody>
      </p:sp>
    </p:spTree>
    <p:extLst>
      <p:ext uri="{BB962C8B-B14F-4D97-AF65-F5344CB8AC3E}">
        <p14:creationId xmlns:p14="http://schemas.microsoft.com/office/powerpoint/2010/main" val="205435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3" name="Rectangle 2"/>
          <p:cNvSpPr>
            <a:spLocks noGrp="1" noChangeArrowheads="1"/>
          </p:cNvSpPr>
          <p:nvPr>
            <p:ph type="sldNum" sz="quarter" idx="11"/>
          </p:nvPr>
        </p:nvSpPr>
        <p:spPr/>
        <p:txBody>
          <a:bodyPr/>
          <a:lstStyle>
            <a:lvl1pPr>
              <a:defRPr/>
            </a:lvl1pPr>
          </a:lstStyle>
          <a:p>
            <a:r>
              <a:rPr lang="en-US"/>
              <a:t>D-</a:t>
            </a:r>
            <a:fld id="{97A63300-386B-42EC-9624-A0E8E619AC42}" type="slidenum">
              <a:rPr lang="en-US"/>
              <a:pPr/>
              <a:t>‹#›</a:t>
            </a:fld>
            <a:endParaRPr lang="en-US"/>
          </a:p>
          <a:p>
            <a:endParaRPr lang="en-US"/>
          </a:p>
        </p:txBody>
      </p:sp>
    </p:spTree>
    <p:extLst>
      <p:ext uri="{BB962C8B-B14F-4D97-AF65-F5344CB8AC3E}">
        <p14:creationId xmlns:p14="http://schemas.microsoft.com/office/powerpoint/2010/main" val="50725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5"/>
          <p:cNvSpPr>
            <a:spLocks noGrp="1" noChangeArrowheads="1"/>
          </p:cNvSpPr>
          <p:nvPr>
            <p:ph type="sldNum" sz="quarter" idx="11"/>
          </p:nvPr>
        </p:nvSpPr>
        <p:spPr/>
        <p:txBody>
          <a:bodyPr/>
          <a:lstStyle>
            <a:lvl1pPr>
              <a:defRPr/>
            </a:lvl1pPr>
          </a:lstStyle>
          <a:p>
            <a:r>
              <a:rPr lang="en-US"/>
              <a:t>D-</a:t>
            </a:r>
            <a:fld id="{64492013-504A-4C60-B237-2519907A11FC}" type="slidenum">
              <a:rPr lang="en-US"/>
              <a:pPr/>
              <a:t>‹#›</a:t>
            </a:fld>
            <a:endParaRPr lang="en-US"/>
          </a:p>
          <a:p>
            <a:endParaRPr lang="en-US"/>
          </a:p>
        </p:txBody>
      </p:sp>
    </p:spTree>
    <p:extLst>
      <p:ext uri="{BB962C8B-B14F-4D97-AF65-F5344CB8AC3E}">
        <p14:creationId xmlns:p14="http://schemas.microsoft.com/office/powerpoint/2010/main" val="193656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5"/>
          <p:cNvSpPr>
            <a:spLocks noGrp="1" noChangeArrowheads="1"/>
          </p:cNvSpPr>
          <p:nvPr>
            <p:ph type="sldNum" sz="quarter" idx="11"/>
          </p:nvPr>
        </p:nvSpPr>
        <p:spPr/>
        <p:txBody>
          <a:bodyPr/>
          <a:lstStyle>
            <a:lvl1pPr>
              <a:defRPr/>
            </a:lvl1pPr>
          </a:lstStyle>
          <a:p>
            <a:r>
              <a:rPr lang="en-US"/>
              <a:t>D-</a:t>
            </a:r>
            <a:fld id="{BCF33A99-A3E4-4AC4-832F-E060CA63FD57}" type="slidenum">
              <a:rPr lang="en-US"/>
              <a:pPr/>
              <a:t>‹#›</a:t>
            </a:fld>
            <a:endParaRPr lang="en-US"/>
          </a:p>
          <a:p>
            <a:endParaRPr lang="en-US"/>
          </a:p>
        </p:txBody>
      </p:sp>
    </p:spTree>
    <p:extLst>
      <p:ext uri="{BB962C8B-B14F-4D97-AF65-F5344CB8AC3E}">
        <p14:creationId xmlns:p14="http://schemas.microsoft.com/office/powerpoint/2010/main" val="2071669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defRPr>
            </a:lvl1pPr>
          </a:lstStyle>
          <a:p>
            <a:pPr>
              <a:defRPr/>
            </a:pPr>
            <a:r>
              <a:rPr lang="en-US" smtClean="0"/>
              <a:t>KROENKE AND AUER - DATABASE PROCESSING, 13th Edition  © 2014 Pearson Education, Inc.</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D-</a:t>
            </a:r>
            <a:fld id="{A1D948D0-9D15-4957-AFBE-023E07A7A9EA}" type="slidenum">
              <a:rPr lang="en-US" smtClean="0"/>
              <a:pPr/>
              <a:t>‹#›</a:t>
            </a:fld>
            <a:endParaRPr lang="en-US" dirty="0" smtClean="0"/>
          </a:p>
          <a:p>
            <a:endParaRPr 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cid:3287383400_2177562"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a:latin typeface="Calibri" pitchFamily="34" charset="0"/>
                <a:cs typeface="Calibri" pitchFamily="34" charset="0"/>
              </a:rPr>
              <a:t>David M. </a:t>
            </a:r>
            <a:r>
              <a:rPr lang="en-US" sz="4000" dirty="0" err="1">
                <a:latin typeface="Calibri" pitchFamily="34" charset="0"/>
                <a:cs typeface="Calibri" pitchFamily="34" charset="0"/>
              </a:rPr>
              <a:t>Kroenke</a:t>
            </a:r>
            <a:r>
              <a:rPr lang="en-US" sz="4000" dirty="0">
                <a:latin typeface="Calibri" pitchFamily="34" charset="0"/>
                <a:cs typeface="Calibri" pitchFamily="34" charset="0"/>
              </a:rPr>
              <a:t> and David J. Auer</a:t>
            </a:r>
            <a:r>
              <a:rPr lang="en-US" sz="4000" dirty="0" smtClean="0"/>
              <a:t/>
            </a:r>
            <a:br>
              <a:rPr lang="en-US" sz="4000" dirty="0" smtClean="0"/>
            </a:br>
            <a:r>
              <a:rPr lang="en-US" sz="4000" dirty="0">
                <a:solidFill>
                  <a:schemeClr val="accent3"/>
                </a:solidFill>
                <a:latin typeface="Calibri" pitchFamily="34" charset="0"/>
                <a:cs typeface="Calibri" pitchFamily="34" charset="0"/>
              </a:rPr>
              <a:t>Database </a:t>
            </a:r>
            <a:r>
              <a:rPr lang="en-US" sz="4000" dirty="0" smtClean="0">
                <a:solidFill>
                  <a:schemeClr val="accent3"/>
                </a:solidFill>
                <a:latin typeface="Calibri" pitchFamily="34" charset="0"/>
                <a:cs typeface="Calibri" pitchFamily="34" charset="0"/>
              </a:rPr>
              <a:t>Processing</a:t>
            </a:r>
            <a:r>
              <a:rPr lang="en-US" sz="4000" dirty="0">
                <a:solidFill>
                  <a:schemeClr val="tx1"/>
                </a:solidFill>
                <a:latin typeface="Calibri" pitchFamily="34" charset="0"/>
                <a:cs typeface="Calibri" pitchFamily="34" charset="0"/>
              </a:rPr>
              <a:t/>
            </a:r>
            <a:br>
              <a:rPr lang="en-US" sz="4000" dirty="0">
                <a:solidFill>
                  <a:schemeClr val="tx1"/>
                </a:solidFill>
                <a:latin typeface="Calibri" pitchFamily="34" charset="0"/>
                <a:cs typeface="Calibri" pitchFamily="34" charset="0"/>
              </a:rPr>
            </a:br>
            <a:r>
              <a:rPr lang="en-US" sz="3200" dirty="0">
                <a:solidFill>
                  <a:schemeClr val="bg2">
                    <a:lumMod val="40000"/>
                    <a:lumOff val="60000"/>
                  </a:schemeClr>
                </a:solidFill>
                <a:latin typeface="Calibri" pitchFamily="34" charset="0"/>
                <a:cs typeface="Calibri" pitchFamily="34" charset="0"/>
              </a:rPr>
              <a:t>Fundamentals, Design, and Implementation</a:t>
            </a:r>
            <a:r>
              <a:rPr lang="en-US" sz="4000" dirty="0" smtClean="0">
                <a:solidFill>
                  <a:srgbClr val="B3B3B3"/>
                </a:solidFill>
              </a:rPr>
              <a:t/>
            </a:r>
            <a:br>
              <a:rPr lang="en-US" sz="4000" dirty="0" smtClean="0">
                <a:solidFill>
                  <a:srgbClr val="B3B3B3"/>
                </a:solidFill>
              </a:rPr>
            </a:br>
            <a:endParaRPr lang="en-US" sz="4000" dirty="0" smtClean="0"/>
          </a:p>
        </p:txBody>
      </p:sp>
      <p:sp>
        <p:nvSpPr>
          <p:cNvPr id="14340" name="Rectangle 5"/>
          <p:cNvSpPr>
            <a:spLocks noChangeArrowheads="1"/>
          </p:cNvSpPr>
          <p:nvPr/>
        </p:nvSpPr>
        <p:spPr bwMode="auto">
          <a:xfrm>
            <a:off x="3276600" y="2438400"/>
            <a:ext cx="5867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rPr>
              <a:t>Appendix D:</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E-R Diagrams and</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The UML Standard</a:t>
            </a:r>
            <a:endParaRPr lang="en-US" sz="4000" b="1" dirty="0">
              <a:solidFill>
                <a:srgbClr val="0000CC"/>
              </a:solidFill>
            </a:endParaRP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latin typeface="Arial" charset="0"/>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91443" y="2458723"/>
            <a:ext cx="3413757" cy="2249814"/>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smtClean="0"/>
              <a:t>UML Relationships:</a:t>
            </a:r>
            <a:br>
              <a:rPr lang="en-US" sz="4000" smtClean="0"/>
            </a:br>
            <a:r>
              <a:rPr lang="en-US" sz="4000" smtClean="0"/>
              <a:t>Weak Entities</a:t>
            </a:r>
          </a:p>
        </p:txBody>
      </p:sp>
      <p:sp>
        <p:nvSpPr>
          <p:cNvPr id="23555" name="Rectangle 3"/>
          <p:cNvSpPr>
            <a:spLocks noGrp="1" noChangeArrowheads="1"/>
          </p:cNvSpPr>
          <p:nvPr>
            <p:ph type="body" idx="1"/>
          </p:nvPr>
        </p:nvSpPr>
        <p:spPr/>
        <p:txBody>
          <a:bodyPr/>
          <a:lstStyle/>
          <a:p>
            <a:pPr eaLnBrk="1" hangingPunct="1"/>
            <a:r>
              <a:rPr lang="en-US" sz="2800" smtClean="0"/>
              <a:t>A </a:t>
            </a:r>
            <a:r>
              <a:rPr lang="en-US" sz="2800" b="1" smtClean="0">
                <a:solidFill>
                  <a:srgbClr val="0099CC"/>
                </a:solidFill>
              </a:rPr>
              <a:t>filled-in diamond</a:t>
            </a:r>
            <a:r>
              <a:rPr lang="en-US" sz="2800" smtClean="0">
                <a:solidFill>
                  <a:srgbClr val="0099CC"/>
                </a:solidFill>
              </a:rPr>
              <a:t> </a:t>
            </a:r>
            <a:r>
              <a:rPr lang="en-US" sz="2800" smtClean="0"/>
              <a:t>is placed next to the </a:t>
            </a:r>
            <a:r>
              <a:rPr lang="en-US" sz="2800" b="1" smtClean="0">
                <a:solidFill>
                  <a:srgbClr val="0099CC"/>
                </a:solidFill>
              </a:rPr>
              <a:t>parent</a:t>
            </a:r>
            <a:r>
              <a:rPr lang="en-US" sz="2800" smtClean="0"/>
              <a:t> of the weak entity (the child).</a:t>
            </a:r>
          </a:p>
          <a:p>
            <a:pPr eaLnBrk="1" hangingPunct="1"/>
            <a:r>
              <a:rPr lang="en-US" sz="2800" smtClean="0"/>
              <a:t>All weak entities have a parent, so the cardinality on the parent entity is always shown as </a:t>
            </a:r>
            <a:r>
              <a:rPr lang="en-US" sz="2800" b="1" smtClean="0">
                <a:solidFill>
                  <a:srgbClr val="0099CC"/>
                </a:solidFill>
              </a:rPr>
              <a:t>1</a:t>
            </a:r>
            <a:r>
              <a:rPr lang="en-US" sz="2800" smtClean="0"/>
              <a:t>.</a:t>
            </a:r>
          </a:p>
          <a:p>
            <a:pPr eaLnBrk="1" hangingPunct="1"/>
            <a:r>
              <a:rPr lang="en-US" sz="2800" smtClean="0"/>
              <a:t>ID-dependent weak entity relationships are denoted as </a:t>
            </a:r>
            <a:r>
              <a:rPr lang="en-US" sz="2800" b="1" smtClean="0">
                <a:solidFill>
                  <a:srgbClr val="0099CC"/>
                </a:solidFill>
              </a:rPr>
              <a:t>&lt;identifying&gt;</a:t>
            </a:r>
            <a:r>
              <a:rPr lang="en-US" sz="2800" smtClean="0"/>
              <a:t>.</a:t>
            </a:r>
          </a:p>
          <a:p>
            <a:pPr eaLnBrk="1" hangingPunct="1"/>
            <a:r>
              <a:rPr lang="en-US" sz="2800" smtClean="0"/>
              <a:t>Non-ID-dependent weak entity relationships are denoted as </a:t>
            </a:r>
            <a:r>
              <a:rPr lang="en-US" sz="2800" b="1" smtClean="0">
                <a:solidFill>
                  <a:srgbClr val="0099CC"/>
                </a:solidFill>
              </a:rPr>
              <a:t>&lt;non-identifying&gt;</a:t>
            </a:r>
            <a:r>
              <a:rPr lang="en-US" sz="2800" smtClean="0"/>
              <a:t>.</a:t>
            </a:r>
          </a:p>
          <a:p>
            <a:pPr eaLnBrk="1" hangingPunct="1"/>
            <a:endParaRPr lang="en-US" sz="28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10</a:t>
            </a:fld>
            <a:endParaRPr lang="en-US" smtClean="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smtClean="0"/>
              <a:t>UML Weak Entity Relationships:</a:t>
            </a:r>
            <a:br>
              <a:rPr lang="en-US" sz="4000" smtClean="0"/>
            </a:br>
            <a:r>
              <a:rPr lang="en-US" sz="4000" smtClean="0"/>
              <a:t>Identifying</a:t>
            </a:r>
          </a:p>
        </p:txBody>
      </p:sp>
      <p:pic>
        <p:nvPicPr>
          <p:cNvPr id="24579"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09588" y="1828800"/>
            <a:ext cx="8124825" cy="264160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11</a:t>
            </a:fld>
            <a:endParaRPr lang="en-US" smtClean="0"/>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smtClean="0"/>
              <a:t>UML Weak Entity Relationships:</a:t>
            </a:r>
            <a:br>
              <a:rPr lang="en-US" sz="4000" smtClean="0"/>
            </a:br>
            <a:r>
              <a:rPr lang="en-US" sz="4000" smtClean="0"/>
              <a:t>Nonidentifying</a:t>
            </a:r>
          </a:p>
        </p:txBody>
      </p:sp>
      <p:pic>
        <p:nvPicPr>
          <p:cNvPr id="25603"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88950" y="1828800"/>
            <a:ext cx="8242300" cy="2627313"/>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12</a:t>
            </a:fld>
            <a:endParaRPr lang="en-US" smtClean="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7" descr="C:\Users\Auer.WWU\Auer-Projects\Kroenke-Auer-Projects\Kroenke-Auer-DBP-e11\DBP-e11-Supplements\Images\appC\FigC-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874838"/>
            <a:ext cx="8229600" cy="3975100"/>
          </a:xfrm>
        </p:spPr>
      </p:pic>
      <p:sp>
        <p:nvSpPr>
          <p:cNvPr id="26627" name="Rectangle 2"/>
          <p:cNvSpPr>
            <a:spLocks noGrp="1" noChangeArrowheads="1"/>
          </p:cNvSpPr>
          <p:nvPr>
            <p:ph type="title"/>
          </p:nvPr>
        </p:nvSpPr>
        <p:spPr/>
        <p:txBody>
          <a:bodyPr/>
          <a:lstStyle/>
          <a:p>
            <a:pPr eaLnBrk="1" hangingPunct="1"/>
            <a:r>
              <a:rPr lang="en-US" sz="4000" smtClean="0"/>
              <a:t>UML Weak Entity Relationships:</a:t>
            </a:r>
            <a:br>
              <a:rPr lang="en-US" sz="4000" smtClean="0"/>
            </a:br>
            <a:r>
              <a:rPr lang="en-US" sz="4000" smtClean="0"/>
              <a:t>Supertypes and Subtypes</a:t>
            </a:r>
          </a:p>
        </p:txBody>
      </p:sp>
      <p:sp>
        <p:nvSpPr>
          <p:cNvPr id="10" name="Line Callout 1 9"/>
          <p:cNvSpPr/>
          <p:nvPr/>
        </p:nvSpPr>
        <p:spPr>
          <a:xfrm>
            <a:off x="457200" y="1828800"/>
            <a:ext cx="1524000" cy="762000"/>
          </a:xfrm>
          <a:prstGeom prst="borderCallout1">
            <a:avLst>
              <a:gd name="adj1" fmla="val 52005"/>
              <a:gd name="adj2" fmla="val 100848"/>
              <a:gd name="adj3" fmla="val 269142"/>
              <a:gd name="adj4" fmla="val 258201"/>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solidFill>
                  <a:schemeClr val="tx1"/>
                </a:solidFill>
              </a:rPr>
              <a:t>UML does </a:t>
            </a:r>
            <a:r>
              <a:rPr lang="en-US" sz="1400" i="1">
                <a:solidFill>
                  <a:schemeClr val="tx1"/>
                </a:solidFill>
              </a:rPr>
              <a:t>not</a:t>
            </a:r>
            <a:r>
              <a:rPr lang="en-US" sz="1400">
                <a:solidFill>
                  <a:schemeClr val="tx1"/>
                </a:solidFill>
              </a:rPr>
              <a:t> have a notation for exclusivity</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13</a:t>
            </a:fld>
            <a:endParaRPr lang="en-US" smtClean="0"/>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UML OOP Constructs</a:t>
            </a:r>
          </a:p>
        </p:txBody>
      </p:sp>
      <p:sp>
        <p:nvSpPr>
          <p:cNvPr id="27651" name="Rectangle 3"/>
          <p:cNvSpPr>
            <a:spLocks noGrp="1" noChangeArrowheads="1"/>
          </p:cNvSpPr>
          <p:nvPr>
            <p:ph type="body" idx="1"/>
          </p:nvPr>
        </p:nvSpPr>
        <p:spPr/>
        <p:txBody>
          <a:bodyPr/>
          <a:lstStyle/>
          <a:p>
            <a:pPr eaLnBrk="1" hangingPunct="1"/>
            <a:r>
              <a:rPr lang="en-US" sz="2800" dirty="0" smtClean="0"/>
              <a:t>All entities that are to be stored are labeled </a:t>
            </a:r>
            <a:r>
              <a:rPr lang="en-US" sz="2800" b="1" dirty="0" smtClean="0">
                <a:solidFill>
                  <a:srgbClr val="0099CC"/>
                </a:solidFill>
              </a:rPr>
              <a:t>&lt;&lt;Persistent&gt;&gt;</a:t>
            </a:r>
            <a:r>
              <a:rPr lang="en-US" sz="2800" dirty="0" smtClean="0"/>
              <a:t>.</a:t>
            </a:r>
          </a:p>
          <a:p>
            <a:pPr lvl="1" eaLnBrk="1" hangingPunct="1"/>
            <a:r>
              <a:rPr lang="en-US" sz="2400" dirty="0" smtClean="0"/>
              <a:t>Data should continue to exist even if the OOP object that processes it is destroyed, or in other words:</a:t>
            </a:r>
          </a:p>
          <a:p>
            <a:pPr lvl="1" eaLnBrk="1" hangingPunct="1"/>
            <a:r>
              <a:rPr lang="en-US" sz="2400" dirty="0" smtClean="0"/>
              <a:t>The entity class is to be stored in the database.</a:t>
            </a:r>
          </a:p>
          <a:p>
            <a:pPr eaLnBrk="1" hangingPunct="1"/>
            <a:r>
              <a:rPr lang="en-US" sz="2800" dirty="0" err="1" smtClean="0"/>
              <a:t>UML</a:t>
            </a:r>
            <a:r>
              <a:rPr lang="en-US" sz="2800" dirty="0" smtClean="0"/>
              <a:t> entity classes can have </a:t>
            </a:r>
            <a:r>
              <a:rPr lang="en-US" sz="2800" b="1" dirty="0" smtClean="0">
                <a:solidFill>
                  <a:srgbClr val="0099CC"/>
                </a:solidFill>
              </a:rPr>
              <a:t>class attributes</a:t>
            </a:r>
            <a:r>
              <a:rPr lang="en-US" sz="2800" dirty="0" smtClean="0"/>
              <a:t>.</a:t>
            </a:r>
          </a:p>
          <a:p>
            <a:pPr lvl="1" eaLnBrk="1" hangingPunct="1"/>
            <a:r>
              <a:rPr lang="en-US" sz="2400" dirty="0" smtClean="0"/>
              <a:t>Attributes of the class, not of entity instances</a:t>
            </a:r>
          </a:p>
          <a:p>
            <a:pPr lvl="1" eaLnBrk="1" hangingPunct="1"/>
            <a:r>
              <a:rPr lang="en-US" sz="2400" dirty="0" smtClean="0"/>
              <a:t>Cannot be stored in relational model databases</a:t>
            </a:r>
          </a:p>
          <a:p>
            <a:pPr lvl="2" eaLnBrk="1" hangingPunct="1"/>
            <a:r>
              <a:rPr lang="en-US" sz="2000" dirty="0" smtClean="0"/>
              <a:t>Can be computed at run time</a:t>
            </a:r>
          </a:p>
          <a:p>
            <a:pPr lvl="2" eaLnBrk="1" hangingPunct="1"/>
            <a:r>
              <a:rPr lang="en-US" sz="2000" dirty="0" smtClean="0"/>
              <a:t>Can be stored in a new entity</a:t>
            </a:r>
          </a:p>
          <a:p>
            <a:pPr lvl="1" eaLnBrk="1" hangingPunct="1"/>
            <a:endParaRPr lang="en-US" sz="2400" dirty="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14</a:t>
            </a:fld>
            <a:endParaRPr lang="en-US" smtClean="0"/>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UML OOP Constructs</a:t>
            </a:r>
          </a:p>
        </p:txBody>
      </p:sp>
      <p:sp>
        <p:nvSpPr>
          <p:cNvPr id="28675" name="Rectangle 3"/>
          <p:cNvSpPr>
            <a:spLocks noGrp="1" noChangeArrowheads="1"/>
          </p:cNvSpPr>
          <p:nvPr>
            <p:ph type="body" idx="1"/>
          </p:nvPr>
        </p:nvSpPr>
        <p:spPr/>
        <p:txBody>
          <a:bodyPr/>
          <a:lstStyle/>
          <a:p>
            <a:pPr eaLnBrk="1" hangingPunct="1">
              <a:lnSpc>
                <a:spcPct val="90000"/>
              </a:lnSpc>
            </a:pPr>
            <a:r>
              <a:rPr lang="en-US" sz="2800" smtClean="0"/>
              <a:t>Notation for visibility of attributes and methods</a:t>
            </a:r>
          </a:p>
          <a:p>
            <a:pPr lvl="1" eaLnBrk="1" hangingPunct="1">
              <a:lnSpc>
                <a:spcPct val="90000"/>
              </a:lnSpc>
              <a:buClr>
                <a:schemeClr val="tx1"/>
              </a:buClr>
            </a:pPr>
            <a:r>
              <a:rPr lang="en-US" sz="2400" b="1" smtClean="0">
                <a:solidFill>
                  <a:srgbClr val="0099CC"/>
                </a:solidFill>
              </a:rPr>
              <a:t>+ (plus sign)</a:t>
            </a:r>
            <a:r>
              <a:rPr lang="en-US" sz="2400" smtClean="0">
                <a:cs typeface="Arial" panose="020B0604020202020204" pitchFamily="34" charset="0"/>
              </a:rPr>
              <a:t>—i</a:t>
            </a:r>
            <a:r>
              <a:rPr lang="en-US" sz="2400" smtClean="0"/>
              <a:t>ndicates attribute is </a:t>
            </a:r>
            <a:r>
              <a:rPr lang="en-US" sz="2400" b="1" smtClean="0">
                <a:solidFill>
                  <a:srgbClr val="0099CC"/>
                </a:solidFill>
              </a:rPr>
              <a:t>public</a:t>
            </a:r>
            <a:endParaRPr lang="en-US" sz="2400" smtClean="0">
              <a:solidFill>
                <a:srgbClr val="0099CC"/>
              </a:solidFill>
            </a:endParaRPr>
          </a:p>
          <a:p>
            <a:pPr lvl="2" eaLnBrk="1" hangingPunct="1">
              <a:lnSpc>
                <a:spcPct val="90000"/>
              </a:lnSpc>
            </a:pPr>
            <a:r>
              <a:rPr lang="en-US" sz="2000" smtClean="0"/>
              <a:t>Is accessible and changeable by any method of any object</a:t>
            </a:r>
          </a:p>
          <a:p>
            <a:pPr lvl="1" eaLnBrk="1" hangingPunct="1">
              <a:lnSpc>
                <a:spcPct val="90000"/>
              </a:lnSpc>
              <a:buClr>
                <a:schemeClr val="tx1"/>
              </a:buClr>
            </a:pPr>
            <a:r>
              <a:rPr lang="en-US" sz="2400" b="1" smtClean="0">
                <a:solidFill>
                  <a:srgbClr val="0099CC"/>
                </a:solidFill>
              </a:rPr>
              <a:t># (number sign)</a:t>
            </a:r>
            <a:r>
              <a:rPr lang="en-US" sz="2400" smtClean="0">
                <a:cs typeface="Arial" panose="020B0604020202020204" pitchFamily="34" charset="0"/>
              </a:rPr>
              <a:t>—i</a:t>
            </a:r>
            <a:r>
              <a:rPr lang="en-US" sz="2400" smtClean="0"/>
              <a:t>ndicates attribute is </a:t>
            </a:r>
            <a:r>
              <a:rPr lang="en-US" sz="2400" b="1" smtClean="0">
                <a:solidFill>
                  <a:srgbClr val="0099CC"/>
                </a:solidFill>
              </a:rPr>
              <a:t>protected</a:t>
            </a:r>
            <a:endParaRPr lang="en-US" sz="2400" smtClean="0">
              <a:solidFill>
                <a:srgbClr val="0099CC"/>
              </a:solidFill>
            </a:endParaRPr>
          </a:p>
          <a:p>
            <a:pPr lvl="2" eaLnBrk="1" hangingPunct="1">
              <a:lnSpc>
                <a:spcPct val="90000"/>
              </a:lnSpc>
            </a:pPr>
            <a:r>
              <a:rPr lang="en-US" sz="2000" smtClean="0"/>
              <a:t>Is accessible only to methods of this class or its subclasses</a:t>
            </a:r>
          </a:p>
          <a:p>
            <a:pPr lvl="1" eaLnBrk="1" hangingPunct="1">
              <a:lnSpc>
                <a:spcPct val="90000"/>
              </a:lnSpc>
              <a:buClr>
                <a:schemeClr val="tx1"/>
              </a:buClr>
            </a:pPr>
            <a:r>
              <a:rPr lang="en-US" sz="2400" b="1" smtClean="0">
                <a:solidFill>
                  <a:srgbClr val="0099CC"/>
                </a:solidFill>
              </a:rPr>
              <a:t>- (minus sign)</a:t>
            </a:r>
            <a:r>
              <a:rPr lang="en-US" sz="2400" smtClean="0">
                <a:cs typeface="Arial" panose="020B0604020202020204" pitchFamily="34" charset="0"/>
              </a:rPr>
              <a:t>—i</a:t>
            </a:r>
            <a:r>
              <a:rPr lang="en-US" sz="2400" smtClean="0"/>
              <a:t>ndicates attribute is </a:t>
            </a:r>
            <a:r>
              <a:rPr lang="en-US" sz="2400" b="1" smtClean="0">
                <a:solidFill>
                  <a:srgbClr val="0099CC"/>
                </a:solidFill>
              </a:rPr>
              <a:t>private</a:t>
            </a:r>
            <a:endParaRPr lang="en-US" sz="2400" smtClean="0">
              <a:solidFill>
                <a:srgbClr val="0099CC"/>
              </a:solidFill>
            </a:endParaRPr>
          </a:p>
          <a:p>
            <a:pPr lvl="2" eaLnBrk="1" hangingPunct="1">
              <a:lnSpc>
                <a:spcPct val="90000"/>
              </a:lnSpc>
            </a:pPr>
            <a:r>
              <a:rPr lang="en-US" sz="2000" smtClean="0"/>
              <a:t>Is accessible only to methods of this class</a:t>
            </a:r>
          </a:p>
          <a:p>
            <a:pPr eaLnBrk="1" hangingPunct="1">
              <a:lnSpc>
                <a:spcPct val="90000"/>
              </a:lnSpc>
            </a:pPr>
            <a:r>
              <a:rPr lang="en-US" sz="2800" smtClean="0"/>
              <a:t>UML third segment holds constraints and methods</a:t>
            </a:r>
          </a:p>
          <a:p>
            <a:pPr lvl="1" eaLnBrk="1" hangingPunct="1">
              <a:lnSpc>
                <a:spcPct val="90000"/>
              </a:lnSpc>
            </a:pPr>
            <a:r>
              <a:rPr lang="en-US" sz="2400" smtClean="0"/>
              <a:t>Constraints such as PrimaryKey</a:t>
            </a:r>
          </a:p>
          <a:p>
            <a:pPr lvl="1" eaLnBrk="1" hangingPunct="1">
              <a:lnSpc>
                <a:spcPct val="90000"/>
              </a:lnSpc>
            </a:pPr>
            <a:r>
              <a:rPr lang="en-US" sz="2400" smtClean="0"/>
              <a:t>Methods such as GetName()</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15</a:t>
            </a:fld>
            <a:endParaRPr lang="en-US" smtClean="0"/>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smtClean="0"/>
              <a:t>UML E-R Diagram with OOP Constructs</a:t>
            </a:r>
          </a:p>
        </p:txBody>
      </p:sp>
      <p:pic>
        <p:nvPicPr>
          <p:cNvPr id="29699" name="Picture 6" descr="C:\Users\Auer.WWU\Auer-Projects\Kroenke-Auer-Projects\Kroenke-Auer-DBP-e11\DBP-e11-Supplements\Images\appC\FigC-4.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93713" y="1600200"/>
            <a:ext cx="8156575" cy="44354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16</a:t>
            </a:fld>
            <a:endParaRPr lang="en-US" smtClean="0"/>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t> </a:t>
            </a:r>
            <a:r>
              <a:rPr lang="en-US" sz="4000"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3200" dirty="0" smtClean="0">
                <a:latin typeface="Calibri" panose="020F0502020204030204" pitchFamily="34" charset="0"/>
                <a:ea typeface="Calibri" panose="020F0502020204030204" pitchFamily="34" charset="0"/>
                <a:cs typeface="Calibri" panose="020F0502020204030204" pitchFamily="34" charset="0"/>
              </a:rPr>
              <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(13th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30723"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Appendix D</a:t>
            </a:r>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17</a:t>
            </a:fld>
            <a:endParaRPr lang="en-US" smtClean="0"/>
          </a:p>
          <a:p>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smtClean="0">
              <a:solidFill>
                <a:srgbClr val="000000"/>
              </a:solidFill>
              <a:effectLst>
                <a:outerShdw blurRad="38100" dist="38100" dir="2700000" algn="tl">
                  <a:srgbClr val="C0C0C0"/>
                </a:outerShdw>
              </a:effectLst>
              <a:cs typeface="Arial" charset="0"/>
            </a:endParaRPr>
          </a:p>
        </p:txBody>
      </p:sp>
      <p:pic>
        <p:nvPicPr>
          <p:cNvPr id="31747"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04742" y="381000"/>
            <a:ext cx="7704233" cy="2514600"/>
          </a:xfrm>
          <a:prstGeom prst="rect">
            <a:avLst/>
          </a:prstGeom>
          <a:solidFill>
            <a:schemeClr val="hlink"/>
          </a:solidFill>
          <a:ln w="9525">
            <a:solidFill>
              <a:schemeClr val="bg1"/>
            </a:solidFill>
            <a:miter lim="800000"/>
            <a:headEnd/>
            <a:tailEnd/>
          </a:ln>
        </p:spPr>
      </p:pic>
      <p:sp>
        <p:nvSpPr>
          <p:cNvPr id="31748"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18</a:t>
            </a:fld>
            <a:endParaRPr lang="en-US" smtClean="0"/>
          </a:p>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Chapter Objectives</a:t>
            </a:r>
          </a:p>
        </p:txBody>
      </p:sp>
      <p:sp>
        <p:nvSpPr>
          <p:cNvPr id="15363" name="Rectangle 3"/>
          <p:cNvSpPr>
            <a:spLocks noGrp="1" noChangeArrowheads="1"/>
          </p:cNvSpPr>
          <p:nvPr>
            <p:ph type="body" idx="1"/>
          </p:nvPr>
        </p:nvSpPr>
        <p:spPr/>
        <p:txBody>
          <a:bodyPr/>
          <a:lstStyle/>
          <a:p>
            <a:pPr eaLnBrk="1" hangingPunct="1"/>
            <a:r>
              <a:rPr lang="en-US" sz="2400" smtClean="0"/>
              <a:t>To understand UML-style E-R diagrams</a:t>
            </a:r>
          </a:p>
          <a:p>
            <a:pPr eaLnBrk="1" hangingPunct="1"/>
            <a:r>
              <a:rPr lang="en-US" sz="2400" smtClean="0"/>
              <a:t>To be able to model HAS-A, nonidentifying, identifying, and IS-A relationships using UML symbols</a:t>
            </a:r>
          </a:p>
          <a:p>
            <a:pPr eaLnBrk="1" hangingPunct="1"/>
            <a:r>
              <a:rPr lang="en-US" sz="2400" smtClean="0"/>
              <a:t>To understand the object-oriented programming language constructs used in UML</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2</a:t>
            </a:fld>
            <a:endParaRPr lang="en-US" smtClean="0"/>
          </a:p>
          <a:p>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Unified Modeling Language</a:t>
            </a:r>
          </a:p>
        </p:txBody>
      </p:sp>
      <p:sp>
        <p:nvSpPr>
          <p:cNvPr id="16387" name="Rectangle 3"/>
          <p:cNvSpPr>
            <a:spLocks noGrp="1" noChangeArrowheads="1"/>
          </p:cNvSpPr>
          <p:nvPr>
            <p:ph type="body" idx="1"/>
          </p:nvPr>
        </p:nvSpPr>
        <p:spPr/>
        <p:txBody>
          <a:bodyPr/>
          <a:lstStyle/>
          <a:p>
            <a:pPr eaLnBrk="1" hangingPunct="1">
              <a:lnSpc>
                <a:spcPct val="90000"/>
              </a:lnSpc>
              <a:buClr>
                <a:schemeClr val="tx1"/>
              </a:buClr>
              <a:buFontTx/>
              <a:buNone/>
            </a:pPr>
            <a:r>
              <a:rPr lang="en-US" sz="2800" b="1" smtClean="0">
                <a:solidFill>
                  <a:srgbClr val="0099CC"/>
                </a:solidFill>
              </a:rPr>
              <a:t>Unified Modeling Language (UML)</a:t>
            </a:r>
            <a:r>
              <a:rPr lang="en-US" sz="2800" smtClean="0">
                <a:solidFill>
                  <a:srgbClr val="0099CC"/>
                </a:solidFill>
              </a:rPr>
              <a:t> </a:t>
            </a:r>
            <a:r>
              <a:rPr lang="en-US" sz="2800" smtClean="0"/>
              <a:t>is</a:t>
            </a:r>
          </a:p>
          <a:p>
            <a:pPr eaLnBrk="1" hangingPunct="1">
              <a:lnSpc>
                <a:spcPct val="90000"/>
              </a:lnSpc>
              <a:buClr>
                <a:schemeClr val="tx1"/>
              </a:buClr>
            </a:pPr>
            <a:r>
              <a:rPr lang="en-US" sz="2800" smtClean="0"/>
              <a:t>A set of structures and techniques for modeling and designing object-oriented programs (OOPs) and applications.</a:t>
            </a:r>
          </a:p>
          <a:p>
            <a:pPr eaLnBrk="1" hangingPunct="1">
              <a:lnSpc>
                <a:spcPct val="90000"/>
              </a:lnSpc>
            </a:pPr>
            <a:r>
              <a:rPr lang="en-US" sz="2800" smtClean="0"/>
              <a:t>Promoted by the Object Management Group.</a:t>
            </a:r>
          </a:p>
          <a:p>
            <a:pPr eaLnBrk="1" hangingPunct="1">
              <a:lnSpc>
                <a:spcPct val="90000"/>
              </a:lnSpc>
            </a:pPr>
            <a:r>
              <a:rPr lang="en-US" sz="2800" smtClean="0"/>
              <a:t>Beginning to see widespread use among OOP developers.</a:t>
            </a:r>
          </a:p>
          <a:p>
            <a:pPr eaLnBrk="1" hangingPunct="1">
              <a:lnSpc>
                <a:spcPct val="90000"/>
              </a:lnSpc>
            </a:pPr>
            <a:r>
              <a:rPr lang="en-US" sz="2800" smtClean="0"/>
              <a:t>More of a subject for a systems development course.</a:t>
            </a:r>
          </a:p>
          <a:p>
            <a:pPr eaLnBrk="1" hangingPunct="1">
              <a:lnSpc>
                <a:spcPct val="90000"/>
              </a:lnSpc>
            </a:pPr>
            <a:r>
              <a:rPr lang="en-US" sz="2800" smtClean="0"/>
              <a:t>Used to develop database designs.</a:t>
            </a:r>
          </a:p>
          <a:p>
            <a:pPr eaLnBrk="1" hangingPunct="1">
              <a:lnSpc>
                <a:spcPct val="90000"/>
              </a:lnSpc>
            </a:pPr>
            <a:endParaRPr lang="en-US" sz="28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3</a:t>
            </a:fld>
            <a:endParaRPr lang="en-US" smtClean="0"/>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UML Entities</a:t>
            </a:r>
          </a:p>
        </p:txBody>
      </p:sp>
      <p:sp>
        <p:nvSpPr>
          <p:cNvPr id="17411" name="Rectangle 3"/>
          <p:cNvSpPr>
            <a:spLocks noGrp="1" noChangeArrowheads="1"/>
          </p:cNvSpPr>
          <p:nvPr>
            <p:ph type="body" sz="half" idx="1"/>
          </p:nvPr>
        </p:nvSpPr>
        <p:spPr/>
        <p:txBody>
          <a:bodyPr/>
          <a:lstStyle/>
          <a:p>
            <a:pPr eaLnBrk="1" hangingPunct="1"/>
            <a:r>
              <a:rPr lang="en-US" sz="2800" smtClean="0"/>
              <a:t>Three segments:</a:t>
            </a:r>
          </a:p>
          <a:p>
            <a:pPr lvl="1" eaLnBrk="1" hangingPunct="1"/>
            <a:r>
              <a:rPr lang="en-US" sz="2400" smtClean="0"/>
              <a:t>Top</a:t>
            </a:r>
            <a:r>
              <a:rPr lang="en-US" sz="2400" smtClean="0">
                <a:cs typeface="Arial" panose="020B0604020202020204" pitchFamily="34" charset="0"/>
              </a:rPr>
              <a:t>—</a:t>
            </a:r>
            <a:r>
              <a:rPr lang="en-US" sz="2400" smtClean="0"/>
              <a:t>name (and some other data)</a:t>
            </a:r>
          </a:p>
          <a:p>
            <a:pPr lvl="1" eaLnBrk="1" hangingPunct="1"/>
            <a:r>
              <a:rPr lang="en-US" sz="2400" smtClean="0"/>
              <a:t>Middle</a:t>
            </a:r>
            <a:r>
              <a:rPr lang="en-US" sz="2400" smtClean="0">
                <a:cs typeface="Arial" panose="020B0604020202020204" pitchFamily="34" charset="0"/>
              </a:rPr>
              <a:t>—</a:t>
            </a:r>
            <a:r>
              <a:rPr lang="en-US" sz="2400" smtClean="0"/>
              <a:t>attributes</a:t>
            </a:r>
          </a:p>
          <a:p>
            <a:pPr lvl="1" eaLnBrk="1" hangingPunct="1"/>
            <a:r>
              <a:rPr lang="en-US" sz="2400" smtClean="0"/>
              <a:t>Bottom</a:t>
            </a:r>
            <a:r>
              <a:rPr lang="en-US" sz="2400" smtClean="0">
                <a:cs typeface="Arial" panose="020B0604020202020204" pitchFamily="34" charset="0"/>
              </a:rPr>
              <a:t>—</a:t>
            </a:r>
            <a:r>
              <a:rPr lang="en-US" sz="2400" smtClean="0"/>
              <a:t>constraints and methods</a:t>
            </a:r>
          </a:p>
        </p:txBody>
      </p:sp>
      <p:pic>
        <p:nvPicPr>
          <p:cNvPr id="17412"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57800" y="1638300"/>
            <a:ext cx="2971800" cy="2781300"/>
          </a:xfrm>
        </p:spPr>
      </p:pic>
      <p:sp>
        <p:nvSpPr>
          <p:cNvPr id="2" name="Footer Placeholder 1"/>
          <p:cNvSpPr>
            <a:spLocks noGrp="1"/>
          </p:cNvSpPr>
          <p:nvPr>
            <p:ph type="ftr" sz="quarter" idx="10"/>
          </p:nvPr>
        </p:nvSpPr>
        <p:spPr>
          <a:xfrm>
            <a:off x="457200" y="6248400"/>
            <a:ext cx="5486400" cy="476250"/>
          </a:xfrm>
        </p:spPr>
        <p:txBody>
          <a:bodyPr/>
          <a:lstStyle/>
          <a:p>
            <a:pPr>
              <a:defRPr/>
            </a:pPr>
            <a:r>
              <a:rPr lang="en-US" smtClean="0">
                <a:solidFill>
                  <a:srgbClr val="0000CC"/>
                </a:solidFill>
              </a:rPr>
              <a:t>KROENKE AND AUER - DATABASE PROCESSING, 13th Edition  © 2014 Pearson Education, Inc.</a:t>
            </a:r>
            <a:endParaRPr lang="en-US" dirty="0">
              <a:solidFill>
                <a:srgbClr val="0000CC"/>
              </a:solidFill>
            </a:endParaRPr>
          </a:p>
        </p:txBody>
      </p:sp>
      <p:sp>
        <p:nvSpPr>
          <p:cNvPr id="3" name="Slide Number Placeholder 2"/>
          <p:cNvSpPr>
            <a:spLocks noGrp="1"/>
          </p:cNvSpPr>
          <p:nvPr>
            <p:ph type="sldNum" sz="quarter" idx="11"/>
          </p:nvPr>
        </p:nvSpPr>
        <p:spPr/>
        <p:txBody>
          <a:bodyPr/>
          <a:lstStyle/>
          <a:p>
            <a:r>
              <a:rPr lang="en-US" smtClean="0"/>
              <a:t>D-</a:t>
            </a:r>
            <a:fld id="{48E63E7E-4A6E-43DE-8B13-CDF43E50EE1F}" type="slidenum">
              <a:rPr lang="en-US" smtClean="0"/>
              <a:pPr/>
              <a:t>4</a:t>
            </a:fld>
            <a:endParaRPr lang="en-US" smtClean="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UML Relationships</a:t>
            </a:r>
          </a:p>
        </p:txBody>
      </p:sp>
      <p:sp>
        <p:nvSpPr>
          <p:cNvPr id="18435" name="Rectangle 3"/>
          <p:cNvSpPr>
            <a:spLocks noGrp="1" noChangeArrowheads="1"/>
          </p:cNvSpPr>
          <p:nvPr>
            <p:ph type="body" idx="1"/>
          </p:nvPr>
        </p:nvSpPr>
        <p:spPr/>
        <p:txBody>
          <a:bodyPr/>
          <a:lstStyle/>
          <a:p>
            <a:pPr eaLnBrk="1" hangingPunct="1"/>
            <a:r>
              <a:rPr lang="en-US" smtClean="0"/>
              <a:t>Shown as a </a:t>
            </a:r>
            <a:r>
              <a:rPr lang="en-US" b="1" smtClean="0">
                <a:solidFill>
                  <a:srgbClr val="0099CC"/>
                </a:solidFill>
              </a:rPr>
              <a:t>solid line</a:t>
            </a:r>
            <a:r>
              <a:rPr lang="en-US" smtClean="0">
                <a:solidFill>
                  <a:srgbClr val="0099CC"/>
                </a:solidFill>
              </a:rPr>
              <a:t> </a:t>
            </a:r>
            <a:r>
              <a:rPr lang="en-US" smtClean="0"/>
              <a:t>between two entities</a:t>
            </a:r>
          </a:p>
          <a:p>
            <a:pPr eaLnBrk="1" hangingPunct="1"/>
            <a:r>
              <a:rPr lang="en-US" smtClean="0"/>
              <a:t>Cardinalities are shown as </a:t>
            </a:r>
            <a:r>
              <a:rPr lang="en-US" b="1" i="1" smtClean="0">
                <a:solidFill>
                  <a:srgbClr val="0099CC"/>
                </a:solidFill>
              </a:rPr>
              <a:t>x</a:t>
            </a:r>
            <a:r>
              <a:rPr lang="en-US" b="1" i="1" smtClean="0">
                <a:solidFill>
                  <a:srgbClr val="0099CC"/>
                </a:solidFill>
                <a:cs typeface="Arial" panose="020B0604020202020204" pitchFamily="34" charset="0"/>
              </a:rPr>
              <a:t>..</a:t>
            </a:r>
            <a:r>
              <a:rPr lang="en-US" b="1" i="1" smtClean="0">
                <a:solidFill>
                  <a:srgbClr val="0099CC"/>
                </a:solidFill>
              </a:rPr>
              <a:t>y</a:t>
            </a:r>
          </a:p>
          <a:p>
            <a:pPr lvl="1" eaLnBrk="1" hangingPunct="1">
              <a:buClr>
                <a:schemeClr val="tx1"/>
              </a:buClr>
            </a:pPr>
            <a:r>
              <a:rPr lang="en-US" b="1" i="1" smtClean="0">
                <a:solidFill>
                  <a:srgbClr val="0099CC"/>
                </a:solidFill>
              </a:rPr>
              <a:t>x</a:t>
            </a:r>
            <a:r>
              <a:rPr lang="en-US" smtClean="0"/>
              <a:t> is the minimum required</a:t>
            </a:r>
          </a:p>
          <a:p>
            <a:pPr lvl="1" eaLnBrk="1" hangingPunct="1">
              <a:buClr>
                <a:schemeClr val="tx1"/>
              </a:buClr>
            </a:pPr>
            <a:r>
              <a:rPr lang="en-US" b="1" i="1" smtClean="0">
                <a:solidFill>
                  <a:srgbClr val="0099CC"/>
                </a:solidFill>
              </a:rPr>
              <a:t>y</a:t>
            </a:r>
            <a:r>
              <a:rPr lang="en-US" smtClean="0"/>
              <a:t> is the maximum allowed</a:t>
            </a:r>
          </a:p>
          <a:p>
            <a:pPr lvl="1" eaLnBrk="1" hangingPunct="1">
              <a:buClr>
                <a:schemeClr val="tx1"/>
              </a:buClr>
            </a:pPr>
            <a:r>
              <a:rPr lang="en-US" b="1" i="1" smtClean="0">
                <a:solidFill>
                  <a:srgbClr val="0099CC"/>
                </a:solidFill>
              </a:rPr>
              <a:t>*</a:t>
            </a:r>
            <a:r>
              <a:rPr lang="en-US" smtClean="0"/>
              <a:t> means an unlimited number</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5</a:t>
            </a:fld>
            <a:endParaRPr lang="en-US" smtClean="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UML Relationships</a:t>
            </a:r>
          </a:p>
        </p:txBody>
      </p:sp>
      <p:sp>
        <p:nvSpPr>
          <p:cNvPr id="19459" name="Rectangle 4"/>
          <p:cNvSpPr>
            <a:spLocks noChangeArrowheads="1"/>
          </p:cNvSpPr>
          <p:nvPr/>
        </p:nvSpPr>
        <p:spPr bwMode="auto">
          <a:xfrm>
            <a:off x="3521075" y="3246438"/>
            <a:ext cx="210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UML Relationships</a:t>
            </a:r>
          </a:p>
        </p:txBody>
      </p:sp>
      <p:grpSp>
        <p:nvGrpSpPr>
          <p:cNvPr id="2" name="Group 5"/>
          <p:cNvGrpSpPr>
            <a:grpSpLocks/>
          </p:cNvGrpSpPr>
          <p:nvPr/>
        </p:nvGrpSpPr>
        <p:grpSpPr bwMode="auto">
          <a:xfrm>
            <a:off x="1501775" y="2132013"/>
            <a:ext cx="5876925" cy="3219450"/>
            <a:chOff x="576" y="1428"/>
            <a:chExt cx="3702" cy="2028"/>
          </a:xfrm>
        </p:grpSpPr>
        <p:grpSp>
          <p:nvGrpSpPr>
            <p:cNvPr id="19463" name="Group 6"/>
            <p:cNvGrpSpPr>
              <a:grpSpLocks/>
            </p:cNvGrpSpPr>
            <p:nvPr/>
          </p:nvGrpSpPr>
          <p:grpSpPr bwMode="auto">
            <a:xfrm>
              <a:off x="576" y="1951"/>
              <a:ext cx="1728" cy="288"/>
              <a:chOff x="2400" y="1609"/>
              <a:chExt cx="1728" cy="288"/>
            </a:xfrm>
          </p:grpSpPr>
          <p:sp>
            <p:nvSpPr>
              <p:cNvPr id="19477" name="Line 7"/>
              <p:cNvSpPr>
                <a:spLocks noChangeShapeType="1"/>
              </p:cNvSpPr>
              <p:nvPr/>
            </p:nvSpPr>
            <p:spPr bwMode="auto">
              <a:xfrm>
                <a:off x="2400" y="1872"/>
                <a:ext cx="17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478" name="Text Box 8"/>
              <p:cNvSpPr txBox="1">
                <a:spLocks noChangeArrowheads="1"/>
              </p:cNvSpPr>
              <p:nvPr/>
            </p:nvSpPr>
            <p:spPr bwMode="auto">
              <a:xfrm>
                <a:off x="3638" y="1609"/>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0..1</a:t>
                </a:r>
              </a:p>
            </p:txBody>
          </p:sp>
        </p:grpSp>
        <p:grpSp>
          <p:nvGrpSpPr>
            <p:cNvPr id="19464" name="Group 9"/>
            <p:cNvGrpSpPr>
              <a:grpSpLocks/>
            </p:cNvGrpSpPr>
            <p:nvPr/>
          </p:nvGrpSpPr>
          <p:grpSpPr bwMode="auto">
            <a:xfrm>
              <a:off x="576" y="2511"/>
              <a:ext cx="1728" cy="289"/>
              <a:chOff x="2400" y="2207"/>
              <a:chExt cx="1728" cy="289"/>
            </a:xfrm>
          </p:grpSpPr>
          <p:sp>
            <p:nvSpPr>
              <p:cNvPr id="19475" name="Line 10"/>
              <p:cNvSpPr>
                <a:spLocks noChangeShapeType="1"/>
              </p:cNvSpPr>
              <p:nvPr/>
            </p:nvSpPr>
            <p:spPr bwMode="auto">
              <a:xfrm>
                <a:off x="2400" y="2496"/>
                <a:ext cx="17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476" name="Text Box 11"/>
              <p:cNvSpPr txBox="1">
                <a:spLocks noChangeArrowheads="1"/>
              </p:cNvSpPr>
              <p:nvPr/>
            </p:nvSpPr>
            <p:spPr bwMode="auto">
              <a:xfrm>
                <a:off x="3648" y="2207"/>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0..*</a:t>
                </a:r>
              </a:p>
            </p:txBody>
          </p:sp>
        </p:grpSp>
        <p:grpSp>
          <p:nvGrpSpPr>
            <p:cNvPr id="19465" name="Group 12"/>
            <p:cNvGrpSpPr>
              <a:grpSpLocks/>
            </p:cNvGrpSpPr>
            <p:nvPr/>
          </p:nvGrpSpPr>
          <p:grpSpPr bwMode="auto">
            <a:xfrm>
              <a:off x="576" y="3072"/>
              <a:ext cx="1728" cy="288"/>
              <a:chOff x="2400" y="2832"/>
              <a:chExt cx="1728" cy="288"/>
            </a:xfrm>
          </p:grpSpPr>
          <p:sp>
            <p:nvSpPr>
              <p:cNvPr id="19473" name="Line 13"/>
              <p:cNvSpPr>
                <a:spLocks noChangeShapeType="1"/>
              </p:cNvSpPr>
              <p:nvPr/>
            </p:nvSpPr>
            <p:spPr bwMode="auto">
              <a:xfrm>
                <a:off x="2400" y="3120"/>
                <a:ext cx="17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474" name="Text Box 14"/>
              <p:cNvSpPr txBox="1">
                <a:spLocks noChangeArrowheads="1"/>
              </p:cNvSpPr>
              <p:nvPr/>
            </p:nvSpPr>
            <p:spPr bwMode="auto">
              <a:xfrm>
                <a:off x="3648" y="283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1..*</a:t>
                </a:r>
              </a:p>
            </p:txBody>
          </p:sp>
        </p:grpSp>
        <p:grpSp>
          <p:nvGrpSpPr>
            <p:cNvPr id="19466" name="Group 15"/>
            <p:cNvGrpSpPr>
              <a:grpSpLocks/>
            </p:cNvGrpSpPr>
            <p:nvPr/>
          </p:nvGrpSpPr>
          <p:grpSpPr bwMode="auto">
            <a:xfrm>
              <a:off x="576" y="1428"/>
              <a:ext cx="1728" cy="288"/>
              <a:chOff x="2400" y="1151"/>
              <a:chExt cx="1728" cy="288"/>
            </a:xfrm>
          </p:grpSpPr>
          <p:sp>
            <p:nvSpPr>
              <p:cNvPr id="19471" name="Line 16"/>
              <p:cNvSpPr>
                <a:spLocks noChangeShapeType="1"/>
              </p:cNvSpPr>
              <p:nvPr/>
            </p:nvSpPr>
            <p:spPr bwMode="auto">
              <a:xfrm>
                <a:off x="2400" y="1414"/>
                <a:ext cx="17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472" name="Text Box 17"/>
              <p:cNvSpPr txBox="1">
                <a:spLocks noChangeArrowheads="1"/>
              </p:cNvSpPr>
              <p:nvPr/>
            </p:nvSpPr>
            <p:spPr bwMode="auto">
              <a:xfrm>
                <a:off x="3638" y="1151"/>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1..1</a:t>
                </a:r>
              </a:p>
            </p:txBody>
          </p:sp>
        </p:grpSp>
        <p:sp>
          <p:nvSpPr>
            <p:cNvPr id="19467" name="Text Box 18"/>
            <p:cNvSpPr txBox="1">
              <a:spLocks noChangeArrowheads="1"/>
            </p:cNvSpPr>
            <p:nvPr/>
          </p:nvSpPr>
          <p:spPr bwMode="auto">
            <a:xfrm>
              <a:off x="2726" y="1428"/>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Mandatory One</a:t>
              </a:r>
            </a:p>
          </p:txBody>
        </p:sp>
        <p:sp>
          <p:nvSpPr>
            <p:cNvPr id="19468" name="Text Box 19"/>
            <p:cNvSpPr txBox="1">
              <a:spLocks noChangeArrowheads="1"/>
            </p:cNvSpPr>
            <p:nvPr/>
          </p:nvSpPr>
          <p:spPr bwMode="auto">
            <a:xfrm>
              <a:off x="2736" y="2015"/>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Optional One</a:t>
              </a:r>
            </a:p>
          </p:txBody>
        </p:sp>
        <p:sp>
          <p:nvSpPr>
            <p:cNvPr id="19469" name="Text Box 20"/>
            <p:cNvSpPr txBox="1">
              <a:spLocks noChangeArrowheads="1"/>
            </p:cNvSpPr>
            <p:nvPr/>
          </p:nvSpPr>
          <p:spPr bwMode="auto">
            <a:xfrm>
              <a:off x="2736" y="2592"/>
              <a:ext cx="1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Optional</a:t>
              </a:r>
              <a:r>
                <a:rPr lang="en-US" sz="2400">
                  <a:latin typeface="Times New Roman" panose="02020603050405020304" pitchFamily="18" charset="0"/>
                </a:rPr>
                <a:t> </a:t>
              </a:r>
              <a:r>
                <a:rPr lang="en-US" sz="2400"/>
                <a:t>Many</a:t>
              </a:r>
            </a:p>
          </p:txBody>
        </p:sp>
        <p:sp>
          <p:nvSpPr>
            <p:cNvPr id="19470" name="Text Box 21"/>
            <p:cNvSpPr txBox="1">
              <a:spLocks noChangeArrowheads="1"/>
            </p:cNvSpPr>
            <p:nvPr/>
          </p:nvSpPr>
          <p:spPr bwMode="auto">
            <a:xfrm>
              <a:off x="2736" y="3168"/>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Mandatory</a:t>
              </a:r>
              <a:r>
                <a:rPr lang="en-US" sz="2400">
                  <a:latin typeface="Times New Roman" panose="02020603050405020304" pitchFamily="18" charset="0"/>
                </a:rPr>
                <a:t> </a:t>
              </a:r>
              <a:r>
                <a:rPr lang="en-US" sz="2400"/>
                <a:t>Many</a:t>
              </a:r>
            </a:p>
          </p:txBody>
        </p:sp>
      </p:grpSp>
      <p:sp>
        <p:nvSpPr>
          <p:cNvPr id="3" name="Footer Placeholder 2"/>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4" name="Slide Number Placeholder 3"/>
          <p:cNvSpPr>
            <a:spLocks noGrp="1"/>
          </p:cNvSpPr>
          <p:nvPr>
            <p:ph type="sldNum" sz="quarter" idx="11"/>
          </p:nvPr>
        </p:nvSpPr>
        <p:spPr/>
        <p:txBody>
          <a:bodyPr/>
          <a:lstStyle/>
          <a:p>
            <a:r>
              <a:rPr lang="en-US" smtClean="0"/>
              <a:t>D-</a:t>
            </a:r>
            <a:fld id="{575474A2-7EA5-4940-A825-B7EDD1774F98}" type="slidenum">
              <a:rPr lang="en-US" smtClean="0"/>
              <a:pPr/>
              <a:t>6</a:t>
            </a:fld>
            <a:endParaRPr lang="en-US" smtClean="0"/>
          </a:p>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pPr eaLnBrk="1" hangingPunct="1"/>
            <a:r>
              <a:rPr lang="en-US" sz="4000" smtClean="0"/>
              <a:t>UML Relationships:</a:t>
            </a:r>
            <a:br>
              <a:rPr lang="en-US" sz="4000" smtClean="0"/>
            </a:br>
            <a:r>
              <a:rPr lang="en-US" sz="4000" smtClean="0"/>
              <a:t>1:1</a:t>
            </a:r>
          </a:p>
        </p:txBody>
      </p:sp>
      <p:pic>
        <p:nvPicPr>
          <p:cNvPr id="20483" name="Picture 1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846263"/>
            <a:ext cx="8153400" cy="27209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7</a:t>
            </a:fld>
            <a:endParaRPr lang="en-US" smtClean="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t>UML Relationships:</a:t>
            </a:r>
            <a:br>
              <a:rPr lang="en-US" sz="4000" smtClean="0"/>
            </a:br>
            <a:r>
              <a:rPr lang="en-US" sz="4000" smtClean="0"/>
              <a:t>1:N</a:t>
            </a:r>
          </a:p>
        </p:txBody>
      </p:sp>
      <p:pic>
        <p:nvPicPr>
          <p:cNvPr id="21507"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77838" y="1676400"/>
            <a:ext cx="8188325" cy="2833688"/>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8</a:t>
            </a:fld>
            <a:endParaRPr lang="en-US" smtClean="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UML Relationships:</a:t>
            </a:r>
            <a:br>
              <a:rPr lang="en-US" sz="4000" smtClean="0"/>
            </a:br>
            <a:r>
              <a:rPr lang="en-US" sz="4000" smtClean="0"/>
              <a:t>N:M</a:t>
            </a:r>
          </a:p>
        </p:txBody>
      </p:sp>
      <p:pic>
        <p:nvPicPr>
          <p:cNvPr id="22531"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765300"/>
            <a:ext cx="8229600" cy="281940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D-</a:t>
            </a:r>
            <a:fld id="{70B7DD51-C8AE-4904-AE73-328FDFEDA109}" type="slidenum">
              <a:rPr lang="en-US" smtClean="0"/>
              <a:pPr/>
              <a:t>9</a:t>
            </a:fld>
            <a:endParaRPr lang="en-US" smtClean="0"/>
          </a:p>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874</Words>
  <Application>Microsoft Macintosh PowerPoint</Application>
  <PresentationFormat>On-screen Show (4:3)</PresentationFormat>
  <Paragraphs>109</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 David M. Kroenke and David J. Auer Database Processing Fundamentals, Design, and Implementation </vt:lpstr>
      <vt:lpstr>Chapter Objectives</vt:lpstr>
      <vt:lpstr>Unified Modeling Language</vt:lpstr>
      <vt:lpstr>UML Entities</vt:lpstr>
      <vt:lpstr>UML Relationships</vt:lpstr>
      <vt:lpstr>UML Relationships</vt:lpstr>
      <vt:lpstr>UML Relationships: 1:1</vt:lpstr>
      <vt:lpstr>UML Relationships: 1:N</vt:lpstr>
      <vt:lpstr>UML Relationships: N:M</vt:lpstr>
      <vt:lpstr>UML Relationships: Weak Entities</vt:lpstr>
      <vt:lpstr>UML Weak Entity Relationships: Identifying</vt:lpstr>
      <vt:lpstr>UML Weak Entity Relationships: Nonidentifying</vt:lpstr>
      <vt:lpstr>UML Weak Entity Relationships: Supertypes and Subtypes</vt:lpstr>
      <vt:lpstr>UML OOP Constructs</vt:lpstr>
      <vt:lpstr>UML OOP Constructs</vt:lpstr>
      <vt:lpstr>UML E-R Diagram with OOP Constructs</vt:lpstr>
      <vt:lpstr> David Kroenke and David Auer  Database Processing Fundamentals, Design, and Implementation  (13th Edition)  </vt:lpstr>
      <vt:lpstr>PowerPoint Presentation</vt:lpstr>
    </vt:vector>
  </TitlesOfParts>
  <Company>Western Washington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Kroenke-Auer-DBP-e13-PPT-Appendix-D</dc:title>
  <dc:creator>David J. Auer</dc:creator>
  <cp:lastModifiedBy>Jane Bonnell</cp:lastModifiedBy>
  <cp:revision>45</cp:revision>
  <dcterms:created xsi:type="dcterms:W3CDTF">2005-01-24T23:48:45Z</dcterms:created>
  <dcterms:modified xsi:type="dcterms:W3CDTF">2013-08-07T18:38:20Z</dcterms:modified>
</cp:coreProperties>
</file>