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300" r:id="rId2"/>
    <p:sldId id="301" r:id="rId3"/>
    <p:sldId id="260" r:id="rId4"/>
    <p:sldId id="261" r:id="rId5"/>
    <p:sldId id="257" r:id="rId6"/>
    <p:sldId id="262" r:id="rId7"/>
    <p:sldId id="263" r:id="rId8"/>
    <p:sldId id="264" r:id="rId9"/>
    <p:sldId id="265" r:id="rId10"/>
    <p:sldId id="266" r:id="rId11"/>
    <p:sldId id="271" r:id="rId12"/>
    <p:sldId id="272" r:id="rId13"/>
    <p:sldId id="267" r:id="rId14"/>
    <p:sldId id="268" r:id="rId15"/>
    <p:sldId id="269" r:id="rId16"/>
    <p:sldId id="270" r:id="rId17"/>
    <p:sldId id="273" r:id="rId18"/>
    <p:sldId id="277" r:id="rId19"/>
    <p:sldId id="276" r:id="rId20"/>
    <p:sldId id="275" r:id="rId21"/>
    <p:sldId id="278" r:id="rId22"/>
    <p:sldId id="280" r:id="rId23"/>
    <p:sldId id="279" r:id="rId24"/>
    <p:sldId id="281" r:id="rId25"/>
    <p:sldId id="282" r:id="rId26"/>
    <p:sldId id="283" r:id="rId27"/>
    <p:sldId id="274"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9" r:id="rId42"/>
    <p:sldId id="305" r:id="rId43"/>
    <p:sldId id="304"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5" d="100"/>
          <a:sy n="125" d="100"/>
        </p:scale>
        <p:origin x="10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CFFBEF-470B-47E5-95DB-0E6374BCA359}" type="slidenum">
              <a:rPr lang="en-US"/>
              <a:pPr/>
              <a:t>‹#›</a:t>
            </a:fld>
            <a:endParaRPr lang="en-US"/>
          </a:p>
        </p:txBody>
      </p:sp>
    </p:spTree>
    <p:extLst>
      <p:ext uri="{BB962C8B-B14F-4D97-AF65-F5344CB8AC3E}">
        <p14:creationId xmlns:p14="http://schemas.microsoft.com/office/powerpoint/2010/main" val="3120617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9512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7597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79732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0919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04114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885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66569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906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563065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481449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6488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16528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39446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6956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914935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62500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19654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37180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896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73541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30539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4877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17904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47416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95942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60047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796079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08365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45912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31339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82427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19942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3691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98845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96606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278694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3DE828-9274-4203-8B64-F30DC627131B}" type="slidenum">
              <a:rPr lang="en-US"/>
              <a:pPr eaLnBrk="1" hangingPunct="1"/>
              <a:t>42</a:t>
            </a:fld>
            <a:endParaRPr lang="en-US"/>
          </a:p>
        </p:txBody>
      </p:sp>
    </p:spTree>
    <p:extLst>
      <p:ext uri="{BB962C8B-B14F-4D97-AF65-F5344CB8AC3E}">
        <p14:creationId xmlns:p14="http://schemas.microsoft.com/office/powerpoint/2010/main" val="2713099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2525" y="692150"/>
            <a:ext cx="4554538" cy="3416300"/>
          </a:xfrm>
          <a:ln/>
        </p:spPr>
      </p:sp>
      <p:sp>
        <p:nvSpPr>
          <p:cNvPr id="901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423302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97496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8872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17514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27362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4417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G-</a:t>
            </a:r>
            <a:fld id="{BAC7BF79-2477-451F-A193-165C412391F3}" type="slidenum">
              <a:rPr lang="en-US" smtClean="0"/>
              <a:pPr/>
              <a:t>‹#›</a:t>
            </a:fld>
            <a:endParaRPr lang="en-US" dirty="0" smtClean="0"/>
          </a:p>
          <a:p>
            <a:endParaRPr lang="en-US" dirty="0"/>
          </a:p>
        </p:txBody>
      </p:sp>
    </p:spTree>
    <p:extLst>
      <p:ext uri="{BB962C8B-B14F-4D97-AF65-F5344CB8AC3E}">
        <p14:creationId xmlns:p14="http://schemas.microsoft.com/office/powerpoint/2010/main" val="415045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G-</a:t>
            </a:r>
            <a:fld id="{6E4751DF-4FD3-4DB0-A253-A6401034AF30}" type="slidenum">
              <a:rPr lang="en-US" smtClean="0"/>
              <a:pPr/>
              <a:t>‹#›</a:t>
            </a:fld>
            <a:endParaRPr lang="en-US" dirty="0" smtClean="0"/>
          </a:p>
          <a:p>
            <a:endParaRPr lang="en-US" dirty="0"/>
          </a:p>
        </p:txBody>
      </p:sp>
    </p:spTree>
    <p:extLst>
      <p:ext uri="{BB962C8B-B14F-4D97-AF65-F5344CB8AC3E}">
        <p14:creationId xmlns:p14="http://schemas.microsoft.com/office/powerpoint/2010/main" val="288598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G-</a:t>
            </a:r>
            <a:fld id="{1DB09E96-5CF2-48F9-9907-6FE712F6E3A7}" type="slidenum">
              <a:rPr lang="en-US" smtClean="0"/>
              <a:pPr/>
              <a:t>‹#›</a:t>
            </a:fld>
            <a:endParaRPr lang="en-US" dirty="0" smtClean="0"/>
          </a:p>
          <a:p>
            <a:endParaRPr lang="en-US" dirty="0"/>
          </a:p>
        </p:txBody>
      </p:sp>
    </p:spTree>
    <p:extLst>
      <p:ext uri="{BB962C8B-B14F-4D97-AF65-F5344CB8AC3E}">
        <p14:creationId xmlns:p14="http://schemas.microsoft.com/office/powerpoint/2010/main" val="315697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7" name="Rectangle 6"/>
          <p:cNvSpPr>
            <a:spLocks noGrp="1" noChangeArrowheads="1"/>
          </p:cNvSpPr>
          <p:nvPr>
            <p:ph type="sldNum" sz="quarter" idx="11"/>
          </p:nvPr>
        </p:nvSpPr>
        <p:spPr>
          <a:ln/>
        </p:spPr>
        <p:txBody>
          <a:bodyPr/>
          <a:lstStyle>
            <a:lvl1pPr>
              <a:defRPr/>
            </a:lvl1pPr>
          </a:lstStyle>
          <a:p>
            <a:r>
              <a:rPr lang="en-US" dirty="0" smtClean="0"/>
              <a:t>G-</a:t>
            </a:r>
            <a:fld id="{C17AC2F6-1155-490A-8107-83ED034E5A75}" type="slidenum">
              <a:rPr lang="en-US" smtClean="0"/>
              <a:pPr/>
              <a:t>‹#›</a:t>
            </a:fld>
            <a:endParaRPr lang="en-US" dirty="0" smtClean="0"/>
          </a:p>
          <a:p>
            <a:endParaRPr lang="en-US" dirty="0"/>
          </a:p>
        </p:txBody>
      </p:sp>
    </p:spTree>
    <p:extLst>
      <p:ext uri="{BB962C8B-B14F-4D97-AF65-F5344CB8AC3E}">
        <p14:creationId xmlns:p14="http://schemas.microsoft.com/office/powerpoint/2010/main" val="175991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G-</a:t>
            </a:r>
            <a:fld id="{ED31AAA2-DBF4-4BC8-B337-51B1B0A2EDCB}" type="slidenum">
              <a:rPr lang="en-US" smtClean="0"/>
              <a:pPr/>
              <a:t>‹#›</a:t>
            </a:fld>
            <a:endParaRPr lang="en-US" dirty="0" smtClean="0"/>
          </a:p>
          <a:p>
            <a:endParaRPr lang="en-US" dirty="0"/>
          </a:p>
        </p:txBody>
      </p:sp>
    </p:spTree>
    <p:extLst>
      <p:ext uri="{BB962C8B-B14F-4D97-AF65-F5344CB8AC3E}">
        <p14:creationId xmlns:p14="http://schemas.microsoft.com/office/powerpoint/2010/main" val="157142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smtClean="0"/>
              <a:t>G-</a:t>
            </a:r>
            <a:fld id="{D1F5B662-A8E3-4821-BCF2-3F39DA7B4A5A}" type="slidenum">
              <a:rPr lang="en-US" smtClean="0"/>
              <a:pPr/>
              <a:t>‹#›</a:t>
            </a:fld>
            <a:endParaRPr lang="en-US" dirty="0" smtClean="0"/>
          </a:p>
          <a:p>
            <a:endParaRPr lang="en-US" dirty="0"/>
          </a:p>
        </p:txBody>
      </p:sp>
    </p:spTree>
    <p:extLst>
      <p:ext uri="{BB962C8B-B14F-4D97-AF65-F5344CB8AC3E}">
        <p14:creationId xmlns:p14="http://schemas.microsoft.com/office/powerpoint/2010/main" val="381880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dirty="0" smtClean="0"/>
              <a:t>G-</a:t>
            </a:r>
            <a:fld id="{04FEADF0-9B96-4AC8-B6E4-FE2A62FB269B}" type="slidenum">
              <a:rPr lang="en-US" smtClean="0"/>
              <a:pPr/>
              <a:t>‹#›</a:t>
            </a:fld>
            <a:endParaRPr lang="en-US" dirty="0" smtClean="0"/>
          </a:p>
          <a:p>
            <a:endParaRPr lang="en-US" dirty="0"/>
          </a:p>
        </p:txBody>
      </p:sp>
    </p:spTree>
    <p:extLst>
      <p:ext uri="{BB962C8B-B14F-4D97-AF65-F5344CB8AC3E}">
        <p14:creationId xmlns:p14="http://schemas.microsoft.com/office/powerpoint/2010/main" val="275923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8" name="Rectangle 6"/>
          <p:cNvSpPr>
            <a:spLocks noGrp="1" noChangeArrowheads="1"/>
          </p:cNvSpPr>
          <p:nvPr>
            <p:ph type="sldNum" sz="quarter" idx="11"/>
          </p:nvPr>
        </p:nvSpPr>
        <p:spPr>
          <a:ln/>
        </p:spPr>
        <p:txBody>
          <a:bodyPr/>
          <a:lstStyle>
            <a:lvl1pPr>
              <a:defRPr/>
            </a:lvl1pPr>
          </a:lstStyle>
          <a:p>
            <a:r>
              <a:rPr lang="en-US" dirty="0" smtClean="0"/>
              <a:t>G-</a:t>
            </a:r>
            <a:fld id="{C5693C74-2404-4CE1-9949-EF629182FC2A}" type="slidenum">
              <a:rPr lang="en-US" smtClean="0"/>
              <a:pPr/>
              <a:t>‹#›</a:t>
            </a:fld>
            <a:endParaRPr lang="en-US" dirty="0" smtClean="0"/>
          </a:p>
          <a:p>
            <a:endParaRPr lang="en-US" dirty="0"/>
          </a:p>
        </p:txBody>
      </p:sp>
    </p:spTree>
    <p:extLst>
      <p:ext uri="{BB962C8B-B14F-4D97-AF65-F5344CB8AC3E}">
        <p14:creationId xmlns:p14="http://schemas.microsoft.com/office/powerpoint/2010/main" val="67470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4" name="Rectangle 6"/>
          <p:cNvSpPr>
            <a:spLocks noGrp="1" noChangeArrowheads="1"/>
          </p:cNvSpPr>
          <p:nvPr>
            <p:ph type="sldNum" sz="quarter" idx="11"/>
          </p:nvPr>
        </p:nvSpPr>
        <p:spPr>
          <a:ln/>
        </p:spPr>
        <p:txBody>
          <a:bodyPr/>
          <a:lstStyle>
            <a:lvl1pPr>
              <a:defRPr/>
            </a:lvl1pPr>
          </a:lstStyle>
          <a:p>
            <a:r>
              <a:rPr lang="en-US" dirty="0" smtClean="0"/>
              <a:t>G-</a:t>
            </a:r>
            <a:fld id="{D0FC0A3D-31F6-4E0A-AE5A-23C91B3D04A3}" type="slidenum">
              <a:rPr lang="en-US" smtClean="0"/>
              <a:pPr/>
              <a:t>‹#›</a:t>
            </a:fld>
            <a:endParaRPr lang="en-US" dirty="0" smtClean="0"/>
          </a:p>
          <a:p>
            <a:endParaRPr lang="en-US" dirty="0"/>
          </a:p>
        </p:txBody>
      </p:sp>
    </p:spTree>
    <p:extLst>
      <p:ext uri="{BB962C8B-B14F-4D97-AF65-F5344CB8AC3E}">
        <p14:creationId xmlns:p14="http://schemas.microsoft.com/office/powerpoint/2010/main" val="243678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3" name="Rectangle 6"/>
          <p:cNvSpPr>
            <a:spLocks noGrp="1" noChangeArrowheads="1"/>
          </p:cNvSpPr>
          <p:nvPr>
            <p:ph type="sldNum" sz="quarter" idx="11"/>
          </p:nvPr>
        </p:nvSpPr>
        <p:spPr>
          <a:ln/>
        </p:spPr>
        <p:txBody>
          <a:bodyPr/>
          <a:lstStyle>
            <a:lvl1pPr>
              <a:defRPr/>
            </a:lvl1pPr>
          </a:lstStyle>
          <a:p>
            <a:r>
              <a:rPr lang="en-US" dirty="0" smtClean="0"/>
              <a:t>G-</a:t>
            </a:r>
            <a:fld id="{9A22E6A9-3AFE-4D0F-A0ED-AACCDDE419F5}" type="slidenum">
              <a:rPr lang="en-US" smtClean="0"/>
              <a:pPr/>
              <a:t>‹#›</a:t>
            </a:fld>
            <a:endParaRPr lang="en-US" dirty="0" smtClean="0"/>
          </a:p>
          <a:p>
            <a:endParaRPr lang="en-US" dirty="0"/>
          </a:p>
        </p:txBody>
      </p:sp>
    </p:spTree>
    <p:extLst>
      <p:ext uri="{BB962C8B-B14F-4D97-AF65-F5344CB8AC3E}">
        <p14:creationId xmlns:p14="http://schemas.microsoft.com/office/powerpoint/2010/main" val="108946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dirty="0" smtClean="0"/>
              <a:t>G-</a:t>
            </a:r>
            <a:fld id="{64C5ABEF-B336-4837-B1D5-12EC5245A520}" type="slidenum">
              <a:rPr lang="en-US" smtClean="0"/>
              <a:pPr/>
              <a:t>‹#›</a:t>
            </a:fld>
            <a:endParaRPr lang="en-US" dirty="0" smtClean="0"/>
          </a:p>
          <a:p>
            <a:endParaRPr lang="en-US" dirty="0"/>
          </a:p>
        </p:txBody>
      </p:sp>
    </p:spTree>
    <p:extLst>
      <p:ext uri="{BB962C8B-B14F-4D97-AF65-F5344CB8AC3E}">
        <p14:creationId xmlns:p14="http://schemas.microsoft.com/office/powerpoint/2010/main" val="77256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 </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dirty="0" smtClean="0"/>
              <a:t>G-</a:t>
            </a:r>
            <a:fld id="{0EE26F47-9A91-4CED-9154-C58A34A7CC1B}" type="slidenum">
              <a:rPr lang="en-US" smtClean="0"/>
              <a:pPr/>
              <a:t>‹#›</a:t>
            </a:fld>
            <a:endParaRPr lang="en-US" dirty="0" smtClean="0"/>
          </a:p>
          <a:p>
            <a:endParaRPr lang="en-US" dirty="0"/>
          </a:p>
        </p:txBody>
      </p:sp>
    </p:spTree>
    <p:extLst>
      <p:ext uri="{BB962C8B-B14F-4D97-AF65-F5344CB8AC3E}">
        <p14:creationId xmlns:p14="http://schemas.microsoft.com/office/powerpoint/2010/main" val="33995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8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smtClean="0"/>
              <a:t>KROENKE AND AUER - DATABASE PROCESSING, 13th Edition  © 2014 Pearson Education, Inc. </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G-</a:t>
            </a:r>
            <a:fld id="{CF8A0973-8A15-4111-9422-B165409B8429}"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a:latin typeface="Calibri" pitchFamily="34" charset="0"/>
                <a:cs typeface="Calibri" pitchFamily="34" charset="0"/>
              </a:rPr>
              <a:t>David M. </a:t>
            </a:r>
            <a:r>
              <a:rPr lang="en-US" sz="4000" dirty="0" err="1">
                <a:latin typeface="Calibri" pitchFamily="34" charset="0"/>
                <a:cs typeface="Calibri" pitchFamily="34" charset="0"/>
              </a:rPr>
              <a:t>Kroenke</a:t>
            </a:r>
            <a:r>
              <a:rPr lang="en-US" sz="4000" dirty="0">
                <a:latin typeface="Calibri" pitchFamily="34" charset="0"/>
                <a:cs typeface="Calibri" pitchFamily="34" charset="0"/>
              </a:rPr>
              <a:t> and David J. Auer</a:t>
            </a:r>
            <a:r>
              <a:rPr lang="en-US" sz="4000" dirty="0" smtClean="0"/>
              <a:t/>
            </a:r>
            <a:br>
              <a:rPr lang="en-US" sz="4000" dirty="0" smtClean="0"/>
            </a:br>
            <a:r>
              <a:rPr lang="en-US" sz="4000" dirty="0">
                <a:solidFill>
                  <a:schemeClr val="accent3"/>
                </a:solidFill>
                <a:latin typeface="Calibri" pitchFamily="34" charset="0"/>
                <a:cs typeface="Calibri" pitchFamily="34" charset="0"/>
              </a:rPr>
              <a:t>Database </a:t>
            </a:r>
            <a:r>
              <a:rPr lang="en-US" sz="4000" dirty="0" smtClean="0">
                <a:solidFill>
                  <a:schemeClr val="accent3"/>
                </a:solidFill>
                <a:latin typeface="Calibri" pitchFamily="34" charset="0"/>
                <a:cs typeface="Calibri" pitchFamily="34" charset="0"/>
              </a:rPr>
              <a:t>Processing</a:t>
            </a:r>
            <a:r>
              <a:rPr lang="en-US" sz="4000" dirty="0">
                <a:solidFill>
                  <a:schemeClr val="tx1"/>
                </a:solidFill>
                <a:latin typeface="Calibri" pitchFamily="34" charset="0"/>
                <a:cs typeface="Calibri" pitchFamily="34" charset="0"/>
              </a:rPr>
              <a:t/>
            </a:r>
            <a:br>
              <a:rPr lang="en-US" sz="4000" dirty="0">
                <a:solidFill>
                  <a:schemeClr val="tx1"/>
                </a:solidFill>
                <a:latin typeface="Calibri" pitchFamily="34" charset="0"/>
                <a:cs typeface="Calibri" pitchFamily="34" charset="0"/>
              </a:rPr>
            </a:br>
            <a:r>
              <a:rPr lang="en-US" sz="3200" dirty="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2052" name="Rectangle 5"/>
          <p:cNvSpPr>
            <a:spLocks noChangeArrowheads="1"/>
          </p:cNvSpPr>
          <p:nvPr/>
        </p:nvSpPr>
        <p:spPr bwMode="auto">
          <a:xfrm>
            <a:off x="3276600" y="2438400"/>
            <a:ext cx="5867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Appendix </a:t>
            </a:r>
            <a:r>
              <a:rPr lang="en-US" sz="3600"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G:</a:t>
            </a:r>
            <a:endPar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endParaRP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Data Structures for</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Database Processing</a:t>
            </a:r>
          </a:p>
          <a:p>
            <a:pPr eaLnBrk="1" hangingPunct="1">
              <a:spcBef>
                <a:spcPct val="20000"/>
              </a:spcBef>
            </a:pP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2"/>
            <a:ext cx="3337557" cy="2199595"/>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B-Trees</a:t>
            </a:r>
          </a:p>
        </p:txBody>
      </p:sp>
      <p:sp>
        <p:nvSpPr>
          <p:cNvPr id="11267" name="Rectangle 3"/>
          <p:cNvSpPr>
            <a:spLocks noGrp="1" noChangeArrowheads="1"/>
          </p:cNvSpPr>
          <p:nvPr>
            <p:ph type="body" idx="1"/>
          </p:nvPr>
        </p:nvSpPr>
        <p:spPr/>
        <p:txBody>
          <a:bodyPr/>
          <a:lstStyle/>
          <a:p>
            <a:pPr eaLnBrk="1" hangingPunct="1">
              <a:lnSpc>
                <a:spcPct val="90000"/>
              </a:lnSpc>
            </a:pPr>
            <a:r>
              <a:rPr lang="en-US" sz="2800" smtClean="0"/>
              <a:t>A </a:t>
            </a:r>
            <a:r>
              <a:rPr lang="en-US" sz="2800" b="1" smtClean="0">
                <a:solidFill>
                  <a:srgbClr val="0099CC"/>
                </a:solidFill>
              </a:rPr>
              <a:t>B-Tree</a:t>
            </a:r>
            <a:r>
              <a:rPr lang="en-US" sz="2800" smtClean="0"/>
              <a:t> is a multilevel index that allows both sequential and direct process of data records.</a:t>
            </a:r>
          </a:p>
          <a:p>
            <a:pPr eaLnBrk="1" hangingPunct="1">
              <a:lnSpc>
                <a:spcPct val="90000"/>
              </a:lnSpc>
            </a:pPr>
            <a:r>
              <a:rPr lang="en-US" sz="2800" smtClean="0"/>
              <a:t>A </a:t>
            </a:r>
            <a:r>
              <a:rPr lang="en-US" sz="2800" b="1" smtClean="0">
                <a:solidFill>
                  <a:srgbClr val="0099CC"/>
                </a:solidFill>
              </a:rPr>
              <a:t>B-Tree index</a:t>
            </a:r>
            <a:r>
              <a:rPr lang="en-US" sz="2800" smtClean="0">
                <a:solidFill>
                  <a:srgbClr val="0099CC"/>
                </a:solidFill>
              </a:rPr>
              <a:t> </a:t>
            </a:r>
            <a:r>
              <a:rPr lang="en-US" sz="2800" smtClean="0"/>
              <a:t>has two parts:</a:t>
            </a:r>
          </a:p>
          <a:p>
            <a:pPr lvl="1" eaLnBrk="1" hangingPunct="1">
              <a:lnSpc>
                <a:spcPct val="90000"/>
              </a:lnSpc>
            </a:pPr>
            <a:r>
              <a:rPr lang="en-US" sz="2400" smtClean="0"/>
              <a:t>The </a:t>
            </a:r>
            <a:r>
              <a:rPr lang="en-US" sz="2400" b="1" smtClean="0">
                <a:solidFill>
                  <a:srgbClr val="0099CC"/>
                </a:solidFill>
              </a:rPr>
              <a:t>sequence set</a:t>
            </a:r>
            <a:r>
              <a:rPr lang="en-US" sz="2400" smtClean="0">
                <a:solidFill>
                  <a:srgbClr val="0099CC"/>
                </a:solidFill>
              </a:rPr>
              <a:t> </a:t>
            </a:r>
            <a:r>
              <a:rPr lang="en-US" sz="2400" smtClean="0"/>
              <a:t>is an index containing an entry for every record in the file in physical sequence (usually by primary key value).</a:t>
            </a:r>
          </a:p>
          <a:p>
            <a:pPr lvl="1" eaLnBrk="1" hangingPunct="1">
              <a:lnSpc>
                <a:spcPct val="90000"/>
              </a:lnSpc>
            </a:pPr>
            <a:r>
              <a:rPr lang="en-US" sz="2400" smtClean="0"/>
              <a:t>The </a:t>
            </a:r>
            <a:r>
              <a:rPr lang="en-US" sz="2400" b="1" smtClean="0">
                <a:solidFill>
                  <a:srgbClr val="0099CC"/>
                </a:solidFill>
              </a:rPr>
              <a:t>index set</a:t>
            </a:r>
            <a:r>
              <a:rPr lang="en-US" sz="2400" smtClean="0">
                <a:solidFill>
                  <a:srgbClr val="0099CC"/>
                </a:solidFill>
              </a:rPr>
              <a:t> </a:t>
            </a:r>
            <a:r>
              <a:rPr lang="en-US" sz="2400" smtClean="0"/>
              <a:t>is an index pointing to groups of entries in the sequence set data.</a:t>
            </a:r>
          </a:p>
          <a:p>
            <a:pPr eaLnBrk="1" hangingPunct="1">
              <a:lnSpc>
                <a:spcPct val="90000"/>
              </a:lnSpc>
            </a:pPr>
            <a:r>
              <a:rPr lang="en-US" sz="2800" smtClean="0"/>
              <a:t>By definition, B-Trees are </a:t>
            </a:r>
            <a:r>
              <a:rPr lang="en-US" sz="2800" b="1" smtClean="0">
                <a:solidFill>
                  <a:srgbClr val="0099CC"/>
                </a:solidFill>
              </a:rPr>
              <a:t>balanced</a:t>
            </a:r>
            <a:r>
              <a:rPr lang="en-US" sz="2800" smtClean="0">
                <a:cs typeface="Arial" panose="020B0604020202020204" pitchFamily="34" charset="0"/>
              </a:rPr>
              <a:t>—</a:t>
            </a:r>
            <a:r>
              <a:rPr lang="en-US" sz="2800" smtClean="0"/>
              <a:t>all of the data records are exactly the same distance from the top entry in the index set.</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10</a:t>
            </a:fld>
            <a:endParaRPr lang="en-US"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smtClean="0"/>
              <a:t>B-Trees:</a:t>
            </a:r>
            <a:br>
              <a:rPr lang="en-US" sz="4000" smtClean="0"/>
            </a:br>
            <a:r>
              <a:rPr lang="en-US" sz="4000" smtClean="0"/>
              <a:t>General Structure</a:t>
            </a:r>
          </a:p>
        </p:txBody>
      </p:sp>
      <p:pic>
        <p:nvPicPr>
          <p:cNvPr id="12291"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73125" y="1857375"/>
            <a:ext cx="7473950" cy="2287588"/>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11</a:t>
            </a:fld>
            <a:endParaRPr lang="en-US"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smtClean="0"/>
              <a:t>B-Trees:</a:t>
            </a:r>
            <a:br>
              <a:rPr lang="en-US" sz="4000" smtClean="0"/>
            </a:br>
            <a:r>
              <a:rPr lang="en-US" sz="4000" smtClean="0"/>
              <a:t>Index Set and Sequence Set</a:t>
            </a:r>
          </a:p>
        </p:txBody>
      </p:sp>
      <p:pic>
        <p:nvPicPr>
          <p:cNvPr id="13315" name="Picture 6" descr="C:\Users\Auer.WWU\Auer-Projects\Kroenke-Auer-Projects\Kroenke-Auer-DBP-e11\DBP-e11-Supplements\Images\appD\FigD-1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30213" y="1600200"/>
            <a:ext cx="8207375" cy="4351338"/>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12</a:t>
            </a:fld>
            <a:endParaRPr lang="en-US"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200" smtClean="0"/>
              <a:t>Summary of Data Relationships and Data Organizations Used for Ordered Flat Files</a:t>
            </a:r>
          </a:p>
        </p:txBody>
      </p:sp>
      <p:pic>
        <p:nvPicPr>
          <p:cNvPr id="14339" name="Picture 6" descr="C:\Users\Auer.WWU\Auer-Projects\Kroenke-Auer-Projects\Kroenke-Auer-DBP-e11\DBP-e11-Supplements\Images\appD\FigD-1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11363" y="1547813"/>
            <a:ext cx="5197475" cy="4624387"/>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13</a:t>
            </a:fld>
            <a:endParaRPr lang="en-US"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Representing Binary Relationships:</a:t>
            </a:r>
            <a:br>
              <a:rPr lang="en-US" sz="4000" smtClean="0"/>
            </a:br>
            <a:r>
              <a:rPr lang="en-US" sz="4000" smtClean="0"/>
              <a:t>Record Relationships</a:t>
            </a:r>
          </a:p>
        </p:txBody>
      </p:sp>
      <p:sp>
        <p:nvSpPr>
          <p:cNvPr id="15363" name="Rectangle 3"/>
          <p:cNvSpPr>
            <a:spLocks noGrp="1" noChangeArrowheads="1"/>
          </p:cNvSpPr>
          <p:nvPr>
            <p:ph type="body" idx="1"/>
          </p:nvPr>
        </p:nvSpPr>
        <p:spPr/>
        <p:txBody>
          <a:bodyPr/>
          <a:lstStyle/>
          <a:p>
            <a:pPr eaLnBrk="1" hangingPunct="1"/>
            <a:r>
              <a:rPr lang="en-US" sz="2800" smtClean="0"/>
              <a:t>Records can be related in three ways:</a:t>
            </a:r>
          </a:p>
          <a:p>
            <a:pPr lvl="1" eaLnBrk="1" hangingPunct="1"/>
            <a:r>
              <a:rPr lang="en-US" sz="2400" smtClean="0"/>
              <a:t>A </a:t>
            </a:r>
            <a:r>
              <a:rPr lang="en-US" sz="2400" b="1" smtClean="0">
                <a:solidFill>
                  <a:srgbClr val="0099CC"/>
                </a:solidFill>
              </a:rPr>
              <a:t>tree relationship</a:t>
            </a:r>
            <a:r>
              <a:rPr lang="en-US" sz="2400" smtClean="0">
                <a:solidFill>
                  <a:srgbClr val="0099CC"/>
                </a:solidFill>
              </a:rPr>
              <a:t> </a:t>
            </a:r>
            <a:r>
              <a:rPr lang="en-US" sz="2400" smtClean="0"/>
              <a:t>has 1:N relationships where each child record has only one parent record.</a:t>
            </a:r>
          </a:p>
          <a:p>
            <a:pPr lvl="1" eaLnBrk="1" hangingPunct="1"/>
            <a:r>
              <a:rPr lang="en-US" sz="2400" smtClean="0"/>
              <a:t>A </a:t>
            </a:r>
            <a:r>
              <a:rPr lang="en-US" sz="2400" b="1" smtClean="0">
                <a:solidFill>
                  <a:srgbClr val="0099CC"/>
                </a:solidFill>
              </a:rPr>
              <a:t>simple network</a:t>
            </a:r>
            <a:r>
              <a:rPr lang="en-US" sz="2400" smtClean="0">
                <a:solidFill>
                  <a:srgbClr val="0099CC"/>
                </a:solidFill>
              </a:rPr>
              <a:t> </a:t>
            </a:r>
            <a:r>
              <a:rPr lang="en-US" sz="2400" smtClean="0"/>
              <a:t>is a collection of records and the 1:N relationships among them.</a:t>
            </a:r>
          </a:p>
          <a:p>
            <a:pPr lvl="1" eaLnBrk="1" hangingPunct="1"/>
            <a:r>
              <a:rPr lang="en-US" sz="2400" smtClean="0"/>
              <a:t>A </a:t>
            </a:r>
            <a:r>
              <a:rPr lang="en-US" sz="2400" b="1" smtClean="0">
                <a:solidFill>
                  <a:srgbClr val="0099CC"/>
                </a:solidFill>
              </a:rPr>
              <a:t>complex network</a:t>
            </a:r>
            <a:r>
              <a:rPr lang="en-US" sz="2400" smtClean="0">
                <a:solidFill>
                  <a:srgbClr val="0099CC"/>
                </a:solidFill>
              </a:rPr>
              <a:t> </a:t>
            </a:r>
            <a:r>
              <a:rPr lang="en-US" sz="2400" smtClean="0"/>
              <a:t>is a collection of records and the N:M relationships among them.</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14</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200" smtClean="0"/>
              <a:t>Tree Relationships:</a:t>
            </a:r>
            <a:br>
              <a:rPr lang="en-US" sz="3200" smtClean="0"/>
            </a:br>
            <a:r>
              <a:rPr lang="en-US" sz="3200" smtClean="0"/>
              <a:t>Occurrence of a Faculty Member Record</a:t>
            </a:r>
          </a:p>
        </p:txBody>
      </p:sp>
      <p:pic>
        <p:nvPicPr>
          <p:cNvPr id="16387" name="Picture 6" descr="C:\Users\Auer.WWU\Auer-Projects\Kroenke-Auer-Projects\Kroenke-Auer-DBP-e11\DBP-e11-Supplements\Images\appD\FigD-12.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776413"/>
            <a:ext cx="8229600" cy="31908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15</a:t>
            </a:fld>
            <a:endParaRPr lang="en-US"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smtClean="0"/>
              <a:t>Tree Relationships:</a:t>
            </a:r>
            <a:br>
              <a:rPr lang="en-US" sz="3200" smtClean="0"/>
            </a:br>
            <a:r>
              <a:rPr lang="en-US" sz="2800" smtClean="0"/>
              <a:t>Schematic of a Faculty Member Tree Structure</a:t>
            </a:r>
          </a:p>
        </p:txBody>
      </p:sp>
      <p:pic>
        <p:nvPicPr>
          <p:cNvPr id="17411" name="Picture 6" descr="C:\Users\Auer.WWU\Auer-Projects\Kroenke-Auer-Projects\Kroenke-Auer-DBP-e11\DBP-e11-Supplements\Images\appD\FigD-1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76425" y="2174875"/>
            <a:ext cx="5238750" cy="31527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16</a:t>
            </a:fld>
            <a:endParaRPr lang="en-US"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200" smtClean="0"/>
              <a:t>Simple Networks:</a:t>
            </a:r>
            <a:br>
              <a:rPr lang="en-US" sz="3200" smtClean="0"/>
            </a:br>
            <a:r>
              <a:rPr lang="en-US" sz="3200" smtClean="0"/>
              <a:t>Occurrence of a Simple Network</a:t>
            </a:r>
          </a:p>
        </p:txBody>
      </p:sp>
      <p:pic>
        <p:nvPicPr>
          <p:cNvPr id="18435" name="Picture 5" descr="C:\Users\Auer.WWU\Auer-Projects\Kroenke-Auer-Projects\Kroenke-Auer-DBP-e11\DBP-e11-Supplements\Images\appD\FigD-1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4438" y="2025650"/>
            <a:ext cx="6638925" cy="279082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17</a:t>
            </a:fld>
            <a:endParaRPr lang="en-US"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200" smtClean="0"/>
              <a:t>Simple Networks:</a:t>
            </a:r>
            <a:br>
              <a:rPr lang="en-US" sz="3200" smtClean="0"/>
            </a:br>
            <a:r>
              <a:rPr lang="en-US" sz="3200" smtClean="0"/>
              <a:t>General Structure of a Simple Network</a:t>
            </a:r>
          </a:p>
        </p:txBody>
      </p:sp>
      <p:pic>
        <p:nvPicPr>
          <p:cNvPr id="19459" name="Picture 5" descr="C:\Users\Auer.WWU\Auer-Projects\Kroenke-Auer-Projects\Kroenke-Auer-DBP-e11\DBP-e11-Supplements\Images\appD\FigD-1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24013" y="2341563"/>
            <a:ext cx="5819775" cy="30003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18</a:t>
            </a:fld>
            <a:endParaRPr lang="en-US"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smtClean="0"/>
              <a:t>Complex Networks:</a:t>
            </a:r>
            <a:br>
              <a:rPr lang="en-US" sz="3200" smtClean="0"/>
            </a:br>
            <a:r>
              <a:rPr lang="en-US" sz="3200" smtClean="0"/>
              <a:t>Occurrence of a Complex Network</a:t>
            </a:r>
          </a:p>
        </p:txBody>
      </p:sp>
      <p:pic>
        <p:nvPicPr>
          <p:cNvPr id="20483" name="Picture 5" descr="C:\Users\Auer.WWU\Auer-Projects\Kroenke-Auer-Projects\Kroenke-Auer-DBP-e11\DBP-e11-Supplements\Images\appD\FigD-16.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8263" y="2112963"/>
            <a:ext cx="6467475" cy="184785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19</a:t>
            </a:fld>
            <a:endParaRPr lang="en-US"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Chapter Objectives</a:t>
            </a:r>
          </a:p>
        </p:txBody>
      </p:sp>
      <p:sp>
        <p:nvSpPr>
          <p:cNvPr id="3075" name="Rectangle 3"/>
          <p:cNvSpPr>
            <a:spLocks noGrp="1" noChangeArrowheads="1"/>
          </p:cNvSpPr>
          <p:nvPr>
            <p:ph type="body" idx="1"/>
          </p:nvPr>
        </p:nvSpPr>
        <p:spPr/>
        <p:txBody>
          <a:bodyPr/>
          <a:lstStyle/>
          <a:p>
            <a:pPr eaLnBrk="1" hangingPunct="1"/>
            <a:r>
              <a:rPr lang="en-US" sz="2400" smtClean="0"/>
              <a:t>To define the term </a:t>
            </a:r>
            <a:r>
              <a:rPr lang="en-US" sz="2400" i="1" smtClean="0"/>
              <a:t>data structures</a:t>
            </a:r>
          </a:p>
          <a:p>
            <a:pPr eaLnBrk="1" hangingPunct="1"/>
            <a:r>
              <a:rPr lang="en-US" sz="2400" smtClean="0"/>
              <a:t>To define and illustrate the terms </a:t>
            </a:r>
            <a:r>
              <a:rPr lang="en-US" sz="2400" i="1" smtClean="0"/>
              <a:t>flat file, sequential list, linked list, and index</a:t>
            </a:r>
          </a:p>
          <a:p>
            <a:pPr eaLnBrk="1" hangingPunct="1"/>
            <a:r>
              <a:rPr lang="en-US" sz="2400" smtClean="0"/>
              <a:t>To define and illustrate B-tree multilevel indexes</a:t>
            </a:r>
          </a:p>
          <a:p>
            <a:pPr eaLnBrk="1" hangingPunct="1"/>
            <a:r>
              <a:rPr lang="en-US" sz="2400" smtClean="0"/>
              <a:t>To demonstrate how binary relationships are represented using trees, simple networks, and complex networks</a:t>
            </a:r>
          </a:p>
          <a:p>
            <a:pPr eaLnBrk="1" hangingPunct="1"/>
            <a:r>
              <a:rPr lang="en-US" sz="2400" smtClean="0"/>
              <a:t>To define and illustrate primary and secondary keys</a:t>
            </a:r>
          </a:p>
          <a:p>
            <a:pPr eaLnBrk="1" hangingPunct="1"/>
            <a:r>
              <a:rPr lang="en-US" sz="2400" smtClean="0"/>
              <a:t>To define and illustrate unique and nonunique secondary keys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2</a:t>
            </a:fld>
            <a:endParaRPr lang="en-US"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200" smtClean="0"/>
              <a:t>Complex Networks:</a:t>
            </a:r>
            <a:br>
              <a:rPr lang="en-US" sz="3200" smtClean="0"/>
            </a:br>
            <a:r>
              <a:rPr lang="en-US" sz="3200" smtClean="0"/>
              <a:t>General Structure of a Complex Network</a:t>
            </a:r>
          </a:p>
        </p:txBody>
      </p:sp>
      <p:pic>
        <p:nvPicPr>
          <p:cNvPr id="21507" name="Picture 5" descr="C:\Users\Auer.WWU\Auer-Projects\Kroenke-Auer-Projects\Kroenke-Auer-DBP-e11\DBP-e11-Supplements\Images\appD\FigD-1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627438" y="2371725"/>
            <a:ext cx="1724025" cy="188595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20</a:t>
            </a:fld>
            <a:endParaRPr lang="en-US"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Representing Trees</a:t>
            </a:r>
          </a:p>
        </p:txBody>
      </p:sp>
      <p:sp>
        <p:nvSpPr>
          <p:cNvPr id="22531" name="Rectangle 3"/>
          <p:cNvSpPr>
            <a:spLocks noGrp="1" noChangeArrowheads="1"/>
          </p:cNvSpPr>
          <p:nvPr>
            <p:ph type="body" sz="half" idx="1"/>
          </p:nvPr>
        </p:nvSpPr>
        <p:spPr>
          <a:xfrm>
            <a:off x="457200" y="1600200"/>
            <a:ext cx="8153400" cy="1295400"/>
          </a:xfrm>
        </p:spPr>
        <p:txBody>
          <a:bodyPr/>
          <a:lstStyle/>
          <a:p>
            <a:pPr eaLnBrk="1" hangingPunct="1"/>
            <a:r>
              <a:rPr lang="en-US" smtClean="0"/>
              <a:t>Sequential lists, linked lists, and indexes can all be used to represent trees.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C17AC2F6-1155-490A-8107-83ED034E5A75}" type="slidenum">
              <a:rPr lang="en-US" smtClean="0"/>
              <a:pPr/>
              <a:t>21</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smtClean="0"/>
              <a:t>Representing Trees:</a:t>
            </a:r>
            <a:br>
              <a:rPr lang="en-US" sz="4000" smtClean="0"/>
            </a:br>
            <a:r>
              <a:rPr lang="en-US" sz="4000" smtClean="0"/>
              <a:t>The VENDOR-INVOICE Tree</a:t>
            </a:r>
          </a:p>
        </p:txBody>
      </p:sp>
      <p:sp>
        <p:nvSpPr>
          <p:cNvPr id="23555" name="Text Box 5"/>
          <p:cNvSpPr txBox="1">
            <a:spLocks noChangeArrowheads="1"/>
          </p:cNvSpPr>
          <p:nvPr/>
        </p:nvSpPr>
        <p:spPr bwMode="auto">
          <a:xfrm>
            <a:off x="762000" y="1752600"/>
            <a:ext cx="594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Example tree relating VENDOR and INVOICE records:</a:t>
            </a:r>
          </a:p>
        </p:txBody>
      </p:sp>
      <p:sp>
        <p:nvSpPr>
          <p:cNvPr id="23556" name="Text Box 7"/>
          <p:cNvSpPr txBox="1">
            <a:spLocks noChangeArrowheads="1"/>
          </p:cNvSpPr>
          <p:nvPr/>
        </p:nvSpPr>
        <p:spPr bwMode="auto">
          <a:xfrm>
            <a:off x="762000" y="3733800"/>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Two occurrences of the VENDOR-INVOICE tree:</a:t>
            </a:r>
          </a:p>
        </p:txBody>
      </p:sp>
      <p:pic>
        <p:nvPicPr>
          <p:cNvPr id="23557" name="Picture 9" descr="C:\Users\Auer.WWU\Auer-Projects\Kroenke-Auer-Projects\Kroenke-Auer-DBP-e11\DBP-e11-Supplements\Images\appD\FigD-18.JPG"/>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946900" y="1828800"/>
            <a:ext cx="1584325" cy="1733550"/>
          </a:xfrm>
        </p:spPr>
      </p:pic>
      <p:pic>
        <p:nvPicPr>
          <p:cNvPr id="23558" name="Picture 10" descr="C:\Users\Auer.WWU\Auer-Projects\Kroenke-Auer-Projects\Kroenke-Auer-DBP-e11\DBP-e11-Supplements\Images\appD\FigD-19.JPG"/>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85800" y="4418013"/>
            <a:ext cx="7924800" cy="14255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C17AC2F6-1155-490A-8107-83ED034E5A75}" type="slidenum">
              <a:rPr lang="en-US" smtClean="0"/>
              <a:pPr/>
              <a:t>22</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200" smtClean="0"/>
              <a:t>Representing Trees with Sequential Lists:</a:t>
            </a:r>
            <a:br>
              <a:rPr lang="en-US" sz="3200" smtClean="0"/>
            </a:br>
            <a:r>
              <a:rPr lang="en-US" sz="3200" smtClean="0"/>
              <a:t>The VENDOR-INVOICE Tree</a:t>
            </a:r>
          </a:p>
        </p:txBody>
      </p:sp>
      <p:pic>
        <p:nvPicPr>
          <p:cNvPr id="24579" name="Picture 6" descr="C:\Users\Auer.WWU\Auer-Projects\Kroenke-Auer-Projects\Kroenke-Auer-DBP-e11\DBP-e11-Supplements\Images\appD\FigD-2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14563" y="2100263"/>
            <a:ext cx="4486275" cy="2852737"/>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23</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200" smtClean="0"/>
              <a:t>Representing Trees with Linked Lists:</a:t>
            </a:r>
            <a:br>
              <a:rPr lang="en-US" sz="3200" smtClean="0"/>
            </a:br>
            <a:r>
              <a:rPr lang="en-US" sz="3200" smtClean="0"/>
              <a:t>The VENDOR-INVOICE Tree</a:t>
            </a:r>
          </a:p>
        </p:txBody>
      </p:sp>
      <p:pic>
        <p:nvPicPr>
          <p:cNvPr id="25603" name="Picture 6" descr="C:\Users\Auer.WWU\Auer-Projects\Kroenke-Auer-Projects\Kroenke-Auer-DBP-e11\DBP-e11-Supplements\Images\appD\FigD-2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0" y="1982788"/>
            <a:ext cx="4724400" cy="2881312"/>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24</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smtClean="0"/>
              <a:t>Representing Trees with Linked Lists:</a:t>
            </a:r>
            <a:br>
              <a:rPr lang="en-US" sz="3200" smtClean="0"/>
            </a:br>
            <a:r>
              <a:rPr lang="en-US" sz="3200" smtClean="0"/>
              <a:t>Inserting a Record</a:t>
            </a:r>
          </a:p>
        </p:txBody>
      </p:sp>
      <p:pic>
        <p:nvPicPr>
          <p:cNvPr id="26627" name="Picture 7" descr="C:\Users\Auer.WWU\Auer-Projects\Kroenke-Auer-Projects\Kroenke-Auer-DBP-e11\DBP-e11-Supplements\Images\appD\FigD-22.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62200" y="1897063"/>
            <a:ext cx="5791200" cy="3138487"/>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25</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smtClean="0"/>
              <a:t>Representing Trees with Linked Lists:</a:t>
            </a:r>
            <a:br>
              <a:rPr lang="en-US" sz="3200" smtClean="0"/>
            </a:br>
            <a:r>
              <a:rPr lang="en-US" sz="3200" smtClean="0"/>
              <a:t>Deleting a Record</a:t>
            </a:r>
          </a:p>
        </p:txBody>
      </p:sp>
      <p:pic>
        <p:nvPicPr>
          <p:cNvPr id="27651" name="Picture 7" descr="C:\Users\Auer.WWU\Auer-Projects\Kroenke-Auer-Projects\Kroenke-Auer-DBP-e11\DBP-e11-Supplements\Images\appD\FigD-2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0" y="1855788"/>
            <a:ext cx="5791200" cy="3167062"/>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26</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200" smtClean="0"/>
              <a:t>Representing Trees with Indexes:</a:t>
            </a:r>
            <a:br>
              <a:rPr lang="en-US" sz="3200" smtClean="0"/>
            </a:br>
            <a:r>
              <a:rPr lang="en-US" sz="3200" smtClean="0"/>
              <a:t>The VENDOR-INVOICE Tree</a:t>
            </a:r>
          </a:p>
        </p:txBody>
      </p:sp>
      <p:sp>
        <p:nvSpPr>
          <p:cNvPr id="28675" name="Text Box 8"/>
          <p:cNvSpPr txBox="1">
            <a:spLocks noChangeArrowheads="1"/>
          </p:cNvSpPr>
          <p:nvPr/>
        </p:nvSpPr>
        <p:spPr bwMode="auto">
          <a:xfrm>
            <a:off x="6172200" y="16764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Index:</a:t>
            </a:r>
          </a:p>
        </p:txBody>
      </p:sp>
      <p:pic>
        <p:nvPicPr>
          <p:cNvPr id="28676" name="Picture 9" descr="C:\Users\Auer.WWU\Auer-Projects\Kroenke-Auer-Projects\Kroenke-Auer-DBP-e11\DBP-e11-Supplements\Images\appD\FigD-20.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1963" y="2209800"/>
            <a:ext cx="4476750" cy="2846388"/>
          </a:xfrm>
        </p:spPr>
      </p:pic>
      <p:pic>
        <p:nvPicPr>
          <p:cNvPr id="28677" name="Picture 10" descr="C:\Users\Auer.WWU\Auer-Projects\Kroenke-Auer-Projects\Kroenke-Auer-DBP-e11\DBP-e11-Supplements\Images\appD\FigD-24.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118225" y="2133600"/>
            <a:ext cx="1993900" cy="225742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27</a:t>
            </a:fld>
            <a:endParaRPr lang="en-US"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2800" smtClean="0"/>
              <a:t>Representing Simple Networks:</a:t>
            </a:r>
            <a:br>
              <a:rPr lang="en-US" sz="2800" smtClean="0"/>
            </a:br>
            <a:r>
              <a:rPr lang="en-US" sz="2800" smtClean="0"/>
              <a:t>The CUSTOMER-TRUCK-SHIPMENT Structure</a:t>
            </a:r>
          </a:p>
        </p:txBody>
      </p:sp>
      <p:sp>
        <p:nvSpPr>
          <p:cNvPr id="29699" name="Text Box 5"/>
          <p:cNvSpPr txBox="1">
            <a:spLocks noChangeArrowheads="1"/>
          </p:cNvSpPr>
          <p:nvPr/>
        </p:nvSpPr>
        <p:spPr bwMode="auto">
          <a:xfrm>
            <a:off x="533400" y="1600200"/>
            <a:ext cx="3352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Example simple network relating CUSTOMER, TRUCK, and SHIPMENT records:</a:t>
            </a:r>
          </a:p>
        </p:txBody>
      </p:sp>
      <p:sp>
        <p:nvSpPr>
          <p:cNvPr id="29700" name="Text Box 6"/>
          <p:cNvSpPr txBox="1">
            <a:spLocks noChangeArrowheads="1"/>
          </p:cNvSpPr>
          <p:nvPr/>
        </p:nvSpPr>
        <p:spPr bwMode="auto">
          <a:xfrm>
            <a:off x="533400" y="3733800"/>
            <a:ext cx="426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Occurrences of the CUSTOMER-TRUCK-SHIPMENT simple network:</a:t>
            </a:r>
          </a:p>
        </p:txBody>
      </p:sp>
      <p:pic>
        <p:nvPicPr>
          <p:cNvPr id="29701" name="Picture 9" descr="C:\Users\Auer.WWU\Auer-Projects\Kroenke-Auer-Projects\Kroenke-Auer-DBP-e11\DBP-e11-Supplements\Images\appD\FigD-25.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114800" y="1630363"/>
            <a:ext cx="4572000" cy="1487487"/>
          </a:xfrm>
        </p:spPr>
      </p:pic>
      <p:pic>
        <p:nvPicPr>
          <p:cNvPr id="29702" name="Picture 10" descr="C:\Users\Auer.WWU\Auer-Projects\Kroenke-Auer-Projects\Kroenke-Auer-DBP-e11\DBP-e11-Supplements\Images\appD\FigD-26.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833938" y="3657600"/>
            <a:ext cx="3800475" cy="25050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28</a:t>
            </a:fld>
            <a:endParaRPr lang="en-US"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800" dirty="0" smtClean="0"/>
              <a:t>Representing Simple Networks with Linked Lists:</a:t>
            </a:r>
            <a:br>
              <a:rPr lang="en-US" sz="2800" dirty="0" smtClean="0"/>
            </a:br>
            <a:r>
              <a:rPr lang="en-US" sz="2800" dirty="0" smtClean="0"/>
              <a:t>The CUSTOMER-TRUCK-SHIPMENT Structure</a:t>
            </a:r>
          </a:p>
        </p:txBody>
      </p:sp>
      <p:pic>
        <p:nvPicPr>
          <p:cNvPr id="30723" name="Picture 5" descr="C:\Users\Auer.WWU\Auer-Projects\Kroenke-Auer-Projects\Kroenke-Auer-DBP-e11\DBP-e11-Supplements\Images\appD\FigD-2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74875" y="1614488"/>
            <a:ext cx="4794250" cy="44958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29</a:t>
            </a:fld>
            <a:endParaRPr lang="en-US"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Flat Files</a:t>
            </a:r>
          </a:p>
        </p:txBody>
      </p:sp>
      <p:sp>
        <p:nvSpPr>
          <p:cNvPr id="4099" name="Rectangle 3"/>
          <p:cNvSpPr>
            <a:spLocks noGrp="1" noChangeArrowheads="1"/>
          </p:cNvSpPr>
          <p:nvPr>
            <p:ph type="body" sz="half" idx="1"/>
          </p:nvPr>
        </p:nvSpPr>
        <p:spPr>
          <a:xfrm>
            <a:off x="457200" y="1600200"/>
            <a:ext cx="8229600" cy="1447800"/>
          </a:xfrm>
        </p:spPr>
        <p:txBody>
          <a:bodyPr/>
          <a:lstStyle/>
          <a:p>
            <a:pPr eaLnBrk="1" hangingPunct="1">
              <a:buClr>
                <a:schemeClr val="tx1"/>
              </a:buClr>
            </a:pPr>
            <a:r>
              <a:rPr lang="en-US" sz="2000" smtClean="0"/>
              <a:t>A</a:t>
            </a:r>
            <a:r>
              <a:rPr lang="en-US" sz="2000" b="1" smtClean="0">
                <a:solidFill>
                  <a:srgbClr val="0066FF"/>
                </a:solidFill>
              </a:rPr>
              <a:t> </a:t>
            </a:r>
            <a:r>
              <a:rPr lang="en-US" sz="2000" b="1" smtClean="0">
                <a:solidFill>
                  <a:srgbClr val="0099CC"/>
                </a:solidFill>
              </a:rPr>
              <a:t>flat file</a:t>
            </a:r>
            <a:r>
              <a:rPr lang="en-US" sz="2000" smtClean="0">
                <a:solidFill>
                  <a:srgbClr val="0099CC"/>
                </a:solidFill>
              </a:rPr>
              <a:t> </a:t>
            </a:r>
            <a:r>
              <a:rPr lang="en-US" sz="2000" smtClean="0"/>
              <a:t>is a file that has no repeating groups.</a:t>
            </a:r>
          </a:p>
          <a:p>
            <a:pPr eaLnBrk="1" hangingPunct="1"/>
            <a:r>
              <a:rPr lang="en-US" sz="2000" smtClean="0"/>
              <a:t>They are usually processed in some predetermined order.</a:t>
            </a:r>
          </a:p>
        </p:txBody>
      </p:sp>
      <p:sp>
        <p:nvSpPr>
          <p:cNvPr id="4100" name="Text Box 9"/>
          <p:cNvSpPr txBox="1">
            <a:spLocks noChangeArrowheads="1"/>
          </p:cNvSpPr>
          <p:nvPr/>
        </p:nvSpPr>
        <p:spPr bwMode="auto">
          <a:xfrm>
            <a:off x="609600" y="28956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Flat File:</a:t>
            </a:r>
          </a:p>
        </p:txBody>
      </p:sp>
      <p:sp>
        <p:nvSpPr>
          <p:cNvPr id="4101" name="Text Box 10"/>
          <p:cNvSpPr txBox="1">
            <a:spLocks noChangeArrowheads="1"/>
          </p:cNvSpPr>
          <p:nvPr/>
        </p:nvSpPr>
        <p:spPr bwMode="auto">
          <a:xfrm>
            <a:off x="5334000" y="28194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Nonflat File:</a:t>
            </a:r>
          </a:p>
        </p:txBody>
      </p:sp>
      <p:pic>
        <p:nvPicPr>
          <p:cNvPr id="4102" name="Picture 11"/>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33413" y="3505200"/>
            <a:ext cx="3443287" cy="2185988"/>
          </a:xfrm>
        </p:spPr>
      </p:pic>
      <p:pic>
        <p:nvPicPr>
          <p:cNvPr id="4103" name="Picture 12"/>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446713" y="3200400"/>
            <a:ext cx="2501900" cy="21875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C17AC2F6-1155-490A-8107-83ED034E5A75}" type="slidenum">
              <a:rPr lang="en-US" smtClean="0"/>
              <a:pPr/>
              <a:t>3</a:t>
            </a:fld>
            <a:endParaRPr lang="en-US" smtClean="0"/>
          </a:p>
          <a:p>
            <a:endParaRPr lang="en-US" dirty="0"/>
          </a:p>
        </p:txBody>
      </p:sp>
    </p:spTree>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800" smtClean="0"/>
              <a:t>Representing Simple Networks with Indexes:</a:t>
            </a:r>
            <a:br>
              <a:rPr lang="en-US" sz="2800" smtClean="0"/>
            </a:br>
            <a:r>
              <a:rPr lang="en-US" sz="2800" smtClean="0"/>
              <a:t>The CUSTOMER-TRUCK-SHIPMENT Structure</a:t>
            </a:r>
          </a:p>
        </p:txBody>
      </p:sp>
      <p:sp>
        <p:nvSpPr>
          <p:cNvPr id="31747" name="Text Box 8"/>
          <p:cNvSpPr txBox="1">
            <a:spLocks noChangeArrowheads="1"/>
          </p:cNvSpPr>
          <p:nvPr/>
        </p:nvSpPr>
        <p:spPr bwMode="auto">
          <a:xfrm>
            <a:off x="4343400" y="16764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Indexes:</a:t>
            </a:r>
          </a:p>
        </p:txBody>
      </p:sp>
      <p:pic>
        <p:nvPicPr>
          <p:cNvPr id="31748" name="Picture 1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95313" y="2133600"/>
            <a:ext cx="3194050" cy="3429000"/>
          </a:xfrm>
        </p:spPr>
      </p:pic>
      <p:pic>
        <p:nvPicPr>
          <p:cNvPr id="31749" name="Picture 12" descr="C:\Users\Auer.WWU\Auer-Projects\Kroenke-Auer-Projects\Kroenke-Auer-DBP-e11\DBP-e11-Supplements\Images\appD\FigD-28.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267200" y="2365375"/>
            <a:ext cx="4495800" cy="182245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30</a:t>
            </a:fld>
            <a:endParaRPr lang="en-US"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smtClean="0"/>
              <a:t>Representing Complex Networks</a:t>
            </a:r>
          </a:p>
        </p:txBody>
      </p:sp>
      <p:sp>
        <p:nvSpPr>
          <p:cNvPr id="32771" name="Rectangle 3"/>
          <p:cNvSpPr>
            <a:spLocks noGrp="1" noChangeArrowheads="1"/>
          </p:cNvSpPr>
          <p:nvPr>
            <p:ph type="body" idx="1"/>
          </p:nvPr>
        </p:nvSpPr>
        <p:spPr/>
        <p:txBody>
          <a:bodyPr/>
          <a:lstStyle/>
          <a:p>
            <a:pPr eaLnBrk="1" hangingPunct="1"/>
            <a:r>
              <a:rPr lang="en-US" smtClean="0"/>
              <a:t>Complex networks represented by:</a:t>
            </a:r>
          </a:p>
          <a:p>
            <a:pPr lvl="1" eaLnBrk="1" hangingPunct="1"/>
            <a:r>
              <a:rPr lang="en-US" smtClean="0"/>
              <a:t>Decomposing them into trees</a:t>
            </a:r>
          </a:p>
          <a:p>
            <a:pPr lvl="1" eaLnBrk="1" hangingPunct="1"/>
            <a:r>
              <a:rPr lang="en-US" smtClean="0"/>
              <a:t>Decomposing them into simple networks</a:t>
            </a:r>
          </a:p>
          <a:p>
            <a:pPr lvl="2" eaLnBrk="1" hangingPunct="1"/>
            <a:r>
              <a:rPr lang="en-US" smtClean="0"/>
              <a:t>This will require an </a:t>
            </a:r>
            <a:r>
              <a:rPr lang="en-US" b="1" smtClean="0">
                <a:solidFill>
                  <a:srgbClr val="0099CC"/>
                </a:solidFill>
              </a:rPr>
              <a:t>intersection record</a:t>
            </a:r>
          </a:p>
          <a:p>
            <a:pPr lvl="2" eaLnBrk="1" hangingPunct="1"/>
            <a:r>
              <a:rPr lang="en-US" smtClean="0"/>
              <a:t>Can be represented using techniques for simple networks</a:t>
            </a:r>
          </a:p>
          <a:p>
            <a:pPr lvl="1" eaLnBrk="1" hangingPunct="1"/>
            <a:r>
              <a:rPr lang="en-US" smtClean="0"/>
              <a:t>Using indexes</a:t>
            </a:r>
          </a:p>
          <a:p>
            <a:pPr eaLnBrk="1" hangingPunct="1"/>
            <a:r>
              <a:rPr lang="en-US" smtClean="0"/>
              <a:t>Linked lists are </a:t>
            </a:r>
            <a:r>
              <a:rPr lang="en-US" i="1" smtClean="0"/>
              <a:t>not</a:t>
            </a:r>
            <a:r>
              <a:rPr lang="en-US" smtClean="0"/>
              <a:t> used by any DBMS product to represent complex networks.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31</a:t>
            </a:fld>
            <a:endParaRPr lang="en-US"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200" smtClean="0"/>
              <a:t>Representing Complex Networks:</a:t>
            </a:r>
            <a:br>
              <a:rPr lang="en-US" sz="3200" smtClean="0"/>
            </a:br>
            <a:r>
              <a:rPr lang="en-US" sz="3200" smtClean="0"/>
              <a:t>Decomposition into Simple Networks</a:t>
            </a:r>
          </a:p>
        </p:txBody>
      </p:sp>
      <p:sp>
        <p:nvSpPr>
          <p:cNvPr id="33795" name="Text Box 6"/>
          <p:cNvSpPr txBox="1">
            <a:spLocks noChangeArrowheads="1"/>
          </p:cNvSpPr>
          <p:nvPr/>
        </p:nvSpPr>
        <p:spPr bwMode="auto">
          <a:xfrm>
            <a:off x="457200" y="17526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Example STUDENT-CLASS complex network:</a:t>
            </a:r>
          </a:p>
        </p:txBody>
      </p:sp>
      <p:sp>
        <p:nvSpPr>
          <p:cNvPr id="33796" name="Text Box 7"/>
          <p:cNvSpPr txBox="1">
            <a:spLocks noChangeArrowheads="1"/>
          </p:cNvSpPr>
          <p:nvPr/>
        </p:nvSpPr>
        <p:spPr bwMode="auto">
          <a:xfrm>
            <a:off x="533400" y="3962400"/>
            <a:ext cx="3124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Decomposition of the STUDENT-CLASS complex network into a simple network using STUDENT-CLASS intersection records:</a:t>
            </a:r>
          </a:p>
        </p:txBody>
      </p:sp>
      <p:pic>
        <p:nvPicPr>
          <p:cNvPr id="33797" name="Picture 10" descr="C:\Users\Auer.WWU\Auer-Projects\Kroenke-Auer-Projects\Kroenke-Auer-DBP-e11\DBP-e11-Supplements\Images\appD\FigD-29.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95763" y="3962400"/>
            <a:ext cx="4410075" cy="1893888"/>
          </a:xfrm>
        </p:spPr>
      </p:pic>
      <p:pic>
        <p:nvPicPr>
          <p:cNvPr id="33798" name="Picture 11" descr="C:\Users\Auer.WWU\Auer-Projects\Kroenke-Auer-Projects\Kroenke-Auer-DBP-e11\DBP-e11-Supplements\Images\appD\FigD-17.JP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5724525" y="1752600"/>
            <a:ext cx="1628775" cy="17811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32</a:t>
            </a:fld>
            <a:endParaRPr lang="en-US"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200" smtClean="0"/>
              <a:t>Representing Complex Networks:</a:t>
            </a:r>
            <a:br>
              <a:rPr lang="en-US" sz="3200" smtClean="0"/>
            </a:br>
            <a:r>
              <a:rPr lang="en-US" sz="3200" smtClean="0"/>
              <a:t>Decomposition into Simple Networks</a:t>
            </a:r>
          </a:p>
        </p:txBody>
      </p:sp>
      <p:sp>
        <p:nvSpPr>
          <p:cNvPr id="34819" name="Text Box 5"/>
          <p:cNvSpPr txBox="1">
            <a:spLocks noChangeArrowheads="1"/>
          </p:cNvSpPr>
          <p:nvPr/>
        </p:nvSpPr>
        <p:spPr bwMode="auto">
          <a:xfrm>
            <a:off x="533400" y="1676400"/>
            <a:ext cx="3657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Occurrences of the STUDENT-CLASS simple network with STUDENT-CLASS intersection records:</a:t>
            </a:r>
          </a:p>
        </p:txBody>
      </p:sp>
      <p:pic>
        <p:nvPicPr>
          <p:cNvPr id="34820" name="Picture 8" descr="C:\Users\Auer.WWU\Auer-Projects\Kroenke-Auer-Projects\Kroenke-Auer-DBP-e11\DBP-e11-Supplements\Images\appD\FigD-3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986338" y="1524000"/>
            <a:ext cx="3170237" cy="4525963"/>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33</a:t>
            </a:fld>
            <a:endParaRPr lang="en-US"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2800" dirty="0" smtClean="0"/>
              <a:t>Representing Complex Networks with Linked Lists:</a:t>
            </a:r>
            <a:br>
              <a:rPr lang="en-US" sz="2800" dirty="0" smtClean="0"/>
            </a:br>
            <a:r>
              <a:rPr lang="en-US" sz="2800" dirty="0" smtClean="0"/>
              <a:t>The STUDENT-CLASS Structure</a:t>
            </a:r>
          </a:p>
        </p:txBody>
      </p:sp>
      <p:pic>
        <p:nvPicPr>
          <p:cNvPr id="35843" name="Picture 5" descr="C:\Users\Auer.WWU\Auer-Projects\Kroenke-Auer-Projects\Kroenke-Auer-DBP-e11\DBP-e11-Supplements\Images\appD\FigD-3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35300" y="1611313"/>
            <a:ext cx="3071813" cy="4503737"/>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34</a:t>
            </a:fld>
            <a:endParaRPr lang="en-US"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2895600" cy="5668962"/>
          </a:xfrm>
        </p:spPr>
        <p:txBody>
          <a:bodyPr/>
          <a:lstStyle/>
          <a:p>
            <a:pPr eaLnBrk="1" hangingPunct="1"/>
            <a:r>
              <a:rPr lang="en-US" sz="2800" smtClean="0"/>
              <a:t>Summary of Relationship Representations</a:t>
            </a:r>
          </a:p>
        </p:txBody>
      </p:sp>
      <p:pic>
        <p:nvPicPr>
          <p:cNvPr id="36867" name="Picture 5" descr="C:\Users\Auer.WWU\Auer-Projects\Kroenke-Auer-Projects\Kroenke-Auer-DBP-e11\DBP-e11-Supplements\Images\appD\FigD-32.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429000" y="304800"/>
            <a:ext cx="5099050" cy="558165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35</a:t>
            </a:fld>
            <a:endParaRPr lang="en-US"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Secondary Key Representations</a:t>
            </a:r>
          </a:p>
        </p:txBody>
      </p:sp>
      <p:sp>
        <p:nvSpPr>
          <p:cNvPr id="37891" name="Rectangle 3"/>
          <p:cNvSpPr>
            <a:spLocks noGrp="1" noChangeArrowheads="1"/>
          </p:cNvSpPr>
          <p:nvPr>
            <p:ph type="body" idx="1"/>
          </p:nvPr>
        </p:nvSpPr>
        <p:spPr/>
        <p:txBody>
          <a:bodyPr/>
          <a:lstStyle/>
          <a:p>
            <a:pPr eaLnBrk="1" hangingPunct="1">
              <a:lnSpc>
                <a:spcPct val="80000"/>
              </a:lnSpc>
              <a:buClr>
                <a:schemeClr val="tx1"/>
              </a:buClr>
            </a:pPr>
            <a:r>
              <a:rPr lang="en-US" sz="2800" b="1" smtClean="0">
                <a:solidFill>
                  <a:srgbClr val="0099CC"/>
                </a:solidFill>
              </a:rPr>
              <a:t>Key</a:t>
            </a:r>
            <a:r>
              <a:rPr lang="en-US" sz="2800" b="1" smtClean="0">
                <a:solidFill>
                  <a:srgbClr val="0066FF"/>
                </a:solidFill>
              </a:rPr>
              <a:t> </a:t>
            </a:r>
            <a:r>
              <a:rPr lang="en-US" sz="2800" smtClean="0"/>
              <a:t>indicates a field (or fields) used to uniquely identify a row or record.</a:t>
            </a:r>
          </a:p>
          <a:p>
            <a:pPr eaLnBrk="1" hangingPunct="1">
              <a:lnSpc>
                <a:spcPct val="80000"/>
              </a:lnSpc>
            </a:pPr>
            <a:r>
              <a:rPr lang="en-US" sz="2800" smtClean="0"/>
              <a:t>This key usually is called the </a:t>
            </a:r>
            <a:r>
              <a:rPr lang="en-US" sz="2800" b="1" smtClean="0">
                <a:solidFill>
                  <a:srgbClr val="0099CC"/>
                </a:solidFill>
              </a:rPr>
              <a:t>primary key</a:t>
            </a:r>
            <a:r>
              <a:rPr lang="en-US" sz="2800" smtClean="0"/>
              <a:t>.</a:t>
            </a:r>
          </a:p>
          <a:p>
            <a:pPr eaLnBrk="1" hangingPunct="1">
              <a:lnSpc>
                <a:spcPct val="80000"/>
              </a:lnSpc>
              <a:buClr>
                <a:schemeClr val="tx1"/>
              </a:buClr>
            </a:pPr>
            <a:r>
              <a:rPr lang="en-US" sz="2800" b="1" smtClean="0">
                <a:solidFill>
                  <a:srgbClr val="0099CC"/>
                </a:solidFill>
              </a:rPr>
              <a:t>Secondary keys</a:t>
            </a:r>
            <a:r>
              <a:rPr lang="en-US" sz="2800" smtClean="0">
                <a:solidFill>
                  <a:srgbClr val="0099CC"/>
                </a:solidFill>
              </a:rPr>
              <a:t> </a:t>
            </a:r>
            <a:r>
              <a:rPr lang="en-US" sz="2800" smtClean="0"/>
              <a:t>are used to access the data on some field besides the primary key.</a:t>
            </a:r>
          </a:p>
          <a:p>
            <a:pPr eaLnBrk="1" hangingPunct="1">
              <a:lnSpc>
                <a:spcPct val="80000"/>
              </a:lnSpc>
            </a:pPr>
            <a:r>
              <a:rPr lang="en-US" sz="2800" smtClean="0"/>
              <a:t>Secondary keys can be unique or nonunique.</a:t>
            </a:r>
          </a:p>
          <a:p>
            <a:pPr lvl="1" eaLnBrk="1" hangingPunct="1">
              <a:lnSpc>
                <a:spcPct val="80000"/>
              </a:lnSpc>
              <a:buClr>
                <a:schemeClr val="tx1"/>
              </a:buClr>
            </a:pPr>
            <a:r>
              <a:rPr lang="en-US" sz="2400" b="1" smtClean="0">
                <a:solidFill>
                  <a:srgbClr val="0099CC"/>
                </a:solidFill>
              </a:rPr>
              <a:t>Nonunique secondary keys</a:t>
            </a:r>
            <a:r>
              <a:rPr lang="en-US" sz="2400" smtClean="0">
                <a:solidFill>
                  <a:srgbClr val="0099CC"/>
                </a:solidFill>
              </a:rPr>
              <a:t> </a:t>
            </a:r>
            <a:r>
              <a:rPr lang="en-US" sz="2400" smtClean="0"/>
              <a:t>can be represented with both linked lists and indexes.</a:t>
            </a:r>
          </a:p>
          <a:p>
            <a:pPr lvl="2" eaLnBrk="1" hangingPunct="1">
              <a:lnSpc>
                <a:spcPct val="80000"/>
              </a:lnSpc>
              <a:buClr>
                <a:schemeClr val="tx1"/>
              </a:buClr>
            </a:pPr>
            <a:r>
              <a:rPr lang="en-US" sz="2000" b="1" smtClean="0">
                <a:solidFill>
                  <a:srgbClr val="0099CC"/>
                </a:solidFill>
              </a:rPr>
              <a:t>Set</a:t>
            </a:r>
            <a:r>
              <a:rPr lang="en-US" sz="2000" smtClean="0"/>
              <a:t> refers to all records that have the same value of a nonunique secondary key.</a:t>
            </a:r>
          </a:p>
          <a:p>
            <a:pPr lvl="1" eaLnBrk="1" hangingPunct="1">
              <a:lnSpc>
                <a:spcPct val="80000"/>
              </a:lnSpc>
              <a:buClr>
                <a:schemeClr val="tx1"/>
              </a:buClr>
            </a:pPr>
            <a:r>
              <a:rPr lang="en-US" sz="2400" b="1" smtClean="0">
                <a:solidFill>
                  <a:srgbClr val="0099CC"/>
                </a:solidFill>
              </a:rPr>
              <a:t>Unique secondary keys</a:t>
            </a:r>
            <a:r>
              <a:rPr lang="en-US" sz="2400" smtClean="0">
                <a:solidFill>
                  <a:srgbClr val="0099CC"/>
                </a:solidFill>
              </a:rPr>
              <a:t> </a:t>
            </a:r>
            <a:r>
              <a:rPr lang="en-US" sz="2400" smtClean="0"/>
              <a:t>can be represented only with indexes.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36</a:t>
            </a:fld>
            <a:endParaRPr lang="en-US"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2800" smtClean="0"/>
              <a:t>Representing Secondary Keys with Linked Lists:</a:t>
            </a:r>
            <a:br>
              <a:rPr lang="en-US" sz="2800" smtClean="0"/>
            </a:br>
            <a:r>
              <a:rPr lang="en-US" sz="2800" smtClean="0"/>
              <a:t>The CUSTOMER Records</a:t>
            </a:r>
          </a:p>
        </p:txBody>
      </p:sp>
      <p:sp>
        <p:nvSpPr>
          <p:cNvPr id="38915" name="Text Box 8"/>
          <p:cNvSpPr txBox="1">
            <a:spLocks noChangeArrowheads="1"/>
          </p:cNvSpPr>
          <p:nvPr/>
        </p:nvSpPr>
        <p:spPr bwMode="auto">
          <a:xfrm>
            <a:off x="533400" y="1676400"/>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The CUSTOMER Record Structure:</a:t>
            </a:r>
          </a:p>
        </p:txBody>
      </p:sp>
      <p:sp>
        <p:nvSpPr>
          <p:cNvPr id="38916" name="Text Box 9"/>
          <p:cNvSpPr txBox="1">
            <a:spLocks noChangeArrowheads="1"/>
          </p:cNvSpPr>
          <p:nvPr/>
        </p:nvSpPr>
        <p:spPr bwMode="auto">
          <a:xfrm>
            <a:off x="533400" y="2819400"/>
            <a:ext cx="3200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dirty="0"/>
              <a:t>Representing the secondary key </a:t>
            </a:r>
            <a:r>
              <a:rPr lang="en-US" dirty="0" err="1"/>
              <a:t>CreditLimit</a:t>
            </a:r>
            <a:r>
              <a:rPr lang="en-US" dirty="0"/>
              <a:t> using a </a:t>
            </a:r>
            <a:r>
              <a:rPr lang="en-US" dirty="0" smtClean="0"/>
              <a:t>linked list</a:t>
            </a:r>
            <a:r>
              <a:rPr lang="en-US" dirty="0"/>
              <a:t>:</a:t>
            </a:r>
          </a:p>
        </p:txBody>
      </p:sp>
      <p:pic>
        <p:nvPicPr>
          <p:cNvPr id="38917" name="Picture 10" descr="C:\Users\Auer.WWU\Auer-Projects\Kroenke-Auer-Projects\Kroenke-Auer-DBP-e11\DBP-e11-Supplements\Images\appD\FigD-33.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21213" y="1600200"/>
            <a:ext cx="3940175" cy="1028700"/>
          </a:xfrm>
        </p:spPr>
      </p:pic>
      <p:pic>
        <p:nvPicPr>
          <p:cNvPr id="38918" name="Picture 11" descr="C:\Users\Auer.WWU\Auer-Projects\Kroenke-Auer-Projects\Kroenke-Auer-DBP-e11\DBP-e11-Supplements\Images\appD\FigD-34.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886200" y="2901950"/>
            <a:ext cx="4876800" cy="3100388"/>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37</a:t>
            </a:fld>
            <a:endParaRPr lang="en-US"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200" smtClean="0"/>
              <a:t>Representing Secondary Keys with Indexes:</a:t>
            </a:r>
            <a:br>
              <a:rPr lang="en-US" sz="3200" smtClean="0"/>
            </a:br>
            <a:r>
              <a:rPr lang="en-US" sz="3200" smtClean="0"/>
              <a:t>Unique Secondary Keys</a:t>
            </a:r>
          </a:p>
        </p:txBody>
      </p:sp>
      <p:sp>
        <p:nvSpPr>
          <p:cNvPr id="39939" name="Text Box 4"/>
          <p:cNvSpPr txBox="1">
            <a:spLocks noChangeArrowheads="1"/>
          </p:cNvSpPr>
          <p:nvPr/>
        </p:nvSpPr>
        <p:spPr bwMode="auto">
          <a:xfrm>
            <a:off x="533400" y="1676400"/>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The CUSTOMER Record Structure:</a:t>
            </a:r>
          </a:p>
        </p:txBody>
      </p:sp>
      <p:sp>
        <p:nvSpPr>
          <p:cNvPr id="39940" name="Text Box 10"/>
          <p:cNvSpPr txBox="1">
            <a:spLocks noChangeArrowheads="1"/>
          </p:cNvSpPr>
          <p:nvPr/>
        </p:nvSpPr>
        <p:spPr bwMode="auto">
          <a:xfrm>
            <a:off x="609600" y="4038600"/>
            <a:ext cx="3124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Sample CUSTOMER data with SSN and an index on SSN as a secondary key:</a:t>
            </a:r>
          </a:p>
        </p:txBody>
      </p:sp>
      <p:pic>
        <p:nvPicPr>
          <p:cNvPr id="39941" name="Picture 11" descr="C:\Users\Auer.WWU\Auer-Projects\Kroenke-Auer-Projects\Kroenke-Auer-DBP-e11\DBP-e11-Supplements\Images\appD\FigD-33.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97413" y="1676400"/>
            <a:ext cx="3940175" cy="1028700"/>
          </a:xfrm>
        </p:spPr>
      </p:pic>
      <p:sp>
        <p:nvSpPr>
          <p:cNvPr id="13" name="Line Callout 1 12"/>
          <p:cNvSpPr/>
          <p:nvPr/>
        </p:nvSpPr>
        <p:spPr>
          <a:xfrm>
            <a:off x="838200" y="2286000"/>
            <a:ext cx="2590800" cy="1066800"/>
          </a:xfrm>
          <a:prstGeom prst="borderCallout1">
            <a:avLst>
              <a:gd name="adj1" fmla="val 56923"/>
              <a:gd name="adj2" fmla="val 100356"/>
              <a:gd name="adj3" fmla="val -12450"/>
              <a:gd name="adj4" fmla="val 148644"/>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Assume that CUSTOMER has a field named </a:t>
            </a:r>
            <a:r>
              <a:rPr lang="en-US" sz="1400" b="1" dirty="0">
                <a:solidFill>
                  <a:srgbClr val="0099CC"/>
                </a:solidFill>
              </a:rPr>
              <a:t>SSN</a:t>
            </a:r>
            <a:r>
              <a:rPr lang="en-US" sz="1400" dirty="0">
                <a:solidFill>
                  <a:schemeClr val="tx1"/>
                </a:solidFill>
              </a:rPr>
              <a:t> to hold the Social Security Number.  These numbers are </a:t>
            </a:r>
            <a:r>
              <a:rPr lang="en-US" sz="1400" i="1" dirty="0">
                <a:solidFill>
                  <a:schemeClr val="tx1"/>
                </a:solidFill>
              </a:rPr>
              <a:t>unique</a:t>
            </a:r>
            <a:r>
              <a:rPr lang="en-US" sz="1400" dirty="0">
                <a:solidFill>
                  <a:schemeClr val="tx1"/>
                </a:solidFill>
              </a:rPr>
              <a:t>.</a:t>
            </a:r>
          </a:p>
        </p:txBody>
      </p:sp>
      <p:pic>
        <p:nvPicPr>
          <p:cNvPr id="39943" name="Picture 12" descr="C:\Users\Auer.WWU\Auer-Projects\Kroenke-Auer-Projects\Kroenke-Auer-DBP-e11\DBP-e11-Supplements\Images\appD\FigD-35.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657600" y="4057650"/>
            <a:ext cx="5181600" cy="1693863"/>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38</a:t>
            </a:fld>
            <a:endParaRPr lang="en-US"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2" descr="C:\Users\Auer.WWU\Auer-Projects\Kroenke-Auer-Projects\Kroenke-Auer-DBP-e11\DBP-e11-Supplements\Images\appD\FigD-36.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19638" y="4038600"/>
            <a:ext cx="3819525" cy="1497013"/>
          </a:xfrm>
        </p:spPr>
      </p:pic>
      <p:pic>
        <p:nvPicPr>
          <p:cNvPr id="40963" name="Picture 11" descr="C:\Users\Auer.WWU\Auer-Projects\Kroenke-Auer-Projects\Kroenke-Auer-DBP-e11\DBP-e11-Supplements\Images\appD\FigD-33.JP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4697413" y="1600200"/>
            <a:ext cx="3940175" cy="1028700"/>
          </a:xfrm>
        </p:spPr>
      </p:pic>
      <p:sp>
        <p:nvSpPr>
          <p:cNvPr id="40964" name="Rectangle 2"/>
          <p:cNvSpPr>
            <a:spLocks noGrp="1" noChangeArrowheads="1"/>
          </p:cNvSpPr>
          <p:nvPr>
            <p:ph type="title"/>
          </p:nvPr>
        </p:nvSpPr>
        <p:spPr/>
        <p:txBody>
          <a:bodyPr/>
          <a:lstStyle/>
          <a:p>
            <a:pPr eaLnBrk="1" hangingPunct="1"/>
            <a:r>
              <a:rPr lang="en-US" sz="3200" smtClean="0"/>
              <a:t>Representing Secondary Keys with Indexes:</a:t>
            </a:r>
            <a:br>
              <a:rPr lang="en-US" sz="3200" smtClean="0"/>
            </a:br>
            <a:r>
              <a:rPr lang="en-US" sz="3200" smtClean="0"/>
              <a:t>Nonunique Secondary Keys</a:t>
            </a:r>
          </a:p>
        </p:txBody>
      </p:sp>
      <p:sp>
        <p:nvSpPr>
          <p:cNvPr id="40965" name="Text Box 4"/>
          <p:cNvSpPr txBox="1">
            <a:spLocks noChangeArrowheads="1"/>
          </p:cNvSpPr>
          <p:nvPr/>
        </p:nvSpPr>
        <p:spPr bwMode="auto">
          <a:xfrm>
            <a:off x="533400" y="1676400"/>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The CUSTOMER Record Structure:</a:t>
            </a:r>
          </a:p>
        </p:txBody>
      </p:sp>
      <p:sp>
        <p:nvSpPr>
          <p:cNvPr id="40966" name="Text Box 10"/>
          <p:cNvSpPr txBox="1">
            <a:spLocks noChangeArrowheads="1"/>
          </p:cNvSpPr>
          <p:nvPr/>
        </p:nvSpPr>
        <p:spPr bwMode="auto">
          <a:xfrm>
            <a:off x="533400" y="3733800"/>
            <a:ext cx="3124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Sample CUSTOMER data values for CreditLimit and an index on CreditLimit as a secondary key (See earlier slide with CUSTOMER table for complete data set):</a:t>
            </a:r>
          </a:p>
        </p:txBody>
      </p:sp>
      <p:sp>
        <p:nvSpPr>
          <p:cNvPr id="13" name="Line Callout 1 12"/>
          <p:cNvSpPr/>
          <p:nvPr/>
        </p:nvSpPr>
        <p:spPr>
          <a:xfrm>
            <a:off x="838200" y="2370138"/>
            <a:ext cx="2590800" cy="990600"/>
          </a:xfrm>
          <a:prstGeom prst="borderCallout1">
            <a:avLst>
              <a:gd name="adj1" fmla="val 56923"/>
              <a:gd name="adj2" fmla="val 100356"/>
              <a:gd name="adj3" fmla="val 17761"/>
              <a:gd name="adj4" fmla="val 231962"/>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The CUSTOMER field named </a:t>
            </a:r>
            <a:r>
              <a:rPr lang="en-US" sz="1400" b="1" dirty="0" err="1">
                <a:solidFill>
                  <a:srgbClr val="0099CC"/>
                </a:solidFill>
              </a:rPr>
              <a:t>CreditLimit</a:t>
            </a:r>
            <a:r>
              <a:rPr lang="en-US" sz="1400" dirty="0">
                <a:solidFill>
                  <a:schemeClr val="tx1"/>
                </a:solidFill>
              </a:rPr>
              <a:t> holds numbers that are </a:t>
            </a:r>
            <a:r>
              <a:rPr lang="en-US" sz="1400" i="1" dirty="0" err="1">
                <a:solidFill>
                  <a:schemeClr val="tx1"/>
                </a:solidFill>
              </a:rPr>
              <a:t>nonunique</a:t>
            </a:r>
            <a:r>
              <a:rPr lang="en-US" sz="1400" dirty="0">
                <a:solidFill>
                  <a:schemeClr val="tx1"/>
                </a:solidFill>
              </a:rPr>
              <a:t>.</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39</a:t>
            </a:fld>
            <a:endParaRPr lang="en-US"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Processing Flat Files</a:t>
            </a:r>
          </a:p>
        </p:txBody>
      </p:sp>
      <p:sp>
        <p:nvSpPr>
          <p:cNvPr id="9219" name="Rectangle 3"/>
          <p:cNvSpPr>
            <a:spLocks noGrp="1" noChangeArrowheads="1"/>
          </p:cNvSpPr>
          <p:nvPr>
            <p:ph type="body" idx="1"/>
          </p:nvPr>
        </p:nvSpPr>
        <p:spPr/>
        <p:txBody>
          <a:bodyPr/>
          <a:lstStyle/>
          <a:p>
            <a:pPr eaLnBrk="1" hangingPunct="1"/>
            <a:r>
              <a:rPr lang="en-US" sz="2400" smtClean="0"/>
              <a:t>Flat files can be ordered using the following data structures:</a:t>
            </a:r>
          </a:p>
          <a:p>
            <a:pPr lvl="1" eaLnBrk="1" hangingPunct="1">
              <a:buClr>
                <a:schemeClr val="tx1"/>
              </a:buClr>
            </a:pPr>
            <a:r>
              <a:rPr lang="en-US" sz="2000" b="1" smtClean="0">
                <a:solidFill>
                  <a:srgbClr val="0099CC"/>
                </a:solidFill>
              </a:rPr>
              <a:t>Sequential lists</a:t>
            </a:r>
            <a:r>
              <a:rPr lang="en-US" sz="2000" smtClean="0"/>
              <a:t>: physically placing the records in the sequence in which they will be processed</a:t>
            </a:r>
          </a:p>
          <a:p>
            <a:pPr lvl="1" eaLnBrk="1" hangingPunct="1">
              <a:buClr>
                <a:schemeClr val="tx1"/>
              </a:buClr>
            </a:pPr>
            <a:r>
              <a:rPr lang="en-US" sz="2000" b="1" smtClean="0">
                <a:solidFill>
                  <a:srgbClr val="0099CC"/>
                </a:solidFill>
              </a:rPr>
              <a:t>Linked lists</a:t>
            </a:r>
            <a:r>
              <a:rPr lang="en-US" sz="2000" smtClean="0"/>
              <a:t>: attaching to each data record a pointer to another logically related record</a:t>
            </a:r>
          </a:p>
          <a:p>
            <a:pPr lvl="1" eaLnBrk="1" hangingPunct="1">
              <a:buClr>
                <a:schemeClr val="tx1"/>
              </a:buClr>
            </a:pPr>
            <a:r>
              <a:rPr lang="en-US" sz="2000" b="1" smtClean="0">
                <a:solidFill>
                  <a:srgbClr val="0099CC"/>
                </a:solidFill>
              </a:rPr>
              <a:t>Indexes</a:t>
            </a:r>
            <a:r>
              <a:rPr lang="en-US" sz="2000" smtClean="0">
                <a:solidFill>
                  <a:srgbClr val="FF9900"/>
                </a:solidFill>
              </a:rPr>
              <a:t> </a:t>
            </a:r>
            <a:r>
              <a:rPr lang="en-US" sz="2000" smtClean="0"/>
              <a:t>or </a:t>
            </a:r>
            <a:r>
              <a:rPr lang="en-US" sz="2000" b="1" smtClean="0">
                <a:solidFill>
                  <a:srgbClr val="0099CC"/>
                </a:solidFill>
              </a:rPr>
              <a:t>inverted list</a:t>
            </a:r>
            <a:r>
              <a:rPr lang="en-US" sz="2000" smtClean="0"/>
              <a:t>: building a table, separate from the data records that contains pointers to related records</a:t>
            </a:r>
          </a:p>
          <a:p>
            <a:pPr lvl="2" eaLnBrk="1" hangingPunct="1">
              <a:buClr>
                <a:schemeClr val="tx1"/>
              </a:buClr>
            </a:pPr>
            <a:r>
              <a:rPr lang="en-US" sz="2000" b="1" smtClean="0">
                <a:solidFill>
                  <a:srgbClr val="0099CC"/>
                </a:solidFill>
              </a:rPr>
              <a:t>B-trees</a:t>
            </a:r>
            <a:r>
              <a:rPr lang="en-US" sz="2000" smtClean="0"/>
              <a:t> are special applications of indexes.</a:t>
            </a:r>
          </a:p>
          <a:p>
            <a:pPr eaLnBrk="1" hangingPunct="1"/>
            <a:r>
              <a:rPr lang="en-US" sz="2400" smtClean="0"/>
              <a:t>Data structures can be used to represent record relationships as well as secondary keys.</a:t>
            </a:r>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4</a:t>
            </a:fld>
            <a:endParaRPr lang="en-US" smtClean="0"/>
          </a:p>
          <a:p>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lide(fromBottom)">
                                      <p:cBhvr>
                                        <p:cTn id="7" dur="500"/>
                                        <p:tgtEl>
                                          <p:spTgt spid="9219">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slide(fromBottom)">
                                      <p:cBhvr>
                                        <p:cTn id="10" dur="500"/>
                                        <p:tgtEl>
                                          <p:spTgt spid="9219">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slide(fromBottom)">
                                      <p:cBhvr>
                                        <p:cTn id="13" dur="500"/>
                                        <p:tgtEl>
                                          <p:spTgt spid="9219">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slide(fromBottom)">
                                      <p:cBhvr>
                                        <p:cTn id="16" dur="500"/>
                                        <p:tgtEl>
                                          <p:spTgt spid="9219">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slide(fromBottom)">
                                      <p:cBhvr>
                                        <p:cTn id="19" dur="500"/>
                                        <p:tgtEl>
                                          <p:spTgt spid="921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transition="in" filter="slide(fromBottom)">
                                      <p:cBhvr>
                                        <p:cTn id="24"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Representing Secondary Keys with Indexes:</a:t>
            </a:r>
            <a:br>
              <a:rPr lang="en-US" sz="3200" smtClean="0"/>
            </a:br>
            <a:r>
              <a:rPr lang="en-US" sz="3200" smtClean="0"/>
              <a:t>Nonunique Secondary Keys</a:t>
            </a:r>
          </a:p>
        </p:txBody>
      </p:sp>
      <p:sp>
        <p:nvSpPr>
          <p:cNvPr id="41987" name="Rectangle 3"/>
          <p:cNvSpPr>
            <a:spLocks noGrp="1" noChangeArrowheads="1"/>
          </p:cNvSpPr>
          <p:nvPr>
            <p:ph type="body" idx="1"/>
          </p:nvPr>
        </p:nvSpPr>
        <p:spPr/>
        <p:txBody>
          <a:bodyPr/>
          <a:lstStyle/>
          <a:p>
            <a:pPr eaLnBrk="1" hangingPunct="1"/>
            <a:r>
              <a:rPr lang="en-US" sz="2800" smtClean="0"/>
              <a:t>Representing and processing nonunique secondary keys are complex tasks.</a:t>
            </a:r>
          </a:p>
          <a:p>
            <a:pPr eaLnBrk="1" hangingPunct="1"/>
            <a:r>
              <a:rPr lang="en-US" sz="2800" smtClean="0"/>
              <a:t>One common commercial DBMS method uses values tables and occurrence tables:</a:t>
            </a:r>
          </a:p>
          <a:p>
            <a:pPr lvl="1" eaLnBrk="1" hangingPunct="1">
              <a:buClr>
                <a:schemeClr val="tx1"/>
              </a:buClr>
            </a:pPr>
            <a:r>
              <a:rPr lang="en-US" sz="2400" b="1" smtClean="0">
                <a:solidFill>
                  <a:srgbClr val="0099CC"/>
                </a:solidFill>
              </a:rPr>
              <a:t>Values table</a:t>
            </a:r>
            <a:r>
              <a:rPr lang="en-US" sz="2400" smtClean="0">
                <a:cs typeface="Arial" panose="020B0604020202020204" pitchFamily="34" charset="0"/>
              </a:rPr>
              <a:t>—</a:t>
            </a:r>
            <a:r>
              <a:rPr lang="en-US" sz="2400" smtClean="0"/>
              <a:t>Contains two fields:</a:t>
            </a:r>
          </a:p>
          <a:p>
            <a:pPr lvl="2" eaLnBrk="1" hangingPunct="1"/>
            <a:r>
              <a:rPr lang="en-US" sz="2000" smtClean="0"/>
              <a:t>Secondary key value</a:t>
            </a:r>
          </a:p>
          <a:p>
            <a:pPr lvl="2" eaLnBrk="1" hangingPunct="1"/>
            <a:r>
              <a:rPr lang="en-US" sz="2000" smtClean="0"/>
              <a:t>Pointer into the occurrence table</a:t>
            </a:r>
          </a:p>
          <a:p>
            <a:pPr lvl="1" eaLnBrk="1" hangingPunct="1">
              <a:buClr>
                <a:schemeClr val="tx1"/>
              </a:buClr>
            </a:pPr>
            <a:r>
              <a:rPr lang="en-US" sz="2400" b="1" smtClean="0">
                <a:solidFill>
                  <a:srgbClr val="0099CC"/>
                </a:solidFill>
              </a:rPr>
              <a:t>Occurrence table </a:t>
            </a:r>
            <a:r>
              <a:rPr lang="en-US" sz="2400" smtClean="0">
                <a:cs typeface="Arial" panose="020B0604020202020204" pitchFamily="34" charset="0"/>
              </a:rPr>
              <a:t>—</a:t>
            </a:r>
            <a:r>
              <a:rPr lang="en-US" sz="2400" smtClean="0"/>
              <a:t>Contains record addresses</a:t>
            </a:r>
          </a:p>
          <a:p>
            <a:pPr lvl="2" eaLnBrk="1" hangingPunct="1"/>
            <a:r>
              <a:rPr lang="en-US" sz="2000" smtClean="0"/>
              <a:t>Those record addresses that form a set are stored together in the occurrence table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40</a:t>
            </a:fld>
            <a:endParaRPr lang="en-US"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200" smtClean="0"/>
              <a:t>Representing Secondary Keys with Indexes:</a:t>
            </a:r>
            <a:br>
              <a:rPr lang="en-US" sz="3200" smtClean="0"/>
            </a:br>
            <a:r>
              <a:rPr lang="en-US" sz="3200" smtClean="0"/>
              <a:t>Nonunique Secondary Keys</a:t>
            </a:r>
          </a:p>
        </p:txBody>
      </p:sp>
      <p:sp>
        <p:nvSpPr>
          <p:cNvPr id="43011" name="Text Box 4"/>
          <p:cNvSpPr txBox="1">
            <a:spLocks noChangeArrowheads="1"/>
          </p:cNvSpPr>
          <p:nvPr/>
        </p:nvSpPr>
        <p:spPr bwMode="auto">
          <a:xfrm>
            <a:off x="533400" y="1676400"/>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The CUSTOMER Record Structure:</a:t>
            </a:r>
          </a:p>
        </p:txBody>
      </p:sp>
      <p:sp>
        <p:nvSpPr>
          <p:cNvPr id="43012" name="Text Box 7"/>
          <p:cNvSpPr txBox="1">
            <a:spLocks noChangeArrowheads="1"/>
          </p:cNvSpPr>
          <p:nvPr/>
        </p:nvSpPr>
        <p:spPr bwMode="auto">
          <a:xfrm>
            <a:off x="533400" y="3581400"/>
            <a:ext cx="31242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Sample CUSTOMER data values for CreditLimit and an index on CreditLimit as a secondary key (See earlier slide with CUSTOMER table for complete data set) using a values table and an occurrence table:</a:t>
            </a:r>
          </a:p>
        </p:txBody>
      </p:sp>
      <p:pic>
        <p:nvPicPr>
          <p:cNvPr id="43013" name="Picture 11" descr="C:\Users\Auer.WWU\Auer-Projects\Kroenke-Auer-Projects\Kroenke-Auer-DBP-e11\DBP-e11-Supplements\Images\appD\FigD-33.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97413" y="1600200"/>
            <a:ext cx="3940175" cy="1028700"/>
          </a:xfrm>
        </p:spPr>
      </p:pic>
      <p:sp>
        <p:nvSpPr>
          <p:cNvPr id="13" name="Line Callout 1 12"/>
          <p:cNvSpPr/>
          <p:nvPr/>
        </p:nvSpPr>
        <p:spPr>
          <a:xfrm>
            <a:off x="838200" y="2362200"/>
            <a:ext cx="2590800" cy="990600"/>
          </a:xfrm>
          <a:prstGeom prst="borderCallout1">
            <a:avLst>
              <a:gd name="adj1" fmla="val 56923"/>
              <a:gd name="adj2" fmla="val 100356"/>
              <a:gd name="adj3" fmla="val 17761"/>
              <a:gd name="adj4" fmla="val 231962"/>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The CUSTOMER field named </a:t>
            </a:r>
            <a:r>
              <a:rPr lang="en-US" sz="1400" b="1" dirty="0" err="1">
                <a:solidFill>
                  <a:srgbClr val="0099CC"/>
                </a:solidFill>
              </a:rPr>
              <a:t>CreditLimit</a:t>
            </a:r>
            <a:r>
              <a:rPr lang="en-US" sz="1400" dirty="0">
                <a:solidFill>
                  <a:schemeClr val="tx1"/>
                </a:solidFill>
              </a:rPr>
              <a:t> holds numbers that are </a:t>
            </a:r>
            <a:r>
              <a:rPr lang="en-US" sz="1400" i="1" dirty="0" err="1">
                <a:solidFill>
                  <a:schemeClr val="tx1"/>
                </a:solidFill>
              </a:rPr>
              <a:t>nonunique</a:t>
            </a:r>
            <a:r>
              <a:rPr lang="en-US" sz="1400" dirty="0">
                <a:solidFill>
                  <a:schemeClr val="tx1"/>
                </a:solidFill>
              </a:rPr>
              <a:t>.</a:t>
            </a:r>
          </a:p>
        </p:txBody>
      </p:sp>
      <p:pic>
        <p:nvPicPr>
          <p:cNvPr id="43015" name="Picture 12" descr="C:\Users\Auer.WWU\Auer-Projects\Kroenke-Auer-Projects\Kroenke-Auer-DBP-e11\DBP-e11-Supplements\Images\appD\FigD-37.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995738" y="3810000"/>
            <a:ext cx="4581525" cy="19304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04FEADF0-9B96-4AC8-B6E4-FE2A62FB269B}" type="slidenum">
              <a:rPr lang="en-US" smtClean="0"/>
              <a:pPr/>
              <a:t>41</a:t>
            </a:fld>
            <a:endParaRPr lang="en-US"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44035"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Appendix </a:t>
            </a: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G</a:t>
            </a:r>
            <a:endPar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42</a:t>
            </a:fld>
            <a:endParaRPr lang="en-US"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45059"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45060" name="Rectangle 4"/>
          <p:cNvSpPr>
            <a:spLocks noChangeArrowheads="1"/>
          </p:cNvSpPr>
          <p:nvPr/>
        </p:nvSpPr>
        <p:spPr bwMode="auto">
          <a:xfrm>
            <a:off x="685800" y="2895600"/>
            <a:ext cx="758983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43</a:t>
            </a:fld>
            <a:endParaRPr lang="en-US"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Sequential Lists</a:t>
            </a:r>
          </a:p>
        </p:txBody>
      </p:sp>
      <p:sp>
        <p:nvSpPr>
          <p:cNvPr id="6147" name="Text Box 6"/>
          <p:cNvSpPr txBox="1">
            <a:spLocks noChangeArrowheads="1"/>
          </p:cNvSpPr>
          <p:nvPr/>
        </p:nvSpPr>
        <p:spPr bwMode="auto">
          <a:xfrm>
            <a:off x="685800" y="1981200"/>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Stored by StudentNumber:</a:t>
            </a:r>
          </a:p>
        </p:txBody>
      </p:sp>
      <p:sp>
        <p:nvSpPr>
          <p:cNvPr id="6148" name="Text Box 7"/>
          <p:cNvSpPr txBox="1">
            <a:spLocks noChangeArrowheads="1"/>
          </p:cNvSpPr>
          <p:nvPr/>
        </p:nvSpPr>
        <p:spPr bwMode="auto">
          <a:xfrm>
            <a:off x="4800600" y="1981200"/>
            <a:ext cx="312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Stored by ClassNumber:</a:t>
            </a:r>
          </a:p>
        </p:txBody>
      </p:sp>
      <p:pic>
        <p:nvPicPr>
          <p:cNvPr id="6149"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2762250"/>
            <a:ext cx="7532688" cy="27051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5</a:t>
            </a:fld>
            <a:endParaRPr lang="en-US"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Linked Lists</a:t>
            </a:r>
          </a:p>
        </p:txBody>
      </p:sp>
      <p:sp>
        <p:nvSpPr>
          <p:cNvPr id="7171" name="Text Box 5"/>
          <p:cNvSpPr txBox="1">
            <a:spLocks noChangeArrowheads="1"/>
          </p:cNvSpPr>
          <p:nvPr/>
        </p:nvSpPr>
        <p:spPr bwMode="auto">
          <a:xfrm>
            <a:off x="1524000" y="1752600"/>
            <a:ext cx="716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ENROLLMENT data in two orders using linked lists:</a:t>
            </a:r>
          </a:p>
        </p:txBody>
      </p:sp>
      <p:pic>
        <p:nvPicPr>
          <p:cNvPr id="7172" name="Picture 7" descr="C:\Users\Auer.WWU\Auer-Projects\Kroenke-Auer-Projects\Kroenke-Auer-DBP-e11\DBP-e11-Supplements\Images\appD\FigD-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33525" y="2298700"/>
            <a:ext cx="6305550" cy="340042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6</a:t>
            </a:fld>
            <a:endParaRPr lang="en-US"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Circular Linked Lists</a:t>
            </a:r>
          </a:p>
        </p:txBody>
      </p:sp>
      <p:sp>
        <p:nvSpPr>
          <p:cNvPr id="8195" name="Text Box 5"/>
          <p:cNvSpPr txBox="1">
            <a:spLocks noChangeArrowheads="1"/>
          </p:cNvSpPr>
          <p:nvPr/>
        </p:nvSpPr>
        <p:spPr bwMode="auto">
          <a:xfrm>
            <a:off x="2590800" y="1752600"/>
            <a:ext cx="3810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ENROLLMENT data sorted by StudentNumber using a circular linked list:</a:t>
            </a:r>
          </a:p>
        </p:txBody>
      </p:sp>
      <p:pic>
        <p:nvPicPr>
          <p:cNvPr id="8196"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90800" y="3021013"/>
            <a:ext cx="4000500" cy="187325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7</a:t>
            </a:fld>
            <a:endParaRPr lang="en-US"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Two-Way Linked Lists</a:t>
            </a:r>
          </a:p>
        </p:txBody>
      </p:sp>
      <p:sp>
        <p:nvSpPr>
          <p:cNvPr id="9219" name="Text Box 5"/>
          <p:cNvSpPr txBox="1">
            <a:spLocks noChangeArrowheads="1"/>
          </p:cNvSpPr>
          <p:nvPr/>
        </p:nvSpPr>
        <p:spPr bwMode="auto">
          <a:xfrm>
            <a:off x="2209800" y="1752600"/>
            <a:ext cx="472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ENROLLMENT data sorted by StudentNumber using a two-way linked list:</a:t>
            </a:r>
          </a:p>
        </p:txBody>
      </p:sp>
      <p:pic>
        <p:nvPicPr>
          <p:cNvPr id="9220"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2771775"/>
            <a:ext cx="4781550" cy="240982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8</a:t>
            </a:fld>
            <a:endParaRPr lang="en-US"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Indexes</a:t>
            </a:r>
          </a:p>
        </p:txBody>
      </p:sp>
      <p:sp>
        <p:nvSpPr>
          <p:cNvPr id="10243" name="Text Box 5"/>
          <p:cNvSpPr txBox="1">
            <a:spLocks noChangeArrowheads="1"/>
          </p:cNvSpPr>
          <p:nvPr/>
        </p:nvSpPr>
        <p:spPr bwMode="auto">
          <a:xfrm>
            <a:off x="457200" y="1752600"/>
            <a:ext cx="647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ENROLLMENT data and corresponding indexes:</a:t>
            </a:r>
          </a:p>
        </p:txBody>
      </p:sp>
      <p:sp>
        <p:nvSpPr>
          <p:cNvPr id="10244" name="Text Box 6"/>
          <p:cNvSpPr txBox="1">
            <a:spLocks noChangeArrowheads="1"/>
          </p:cNvSpPr>
          <p:nvPr/>
        </p:nvSpPr>
        <p:spPr bwMode="auto">
          <a:xfrm>
            <a:off x="457200" y="25146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ENROLLMENT data:</a:t>
            </a:r>
          </a:p>
        </p:txBody>
      </p:sp>
      <p:sp>
        <p:nvSpPr>
          <p:cNvPr id="10245" name="Text Box 7"/>
          <p:cNvSpPr txBox="1">
            <a:spLocks noChangeArrowheads="1"/>
          </p:cNvSpPr>
          <p:nvPr/>
        </p:nvSpPr>
        <p:spPr bwMode="auto">
          <a:xfrm>
            <a:off x="4419600" y="25146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Index on StudentNumber:</a:t>
            </a:r>
          </a:p>
        </p:txBody>
      </p:sp>
      <p:sp>
        <p:nvSpPr>
          <p:cNvPr id="10246" name="Text Box 8"/>
          <p:cNvSpPr txBox="1">
            <a:spLocks noChangeArrowheads="1"/>
          </p:cNvSpPr>
          <p:nvPr/>
        </p:nvSpPr>
        <p:spPr bwMode="auto">
          <a:xfrm>
            <a:off x="6553200" y="25146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Index on ClassNumber:</a:t>
            </a:r>
          </a:p>
        </p:txBody>
      </p:sp>
      <p:pic>
        <p:nvPicPr>
          <p:cNvPr id="10247"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3127375"/>
            <a:ext cx="8305800" cy="24892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 </a:t>
            </a:r>
            <a:endParaRPr lang="en-US" dirty="0"/>
          </a:p>
        </p:txBody>
      </p:sp>
      <p:sp>
        <p:nvSpPr>
          <p:cNvPr id="3" name="Slide Number Placeholder 2"/>
          <p:cNvSpPr>
            <a:spLocks noGrp="1"/>
          </p:cNvSpPr>
          <p:nvPr>
            <p:ph type="sldNum" sz="quarter" idx="11"/>
          </p:nvPr>
        </p:nvSpPr>
        <p:spPr/>
        <p:txBody>
          <a:bodyPr/>
          <a:lstStyle/>
          <a:p>
            <a:r>
              <a:rPr lang="en-US" smtClean="0"/>
              <a:t>G-</a:t>
            </a:r>
            <a:fld id="{ED31AAA2-DBF4-4BC8-B337-51B1B0A2EDCB}" type="slidenum">
              <a:rPr lang="en-US" smtClean="0"/>
              <a:pPr/>
              <a:t>9</a:t>
            </a:fld>
            <a:endParaRPr lang="en-US"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1748</Words>
  <Application>Microsoft Office PowerPoint</Application>
  <PresentationFormat>On-screen Show (4:3)</PresentationFormat>
  <Paragraphs>211</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Times New Roman</vt:lpstr>
      <vt:lpstr>Default Design</vt:lpstr>
      <vt:lpstr> David M. Kroenke and David J. Auer Database Processing Fundamentals, Design, and Implementation </vt:lpstr>
      <vt:lpstr>Chapter Objectives</vt:lpstr>
      <vt:lpstr>Flat Files</vt:lpstr>
      <vt:lpstr>Processing Flat Files</vt:lpstr>
      <vt:lpstr>Sequential Lists</vt:lpstr>
      <vt:lpstr>Linked Lists</vt:lpstr>
      <vt:lpstr>Circular Linked Lists</vt:lpstr>
      <vt:lpstr>Two-Way Linked Lists</vt:lpstr>
      <vt:lpstr>Indexes</vt:lpstr>
      <vt:lpstr>B-Trees</vt:lpstr>
      <vt:lpstr>B-Trees: General Structure</vt:lpstr>
      <vt:lpstr>B-Trees: Index Set and Sequence Set</vt:lpstr>
      <vt:lpstr>Summary of Data Relationships and Data Organizations Used for Ordered Flat Files</vt:lpstr>
      <vt:lpstr>Representing Binary Relationships: Record Relationships</vt:lpstr>
      <vt:lpstr>Tree Relationships: Occurrence of a Faculty Member Record</vt:lpstr>
      <vt:lpstr>Tree Relationships: Schematic of a Faculty Member Tree Structure</vt:lpstr>
      <vt:lpstr>Simple Networks: Occurrence of a Simple Network</vt:lpstr>
      <vt:lpstr>Simple Networks: General Structure of a Simple Network</vt:lpstr>
      <vt:lpstr>Complex Networks: Occurrence of a Complex Network</vt:lpstr>
      <vt:lpstr>Complex Networks: General Structure of a Complex Network</vt:lpstr>
      <vt:lpstr>Representing Trees</vt:lpstr>
      <vt:lpstr>Representing Trees: The VENDOR-INVOICE Tree</vt:lpstr>
      <vt:lpstr>Representing Trees with Sequential Lists: The VENDOR-INVOICE Tree</vt:lpstr>
      <vt:lpstr>Representing Trees with Linked Lists: The VENDOR-INVOICE Tree</vt:lpstr>
      <vt:lpstr>Representing Trees with Linked Lists: Inserting a Record</vt:lpstr>
      <vt:lpstr>Representing Trees with Linked Lists: Deleting a Record</vt:lpstr>
      <vt:lpstr>Representing Trees with Indexes: The VENDOR-INVOICE Tree</vt:lpstr>
      <vt:lpstr>Representing Simple Networks: The CUSTOMER-TRUCK-SHIPMENT Structure</vt:lpstr>
      <vt:lpstr>Representing Simple Networks with Linked Lists: The CUSTOMER-TRUCK-SHIPMENT Structure</vt:lpstr>
      <vt:lpstr>Representing Simple Networks with Indexes: The CUSTOMER-TRUCK-SHIPMENT Structure</vt:lpstr>
      <vt:lpstr>Representing Complex Networks</vt:lpstr>
      <vt:lpstr>Representing Complex Networks: Decomposition into Simple Networks</vt:lpstr>
      <vt:lpstr>Representing Complex Networks: Decomposition into Simple Networks</vt:lpstr>
      <vt:lpstr>Representing Complex Networks with Linked Lists: The STUDENT-CLASS Structure</vt:lpstr>
      <vt:lpstr>Summary of Relationship Representations</vt:lpstr>
      <vt:lpstr>Secondary Key Representations</vt:lpstr>
      <vt:lpstr>Representing Secondary Keys with Linked Lists: The CUSTOMER Records</vt:lpstr>
      <vt:lpstr>Representing Secondary Keys with Indexes: Unique Secondary Keys</vt:lpstr>
      <vt:lpstr>Representing Secondary Keys with Indexes: Nonunique Secondary Keys</vt:lpstr>
      <vt:lpstr>Representing Secondary Keys with Indexes: Nonunique Secondary Keys</vt:lpstr>
      <vt:lpstr>Representing Secondary Keys with Indexes: Nonunique Secondary Keys</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Kroenke-Auer-DBP-e13-PPT-Appendix-G</dc:title>
  <dc:creator>David J. Auer</dc:creator>
  <cp:lastModifiedBy>David Auer</cp:lastModifiedBy>
  <cp:revision>64</cp:revision>
  <dcterms:created xsi:type="dcterms:W3CDTF">2005-01-24T23:48:45Z</dcterms:created>
  <dcterms:modified xsi:type="dcterms:W3CDTF">2013-08-03T01:29:10Z</dcterms:modified>
</cp:coreProperties>
</file>