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sldIdLst>
    <p:sldId id="286" r:id="rId2"/>
    <p:sldId id="259" r:id="rId3"/>
    <p:sldId id="261" r:id="rId4"/>
    <p:sldId id="257" r:id="rId5"/>
    <p:sldId id="264" r:id="rId6"/>
    <p:sldId id="262" r:id="rId7"/>
    <p:sldId id="263" r:id="rId8"/>
    <p:sldId id="265" r:id="rId9"/>
    <p:sldId id="266" r:id="rId10"/>
    <p:sldId id="267" r:id="rId11"/>
    <p:sldId id="290" r:id="rId12"/>
    <p:sldId id="270" r:id="rId13"/>
    <p:sldId id="291" r:id="rId14"/>
    <p:sldId id="292" r:id="rId15"/>
    <p:sldId id="293" r:id="rId16"/>
    <p:sldId id="294" r:id="rId17"/>
    <p:sldId id="295" r:id="rId18"/>
    <p:sldId id="297" r:id="rId19"/>
    <p:sldId id="298" r:id="rId20"/>
    <p:sldId id="299" r:id="rId21"/>
    <p:sldId id="288" r:id="rId22"/>
    <p:sldId id="268" r:id="rId23"/>
    <p:sldId id="271" r:id="rId24"/>
    <p:sldId id="272" r:id="rId25"/>
    <p:sldId id="296" r:id="rId26"/>
    <p:sldId id="274" r:id="rId27"/>
    <p:sldId id="278" r:id="rId28"/>
    <p:sldId id="279" r:id="rId29"/>
    <p:sldId id="280" r:id="rId30"/>
    <p:sldId id="281" r:id="rId31"/>
    <p:sldId id="282" r:id="rId32"/>
    <p:sldId id="283" r:id="rId33"/>
    <p:sldId id="284" r:id="rId34"/>
    <p:sldId id="285" r:id="rId35"/>
    <p:sldId id="301" r:id="rId36"/>
    <p:sldId id="260" r:id="rId37"/>
    <p:sldId id="287" r:id="rId38"/>
    <p:sldId id="300"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9966"/>
    <a:srgbClr val="0099CC"/>
    <a:srgbClr val="99CCFF"/>
    <a:srgbClr val="FECC82"/>
    <a:srgbClr val="993300"/>
    <a:srgbClr val="00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87" autoAdjust="0"/>
    <p:restoredTop sz="94647" autoAdjust="0"/>
  </p:normalViewPr>
  <p:slideViewPr>
    <p:cSldViewPr>
      <p:cViewPr varScale="1">
        <p:scale>
          <a:sx n="125" d="100"/>
          <a:sy n="125" d="100"/>
        </p:scale>
        <p:origin x="48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cs typeface="+mn-cs"/>
              </a:defRPr>
            </a:lvl1pPr>
          </a:lstStyle>
          <a:p>
            <a:pPr>
              <a:defRPr/>
            </a:pPr>
            <a:fld id="{0475EEBB-F8A8-4312-838C-EB9550AEBC59}" type="slidenum">
              <a:rPr lang="en-US"/>
              <a:pPr>
                <a:defRPr/>
              </a:pPr>
              <a:t>‹#›</a:t>
            </a:fld>
            <a:endParaRPr lang="en-US" dirty="0"/>
          </a:p>
        </p:txBody>
      </p:sp>
    </p:spTree>
    <p:extLst>
      <p:ext uri="{BB962C8B-B14F-4D97-AF65-F5344CB8AC3E}">
        <p14:creationId xmlns:p14="http://schemas.microsoft.com/office/powerpoint/2010/main" val="35637910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831865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ln/>
        </p:spPr>
      </p:sp>
      <p:sp>
        <p:nvSpPr>
          <p:cNvPr id="34818"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579975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ln/>
        </p:spPr>
      </p:sp>
      <p:sp>
        <p:nvSpPr>
          <p:cNvPr id="36866"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4087154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ln/>
        </p:spPr>
      </p:sp>
      <p:sp>
        <p:nvSpPr>
          <p:cNvPr id="3891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42682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ln/>
        </p:spPr>
      </p:sp>
      <p:sp>
        <p:nvSpPr>
          <p:cNvPr id="40962"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161699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ln/>
        </p:spPr>
      </p:sp>
      <p:sp>
        <p:nvSpPr>
          <p:cNvPr id="43010"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418216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000979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ln/>
        </p:spPr>
      </p:sp>
      <p:sp>
        <p:nvSpPr>
          <p:cNvPr id="47106"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683538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ln/>
        </p:spPr>
      </p:sp>
      <p:sp>
        <p:nvSpPr>
          <p:cNvPr id="4915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725941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51202"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282719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538816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843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06184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537081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802469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576505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301057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ln/>
        </p:spPr>
      </p:sp>
      <p:sp>
        <p:nvSpPr>
          <p:cNvPr id="63490"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9796693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ln/>
        </p:spPr>
      </p:sp>
      <p:sp>
        <p:nvSpPr>
          <p:cNvPr id="65538"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562943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ln/>
        </p:spPr>
      </p:sp>
      <p:sp>
        <p:nvSpPr>
          <p:cNvPr id="67586"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315522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ln/>
        </p:spPr>
      </p:sp>
      <p:sp>
        <p:nvSpPr>
          <p:cNvPr id="6963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4056024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a:ln/>
        </p:spPr>
      </p:sp>
      <p:sp>
        <p:nvSpPr>
          <p:cNvPr id="71682"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41091851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a:ln/>
        </p:spPr>
      </p:sp>
      <p:sp>
        <p:nvSpPr>
          <p:cNvPr id="73730"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04345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20482"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892220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a:ln/>
        </p:spPr>
      </p:sp>
      <p:sp>
        <p:nvSpPr>
          <p:cNvPr id="75778"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5776277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p:nvPr>
        </p:nvSpPr>
        <p:spPr>
          <a:ln/>
        </p:spPr>
      </p:sp>
      <p:sp>
        <p:nvSpPr>
          <p:cNvPr id="77826"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9670852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ln/>
        </p:spPr>
      </p:sp>
      <p:sp>
        <p:nvSpPr>
          <p:cNvPr id="7987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6136229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a:ln/>
        </p:spPr>
      </p:sp>
      <p:sp>
        <p:nvSpPr>
          <p:cNvPr id="81922"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4690017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ln/>
        </p:spPr>
      </p:sp>
      <p:sp>
        <p:nvSpPr>
          <p:cNvPr id="83970"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3084908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ln/>
        </p:spPr>
      </p:sp>
      <p:sp>
        <p:nvSpPr>
          <p:cNvPr id="86018"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5495468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ln/>
        </p:spPr>
      </p:sp>
      <p:sp>
        <p:nvSpPr>
          <p:cNvPr id="88066"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7483212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a:ln/>
        </p:spPr>
      </p:sp>
      <p:sp>
        <p:nvSpPr>
          <p:cNvPr id="90114" name="Notes Placeholder 2"/>
          <p:cNvSpPr>
            <a:spLocks noGrp="1"/>
          </p:cNvSpPr>
          <p:nvPr>
            <p:ph type="body" idx="1"/>
          </p:nvPr>
        </p:nvSpPr>
        <p:spPr>
          <a:noFill/>
          <a:ln/>
        </p:spPr>
        <p:txBody>
          <a:bodyPr/>
          <a:lstStyle/>
          <a:p>
            <a:pPr eaLnBrk="1" hangingPunct="1"/>
            <a:endParaRPr lang="en-US" dirty="0" smtClean="0"/>
          </a:p>
        </p:txBody>
      </p:sp>
      <p:sp>
        <p:nvSpPr>
          <p:cNvPr id="90115" name="Slide Number Placeholder 3"/>
          <p:cNvSpPr>
            <a:spLocks noGrp="1"/>
          </p:cNvSpPr>
          <p:nvPr>
            <p:ph type="sldNum" sz="quarter" idx="5"/>
          </p:nvPr>
        </p:nvSpPr>
        <p:spPr>
          <a:noFill/>
        </p:spPr>
        <p:txBody>
          <a:bodyPr/>
          <a:lstStyle/>
          <a:p>
            <a:fld id="{199A5BE9-0B36-4475-9422-1E51C95D67EC}" type="slidenum">
              <a:rPr lang="en-US" smtClean="0">
                <a:latin typeface="Arial" charset="0"/>
                <a:cs typeface="Arial" charset="0"/>
              </a:rPr>
              <a:pPr/>
              <a:t>37</a:t>
            </a:fld>
            <a:endParaRPr lang="en-US" dirty="0" smtClean="0">
              <a:latin typeface="Arial" charset="0"/>
              <a:cs typeface="Arial" charset="0"/>
            </a:endParaRPr>
          </a:p>
        </p:txBody>
      </p:sp>
    </p:spTree>
    <p:extLst>
      <p:ext uri="{BB962C8B-B14F-4D97-AF65-F5344CB8AC3E}">
        <p14:creationId xmlns:p14="http://schemas.microsoft.com/office/powerpoint/2010/main" val="39746661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noChangeArrowheads="1" noTextEdit="1"/>
          </p:cNvSpPr>
          <p:nvPr>
            <p:ph type="sldImg"/>
          </p:nvPr>
        </p:nvSpPr>
        <p:spPr>
          <a:xfrm>
            <a:off x="1152525" y="692150"/>
            <a:ext cx="4554538" cy="3416300"/>
          </a:xfrm>
          <a:ln/>
        </p:spPr>
      </p:sp>
      <p:sp>
        <p:nvSpPr>
          <p:cNvPr id="92162" name="Rectangle 3"/>
          <p:cNvSpPr>
            <a:spLocks noGrp="1" noChangeArrowheads="1"/>
          </p:cNvSpPr>
          <p:nvPr>
            <p:ph type="body" idx="1"/>
          </p:nvPr>
        </p:nvSpPr>
        <p:spPr>
          <a:xfrm>
            <a:off x="914400" y="4343400"/>
            <a:ext cx="5029200" cy="4114800"/>
          </a:xfrm>
          <a:noFill/>
          <a:ln/>
        </p:spPr>
        <p:txBody>
          <a:bodyPr lIns="90480" tIns="44446" rIns="90480" bIns="44446"/>
          <a:lstStyle/>
          <a:p>
            <a:endParaRPr lang="en-US" dirty="0" smtClean="0"/>
          </a:p>
        </p:txBody>
      </p:sp>
    </p:spTree>
    <p:extLst>
      <p:ext uri="{BB962C8B-B14F-4D97-AF65-F5344CB8AC3E}">
        <p14:creationId xmlns:p14="http://schemas.microsoft.com/office/powerpoint/2010/main" val="378619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22530"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462202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ln/>
        </p:spPr>
      </p:sp>
      <p:sp>
        <p:nvSpPr>
          <p:cNvPr id="24578"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322940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ln/>
        </p:spPr>
      </p:sp>
      <p:sp>
        <p:nvSpPr>
          <p:cNvPr id="26626"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507876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ln/>
        </p:spPr>
      </p:sp>
      <p:sp>
        <p:nvSpPr>
          <p:cNvPr id="2867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493459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ln/>
        </p:spPr>
      </p:sp>
      <p:sp>
        <p:nvSpPr>
          <p:cNvPr id="30722"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16381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ln/>
        </p:spPr>
      </p:sp>
      <p:sp>
        <p:nvSpPr>
          <p:cNvPr id="32770"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597370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rgbClr val="0000CC"/>
          </a:solidFill>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a:xfrm>
            <a:off x="457200" y="6248400"/>
            <a:ext cx="5486400" cy="476250"/>
          </a:xfrm>
        </p:spPr>
        <p:txBody>
          <a:bodyPr/>
          <a:lstStyle>
            <a:lvl1pPr>
              <a:defRPr smtClean="0">
                <a:solidFill>
                  <a:srgbClr val="0000CC"/>
                </a:solidFill>
              </a:defRPr>
            </a:lvl1pPr>
          </a:lstStyle>
          <a:p>
            <a:pPr>
              <a:defRPr/>
            </a:pPr>
            <a:r>
              <a:rPr lang="en-US" dirty="0"/>
              <a:t>KROENKE AND AUER - DATABASE PROCESSING, 13th Edition  © 2014 Pearson Education, Inc. </a:t>
            </a:r>
          </a:p>
        </p:txBody>
      </p:sp>
      <p:sp>
        <p:nvSpPr>
          <p:cNvPr id="5" name="Slide Number Placeholder 4"/>
          <p:cNvSpPr>
            <a:spLocks noGrp="1"/>
          </p:cNvSpPr>
          <p:nvPr>
            <p:ph type="sldNum" sz="quarter" idx="11"/>
          </p:nvPr>
        </p:nvSpPr>
        <p:spPr/>
        <p:txBody>
          <a:bodyPr/>
          <a:lstStyle>
            <a:lvl1pPr>
              <a:defRPr dirty="0" smtClean="0">
                <a:solidFill>
                  <a:srgbClr val="0000CC"/>
                </a:solidFill>
              </a:defRPr>
            </a:lvl1pPr>
          </a:lstStyle>
          <a:p>
            <a:pPr>
              <a:defRPr/>
            </a:pPr>
            <a:r>
              <a:rPr lang="en-US" dirty="0"/>
              <a:t>1-</a:t>
            </a:r>
            <a:fld id="{1117216E-4E11-4C6A-BFAB-BEF43F2BA82F}" type="slidenum">
              <a:rPr lang="en-US"/>
              <a:pPr>
                <a:defRPr/>
              </a:pPr>
              <a:t>‹#›</a:t>
            </a:fld>
            <a:endParaRPr lang="en-US" dirty="0"/>
          </a:p>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KROENKE AND AUER - DATABASE PROCESSING, 13th Edition  © 2014 Pearson Education, Inc. </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dirty="0"/>
              <a:t>1-</a:t>
            </a:r>
            <a:fld id="{E25653FC-AC97-4FFD-B356-9389E72CB5F4}" type="slidenum">
              <a:rPr lang="en-US"/>
              <a:pPr>
                <a:defRPr/>
              </a:pPr>
              <a:t>‹#›</a:t>
            </a:fld>
            <a:endParaRPr lang="en-US" dirty="0"/>
          </a:p>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KROENKE AND AUER - DATABASE PROCESSING, 13th Edition  © 2014 Pearson Education, Inc. </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dirty="0"/>
              <a:t>1-</a:t>
            </a:r>
            <a:fld id="{34E7D997-0037-4CAE-ADE9-B0841AA0474D}" type="slidenum">
              <a:rPr lang="en-US"/>
              <a:pPr>
                <a:defRPr/>
              </a:pPr>
              <a:t>‹#›</a:t>
            </a:fld>
            <a:endParaRPr lang="en-US" dirty="0"/>
          </a:p>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rgbClr val="0000CC"/>
          </a:solidFill>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smtClean="0">
                <a:solidFill>
                  <a:srgbClr val="0000CC"/>
                </a:solidFill>
              </a:defRPr>
            </a:lvl1pPr>
          </a:lstStyle>
          <a:p>
            <a:pPr>
              <a:defRPr/>
            </a:pPr>
            <a:r>
              <a:rPr lang="en-US" dirty="0"/>
              <a:t>KROENKE AND AUER - DATABASE PROCESSING, 13th Edition  © 2014 Pearson Education, Inc. </a:t>
            </a:r>
          </a:p>
        </p:txBody>
      </p:sp>
      <p:sp>
        <p:nvSpPr>
          <p:cNvPr id="6" name="Rectangle 6"/>
          <p:cNvSpPr>
            <a:spLocks noGrp="1" noChangeArrowheads="1"/>
          </p:cNvSpPr>
          <p:nvPr>
            <p:ph type="sldNum" sz="quarter" idx="11"/>
          </p:nvPr>
        </p:nvSpPr>
        <p:spPr/>
        <p:txBody>
          <a:bodyPr/>
          <a:lstStyle>
            <a:lvl1pPr>
              <a:defRPr dirty="0" smtClean="0">
                <a:solidFill>
                  <a:srgbClr val="0000CC"/>
                </a:solidFill>
              </a:defRPr>
            </a:lvl1pPr>
          </a:lstStyle>
          <a:p>
            <a:pPr>
              <a:defRPr/>
            </a:pPr>
            <a:r>
              <a:rPr lang="en-US" dirty="0"/>
              <a:t>1-</a:t>
            </a:r>
            <a:fld id="{7B3755BF-D394-4F70-B75C-E9084BE378A7}" type="slidenum">
              <a:rPr lang="en-US"/>
              <a:pPr>
                <a:defRPr/>
              </a:pPr>
              <a:t>‹#›</a:t>
            </a:fld>
            <a:endParaRPr lang="en-US" dirty="0"/>
          </a:p>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CC"/>
          </a:solidFill>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smtClean="0">
                <a:solidFill>
                  <a:srgbClr val="0000CC"/>
                </a:solidFill>
              </a:defRPr>
            </a:lvl1pPr>
          </a:lstStyle>
          <a:p>
            <a:pPr>
              <a:defRPr/>
            </a:pPr>
            <a:r>
              <a:rPr lang="en-US" dirty="0"/>
              <a:t>KROENKE AND AUER - DATABASE PROCESSING, 13th Edition  © 2014 Pearson Education, Inc. </a:t>
            </a:r>
          </a:p>
        </p:txBody>
      </p:sp>
      <p:sp>
        <p:nvSpPr>
          <p:cNvPr id="5" name="Rectangle 6"/>
          <p:cNvSpPr>
            <a:spLocks noGrp="1" noChangeArrowheads="1"/>
          </p:cNvSpPr>
          <p:nvPr>
            <p:ph type="sldNum" sz="quarter" idx="11"/>
          </p:nvPr>
        </p:nvSpPr>
        <p:spPr/>
        <p:txBody>
          <a:bodyPr/>
          <a:lstStyle>
            <a:lvl1pPr>
              <a:defRPr dirty="0" smtClean="0">
                <a:solidFill>
                  <a:srgbClr val="0000CC"/>
                </a:solidFill>
              </a:defRPr>
            </a:lvl1pPr>
          </a:lstStyle>
          <a:p>
            <a:pPr>
              <a:defRPr/>
            </a:pPr>
            <a:r>
              <a:rPr lang="en-US" dirty="0"/>
              <a:t>1-</a:t>
            </a:r>
            <a:fld id="{A9BF6642-CC95-4404-AEA6-5E3ABD1FD07E}" type="slidenum">
              <a:rPr lang="en-US"/>
              <a:pPr>
                <a:defRPr/>
              </a:pPr>
              <a:t>‹#›</a:t>
            </a:fld>
            <a:endParaRPr lang="en-US" dirty="0"/>
          </a:p>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KROENKE AND AUER - DATABASE PROCESSING, 13th Edition  © 2014 Pearson Education, Inc. </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dirty="0"/>
              <a:t>1-</a:t>
            </a:r>
            <a:fld id="{8D98550F-EF34-40E7-9B13-8B71FD974384}" type="slidenum">
              <a:rPr lang="en-US"/>
              <a:pPr>
                <a:defRPr/>
              </a:pPr>
              <a:t>‹#›</a:t>
            </a:fld>
            <a:endParaRPr lang="en-US" dirty="0"/>
          </a:p>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CC"/>
          </a:solidFill>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smtClean="0">
                <a:solidFill>
                  <a:srgbClr val="0000CC"/>
                </a:solidFill>
              </a:defRPr>
            </a:lvl1pPr>
          </a:lstStyle>
          <a:p>
            <a:pPr>
              <a:defRPr/>
            </a:pPr>
            <a:r>
              <a:rPr lang="en-US" dirty="0"/>
              <a:t>KROENKE AND AUER - DATABASE PROCESSING, 13th Edition  © 2014 Pearson Education, Inc. </a:t>
            </a:r>
          </a:p>
        </p:txBody>
      </p:sp>
      <p:sp>
        <p:nvSpPr>
          <p:cNvPr id="6" name="Rectangle 6"/>
          <p:cNvSpPr>
            <a:spLocks noGrp="1" noChangeArrowheads="1"/>
          </p:cNvSpPr>
          <p:nvPr>
            <p:ph type="sldNum" sz="quarter" idx="11"/>
          </p:nvPr>
        </p:nvSpPr>
        <p:spPr/>
        <p:txBody>
          <a:bodyPr/>
          <a:lstStyle>
            <a:lvl1pPr>
              <a:defRPr dirty="0" smtClean="0">
                <a:solidFill>
                  <a:srgbClr val="0000CC"/>
                </a:solidFill>
              </a:defRPr>
            </a:lvl1pPr>
          </a:lstStyle>
          <a:p>
            <a:pPr>
              <a:defRPr/>
            </a:pPr>
            <a:r>
              <a:rPr lang="en-US" dirty="0"/>
              <a:t>1-</a:t>
            </a:r>
            <a:fld id="{318D1B29-349E-40EB-92A2-7A184B969FD7}" type="slidenum">
              <a:rPr lang="en-US"/>
              <a:pPr>
                <a:defRPr/>
              </a:pPr>
              <a:t>‹#›</a:t>
            </a:fld>
            <a:endParaRPr lang="en-US" dirty="0"/>
          </a:p>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t>KROENKE AND AUER - DATABASE PROCESSING, 13th Edition  © 2014 Pearson Education, Inc. </a:t>
            </a:r>
          </a:p>
        </p:txBody>
      </p:sp>
      <p:sp>
        <p:nvSpPr>
          <p:cNvPr id="8" name="Rectangle 6"/>
          <p:cNvSpPr>
            <a:spLocks noGrp="1" noChangeArrowheads="1"/>
          </p:cNvSpPr>
          <p:nvPr>
            <p:ph type="sldNum" sz="quarter" idx="11"/>
          </p:nvPr>
        </p:nvSpPr>
        <p:spPr>
          <a:ln/>
        </p:spPr>
        <p:txBody>
          <a:bodyPr/>
          <a:lstStyle>
            <a:lvl1pPr>
              <a:defRPr/>
            </a:lvl1pPr>
          </a:lstStyle>
          <a:p>
            <a:pPr>
              <a:defRPr/>
            </a:pPr>
            <a:r>
              <a:rPr lang="en-US" dirty="0"/>
              <a:t>1-</a:t>
            </a:r>
            <a:fld id="{BCD95DAD-0842-4C42-89B0-68057A85C2CF}" type="slidenum">
              <a:rPr lang="en-US"/>
              <a:pPr>
                <a:defRPr/>
              </a:pPr>
              <a:t>‹#›</a:t>
            </a:fld>
            <a:endParaRPr lang="en-US" dirty="0"/>
          </a:p>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CC"/>
          </a:solidFill>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p:txBody>
          <a:bodyPr/>
          <a:lstStyle>
            <a:lvl1pPr>
              <a:defRPr smtClean="0">
                <a:solidFill>
                  <a:srgbClr val="0000CC"/>
                </a:solidFill>
              </a:defRPr>
            </a:lvl1pPr>
          </a:lstStyle>
          <a:p>
            <a:pPr>
              <a:defRPr/>
            </a:pPr>
            <a:r>
              <a:rPr lang="en-US" dirty="0"/>
              <a:t>KROENKE AND AUER - DATABASE PROCESSING, 13th Edition  © 2014 Pearson Education, Inc. </a:t>
            </a:r>
          </a:p>
        </p:txBody>
      </p:sp>
      <p:sp>
        <p:nvSpPr>
          <p:cNvPr id="4" name="Rectangle 6"/>
          <p:cNvSpPr>
            <a:spLocks noGrp="1" noChangeArrowheads="1"/>
          </p:cNvSpPr>
          <p:nvPr>
            <p:ph type="sldNum" sz="quarter" idx="11"/>
          </p:nvPr>
        </p:nvSpPr>
        <p:spPr/>
        <p:txBody>
          <a:bodyPr/>
          <a:lstStyle>
            <a:lvl1pPr>
              <a:defRPr dirty="0" smtClean="0">
                <a:solidFill>
                  <a:srgbClr val="0000CC"/>
                </a:solidFill>
              </a:defRPr>
            </a:lvl1pPr>
          </a:lstStyle>
          <a:p>
            <a:pPr>
              <a:defRPr/>
            </a:pPr>
            <a:r>
              <a:rPr lang="en-US" dirty="0"/>
              <a:t>1-</a:t>
            </a:r>
            <a:fld id="{22C6F12A-B693-4246-BD13-A894BEE19500}" type="slidenum">
              <a:rPr lang="en-US"/>
              <a:pPr>
                <a:defRPr/>
              </a:pPr>
              <a:t>‹#›</a:t>
            </a:fld>
            <a:endParaRPr lang="en-US" dirty="0"/>
          </a:p>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t>KROENKE AND AUER - DATABASE PROCESSING, 13th Edition  © 2014 Pearson Education, Inc. </a:t>
            </a:r>
          </a:p>
        </p:txBody>
      </p:sp>
      <p:sp>
        <p:nvSpPr>
          <p:cNvPr id="3" name="Rectangle 6"/>
          <p:cNvSpPr>
            <a:spLocks noGrp="1" noChangeArrowheads="1"/>
          </p:cNvSpPr>
          <p:nvPr>
            <p:ph type="sldNum" sz="quarter" idx="11"/>
          </p:nvPr>
        </p:nvSpPr>
        <p:spPr>
          <a:ln/>
        </p:spPr>
        <p:txBody>
          <a:bodyPr/>
          <a:lstStyle>
            <a:lvl1pPr>
              <a:defRPr/>
            </a:lvl1pPr>
          </a:lstStyle>
          <a:p>
            <a:pPr>
              <a:defRPr/>
            </a:pPr>
            <a:r>
              <a:rPr lang="en-US" dirty="0"/>
              <a:t>1-</a:t>
            </a:r>
            <a:fld id="{C9EA8E87-20F1-4C58-80B6-BF8B839C60B7}" type="slidenum">
              <a:rPr lang="en-US"/>
              <a:pPr>
                <a:defRPr/>
              </a:pPr>
              <a:t>‹#›</a:t>
            </a:fld>
            <a:endParaRPr lang="en-US" dirty="0"/>
          </a:p>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KROENKE AND AUER - DATABASE PROCESSING, 13th Edition  © 2014 Pearson Education, Inc. </a:t>
            </a:r>
          </a:p>
        </p:txBody>
      </p:sp>
      <p:sp>
        <p:nvSpPr>
          <p:cNvPr id="6" name="Rectangle 6"/>
          <p:cNvSpPr>
            <a:spLocks noGrp="1" noChangeArrowheads="1"/>
          </p:cNvSpPr>
          <p:nvPr>
            <p:ph type="sldNum" sz="quarter" idx="11"/>
          </p:nvPr>
        </p:nvSpPr>
        <p:spPr>
          <a:ln/>
        </p:spPr>
        <p:txBody>
          <a:bodyPr/>
          <a:lstStyle>
            <a:lvl1pPr>
              <a:defRPr/>
            </a:lvl1pPr>
          </a:lstStyle>
          <a:p>
            <a:pPr>
              <a:defRPr/>
            </a:pPr>
            <a:r>
              <a:rPr lang="en-US" dirty="0"/>
              <a:t>1-</a:t>
            </a:r>
            <a:fld id="{F29D4E2B-34A9-4970-83B5-1A9BC854C1E3}" type="slidenum">
              <a:rPr lang="en-US"/>
              <a:pPr>
                <a:defRPr/>
              </a:pPr>
              <a:t>‹#›</a:t>
            </a:fld>
            <a:endParaRPr lang="en-US" dirty="0"/>
          </a:p>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KROENKE AND AUER - DATABASE PROCESSING, 13th Edition  © 2014 Pearson Education, Inc. </a:t>
            </a:r>
          </a:p>
        </p:txBody>
      </p:sp>
      <p:sp>
        <p:nvSpPr>
          <p:cNvPr id="6" name="Rectangle 6"/>
          <p:cNvSpPr>
            <a:spLocks noGrp="1" noChangeArrowheads="1"/>
          </p:cNvSpPr>
          <p:nvPr>
            <p:ph type="sldNum" sz="quarter" idx="11"/>
          </p:nvPr>
        </p:nvSpPr>
        <p:spPr>
          <a:ln/>
        </p:spPr>
        <p:txBody>
          <a:bodyPr/>
          <a:lstStyle>
            <a:lvl1pPr>
              <a:defRPr/>
            </a:lvl1pPr>
          </a:lstStyle>
          <a:p>
            <a:pPr>
              <a:defRPr/>
            </a:pPr>
            <a:r>
              <a:rPr lang="en-US" dirty="0"/>
              <a:t>1-</a:t>
            </a:r>
            <a:fld id="{782690CA-86C9-4F9E-867D-E67F53109E70}" type="slidenum">
              <a:rPr lang="en-US"/>
              <a:pPr>
                <a:defRPr/>
              </a:pPr>
              <a:t>‹#›</a:t>
            </a:fld>
            <a:endParaRPr lang="en-US" dirty="0"/>
          </a:p>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solidFill>
            <a:srgbClr val="0099CC"/>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248400"/>
            <a:ext cx="541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99CC"/>
                </a:solidFill>
                <a:latin typeface="Arial" charset="0"/>
                <a:cs typeface="+mn-cs"/>
              </a:defRPr>
            </a:lvl1pPr>
          </a:lstStyle>
          <a:p>
            <a:pPr>
              <a:defRPr/>
            </a:pPr>
            <a:r>
              <a:rPr lang="en-US" dirty="0"/>
              <a:t>KROENKE AND AUER - DATABASE PROCESSING, 13th Edition  © 2014 Pearson Education, Inc. </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99CC"/>
                </a:solidFill>
                <a:latin typeface="Arial" panose="020B0604020202020204" pitchFamily="34" charset="0"/>
                <a:cs typeface="+mn-cs"/>
              </a:defRPr>
            </a:lvl1pPr>
          </a:lstStyle>
          <a:p>
            <a:pPr>
              <a:defRPr/>
            </a:pPr>
            <a:r>
              <a:rPr lang="en-US" dirty="0"/>
              <a:t>1-</a:t>
            </a:r>
            <a:fld id="{07F36D11-BB2F-48FA-AA87-C0906B19464A}" type="slidenum">
              <a:rPr lang="en-US"/>
              <a:pPr>
                <a:defRPr/>
              </a:pPr>
              <a:t>‹#›</a:t>
            </a:fld>
            <a:endParaRPr lang="en-US" dirty="0"/>
          </a:p>
          <a:p>
            <a:pPr>
              <a:defRPr/>
            </a:pP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0" r:id="rId3"/>
    <p:sldLayoutId id="2147483663" r:id="rId4"/>
    <p:sldLayoutId id="2147483659" r:id="rId5"/>
    <p:sldLayoutId id="2147483664" r:id="rId6"/>
    <p:sldLayoutId id="2147483658" r:id="rId7"/>
    <p:sldLayoutId id="2147483657" r:id="rId8"/>
    <p:sldLayoutId id="2147483656" r:id="rId9"/>
    <p:sldLayoutId id="2147483655" r:id="rId10"/>
    <p:sldLayoutId id="2147483654" r:id="rId11"/>
    <p:sldLayoutId id="2147483665" r:id="rId12"/>
  </p:sldLayoutIdLst>
  <p:timing>
    <p:tnLst>
      <p:par>
        <p:cTn id="1" dur="indefinite" restart="never" nodeType="tmRoot"/>
      </p:par>
    </p:tnLst>
  </p:timing>
  <p:hf hd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www-306.ibm.com/software/data/db2/" TargetMode="External"/><Relationship Id="rId3" Type="http://schemas.openxmlformats.org/officeDocument/2006/relationships/hyperlink" Target="http://office.microsoft.com/en-us/access/" TargetMode="External"/><Relationship Id="rId7" Type="http://schemas.openxmlformats.org/officeDocument/2006/relationships/hyperlink" Target="http://www.mysql.co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www.oracle.com/database/index.html" TargetMode="External"/><Relationship Id="rId5" Type="http://schemas.openxmlformats.org/officeDocument/2006/relationships/hyperlink" Target="http://www.microsoft.com/sqlserver/2008/en/us/express.aspx" TargetMode="External"/><Relationship Id="rId4" Type="http://schemas.openxmlformats.org/officeDocument/2006/relationships/hyperlink" Target="http://www.microsoft.com/sql/default.mspx"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cid:3287383400_217756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ctrTitle"/>
          </p:nvPr>
        </p:nvSpPr>
        <p:spPr>
          <a:xfrm>
            <a:off x="0" y="0"/>
            <a:ext cx="9144000" cy="2362200"/>
          </a:xfrm>
        </p:spPr>
        <p:txBody>
          <a:bodyPr/>
          <a:lstStyle/>
          <a:p>
            <a:pPr eaLnBrk="1" hangingPunct="1">
              <a:spcBef>
                <a:spcPct val="20000"/>
              </a:spcBef>
              <a:defRPr/>
            </a:pPr>
            <a:r>
              <a:rPr lang="en-US" sz="4000" dirty="0" smtClean="0"/>
              <a:t/>
            </a:r>
            <a:br>
              <a:rPr lang="en-US" sz="4000" dirty="0" smtClean="0"/>
            </a:br>
            <a:r>
              <a:rPr lang="en-US" sz="4000" dirty="0" smtClean="0">
                <a:latin typeface="Calibri" pitchFamily="34" charset="0"/>
                <a:cs typeface="Calibri" pitchFamily="34" charset="0"/>
              </a:rPr>
              <a:t>David M. Kroenke and David J. Auer</a:t>
            </a:r>
            <a:br>
              <a:rPr lang="en-US" sz="4000" dirty="0" smtClean="0">
                <a:latin typeface="Calibri" pitchFamily="34" charset="0"/>
                <a:cs typeface="Calibri" pitchFamily="34" charset="0"/>
              </a:rPr>
            </a:br>
            <a:r>
              <a:rPr lang="en-US" sz="4000" dirty="0" smtClean="0">
                <a:latin typeface="Calibri" pitchFamily="34" charset="0"/>
                <a:cs typeface="Calibri" pitchFamily="34" charset="0"/>
              </a:rPr>
              <a:t>Database </a:t>
            </a:r>
            <a:r>
              <a:rPr lang="en-US" sz="4000" dirty="0" smtClean="0">
                <a:latin typeface="Calibri" pitchFamily="34" charset="0"/>
                <a:cs typeface="Calibri" pitchFamily="34" charset="0"/>
              </a:rPr>
              <a:t>Processing:</a:t>
            </a:r>
            <a:br>
              <a:rPr lang="en-US" sz="4000" dirty="0" smtClean="0">
                <a:latin typeface="Calibri" pitchFamily="34" charset="0"/>
                <a:cs typeface="Calibri" pitchFamily="34" charset="0"/>
              </a:rPr>
            </a:br>
            <a:r>
              <a:rPr lang="en-US" sz="3200" dirty="0" smtClean="0">
                <a:solidFill>
                  <a:schemeClr val="bg2">
                    <a:lumMod val="40000"/>
                    <a:lumOff val="60000"/>
                  </a:schemeClr>
                </a:solidFill>
                <a:latin typeface="Calibri" pitchFamily="34" charset="0"/>
                <a:cs typeface="Calibri" pitchFamily="34" charset="0"/>
              </a:rPr>
              <a:t>Fundamentals</a:t>
            </a:r>
            <a:r>
              <a:rPr lang="en-US" sz="3200" dirty="0" smtClean="0">
                <a:solidFill>
                  <a:schemeClr val="bg2">
                    <a:lumMod val="40000"/>
                    <a:lumOff val="60000"/>
                  </a:schemeClr>
                </a:solidFill>
                <a:latin typeface="Calibri" pitchFamily="34" charset="0"/>
                <a:cs typeface="Calibri" pitchFamily="34" charset="0"/>
              </a:rPr>
              <a:t>, Design, and Implementation</a:t>
            </a:r>
            <a:r>
              <a:rPr lang="en-US" sz="4000" dirty="0" smtClean="0">
                <a:solidFill>
                  <a:srgbClr val="B3B3B3"/>
                </a:solidFill>
                <a:latin typeface="Calibri" pitchFamily="34" charset="0"/>
                <a:cs typeface="Calibri" pitchFamily="34" charset="0"/>
              </a:rPr>
              <a:t/>
            </a:r>
            <a:br>
              <a:rPr lang="en-US" sz="4000" dirty="0" smtClean="0">
                <a:solidFill>
                  <a:srgbClr val="B3B3B3"/>
                </a:solidFill>
                <a:latin typeface="Calibri" pitchFamily="34" charset="0"/>
                <a:cs typeface="Calibri" pitchFamily="34" charset="0"/>
              </a:rPr>
            </a:br>
            <a:endParaRPr lang="en-US" sz="4000" dirty="0" smtClean="0">
              <a:latin typeface="Calibri" pitchFamily="34" charset="0"/>
              <a:cs typeface="Calibri" pitchFamily="34" charset="0"/>
            </a:endParaRPr>
          </a:p>
        </p:txBody>
      </p:sp>
      <p:sp>
        <p:nvSpPr>
          <p:cNvPr id="15362" name="Rectangle 5"/>
          <p:cNvSpPr>
            <a:spLocks noChangeArrowheads="1"/>
          </p:cNvSpPr>
          <p:nvPr/>
        </p:nvSpPr>
        <p:spPr bwMode="auto">
          <a:xfrm>
            <a:off x="3124200" y="2438400"/>
            <a:ext cx="6019800" cy="3733800"/>
          </a:xfrm>
          <a:prstGeom prst="rect">
            <a:avLst/>
          </a:prstGeom>
          <a:noFill/>
          <a:ln w="9525">
            <a:noFill/>
            <a:miter lim="800000"/>
            <a:headEnd/>
            <a:tailEnd/>
          </a:ln>
        </p:spPr>
        <p:txBody>
          <a:bodyPr/>
          <a:lstStyle/>
          <a:p>
            <a:pPr algn="ctr">
              <a:spcBef>
                <a:spcPct val="20000"/>
              </a:spcBef>
            </a:pPr>
            <a:endParaRPr lang="en-US" sz="1000" b="1" dirty="0">
              <a:solidFill>
                <a:srgbClr val="3399FF"/>
              </a:solidFill>
            </a:endParaRPr>
          </a:p>
          <a:p>
            <a:pPr algn="ctr">
              <a:spcBef>
                <a:spcPct val="20000"/>
              </a:spcBef>
            </a:pPr>
            <a:r>
              <a:rPr lang="en-US" sz="3600" b="1" dirty="0">
                <a:solidFill>
                  <a:srgbClr val="339966"/>
                </a:solidFill>
                <a:latin typeface="Calibri" pitchFamily="34" charset="0"/>
                <a:cs typeface="Calibri" pitchFamily="34" charset="0"/>
              </a:rPr>
              <a:t>Chapter One:</a:t>
            </a:r>
          </a:p>
          <a:p>
            <a:pPr algn="ctr">
              <a:spcBef>
                <a:spcPct val="20000"/>
              </a:spcBef>
            </a:pPr>
            <a:r>
              <a:rPr lang="en-US" sz="4000" b="1" dirty="0">
                <a:solidFill>
                  <a:srgbClr val="0000CC"/>
                </a:solidFill>
                <a:latin typeface="Calibri" pitchFamily="34" charset="0"/>
                <a:cs typeface="Calibri" pitchFamily="34" charset="0"/>
              </a:rPr>
              <a:t>Introduction</a:t>
            </a:r>
          </a:p>
          <a:p>
            <a:pPr>
              <a:spcBef>
                <a:spcPct val="20000"/>
              </a:spcBef>
            </a:pPr>
            <a:r>
              <a:rPr lang="en-US" sz="4000" b="1" dirty="0"/>
              <a:t>	</a:t>
            </a:r>
          </a:p>
        </p:txBody>
      </p:sp>
      <p:sp>
        <p:nvSpPr>
          <p:cNvPr id="2055" name="Rectangle 7"/>
          <p:cNvSpPr>
            <a:spLocks noChangeArrowheads="1"/>
          </p:cNvSpPr>
          <p:nvPr/>
        </p:nvSpPr>
        <p:spPr bwMode="auto">
          <a:xfrm>
            <a:off x="457200" y="1524000"/>
            <a:ext cx="8001000" cy="1600200"/>
          </a:xfrm>
          <a:prstGeom prst="rect">
            <a:avLst/>
          </a:prstGeom>
          <a:noFill/>
          <a:ln w="9525">
            <a:noFill/>
            <a:miter lim="800000"/>
            <a:headEnd/>
            <a:tailEnd/>
          </a:ln>
          <a:effectLst/>
        </p:spPr>
        <p:txBody>
          <a:bodyPr/>
          <a:lstStyle/>
          <a:p>
            <a:pPr>
              <a:spcBef>
                <a:spcPct val="20000"/>
              </a:spcBef>
              <a:defRPr/>
            </a:pPr>
            <a:endParaRPr lang="en-US" sz="3200" dirty="0">
              <a:solidFill>
                <a:schemeClr val="bg2">
                  <a:lumMod val="60000"/>
                  <a:lumOff val="40000"/>
                </a:schemeClr>
              </a:solidFill>
              <a:cs typeface="+mn-cs"/>
            </a:endParaRPr>
          </a:p>
        </p:txBody>
      </p:sp>
      <p:cxnSp>
        <p:nvCxnSpPr>
          <p:cNvPr id="10" name="Straight Connector 9"/>
          <p:cNvCxnSpPr/>
          <p:nvPr/>
        </p:nvCxnSpPr>
        <p:spPr>
          <a:xfrm>
            <a:off x="0" y="23622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5366" name="Picture 10"/>
          <p:cNvPicPr>
            <a:picLocks noChangeAspect="1" noChangeArrowheads="1"/>
          </p:cNvPicPr>
          <p:nvPr/>
        </p:nvPicPr>
        <p:blipFill>
          <a:blip r:embed="rId3"/>
          <a:srcRect/>
          <a:stretch>
            <a:fillRect/>
          </a:stretch>
        </p:blipFill>
        <p:spPr bwMode="auto">
          <a:xfrm>
            <a:off x="92075" y="2459038"/>
            <a:ext cx="4065588" cy="2678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sz="4000" dirty="0" smtClean="0"/>
              <a:t>Components of a Database System</a:t>
            </a:r>
          </a:p>
        </p:txBody>
      </p:sp>
      <p:pic>
        <p:nvPicPr>
          <p:cNvPr id="33794" name="Picture 4" descr="C:\Users\Auer.WWU\Auer-Projects\Kroenke-Auer-Projects\Kroenke-Auer-DBP-e11\DBP-e11-Supplements\Images\Chapter01\Fig1-6.JPG"/>
          <p:cNvPicPr>
            <a:picLocks noGrp="1" noChangeAspect="1" noChangeArrowheads="1"/>
          </p:cNvPicPr>
          <p:nvPr>
            <p:ph sz="half" idx="1"/>
          </p:nvPr>
        </p:nvPicPr>
        <p:blipFill>
          <a:blip r:embed="rId3"/>
          <a:srcRect/>
          <a:stretch>
            <a:fillRect/>
          </a:stretch>
        </p:blipFill>
        <p:spPr>
          <a:xfrm>
            <a:off x="1219200" y="1981200"/>
            <a:ext cx="6815138" cy="1971675"/>
          </a:xfrm>
        </p:spPr>
      </p:pic>
      <p:sp>
        <p:nvSpPr>
          <p:cNvPr id="33795"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33796" name="Slide Number Placeholder 4"/>
          <p:cNvSpPr>
            <a:spLocks noGrp="1"/>
          </p:cNvSpPr>
          <p:nvPr>
            <p:ph type="sldNum" sz="quarter" idx="11"/>
          </p:nvPr>
        </p:nvSpPr>
        <p:spPr>
          <a:noFill/>
        </p:spPr>
        <p:txBody>
          <a:bodyPr/>
          <a:lstStyle/>
          <a:p>
            <a:r>
              <a:rPr lang="en-US" dirty="0">
                <a:latin typeface="Arial" charset="0"/>
                <a:cs typeface="Arial" charset="0"/>
              </a:rPr>
              <a:t>1-</a:t>
            </a:r>
            <a:fld id="{7A5E8F8A-90E0-434E-A5CA-CC4FA318BACF}" type="slidenum">
              <a:rPr lang="en-US">
                <a:latin typeface="Arial" charset="0"/>
                <a:cs typeface="Arial" charset="0"/>
              </a:rPr>
              <a:pPr/>
              <a:t>10</a:t>
            </a:fld>
            <a:endParaRPr lang="en-US" dirty="0">
              <a:latin typeface="Arial" charset="0"/>
              <a:cs typeface="Arial" charset="0"/>
            </a:endParaRPr>
          </a:p>
          <a:p>
            <a:endParaRPr lang="en-US" dirty="0">
              <a:latin typeface="Arial" charset="0"/>
              <a:cs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4000" dirty="0" smtClean="0"/>
              <a:t>Components of a Database System with SQL</a:t>
            </a:r>
          </a:p>
        </p:txBody>
      </p:sp>
      <p:pic>
        <p:nvPicPr>
          <p:cNvPr id="35842" name="Picture 2" descr="C:\Users\Auer.WWU\Auer-Projects\Kroenke-Auer-Projects\Kroenke-Auer-DBP-e11\DBP-e11-Supplements\Images\Chapter01\Fig1-7.JPG"/>
          <p:cNvPicPr>
            <a:picLocks noGrp="1" noChangeAspect="1" noChangeArrowheads="1"/>
          </p:cNvPicPr>
          <p:nvPr>
            <p:ph sz="half" idx="1"/>
          </p:nvPr>
        </p:nvPicPr>
        <p:blipFill>
          <a:blip r:embed="rId3"/>
          <a:srcRect/>
          <a:stretch>
            <a:fillRect/>
          </a:stretch>
        </p:blipFill>
        <p:spPr>
          <a:xfrm>
            <a:off x="1143000" y="2057400"/>
            <a:ext cx="6911975" cy="2705100"/>
          </a:xfrm>
        </p:spPr>
      </p:pic>
      <p:sp>
        <p:nvSpPr>
          <p:cNvPr id="35843"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35844" name="Slide Number Placeholder 4"/>
          <p:cNvSpPr>
            <a:spLocks noGrp="1"/>
          </p:cNvSpPr>
          <p:nvPr>
            <p:ph type="sldNum" sz="quarter" idx="11"/>
          </p:nvPr>
        </p:nvSpPr>
        <p:spPr>
          <a:noFill/>
        </p:spPr>
        <p:txBody>
          <a:bodyPr/>
          <a:lstStyle/>
          <a:p>
            <a:r>
              <a:rPr lang="en-US" dirty="0">
                <a:latin typeface="Arial" charset="0"/>
                <a:cs typeface="Arial" charset="0"/>
              </a:rPr>
              <a:t>1-</a:t>
            </a:r>
            <a:fld id="{8FAAD18A-56A4-4BC5-A55E-76CC574D4D37}" type="slidenum">
              <a:rPr lang="en-US">
                <a:latin typeface="Arial" charset="0"/>
                <a:cs typeface="Arial" charset="0"/>
              </a:rPr>
              <a:pPr/>
              <a:t>11</a:t>
            </a:fld>
            <a:endParaRPr lang="en-US" dirty="0">
              <a:latin typeface="Arial" charset="0"/>
              <a:cs typeface="Arial" charset="0"/>
            </a:endParaRPr>
          </a:p>
          <a:p>
            <a:endParaRPr lang="en-US" dirty="0">
              <a:latin typeface="Arial" charset="0"/>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sz="4000" dirty="0" smtClean="0"/>
              <a:t>Applications, the DBMS, and SQL</a:t>
            </a:r>
          </a:p>
        </p:txBody>
      </p:sp>
      <p:sp>
        <p:nvSpPr>
          <p:cNvPr id="37890" name="Rectangle 3"/>
          <p:cNvSpPr>
            <a:spLocks noGrp="1" noChangeArrowheads="1"/>
          </p:cNvSpPr>
          <p:nvPr>
            <p:ph type="body" idx="1"/>
          </p:nvPr>
        </p:nvSpPr>
        <p:spPr/>
        <p:txBody>
          <a:bodyPr/>
          <a:lstStyle/>
          <a:p>
            <a:pPr eaLnBrk="1" hangingPunct="1">
              <a:lnSpc>
                <a:spcPct val="90000"/>
              </a:lnSpc>
              <a:buClr>
                <a:schemeClr val="tx1"/>
              </a:buClr>
            </a:pPr>
            <a:r>
              <a:rPr lang="en-US" b="1" dirty="0" smtClean="0">
                <a:solidFill>
                  <a:srgbClr val="0099CC"/>
                </a:solidFill>
              </a:rPr>
              <a:t>Applications</a:t>
            </a:r>
            <a:r>
              <a:rPr lang="en-US" dirty="0" smtClean="0"/>
              <a:t> are the computer programs that users work with.</a:t>
            </a:r>
          </a:p>
          <a:p>
            <a:pPr eaLnBrk="1" hangingPunct="1">
              <a:lnSpc>
                <a:spcPct val="90000"/>
              </a:lnSpc>
            </a:pPr>
            <a:r>
              <a:rPr lang="en-US" dirty="0" smtClean="0"/>
              <a:t>The </a:t>
            </a:r>
            <a:r>
              <a:rPr lang="en-US" b="1" dirty="0" smtClean="0">
                <a:solidFill>
                  <a:srgbClr val="0099CC"/>
                </a:solidFill>
              </a:rPr>
              <a:t>Database Management System (DBMS)</a:t>
            </a:r>
            <a:r>
              <a:rPr lang="en-US" dirty="0" smtClean="0">
                <a:solidFill>
                  <a:srgbClr val="0099CC"/>
                </a:solidFill>
              </a:rPr>
              <a:t> </a:t>
            </a:r>
            <a:r>
              <a:rPr lang="en-US" dirty="0" smtClean="0"/>
              <a:t>creates, processes, and administers databases.</a:t>
            </a:r>
          </a:p>
          <a:p>
            <a:pPr eaLnBrk="1" hangingPunct="1">
              <a:lnSpc>
                <a:spcPct val="90000"/>
              </a:lnSpc>
              <a:buClr>
                <a:schemeClr val="tx1"/>
              </a:buClr>
            </a:pPr>
            <a:r>
              <a:rPr lang="en-US" b="1" dirty="0" smtClean="0">
                <a:solidFill>
                  <a:srgbClr val="0099CC"/>
                </a:solidFill>
              </a:rPr>
              <a:t>Structured Query Language (SQL)</a:t>
            </a:r>
            <a:r>
              <a:rPr lang="en-US" dirty="0" smtClean="0">
                <a:solidFill>
                  <a:srgbClr val="0099CC"/>
                </a:solidFill>
              </a:rPr>
              <a:t> </a:t>
            </a:r>
            <a:r>
              <a:rPr lang="en-US" dirty="0" smtClean="0"/>
              <a:t>is an internationally recognized standard database language that is used by all commercial DBMSs.</a:t>
            </a:r>
          </a:p>
        </p:txBody>
      </p:sp>
      <p:sp>
        <p:nvSpPr>
          <p:cNvPr id="37891"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37892" name="Slide Number Placeholder 4"/>
          <p:cNvSpPr>
            <a:spLocks noGrp="1"/>
          </p:cNvSpPr>
          <p:nvPr>
            <p:ph type="sldNum" sz="quarter" idx="11"/>
          </p:nvPr>
        </p:nvSpPr>
        <p:spPr>
          <a:noFill/>
        </p:spPr>
        <p:txBody>
          <a:bodyPr/>
          <a:lstStyle/>
          <a:p>
            <a:r>
              <a:rPr lang="en-US" dirty="0">
                <a:latin typeface="Arial" charset="0"/>
                <a:cs typeface="Arial" charset="0"/>
              </a:rPr>
              <a:t>1-</a:t>
            </a:r>
            <a:fld id="{466B96AD-9464-41B9-8DFA-B3D2C1388828}" type="slidenum">
              <a:rPr lang="en-US">
                <a:latin typeface="Arial" charset="0"/>
                <a:cs typeface="Arial" charset="0"/>
              </a:rPr>
              <a:pPr/>
              <a:t>12</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4000" dirty="0" smtClean="0"/>
              <a:t>Database Applications</a:t>
            </a:r>
          </a:p>
        </p:txBody>
      </p:sp>
      <p:pic>
        <p:nvPicPr>
          <p:cNvPr id="39938" name="Picture 2" descr="C:\Users\Auer.WWU\Auer-Projects\Kroenke-Auer-Projects\Kroenke-Auer-DBP-e11\DBP-e11-Supplements\Images\Chapter01\Fig1-8.JPG"/>
          <p:cNvPicPr>
            <a:picLocks noGrp="1" noChangeAspect="1" noChangeArrowheads="1"/>
          </p:cNvPicPr>
          <p:nvPr>
            <p:ph sz="half" idx="1"/>
          </p:nvPr>
        </p:nvPicPr>
        <p:blipFill>
          <a:blip r:embed="rId3"/>
          <a:srcRect/>
          <a:stretch>
            <a:fillRect/>
          </a:stretch>
        </p:blipFill>
        <p:spPr>
          <a:xfrm>
            <a:off x="2895600" y="1828800"/>
            <a:ext cx="3467100" cy="1647825"/>
          </a:xfrm>
        </p:spPr>
      </p:pic>
      <p:sp>
        <p:nvSpPr>
          <p:cNvPr id="39939"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39940" name="Slide Number Placeholder 4"/>
          <p:cNvSpPr>
            <a:spLocks noGrp="1"/>
          </p:cNvSpPr>
          <p:nvPr>
            <p:ph type="sldNum" sz="quarter" idx="11"/>
          </p:nvPr>
        </p:nvSpPr>
        <p:spPr>
          <a:noFill/>
        </p:spPr>
        <p:txBody>
          <a:bodyPr/>
          <a:lstStyle/>
          <a:p>
            <a:r>
              <a:rPr lang="en-US" dirty="0">
                <a:latin typeface="Arial" charset="0"/>
                <a:cs typeface="Arial" charset="0"/>
              </a:rPr>
              <a:t>1-</a:t>
            </a:r>
            <a:fld id="{0D184C35-2BB2-420E-ABFA-EBCEDE37DA59}" type="slidenum">
              <a:rPr lang="en-US">
                <a:latin typeface="Arial" charset="0"/>
                <a:cs typeface="Arial" charset="0"/>
              </a:rPr>
              <a:pPr/>
              <a:t>13</a:t>
            </a:fld>
            <a:endParaRPr lang="en-US" dirty="0">
              <a:latin typeface="Arial" charset="0"/>
              <a:cs typeface="Arial" charset="0"/>
            </a:endParaRPr>
          </a:p>
          <a:p>
            <a:endParaRPr lang="en-US" dirty="0">
              <a:latin typeface="Arial" charset="0"/>
              <a:cs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21284" y="1467839"/>
            <a:ext cx="7801904" cy="4777142"/>
          </a:xfrm>
          <a:prstGeom prst="rect">
            <a:avLst/>
          </a:prstGeom>
        </p:spPr>
      </p:pic>
      <p:sp>
        <p:nvSpPr>
          <p:cNvPr id="41986" name="Rectangle 2"/>
          <p:cNvSpPr>
            <a:spLocks noGrp="1" noChangeArrowheads="1"/>
          </p:cNvSpPr>
          <p:nvPr>
            <p:ph type="title"/>
          </p:nvPr>
        </p:nvSpPr>
        <p:spPr/>
        <p:txBody>
          <a:bodyPr/>
          <a:lstStyle/>
          <a:p>
            <a:pPr eaLnBrk="1" hangingPunct="1"/>
            <a:r>
              <a:rPr lang="en-US" sz="4000" dirty="0" smtClean="0"/>
              <a:t>Database Applications</a:t>
            </a:r>
            <a:r>
              <a:rPr lang="en-US" sz="4000" dirty="0" smtClean="0">
                <a:cs typeface="Arial" charset="0"/>
              </a:rPr>
              <a:t>—</a:t>
            </a:r>
            <a:r>
              <a:rPr lang="en-US" sz="4000" dirty="0" smtClean="0"/>
              <a:t>Forms</a:t>
            </a:r>
          </a:p>
        </p:txBody>
      </p:sp>
      <p:sp>
        <p:nvSpPr>
          <p:cNvPr id="41987"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41988" name="Slide Number Placeholder 4"/>
          <p:cNvSpPr>
            <a:spLocks noGrp="1"/>
          </p:cNvSpPr>
          <p:nvPr>
            <p:ph type="sldNum" sz="quarter" idx="11"/>
          </p:nvPr>
        </p:nvSpPr>
        <p:spPr>
          <a:noFill/>
        </p:spPr>
        <p:txBody>
          <a:bodyPr/>
          <a:lstStyle/>
          <a:p>
            <a:r>
              <a:rPr lang="en-US" dirty="0">
                <a:latin typeface="Arial" charset="0"/>
                <a:cs typeface="Arial" charset="0"/>
              </a:rPr>
              <a:t>1-</a:t>
            </a:r>
            <a:fld id="{03E134FC-6823-42A0-B121-AF80839D9CF5}" type="slidenum">
              <a:rPr lang="en-US">
                <a:latin typeface="Arial" charset="0"/>
                <a:cs typeface="Arial" charset="0"/>
              </a:rPr>
              <a:pPr/>
              <a:t>14</a:t>
            </a:fld>
            <a:endParaRPr lang="en-US" dirty="0">
              <a:latin typeface="Arial" charset="0"/>
              <a:cs typeface="Arial" charset="0"/>
            </a:endParaRPr>
          </a:p>
          <a:p>
            <a:endParaRPr lang="en-US" dirty="0">
              <a:latin typeface="Arial" charset="0"/>
              <a:cs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399" y="3124200"/>
            <a:ext cx="8061968" cy="2511492"/>
          </a:xfrm>
          <a:prstGeom prst="rect">
            <a:avLst/>
          </a:prstGeom>
        </p:spPr>
      </p:pic>
      <p:sp>
        <p:nvSpPr>
          <p:cNvPr id="44034" name="Rectangle 2"/>
          <p:cNvSpPr>
            <a:spLocks noGrp="1" noChangeArrowheads="1"/>
          </p:cNvSpPr>
          <p:nvPr>
            <p:ph type="title"/>
          </p:nvPr>
        </p:nvSpPr>
        <p:spPr/>
        <p:txBody>
          <a:bodyPr/>
          <a:lstStyle/>
          <a:p>
            <a:pPr eaLnBrk="1" hangingPunct="1"/>
            <a:r>
              <a:rPr lang="en-US" sz="4000" dirty="0" smtClean="0"/>
              <a:t>Database Applications</a:t>
            </a:r>
            <a:r>
              <a:rPr lang="en-US" sz="4000" dirty="0" smtClean="0">
                <a:cs typeface="Arial" charset="0"/>
              </a:rPr>
              <a:t>—</a:t>
            </a:r>
            <a:r>
              <a:rPr lang="en-US" sz="4000" dirty="0" smtClean="0"/>
              <a:t>Queries</a:t>
            </a:r>
          </a:p>
        </p:txBody>
      </p:sp>
      <p:sp>
        <p:nvSpPr>
          <p:cNvPr id="44035" name="TextBox 8"/>
          <p:cNvSpPr txBox="1">
            <a:spLocks noChangeArrowheads="1"/>
          </p:cNvSpPr>
          <p:nvPr/>
        </p:nvSpPr>
        <p:spPr bwMode="auto">
          <a:xfrm>
            <a:off x="914400" y="1981200"/>
            <a:ext cx="7086600" cy="915988"/>
          </a:xfrm>
          <a:prstGeom prst="rect">
            <a:avLst/>
          </a:prstGeom>
          <a:noFill/>
          <a:ln w="9525">
            <a:noFill/>
            <a:miter lim="800000"/>
            <a:headEnd/>
            <a:tailEnd/>
          </a:ln>
        </p:spPr>
        <p:txBody>
          <a:bodyPr>
            <a:spAutoFit/>
          </a:bodyPr>
          <a:lstStyle/>
          <a:p>
            <a:r>
              <a:rPr lang="en-US" b="1" dirty="0">
                <a:latin typeface="Courier New" pitchFamily="49" charset="0"/>
                <a:cs typeface="Courier New" pitchFamily="49" charset="0"/>
              </a:rPr>
              <a:t>SELECT	   LastName, FirstName, EmailAddress</a:t>
            </a:r>
          </a:p>
          <a:p>
            <a:r>
              <a:rPr lang="en-US" b="1" dirty="0">
                <a:latin typeface="Courier New" pitchFamily="49" charset="0"/>
                <a:cs typeface="Courier New" pitchFamily="49" charset="0"/>
              </a:rPr>
              <a:t>FROM      STUDENT</a:t>
            </a:r>
          </a:p>
          <a:p>
            <a:r>
              <a:rPr lang="en-US" b="1" dirty="0">
                <a:latin typeface="Courier New" pitchFamily="49" charset="0"/>
                <a:cs typeface="Courier New" pitchFamily="49" charset="0"/>
              </a:rPr>
              <a:t>WHERE     StudentNumber &gt; 2;</a:t>
            </a:r>
          </a:p>
        </p:txBody>
      </p:sp>
      <p:sp>
        <p:nvSpPr>
          <p:cNvPr id="44036"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44037" name="Slide Number Placeholder 4"/>
          <p:cNvSpPr>
            <a:spLocks noGrp="1"/>
          </p:cNvSpPr>
          <p:nvPr>
            <p:ph type="sldNum" sz="quarter" idx="11"/>
          </p:nvPr>
        </p:nvSpPr>
        <p:spPr>
          <a:noFill/>
        </p:spPr>
        <p:txBody>
          <a:bodyPr/>
          <a:lstStyle/>
          <a:p>
            <a:r>
              <a:rPr lang="en-US" dirty="0">
                <a:latin typeface="Arial" charset="0"/>
                <a:cs typeface="Arial" charset="0"/>
              </a:rPr>
              <a:t>1-</a:t>
            </a:r>
            <a:fld id="{6240ACB9-E96A-457E-9E30-34872BA6C266}" type="slidenum">
              <a:rPr lang="en-US">
                <a:latin typeface="Arial" charset="0"/>
                <a:cs typeface="Arial" charset="0"/>
              </a:rPr>
              <a:pPr/>
              <a:t>15</a:t>
            </a:fld>
            <a:endParaRPr lang="en-US" dirty="0">
              <a:latin typeface="Arial" charset="0"/>
              <a:cs typeface="Arial" charset="0"/>
            </a:endParaRPr>
          </a:p>
          <a:p>
            <a:endParaRPr lang="en-US" dirty="0">
              <a:latin typeface="Arial" charset="0"/>
              <a:cs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48663" y="1524000"/>
            <a:ext cx="8192000" cy="3448000"/>
          </a:xfrm>
          <a:prstGeom prst="rect">
            <a:avLst/>
          </a:prstGeom>
        </p:spPr>
      </p:pic>
      <p:sp>
        <p:nvSpPr>
          <p:cNvPr id="46082" name="Rectangle 2"/>
          <p:cNvSpPr>
            <a:spLocks noGrp="1" noChangeArrowheads="1"/>
          </p:cNvSpPr>
          <p:nvPr>
            <p:ph type="title"/>
          </p:nvPr>
        </p:nvSpPr>
        <p:spPr/>
        <p:txBody>
          <a:bodyPr/>
          <a:lstStyle/>
          <a:p>
            <a:pPr eaLnBrk="1" hangingPunct="1"/>
            <a:r>
              <a:rPr lang="en-US" sz="4000" dirty="0" smtClean="0"/>
              <a:t>Database</a:t>
            </a:r>
            <a:r>
              <a:rPr lang="en-US" sz="4000" dirty="0" smtClean="0">
                <a:cs typeface="Arial" charset="0"/>
              </a:rPr>
              <a:t>—</a:t>
            </a:r>
            <a:r>
              <a:rPr lang="en-US" sz="4000" dirty="0" smtClean="0"/>
              <a:t>Reports</a:t>
            </a:r>
          </a:p>
        </p:txBody>
      </p:sp>
      <p:sp>
        <p:nvSpPr>
          <p:cNvPr id="46083"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46084" name="Slide Number Placeholder 4"/>
          <p:cNvSpPr>
            <a:spLocks noGrp="1"/>
          </p:cNvSpPr>
          <p:nvPr>
            <p:ph type="sldNum" sz="quarter" idx="11"/>
          </p:nvPr>
        </p:nvSpPr>
        <p:spPr>
          <a:noFill/>
        </p:spPr>
        <p:txBody>
          <a:bodyPr/>
          <a:lstStyle/>
          <a:p>
            <a:r>
              <a:rPr lang="en-US" dirty="0">
                <a:latin typeface="Arial" charset="0"/>
                <a:cs typeface="Arial" charset="0"/>
              </a:rPr>
              <a:t>1-</a:t>
            </a:r>
            <a:fld id="{EB1E6F72-2E85-45D7-BC7C-E19BC02EAADC}" type="slidenum">
              <a:rPr lang="en-US">
                <a:latin typeface="Arial" charset="0"/>
                <a:cs typeface="Arial" charset="0"/>
              </a:rPr>
              <a:pPr/>
              <a:t>16</a:t>
            </a:fld>
            <a:endParaRPr lang="en-US" dirty="0">
              <a:latin typeface="Arial" charset="0"/>
              <a:cs typeface="Arial" charset="0"/>
            </a:endParaRPr>
          </a:p>
          <a:p>
            <a:endParaRPr lang="en-US" dirty="0">
              <a:latin typeface="Arial" charset="0"/>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sz="4000" dirty="0" smtClean="0"/>
              <a:t>The DBMS</a:t>
            </a:r>
          </a:p>
        </p:txBody>
      </p:sp>
      <p:pic>
        <p:nvPicPr>
          <p:cNvPr id="48130" name="Picture 2" descr="C:\Users\Auer.WWU\Auer-Projects\Kroenke-Auer-Projects\Kroenke-Auer-DBP-e11\DBP-e11-Supplements\Images\Chapter01\Fig1-12.JPG"/>
          <p:cNvPicPr>
            <a:picLocks noGrp="1" noChangeAspect="1" noChangeArrowheads="1"/>
          </p:cNvPicPr>
          <p:nvPr>
            <p:ph sz="half" idx="1"/>
          </p:nvPr>
        </p:nvPicPr>
        <p:blipFill>
          <a:blip r:embed="rId3"/>
          <a:srcRect/>
          <a:stretch>
            <a:fillRect/>
          </a:stretch>
        </p:blipFill>
        <p:spPr>
          <a:xfrm>
            <a:off x="1844675" y="1752600"/>
            <a:ext cx="5524500" cy="2828925"/>
          </a:xfrm>
        </p:spPr>
      </p:pic>
      <p:sp>
        <p:nvSpPr>
          <p:cNvPr id="48131"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48132" name="Slide Number Placeholder 4"/>
          <p:cNvSpPr>
            <a:spLocks noGrp="1"/>
          </p:cNvSpPr>
          <p:nvPr>
            <p:ph type="sldNum" sz="quarter" idx="11"/>
          </p:nvPr>
        </p:nvSpPr>
        <p:spPr>
          <a:noFill/>
        </p:spPr>
        <p:txBody>
          <a:bodyPr/>
          <a:lstStyle/>
          <a:p>
            <a:r>
              <a:rPr lang="en-US" dirty="0">
                <a:latin typeface="Arial" charset="0"/>
                <a:cs typeface="Arial" charset="0"/>
              </a:rPr>
              <a:t>1-</a:t>
            </a:r>
            <a:fld id="{63CB14CA-D406-446F-B279-05F978795D5F}" type="slidenum">
              <a:rPr lang="en-US">
                <a:latin typeface="Arial" charset="0"/>
                <a:cs typeface="Arial" charset="0"/>
              </a:rPr>
              <a:pPr/>
              <a:t>17</a:t>
            </a:fld>
            <a:endParaRPr lang="en-US" dirty="0">
              <a:latin typeface="Arial" charset="0"/>
              <a:cs typeface="Arial" charset="0"/>
            </a:endParaRPr>
          </a:p>
          <a:p>
            <a:endParaRPr lang="en-US" dirty="0">
              <a:latin typeface="Arial" charset="0"/>
              <a:cs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dirty="0" smtClean="0"/>
              <a:t>The Database</a:t>
            </a:r>
          </a:p>
        </p:txBody>
      </p:sp>
      <p:sp>
        <p:nvSpPr>
          <p:cNvPr id="50178" name="Rectangle 3"/>
          <p:cNvSpPr>
            <a:spLocks noGrp="1" noChangeArrowheads="1"/>
          </p:cNvSpPr>
          <p:nvPr>
            <p:ph type="body" idx="1"/>
          </p:nvPr>
        </p:nvSpPr>
        <p:spPr/>
        <p:txBody>
          <a:bodyPr/>
          <a:lstStyle/>
          <a:p>
            <a:pPr eaLnBrk="1" hangingPunct="1">
              <a:lnSpc>
                <a:spcPct val="90000"/>
              </a:lnSpc>
            </a:pPr>
            <a:r>
              <a:rPr lang="en-US" dirty="0" smtClean="0"/>
              <a:t>A </a:t>
            </a:r>
            <a:r>
              <a:rPr lang="en-US" b="1" dirty="0" smtClean="0">
                <a:solidFill>
                  <a:srgbClr val="0099CC"/>
                </a:solidFill>
              </a:rPr>
              <a:t>database</a:t>
            </a:r>
            <a:r>
              <a:rPr lang="en-US" dirty="0" smtClean="0"/>
              <a:t> is a self-describing collection of integrated tables.</a:t>
            </a:r>
          </a:p>
          <a:p>
            <a:pPr eaLnBrk="1" hangingPunct="1">
              <a:lnSpc>
                <a:spcPct val="90000"/>
              </a:lnSpc>
            </a:pPr>
            <a:r>
              <a:rPr lang="en-US" dirty="0" smtClean="0"/>
              <a:t>The tables are called </a:t>
            </a:r>
            <a:r>
              <a:rPr lang="en-US" b="1" dirty="0" smtClean="0">
                <a:solidFill>
                  <a:srgbClr val="0099CC"/>
                </a:solidFill>
              </a:rPr>
              <a:t>integrated</a:t>
            </a:r>
            <a:r>
              <a:rPr lang="en-US" dirty="0" smtClean="0"/>
              <a:t> because they store data about the relationships between the rows of data.</a:t>
            </a:r>
          </a:p>
          <a:p>
            <a:pPr eaLnBrk="1" hangingPunct="1">
              <a:lnSpc>
                <a:spcPct val="90000"/>
              </a:lnSpc>
            </a:pPr>
            <a:r>
              <a:rPr lang="en-US" dirty="0" smtClean="0"/>
              <a:t>A database is called </a:t>
            </a:r>
            <a:r>
              <a:rPr lang="en-US" b="1" dirty="0" smtClean="0">
                <a:solidFill>
                  <a:srgbClr val="0099CC"/>
                </a:solidFill>
              </a:rPr>
              <a:t>self-describing</a:t>
            </a:r>
            <a:r>
              <a:rPr lang="en-US" b="1" dirty="0" smtClean="0">
                <a:solidFill>
                  <a:srgbClr val="0066FF"/>
                </a:solidFill>
              </a:rPr>
              <a:t> </a:t>
            </a:r>
            <a:r>
              <a:rPr lang="en-US" dirty="0" smtClean="0"/>
              <a:t>because it stores a description of itself.</a:t>
            </a:r>
          </a:p>
          <a:p>
            <a:pPr eaLnBrk="1" hangingPunct="1">
              <a:lnSpc>
                <a:spcPct val="90000"/>
              </a:lnSpc>
            </a:pPr>
            <a:r>
              <a:rPr lang="en-US" dirty="0" smtClean="0"/>
              <a:t>The self-describing data is called </a:t>
            </a:r>
            <a:r>
              <a:rPr lang="en-US" b="1" dirty="0" smtClean="0">
                <a:solidFill>
                  <a:srgbClr val="0099CC"/>
                </a:solidFill>
              </a:rPr>
              <a:t>metadata</a:t>
            </a:r>
            <a:r>
              <a:rPr lang="en-US" dirty="0" smtClean="0"/>
              <a:t>, which is data about data.</a:t>
            </a:r>
          </a:p>
        </p:txBody>
      </p:sp>
      <p:sp>
        <p:nvSpPr>
          <p:cNvPr id="50179"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50180" name="Slide Number Placeholder 4"/>
          <p:cNvSpPr>
            <a:spLocks noGrp="1"/>
          </p:cNvSpPr>
          <p:nvPr>
            <p:ph type="sldNum" sz="quarter" idx="11"/>
          </p:nvPr>
        </p:nvSpPr>
        <p:spPr>
          <a:noFill/>
        </p:spPr>
        <p:txBody>
          <a:bodyPr/>
          <a:lstStyle/>
          <a:p>
            <a:r>
              <a:rPr lang="en-US" dirty="0">
                <a:latin typeface="Arial" charset="0"/>
                <a:cs typeface="Arial" charset="0"/>
              </a:rPr>
              <a:t>1-</a:t>
            </a:r>
            <a:fld id="{0D5D324A-8554-45FF-8015-C0B9369B8A13}" type="slidenum">
              <a:rPr lang="en-US">
                <a:latin typeface="Arial" charset="0"/>
                <a:cs typeface="Arial" charset="0"/>
              </a:rPr>
              <a:pPr/>
              <a:t>18</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7"/>
          <p:cNvPicPr>
            <a:picLocks noChangeAspect="1" noChangeArrowheads="1"/>
          </p:cNvPicPr>
          <p:nvPr/>
        </p:nvPicPr>
        <p:blipFill>
          <a:blip r:embed="rId3"/>
          <a:srcRect/>
          <a:stretch>
            <a:fillRect/>
          </a:stretch>
        </p:blipFill>
        <p:spPr bwMode="auto">
          <a:xfrm>
            <a:off x="2819400" y="1481138"/>
            <a:ext cx="3429000" cy="4752975"/>
          </a:xfrm>
          <a:prstGeom prst="rect">
            <a:avLst/>
          </a:prstGeom>
          <a:noFill/>
          <a:ln w="9525">
            <a:noFill/>
            <a:miter lim="800000"/>
            <a:headEnd/>
            <a:tailEnd/>
          </a:ln>
        </p:spPr>
      </p:pic>
      <p:sp>
        <p:nvSpPr>
          <p:cNvPr id="52226" name="Rectangle 6"/>
          <p:cNvSpPr>
            <a:spLocks noGrp="1" noChangeArrowheads="1"/>
          </p:cNvSpPr>
          <p:nvPr>
            <p:ph type="title"/>
          </p:nvPr>
        </p:nvSpPr>
        <p:spPr/>
        <p:txBody>
          <a:bodyPr/>
          <a:lstStyle/>
          <a:p>
            <a:pPr eaLnBrk="1" hangingPunct="1"/>
            <a:r>
              <a:rPr lang="en-US" dirty="0" smtClean="0"/>
              <a:t>Typical Metadata Tables</a:t>
            </a:r>
          </a:p>
        </p:txBody>
      </p:sp>
      <p:sp>
        <p:nvSpPr>
          <p:cNvPr id="52227"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52228" name="Slide Number Placeholder 4"/>
          <p:cNvSpPr>
            <a:spLocks noGrp="1"/>
          </p:cNvSpPr>
          <p:nvPr>
            <p:ph type="sldNum" sz="quarter" idx="11"/>
          </p:nvPr>
        </p:nvSpPr>
        <p:spPr>
          <a:noFill/>
        </p:spPr>
        <p:txBody>
          <a:bodyPr/>
          <a:lstStyle/>
          <a:p>
            <a:r>
              <a:rPr lang="en-US" dirty="0">
                <a:latin typeface="Arial" charset="0"/>
                <a:cs typeface="Arial" charset="0"/>
              </a:rPr>
              <a:t>1-</a:t>
            </a:r>
            <a:fld id="{69A7D827-5872-460F-BCD4-9675831B0088}" type="slidenum">
              <a:rPr lang="en-US">
                <a:latin typeface="Arial" charset="0"/>
                <a:cs typeface="Arial" charset="0"/>
              </a:rPr>
              <a:pPr/>
              <a:t>19</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dirty="0" smtClean="0"/>
              <a:t>Chapter Objectives</a:t>
            </a:r>
          </a:p>
        </p:txBody>
      </p:sp>
      <p:sp>
        <p:nvSpPr>
          <p:cNvPr id="17410" name="Rectangle 3"/>
          <p:cNvSpPr>
            <a:spLocks noGrp="1" noChangeArrowheads="1"/>
          </p:cNvSpPr>
          <p:nvPr>
            <p:ph type="body" idx="1"/>
          </p:nvPr>
        </p:nvSpPr>
        <p:spPr/>
        <p:txBody>
          <a:bodyPr/>
          <a:lstStyle/>
          <a:p>
            <a:pPr eaLnBrk="1" hangingPunct="1">
              <a:lnSpc>
                <a:spcPct val="90000"/>
              </a:lnSpc>
            </a:pPr>
            <a:r>
              <a:rPr lang="en-US" sz="2400" dirty="0" smtClean="0"/>
              <a:t>To understand the nature and characteristics of databases</a:t>
            </a:r>
          </a:p>
          <a:p>
            <a:pPr eaLnBrk="1" hangingPunct="1">
              <a:lnSpc>
                <a:spcPct val="90000"/>
              </a:lnSpc>
            </a:pPr>
            <a:r>
              <a:rPr lang="en-US" sz="2400" dirty="0" smtClean="0"/>
              <a:t>To survey some important and interesting database applications</a:t>
            </a:r>
          </a:p>
          <a:p>
            <a:pPr eaLnBrk="1" hangingPunct="1">
              <a:lnSpc>
                <a:spcPct val="90000"/>
              </a:lnSpc>
            </a:pPr>
            <a:r>
              <a:rPr lang="en-US" sz="2400" dirty="0" smtClean="0"/>
              <a:t>To gain a general understanding of tables and relationships</a:t>
            </a:r>
          </a:p>
          <a:p>
            <a:pPr eaLnBrk="1" hangingPunct="1">
              <a:lnSpc>
                <a:spcPct val="90000"/>
              </a:lnSpc>
            </a:pPr>
            <a:r>
              <a:rPr lang="en-US" sz="2400" dirty="0" smtClean="0"/>
              <a:t>To describe the components of a Microsoft Access database system and explain the functions they perform</a:t>
            </a:r>
          </a:p>
          <a:p>
            <a:pPr eaLnBrk="1" hangingPunct="1">
              <a:lnSpc>
                <a:spcPct val="90000"/>
              </a:lnSpc>
            </a:pPr>
            <a:r>
              <a:rPr lang="en-US" sz="2400" dirty="0" smtClean="0"/>
              <a:t>To describe the components of an enterprise-class database system and explain the functions they perform</a:t>
            </a:r>
          </a:p>
          <a:p>
            <a:pPr eaLnBrk="1" hangingPunct="1">
              <a:lnSpc>
                <a:spcPct val="90000"/>
              </a:lnSpc>
            </a:pPr>
            <a:r>
              <a:rPr lang="en-US" sz="2400" dirty="0" smtClean="0"/>
              <a:t>To define the term </a:t>
            </a:r>
            <a:r>
              <a:rPr lang="en-US" sz="2400" i="1" dirty="0" smtClean="0"/>
              <a:t>database management system (DBMS)</a:t>
            </a:r>
            <a:r>
              <a:rPr lang="en-US" sz="2400" dirty="0" smtClean="0"/>
              <a:t> and describe the functions of a DBMS</a:t>
            </a:r>
          </a:p>
        </p:txBody>
      </p:sp>
      <p:sp>
        <p:nvSpPr>
          <p:cNvPr id="17411" name="Footer Placeholder 5"/>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17412" name="Slide Number Placeholder 6"/>
          <p:cNvSpPr>
            <a:spLocks noGrp="1"/>
          </p:cNvSpPr>
          <p:nvPr>
            <p:ph type="sldNum" sz="quarter" idx="11"/>
          </p:nvPr>
        </p:nvSpPr>
        <p:spPr>
          <a:noFill/>
        </p:spPr>
        <p:txBody>
          <a:bodyPr/>
          <a:lstStyle/>
          <a:p>
            <a:r>
              <a:rPr lang="en-US" dirty="0">
                <a:latin typeface="Arial" charset="0"/>
                <a:cs typeface="Arial" charset="0"/>
              </a:rPr>
              <a:t>1-</a:t>
            </a:r>
            <a:fld id="{E8A59A89-2A23-42A5-A69C-3FBE41419A30}" type="slidenum">
              <a:rPr lang="en-US">
                <a:latin typeface="Arial" charset="0"/>
                <a:cs typeface="Arial" charset="0"/>
              </a:rPr>
              <a:pPr/>
              <a:t>2</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dirty="0" smtClean="0"/>
              <a:t>Database Contents</a:t>
            </a:r>
          </a:p>
        </p:txBody>
      </p:sp>
      <p:pic>
        <p:nvPicPr>
          <p:cNvPr id="54274" name="Picture 1"/>
          <p:cNvPicPr>
            <a:picLocks noChangeAspect="1"/>
          </p:cNvPicPr>
          <p:nvPr/>
        </p:nvPicPr>
        <p:blipFill>
          <a:blip r:embed="rId3"/>
          <a:srcRect/>
          <a:stretch>
            <a:fillRect/>
          </a:stretch>
        </p:blipFill>
        <p:spPr bwMode="auto">
          <a:xfrm>
            <a:off x="1003300" y="1828800"/>
            <a:ext cx="7226300" cy="3108325"/>
          </a:xfrm>
          <a:prstGeom prst="rect">
            <a:avLst/>
          </a:prstGeom>
          <a:noFill/>
          <a:ln w="9525">
            <a:noFill/>
            <a:miter lim="800000"/>
            <a:headEnd/>
            <a:tailEnd/>
          </a:ln>
        </p:spPr>
      </p:pic>
      <p:sp>
        <p:nvSpPr>
          <p:cNvPr id="54275" name="Footer Placeholder 5"/>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54276" name="Slide Number Placeholder 6"/>
          <p:cNvSpPr>
            <a:spLocks noGrp="1"/>
          </p:cNvSpPr>
          <p:nvPr>
            <p:ph type="sldNum" sz="quarter" idx="11"/>
          </p:nvPr>
        </p:nvSpPr>
        <p:spPr>
          <a:noFill/>
        </p:spPr>
        <p:txBody>
          <a:bodyPr/>
          <a:lstStyle/>
          <a:p>
            <a:r>
              <a:rPr lang="en-US" dirty="0">
                <a:latin typeface="Arial" charset="0"/>
                <a:cs typeface="Arial" charset="0"/>
              </a:rPr>
              <a:t>1-</a:t>
            </a:r>
            <a:fld id="{AD253F7D-9EB6-4426-856B-C318B301D480}" type="slidenum">
              <a:rPr lang="en-US">
                <a:latin typeface="Arial" charset="0"/>
                <a:cs typeface="Arial" charset="0"/>
              </a:rPr>
              <a:pPr/>
              <a:t>20</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4000" dirty="0" smtClean="0"/>
              <a:t>Personal Database Systems: Microsoft Access</a:t>
            </a:r>
          </a:p>
        </p:txBody>
      </p:sp>
      <p:pic>
        <p:nvPicPr>
          <p:cNvPr id="56322" name="Picture 8"/>
          <p:cNvPicPr>
            <a:picLocks noChangeAspect="1" noChangeArrowheads="1"/>
          </p:cNvPicPr>
          <p:nvPr/>
        </p:nvPicPr>
        <p:blipFill>
          <a:blip r:embed="rId3"/>
          <a:srcRect/>
          <a:stretch>
            <a:fillRect/>
          </a:stretch>
        </p:blipFill>
        <p:spPr bwMode="auto">
          <a:xfrm>
            <a:off x="217488" y="1514475"/>
            <a:ext cx="8405812" cy="3971925"/>
          </a:xfrm>
          <a:prstGeom prst="rect">
            <a:avLst/>
          </a:prstGeom>
          <a:noFill/>
          <a:ln w="9525">
            <a:noFill/>
            <a:miter lim="800000"/>
            <a:headEnd/>
            <a:tailEnd/>
          </a:ln>
        </p:spPr>
      </p:pic>
      <p:sp>
        <p:nvSpPr>
          <p:cNvPr id="56323"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56324" name="Slide Number Placeholder 4"/>
          <p:cNvSpPr>
            <a:spLocks noGrp="1"/>
          </p:cNvSpPr>
          <p:nvPr>
            <p:ph type="sldNum" sz="quarter" idx="11"/>
          </p:nvPr>
        </p:nvSpPr>
        <p:spPr>
          <a:noFill/>
        </p:spPr>
        <p:txBody>
          <a:bodyPr/>
          <a:lstStyle/>
          <a:p>
            <a:r>
              <a:rPr lang="en-US" dirty="0">
                <a:latin typeface="Arial" charset="0"/>
                <a:cs typeface="Arial" charset="0"/>
              </a:rPr>
              <a:t>1-</a:t>
            </a:r>
            <a:fld id="{3AF84352-8A56-4A19-B5FA-1C12424B03BB}" type="slidenum">
              <a:rPr lang="en-US">
                <a:latin typeface="Arial" charset="0"/>
                <a:cs typeface="Arial" charset="0"/>
              </a:rPr>
              <a:pPr/>
              <a:t>21</a:t>
            </a:fld>
            <a:endParaRPr lang="en-US" dirty="0">
              <a:latin typeface="Arial" charset="0"/>
              <a:cs typeface="Arial" charset="0"/>
            </a:endParaRPr>
          </a:p>
          <a:p>
            <a:endParaRPr lang="en-US" dirty="0">
              <a:latin typeface="Arial" charset="0"/>
              <a:cs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dirty="0" smtClean="0"/>
              <a:t>Microsoft Access</a:t>
            </a:r>
          </a:p>
        </p:txBody>
      </p:sp>
      <p:sp>
        <p:nvSpPr>
          <p:cNvPr id="58370" name="Rectangle 3"/>
          <p:cNvSpPr>
            <a:spLocks noGrp="1" noChangeArrowheads="1"/>
          </p:cNvSpPr>
          <p:nvPr>
            <p:ph type="body" idx="1"/>
          </p:nvPr>
        </p:nvSpPr>
        <p:spPr/>
        <p:txBody>
          <a:bodyPr/>
          <a:lstStyle/>
          <a:p>
            <a:pPr eaLnBrk="1" hangingPunct="1">
              <a:buClr>
                <a:schemeClr val="tx1"/>
              </a:buClr>
            </a:pPr>
            <a:r>
              <a:rPr lang="en-US" sz="2800" b="1" dirty="0" smtClean="0">
                <a:solidFill>
                  <a:srgbClr val="0099CC"/>
                </a:solidFill>
              </a:rPr>
              <a:t>Microsoft Access</a:t>
            </a:r>
            <a:r>
              <a:rPr lang="en-US" sz="2800" dirty="0" smtClean="0">
                <a:solidFill>
                  <a:srgbClr val="0099CC"/>
                </a:solidFill>
              </a:rPr>
              <a:t> </a:t>
            </a:r>
            <a:r>
              <a:rPr lang="en-US" sz="2800" dirty="0" smtClean="0"/>
              <a:t>is a low-end product intended for individual users and small workgroups.</a:t>
            </a:r>
          </a:p>
          <a:p>
            <a:pPr eaLnBrk="1" hangingPunct="1"/>
            <a:r>
              <a:rPr lang="en-US" sz="2800" dirty="0" smtClean="0"/>
              <a:t>Microsoft Access tries to hide much of the underlying database technology from the user.</a:t>
            </a:r>
          </a:p>
          <a:p>
            <a:pPr eaLnBrk="1" hangingPunct="1"/>
            <a:r>
              <a:rPr lang="en-US" sz="2800" dirty="0" smtClean="0"/>
              <a:t>A good strategy for beginners, but not for database professionals.</a:t>
            </a:r>
          </a:p>
          <a:p>
            <a:pPr eaLnBrk="1" hangingPunct="1"/>
            <a:r>
              <a:rPr lang="en-US" sz="2800" dirty="0" smtClean="0"/>
              <a:t>NOTE:  Microsoft Access </a:t>
            </a:r>
            <a:r>
              <a:rPr lang="en-US" sz="2800" dirty="0" smtClean="0"/>
              <a:t>2013 </a:t>
            </a:r>
            <a:r>
              <a:rPr lang="en-US" sz="2800" dirty="0" smtClean="0"/>
              <a:t>is discussed in detail in Appendix A.</a:t>
            </a:r>
          </a:p>
        </p:txBody>
      </p:sp>
      <p:sp>
        <p:nvSpPr>
          <p:cNvPr id="58371"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58372" name="Slide Number Placeholder 4"/>
          <p:cNvSpPr>
            <a:spLocks noGrp="1"/>
          </p:cNvSpPr>
          <p:nvPr>
            <p:ph type="sldNum" sz="quarter" idx="11"/>
          </p:nvPr>
        </p:nvSpPr>
        <p:spPr>
          <a:noFill/>
        </p:spPr>
        <p:txBody>
          <a:bodyPr/>
          <a:lstStyle/>
          <a:p>
            <a:r>
              <a:rPr lang="en-US" dirty="0">
                <a:latin typeface="Arial" charset="0"/>
                <a:cs typeface="Arial" charset="0"/>
              </a:rPr>
              <a:t>1-</a:t>
            </a:r>
            <a:fld id="{C3A165E3-1B3C-430D-82A7-5F2E0C60AFCF}" type="slidenum">
              <a:rPr lang="en-US">
                <a:latin typeface="Arial" charset="0"/>
                <a:cs typeface="Arial" charset="0"/>
              </a:rPr>
              <a:pPr/>
              <a:t>22</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dirty="0" smtClean="0"/>
              <a:t>What Is Microsoft Access?</a:t>
            </a:r>
          </a:p>
        </p:txBody>
      </p:sp>
      <p:sp>
        <p:nvSpPr>
          <p:cNvPr id="60418" name="Rectangle 3"/>
          <p:cNvSpPr>
            <a:spLocks noGrp="1" noChangeArrowheads="1"/>
          </p:cNvSpPr>
          <p:nvPr>
            <p:ph type="body" idx="1"/>
          </p:nvPr>
        </p:nvSpPr>
        <p:spPr/>
        <p:txBody>
          <a:bodyPr/>
          <a:lstStyle/>
          <a:p>
            <a:pPr eaLnBrk="1" hangingPunct="1">
              <a:lnSpc>
                <a:spcPct val="90000"/>
              </a:lnSpc>
            </a:pPr>
            <a:r>
              <a:rPr lang="en-US" sz="2800" dirty="0" smtClean="0"/>
              <a:t>Microsoft Access is a </a:t>
            </a:r>
            <a:r>
              <a:rPr lang="en-US" sz="2800" b="1" dirty="0" smtClean="0">
                <a:solidFill>
                  <a:srgbClr val="0099CC"/>
                </a:solidFill>
              </a:rPr>
              <a:t>DBMS plus an application generator</a:t>
            </a:r>
            <a:r>
              <a:rPr lang="en-US" sz="2800" dirty="0" smtClean="0"/>
              <a:t>:</a:t>
            </a:r>
          </a:p>
          <a:p>
            <a:pPr lvl="1" eaLnBrk="1" hangingPunct="1">
              <a:lnSpc>
                <a:spcPct val="90000"/>
              </a:lnSpc>
            </a:pPr>
            <a:r>
              <a:rPr lang="en-US" sz="2400" dirty="0" smtClean="0"/>
              <a:t>The DBMS creates, processes, and administers Microsoft Access databases.</a:t>
            </a:r>
          </a:p>
          <a:p>
            <a:pPr lvl="1" eaLnBrk="1" hangingPunct="1">
              <a:lnSpc>
                <a:spcPct val="90000"/>
              </a:lnSpc>
            </a:pPr>
            <a:r>
              <a:rPr lang="en-US" sz="2400" dirty="0" smtClean="0"/>
              <a:t>The application generator includes query, form, and report components.</a:t>
            </a:r>
          </a:p>
          <a:p>
            <a:pPr eaLnBrk="1" hangingPunct="1">
              <a:lnSpc>
                <a:spcPct val="90000"/>
              </a:lnSpc>
            </a:pPr>
            <a:r>
              <a:rPr lang="en-US" sz="2800" dirty="0" smtClean="0"/>
              <a:t>The Microsoft Access DBMS engine is called the </a:t>
            </a:r>
            <a:r>
              <a:rPr lang="en-US" sz="2800" b="1" dirty="0" smtClean="0">
                <a:solidFill>
                  <a:srgbClr val="0099CC"/>
                </a:solidFill>
              </a:rPr>
              <a:t>Access Data Engine (ADE)</a:t>
            </a:r>
            <a:r>
              <a:rPr lang="en-US" sz="2800" dirty="0" smtClean="0"/>
              <a:t>.</a:t>
            </a:r>
          </a:p>
          <a:p>
            <a:pPr eaLnBrk="1" hangingPunct="1">
              <a:lnSpc>
                <a:spcPct val="90000"/>
              </a:lnSpc>
            </a:pPr>
            <a:r>
              <a:rPr lang="en-US" sz="2800" dirty="0" smtClean="0"/>
              <a:t>Microsoft Access 2000 </a:t>
            </a:r>
            <a:r>
              <a:rPr lang="en-US" sz="2800" dirty="0" smtClean="0"/>
              <a:t>thru 2010 </a:t>
            </a:r>
            <a:r>
              <a:rPr lang="en-US" sz="2800" dirty="0" smtClean="0"/>
              <a:t>can be used as an application generator for the </a:t>
            </a:r>
            <a:r>
              <a:rPr lang="en-US" sz="2800" b="1" dirty="0" smtClean="0">
                <a:solidFill>
                  <a:srgbClr val="0099CC"/>
                </a:solidFill>
              </a:rPr>
              <a:t>Microsoft SQL Server DBMS</a:t>
            </a:r>
            <a:r>
              <a:rPr lang="en-US" sz="2800" dirty="0" smtClean="0"/>
              <a:t>.</a:t>
            </a:r>
          </a:p>
          <a:p>
            <a:pPr lvl="1" eaLnBrk="1" hangingPunct="1">
              <a:lnSpc>
                <a:spcPct val="90000"/>
              </a:lnSpc>
              <a:buFontTx/>
              <a:buNone/>
            </a:pPr>
            <a:endParaRPr lang="en-US" sz="2400" dirty="0" smtClean="0"/>
          </a:p>
        </p:txBody>
      </p:sp>
      <p:sp>
        <p:nvSpPr>
          <p:cNvPr id="60419"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60420" name="Slide Number Placeholder 4"/>
          <p:cNvSpPr>
            <a:spLocks noGrp="1"/>
          </p:cNvSpPr>
          <p:nvPr>
            <p:ph type="sldNum" sz="quarter" idx="11"/>
          </p:nvPr>
        </p:nvSpPr>
        <p:spPr>
          <a:noFill/>
        </p:spPr>
        <p:txBody>
          <a:bodyPr/>
          <a:lstStyle/>
          <a:p>
            <a:r>
              <a:rPr lang="en-US" dirty="0">
                <a:latin typeface="Arial" charset="0"/>
                <a:cs typeface="Arial" charset="0"/>
              </a:rPr>
              <a:t>1-</a:t>
            </a:r>
            <a:fld id="{D50A568C-BB6E-48BE-808C-6B3641114E95}" type="slidenum">
              <a:rPr lang="en-US">
                <a:latin typeface="Arial" charset="0"/>
                <a:cs typeface="Arial" charset="0"/>
              </a:rPr>
              <a:pPr/>
              <a:t>23</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eaLnBrk="1" hangingPunct="1"/>
            <a:r>
              <a:rPr lang="en-US" sz="4000" dirty="0" smtClean="0"/>
              <a:t>Enterprise-Class Database Systems</a:t>
            </a:r>
          </a:p>
        </p:txBody>
      </p:sp>
      <p:pic>
        <p:nvPicPr>
          <p:cNvPr id="62466" name="Picture 3" descr="C:\Users\Auer.WWU\Auer-Projects\Kroenke-Auer-Projects\Kroenke-Auer-DBP-e11\DBP-e11-Supplements\Images\Chapter01\Fig1-16.JPG"/>
          <p:cNvPicPr>
            <a:picLocks noGrp="1" noChangeAspect="1" noChangeArrowheads="1"/>
          </p:cNvPicPr>
          <p:nvPr>
            <p:ph idx="1"/>
          </p:nvPr>
        </p:nvPicPr>
        <p:blipFill>
          <a:blip r:embed="rId3"/>
          <a:srcRect/>
          <a:stretch>
            <a:fillRect/>
          </a:stretch>
        </p:blipFill>
        <p:spPr>
          <a:xfrm>
            <a:off x="479425" y="1600200"/>
            <a:ext cx="8185150" cy="4113213"/>
          </a:xfrm>
        </p:spPr>
      </p:pic>
      <p:sp>
        <p:nvSpPr>
          <p:cNvPr id="62467"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62468" name="Slide Number Placeholder 4"/>
          <p:cNvSpPr>
            <a:spLocks noGrp="1"/>
          </p:cNvSpPr>
          <p:nvPr>
            <p:ph type="sldNum" sz="quarter" idx="11"/>
          </p:nvPr>
        </p:nvSpPr>
        <p:spPr>
          <a:noFill/>
        </p:spPr>
        <p:txBody>
          <a:bodyPr/>
          <a:lstStyle/>
          <a:p>
            <a:r>
              <a:rPr lang="en-US" dirty="0">
                <a:latin typeface="Arial" charset="0"/>
                <a:cs typeface="Arial" charset="0"/>
              </a:rPr>
              <a:t>1-</a:t>
            </a:r>
            <a:fld id="{57A6BEB5-B72E-4F22-99B0-AD890B9E4FEB}" type="slidenum">
              <a:rPr lang="en-US">
                <a:latin typeface="Arial" charset="0"/>
                <a:cs typeface="Arial" charset="0"/>
              </a:rPr>
              <a:pPr/>
              <a:t>24</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dirty="0" smtClean="0"/>
              <a:t>Prominent DBMS Products</a:t>
            </a:r>
          </a:p>
        </p:txBody>
      </p:sp>
      <p:sp>
        <p:nvSpPr>
          <p:cNvPr id="64514" name="Rectangle 3"/>
          <p:cNvSpPr>
            <a:spLocks noGrp="1" noChangeArrowheads="1"/>
          </p:cNvSpPr>
          <p:nvPr>
            <p:ph type="body" idx="1"/>
          </p:nvPr>
        </p:nvSpPr>
        <p:spPr/>
        <p:txBody>
          <a:bodyPr/>
          <a:lstStyle/>
          <a:p>
            <a:pPr eaLnBrk="1" hangingPunct="1"/>
            <a:r>
              <a:rPr lang="en-US" dirty="0" smtClean="0">
                <a:hlinkClick r:id="rId3"/>
              </a:rPr>
              <a:t>Microsoft Access 2013</a:t>
            </a:r>
            <a:endParaRPr lang="en-US" dirty="0" smtClean="0"/>
          </a:p>
          <a:p>
            <a:pPr eaLnBrk="1" hangingPunct="1"/>
            <a:r>
              <a:rPr lang="en-US" dirty="0" smtClean="0">
                <a:hlinkClick r:id="rId4"/>
              </a:rPr>
              <a:t>Microsoft SQL Server 2012</a:t>
            </a:r>
            <a:r>
              <a:rPr lang="en-US" dirty="0" smtClean="0"/>
              <a:t> </a:t>
            </a:r>
          </a:p>
          <a:p>
            <a:pPr lvl="1" eaLnBrk="1" hangingPunct="1"/>
            <a:r>
              <a:rPr lang="en-US" sz="3200" dirty="0" smtClean="0">
                <a:hlinkClick r:id="rId5"/>
              </a:rPr>
              <a:t>Microsoft SQL Server 2012 Express</a:t>
            </a:r>
            <a:endParaRPr lang="en-US" sz="3200" dirty="0" smtClean="0"/>
          </a:p>
          <a:p>
            <a:pPr eaLnBrk="1" hangingPunct="1"/>
            <a:r>
              <a:rPr lang="en-US" dirty="0" smtClean="0">
                <a:hlinkClick r:id="rId6"/>
              </a:rPr>
              <a:t>Oracle Corporation Oracle Database 11</a:t>
            </a:r>
            <a:r>
              <a:rPr lang="en-US" i="1" dirty="0" smtClean="0">
                <a:hlinkClick r:id="rId6"/>
              </a:rPr>
              <a:t>g</a:t>
            </a:r>
            <a:r>
              <a:rPr lang="en-US" dirty="0" smtClean="0">
                <a:hlinkClick r:id="rId6"/>
              </a:rPr>
              <a:t> Release 2</a:t>
            </a:r>
            <a:endParaRPr lang="en-US" dirty="0" smtClean="0"/>
          </a:p>
          <a:p>
            <a:pPr eaLnBrk="1" hangingPunct="1"/>
            <a:r>
              <a:rPr lang="en-US" dirty="0" smtClean="0">
                <a:hlinkClick r:id="rId7"/>
              </a:rPr>
              <a:t>MySQL 5.6</a:t>
            </a:r>
            <a:endParaRPr lang="en-US" dirty="0" smtClean="0"/>
          </a:p>
          <a:p>
            <a:pPr eaLnBrk="1" hangingPunct="1"/>
            <a:r>
              <a:rPr lang="en-US" dirty="0" smtClean="0">
                <a:hlinkClick r:id="rId8"/>
              </a:rPr>
              <a:t>IBM DB2</a:t>
            </a:r>
            <a:endParaRPr lang="en-US" dirty="0" smtClean="0"/>
          </a:p>
        </p:txBody>
      </p:sp>
      <p:sp>
        <p:nvSpPr>
          <p:cNvPr id="64515"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64516" name="Slide Number Placeholder 4"/>
          <p:cNvSpPr>
            <a:spLocks noGrp="1"/>
          </p:cNvSpPr>
          <p:nvPr>
            <p:ph type="sldNum" sz="quarter" idx="11"/>
          </p:nvPr>
        </p:nvSpPr>
        <p:spPr>
          <a:noFill/>
        </p:spPr>
        <p:txBody>
          <a:bodyPr/>
          <a:lstStyle/>
          <a:p>
            <a:r>
              <a:rPr lang="en-US" dirty="0">
                <a:latin typeface="Arial" charset="0"/>
                <a:cs typeface="Arial" charset="0"/>
              </a:rPr>
              <a:t>1-</a:t>
            </a:r>
            <a:fld id="{5CC0D7D3-B022-4AAE-B45C-18BEFBFCEFA0}" type="slidenum">
              <a:rPr lang="en-US">
                <a:latin typeface="Arial" charset="0"/>
                <a:cs typeface="Arial" charset="0"/>
              </a:rPr>
              <a:pPr/>
              <a:t>25</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Picture 8"/>
          <p:cNvPicPr>
            <a:picLocks noChangeAspect="1" noChangeArrowheads="1"/>
          </p:cNvPicPr>
          <p:nvPr/>
        </p:nvPicPr>
        <p:blipFill>
          <a:blip r:embed="rId3"/>
          <a:srcRect/>
          <a:stretch>
            <a:fillRect/>
          </a:stretch>
        </p:blipFill>
        <p:spPr bwMode="auto">
          <a:xfrm>
            <a:off x="471488" y="1828800"/>
            <a:ext cx="8240712" cy="2590800"/>
          </a:xfrm>
          <a:prstGeom prst="rect">
            <a:avLst/>
          </a:prstGeom>
          <a:noFill/>
          <a:ln w="9525">
            <a:noFill/>
            <a:miter lim="800000"/>
            <a:headEnd/>
            <a:tailEnd/>
          </a:ln>
        </p:spPr>
      </p:pic>
      <p:sp>
        <p:nvSpPr>
          <p:cNvPr id="66562" name="Rectangle 6"/>
          <p:cNvSpPr>
            <a:spLocks noGrp="1" noChangeArrowheads="1"/>
          </p:cNvSpPr>
          <p:nvPr>
            <p:ph type="title"/>
          </p:nvPr>
        </p:nvSpPr>
        <p:spPr/>
        <p:txBody>
          <a:bodyPr/>
          <a:lstStyle/>
          <a:p>
            <a:pPr eaLnBrk="1" hangingPunct="1"/>
            <a:r>
              <a:rPr lang="en-US" dirty="0" smtClean="0"/>
              <a:t>DBMS Power vs. Ease of Use</a:t>
            </a:r>
          </a:p>
        </p:txBody>
      </p:sp>
      <p:sp>
        <p:nvSpPr>
          <p:cNvPr id="66563"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66564" name="Slide Number Placeholder 4"/>
          <p:cNvSpPr>
            <a:spLocks noGrp="1"/>
          </p:cNvSpPr>
          <p:nvPr>
            <p:ph type="sldNum" sz="quarter" idx="11"/>
          </p:nvPr>
        </p:nvSpPr>
        <p:spPr>
          <a:noFill/>
        </p:spPr>
        <p:txBody>
          <a:bodyPr/>
          <a:lstStyle/>
          <a:p>
            <a:r>
              <a:rPr lang="en-US" dirty="0">
                <a:latin typeface="Arial" charset="0"/>
                <a:cs typeface="Arial" charset="0"/>
              </a:rPr>
              <a:t>1-</a:t>
            </a:r>
            <a:fld id="{D5DC5BF2-EE9D-4FC7-9CED-271A60E965C2}" type="slidenum">
              <a:rPr lang="en-US">
                <a:latin typeface="Arial" charset="0"/>
                <a:cs typeface="Arial" charset="0"/>
              </a:rPr>
              <a:pPr/>
              <a:t>26</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pPr eaLnBrk="1" hangingPunct="1"/>
            <a:r>
              <a:rPr lang="en-US" sz="4000" dirty="0" smtClean="0"/>
              <a:t>Three Types of Database Design</a:t>
            </a:r>
          </a:p>
        </p:txBody>
      </p:sp>
      <p:pic>
        <p:nvPicPr>
          <p:cNvPr id="68610" name="Picture 6"/>
          <p:cNvPicPr>
            <a:picLocks noChangeAspect="1" noChangeArrowheads="1"/>
          </p:cNvPicPr>
          <p:nvPr/>
        </p:nvPicPr>
        <p:blipFill>
          <a:blip r:embed="rId3"/>
          <a:srcRect/>
          <a:stretch>
            <a:fillRect/>
          </a:stretch>
        </p:blipFill>
        <p:spPr bwMode="auto">
          <a:xfrm>
            <a:off x="1295400" y="1524000"/>
            <a:ext cx="6684963" cy="4591050"/>
          </a:xfrm>
          <a:prstGeom prst="rect">
            <a:avLst/>
          </a:prstGeom>
          <a:noFill/>
          <a:ln w="9525">
            <a:noFill/>
            <a:miter lim="800000"/>
            <a:headEnd/>
            <a:tailEnd/>
          </a:ln>
        </p:spPr>
      </p:pic>
      <p:sp>
        <p:nvSpPr>
          <p:cNvPr id="68611"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68612" name="Slide Number Placeholder 4"/>
          <p:cNvSpPr>
            <a:spLocks noGrp="1"/>
          </p:cNvSpPr>
          <p:nvPr>
            <p:ph type="sldNum" sz="quarter" idx="11"/>
          </p:nvPr>
        </p:nvSpPr>
        <p:spPr>
          <a:noFill/>
        </p:spPr>
        <p:txBody>
          <a:bodyPr/>
          <a:lstStyle/>
          <a:p>
            <a:r>
              <a:rPr lang="en-US" dirty="0">
                <a:latin typeface="Arial" charset="0"/>
                <a:cs typeface="Arial" charset="0"/>
              </a:rPr>
              <a:t>1-</a:t>
            </a:r>
            <a:fld id="{E4DA1061-9BED-430E-A5B6-CC6241FA5C66}" type="slidenum">
              <a:rPr lang="en-US">
                <a:latin typeface="Arial" charset="0"/>
                <a:cs typeface="Arial" charset="0"/>
              </a:rPr>
              <a:pPr/>
              <a:t>27</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pPr eaLnBrk="1" hangingPunct="1"/>
            <a:r>
              <a:rPr lang="en-US" sz="3600" dirty="0" smtClean="0"/>
              <a:t>Database Design from Existing Data</a:t>
            </a:r>
          </a:p>
        </p:txBody>
      </p:sp>
      <p:pic>
        <p:nvPicPr>
          <p:cNvPr id="70658" name="Picture 7"/>
          <p:cNvPicPr>
            <a:picLocks noChangeAspect="1" noChangeArrowheads="1"/>
          </p:cNvPicPr>
          <p:nvPr/>
        </p:nvPicPr>
        <p:blipFill>
          <a:blip r:embed="rId3"/>
          <a:srcRect/>
          <a:stretch>
            <a:fillRect/>
          </a:stretch>
        </p:blipFill>
        <p:spPr bwMode="auto">
          <a:xfrm>
            <a:off x="1943100" y="1543050"/>
            <a:ext cx="5295900" cy="4602163"/>
          </a:xfrm>
          <a:prstGeom prst="rect">
            <a:avLst/>
          </a:prstGeom>
          <a:noFill/>
          <a:ln w="9525">
            <a:noFill/>
            <a:miter lim="800000"/>
            <a:headEnd/>
            <a:tailEnd/>
          </a:ln>
        </p:spPr>
      </p:pic>
      <p:sp>
        <p:nvSpPr>
          <p:cNvPr id="70659"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70660" name="Slide Number Placeholder 4"/>
          <p:cNvSpPr>
            <a:spLocks noGrp="1"/>
          </p:cNvSpPr>
          <p:nvPr>
            <p:ph type="sldNum" sz="quarter" idx="11"/>
          </p:nvPr>
        </p:nvSpPr>
        <p:spPr>
          <a:noFill/>
        </p:spPr>
        <p:txBody>
          <a:bodyPr/>
          <a:lstStyle/>
          <a:p>
            <a:r>
              <a:rPr lang="en-US" dirty="0">
                <a:latin typeface="Arial" charset="0"/>
                <a:cs typeface="Arial" charset="0"/>
              </a:rPr>
              <a:t>1-</a:t>
            </a:r>
            <a:fld id="{5C751B99-40FC-4A6B-8996-58CA0954F026}" type="slidenum">
              <a:rPr lang="en-US">
                <a:latin typeface="Arial" charset="0"/>
                <a:cs typeface="Arial" charset="0"/>
              </a:rPr>
              <a:pPr/>
              <a:t>28</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eaLnBrk="1" hangingPunct="1"/>
            <a:r>
              <a:rPr lang="en-US" sz="4000" dirty="0" smtClean="0"/>
              <a:t>Data Import: One or Two Tables?</a:t>
            </a:r>
          </a:p>
        </p:txBody>
      </p:sp>
      <p:sp>
        <p:nvSpPr>
          <p:cNvPr id="72706" name="Rectangle 3"/>
          <p:cNvSpPr>
            <a:spLocks noGrp="1" noChangeArrowheads="1"/>
          </p:cNvSpPr>
          <p:nvPr>
            <p:ph type="body" sz="half" idx="1"/>
          </p:nvPr>
        </p:nvSpPr>
        <p:spPr>
          <a:xfrm>
            <a:off x="228600" y="1600200"/>
            <a:ext cx="3048000" cy="4572000"/>
          </a:xfrm>
        </p:spPr>
        <p:txBody>
          <a:bodyPr/>
          <a:lstStyle/>
          <a:p>
            <a:pPr eaLnBrk="1" hangingPunct="1">
              <a:buFontTx/>
              <a:buNone/>
            </a:pPr>
            <a:r>
              <a:rPr lang="en-US" sz="2800" dirty="0" smtClean="0"/>
              <a:t>	</a:t>
            </a:r>
            <a:r>
              <a:rPr lang="en-US" sz="1800" dirty="0" smtClean="0"/>
              <a:t>This is an important decision, and based on a set of rules known as </a:t>
            </a:r>
            <a:r>
              <a:rPr lang="en-US" sz="1800" dirty="0" smtClean="0">
                <a:solidFill>
                  <a:srgbClr val="0099CC"/>
                </a:solidFill>
              </a:rPr>
              <a:t>normalization</a:t>
            </a:r>
            <a:r>
              <a:rPr lang="en-US" sz="1800" dirty="0" smtClean="0"/>
              <a:t> (which is covered in Chapter 3).</a:t>
            </a:r>
          </a:p>
        </p:txBody>
      </p:sp>
      <p:pic>
        <p:nvPicPr>
          <p:cNvPr id="72707" name="Picture 7"/>
          <p:cNvPicPr>
            <a:picLocks noChangeAspect="1" noChangeArrowheads="1"/>
          </p:cNvPicPr>
          <p:nvPr/>
        </p:nvPicPr>
        <p:blipFill>
          <a:blip r:embed="rId3"/>
          <a:srcRect/>
          <a:stretch>
            <a:fillRect/>
          </a:stretch>
        </p:blipFill>
        <p:spPr bwMode="auto">
          <a:xfrm>
            <a:off x="3276600" y="1676400"/>
            <a:ext cx="5380038" cy="2971800"/>
          </a:xfrm>
          <a:prstGeom prst="rect">
            <a:avLst/>
          </a:prstGeom>
          <a:noFill/>
          <a:ln w="9525">
            <a:noFill/>
            <a:miter lim="800000"/>
            <a:headEnd/>
            <a:tailEnd/>
          </a:ln>
        </p:spPr>
      </p:pic>
      <p:sp>
        <p:nvSpPr>
          <p:cNvPr id="72708"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72709" name="Slide Number Placeholder 4"/>
          <p:cNvSpPr>
            <a:spLocks noGrp="1"/>
          </p:cNvSpPr>
          <p:nvPr>
            <p:ph type="sldNum" sz="quarter" idx="11"/>
          </p:nvPr>
        </p:nvSpPr>
        <p:spPr>
          <a:noFill/>
        </p:spPr>
        <p:txBody>
          <a:bodyPr/>
          <a:lstStyle/>
          <a:p>
            <a:r>
              <a:rPr lang="en-US" dirty="0">
                <a:latin typeface="Arial" charset="0"/>
                <a:cs typeface="Arial" charset="0"/>
              </a:rPr>
              <a:t>1-</a:t>
            </a:r>
            <a:fld id="{750E83CB-404A-4FE0-A26A-044A598887F5}" type="slidenum">
              <a:rPr lang="en-US">
                <a:latin typeface="Arial" charset="0"/>
                <a:cs typeface="Arial" charset="0"/>
              </a:rPr>
              <a:pPr/>
              <a:t>29</a:t>
            </a:fld>
            <a:endParaRPr lang="en-US" dirty="0">
              <a:latin typeface="Arial" charset="0"/>
              <a:cs typeface="Arial" charset="0"/>
            </a:endParaRPr>
          </a:p>
          <a:p>
            <a:endParaRPr lang="en-US" dirty="0">
              <a:latin typeface="Arial" charset="0"/>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dirty="0" smtClean="0"/>
              <a:t>Chapter Objectives</a:t>
            </a:r>
          </a:p>
        </p:txBody>
      </p:sp>
      <p:sp>
        <p:nvSpPr>
          <p:cNvPr id="19458" name="Rectangle 3"/>
          <p:cNvSpPr>
            <a:spLocks noGrp="1" noChangeArrowheads="1"/>
          </p:cNvSpPr>
          <p:nvPr>
            <p:ph type="body" idx="1"/>
          </p:nvPr>
        </p:nvSpPr>
        <p:spPr/>
        <p:txBody>
          <a:bodyPr/>
          <a:lstStyle/>
          <a:p>
            <a:pPr eaLnBrk="1" hangingPunct="1">
              <a:lnSpc>
                <a:spcPct val="90000"/>
              </a:lnSpc>
            </a:pPr>
            <a:r>
              <a:rPr lang="en-US" sz="2400" dirty="0" smtClean="0"/>
              <a:t>To define the term </a:t>
            </a:r>
            <a:r>
              <a:rPr lang="en-US" sz="2400" i="1" dirty="0" smtClean="0"/>
              <a:t>database</a:t>
            </a:r>
            <a:r>
              <a:rPr lang="en-US" sz="2400" dirty="0" smtClean="0"/>
              <a:t> and describe what is contained within the database</a:t>
            </a:r>
          </a:p>
          <a:p>
            <a:pPr eaLnBrk="1" hangingPunct="1">
              <a:lnSpc>
                <a:spcPct val="90000"/>
              </a:lnSpc>
            </a:pPr>
            <a:r>
              <a:rPr lang="en-US" sz="2400" dirty="0" smtClean="0"/>
              <a:t>To define the term </a:t>
            </a:r>
            <a:r>
              <a:rPr lang="en-US" sz="2400" i="1" dirty="0" smtClean="0"/>
              <a:t>metadata</a:t>
            </a:r>
            <a:r>
              <a:rPr lang="en-US" sz="2400" dirty="0" smtClean="0"/>
              <a:t> and provide examples of metadata</a:t>
            </a:r>
          </a:p>
          <a:p>
            <a:pPr eaLnBrk="1" hangingPunct="1">
              <a:lnSpc>
                <a:spcPct val="90000"/>
              </a:lnSpc>
            </a:pPr>
            <a:r>
              <a:rPr lang="en-US" sz="2400" dirty="0" smtClean="0"/>
              <a:t>To define and understand database design from existing data</a:t>
            </a:r>
          </a:p>
          <a:p>
            <a:pPr eaLnBrk="1" hangingPunct="1">
              <a:lnSpc>
                <a:spcPct val="90000"/>
              </a:lnSpc>
            </a:pPr>
            <a:r>
              <a:rPr lang="en-US" sz="2400" dirty="0" smtClean="0"/>
              <a:t>To define and understand database design as new systems development</a:t>
            </a:r>
          </a:p>
          <a:p>
            <a:pPr eaLnBrk="1" hangingPunct="1">
              <a:lnSpc>
                <a:spcPct val="90000"/>
              </a:lnSpc>
            </a:pPr>
            <a:r>
              <a:rPr lang="en-US" sz="2400" dirty="0" smtClean="0"/>
              <a:t>To define and understand database design in database redesign</a:t>
            </a:r>
          </a:p>
          <a:p>
            <a:pPr eaLnBrk="1" hangingPunct="1">
              <a:lnSpc>
                <a:spcPct val="90000"/>
              </a:lnSpc>
            </a:pPr>
            <a:r>
              <a:rPr lang="en-US" sz="2400" dirty="0" smtClean="0"/>
              <a:t>To understand the history and development of database processing</a:t>
            </a:r>
          </a:p>
        </p:txBody>
      </p:sp>
      <p:sp>
        <p:nvSpPr>
          <p:cNvPr id="19459" name="Footer Placeholder 4"/>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19460" name="Slide Number Placeholder 5"/>
          <p:cNvSpPr>
            <a:spLocks noGrp="1"/>
          </p:cNvSpPr>
          <p:nvPr>
            <p:ph type="sldNum" sz="quarter" idx="11"/>
          </p:nvPr>
        </p:nvSpPr>
        <p:spPr>
          <a:noFill/>
        </p:spPr>
        <p:txBody>
          <a:bodyPr/>
          <a:lstStyle/>
          <a:p>
            <a:r>
              <a:rPr lang="en-US" dirty="0">
                <a:latin typeface="Arial" charset="0"/>
                <a:cs typeface="Arial" charset="0"/>
              </a:rPr>
              <a:t>1-</a:t>
            </a:r>
            <a:fld id="{BAFC6019-D035-4F96-839F-FC9ABDCC29AB}" type="slidenum">
              <a:rPr lang="en-US">
                <a:latin typeface="Arial" charset="0"/>
                <a:cs typeface="Arial" charset="0"/>
              </a:rPr>
              <a:pPr/>
              <a:t>3</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sz="4000" dirty="0" smtClean="0"/>
              <a:t>Database Design from New Systems Development</a:t>
            </a:r>
          </a:p>
        </p:txBody>
      </p:sp>
      <p:sp>
        <p:nvSpPr>
          <p:cNvPr id="74754" name="Text Box 6"/>
          <p:cNvSpPr txBox="1">
            <a:spLocks noChangeArrowheads="1"/>
          </p:cNvSpPr>
          <p:nvPr/>
        </p:nvSpPr>
        <p:spPr bwMode="auto">
          <a:xfrm>
            <a:off x="609600" y="5562600"/>
            <a:ext cx="8001000" cy="366713"/>
          </a:xfrm>
          <a:prstGeom prst="rect">
            <a:avLst/>
          </a:prstGeom>
          <a:noFill/>
          <a:ln w="9525">
            <a:noFill/>
            <a:miter lim="800000"/>
            <a:headEnd/>
            <a:tailEnd/>
          </a:ln>
        </p:spPr>
        <p:txBody>
          <a:bodyPr>
            <a:spAutoFit/>
          </a:bodyPr>
          <a:lstStyle/>
          <a:p>
            <a:pPr>
              <a:spcBef>
                <a:spcPct val="50000"/>
              </a:spcBef>
            </a:pPr>
            <a:endParaRPr lang="en-US" dirty="0"/>
          </a:p>
        </p:txBody>
      </p:sp>
      <p:sp>
        <p:nvSpPr>
          <p:cNvPr id="74755" name="Text Box 7"/>
          <p:cNvSpPr txBox="1">
            <a:spLocks noChangeArrowheads="1"/>
          </p:cNvSpPr>
          <p:nvPr/>
        </p:nvSpPr>
        <p:spPr bwMode="auto">
          <a:xfrm>
            <a:off x="533400" y="5410200"/>
            <a:ext cx="8077200" cy="641350"/>
          </a:xfrm>
          <a:prstGeom prst="rect">
            <a:avLst/>
          </a:prstGeom>
          <a:noFill/>
          <a:ln w="9525">
            <a:noFill/>
            <a:miter lim="800000"/>
            <a:headEnd/>
            <a:tailEnd/>
          </a:ln>
        </p:spPr>
        <p:txBody>
          <a:bodyPr>
            <a:spAutoFit/>
          </a:bodyPr>
          <a:lstStyle/>
          <a:p>
            <a:pPr>
              <a:spcBef>
                <a:spcPct val="50000"/>
              </a:spcBef>
            </a:pPr>
            <a:r>
              <a:rPr lang="en-US" dirty="0">
                <a:solidFill>
                  <a:srgbClr val="0099CC"/>
                </a:solidFill>
              </a:rPr>
              <a:t>Entity-Relationship data modeling </a:t>
            </a:r>
            <a:r>
              <a:rPr lang="en-US" dirty="0"/>
              <a:t>is covered in Chapter 5, and </a:t>
            </a:r>
            <a:r>
              <a:rPr lang="en-US" dirty="0">
                <a:solidFill>
                  <a:srgbClr val="0099CC"/>
                </a:solidFill>
              </a:rPr>
              <a:t>data model transformations to database designs</a:t>
            </a:r>
            <a:r>
              <a:rPr lang="en-US" dirty="0"/>
              <a:t> are covered in Chapter 6.</a:t>
            </a:r>
          </a:p>
        </p:txBody>
      </p:sp>
      <p:pic>
        <p:nvPicPr>
          <p:cNvPr id="74756" name="Picture 3" descr="C:\Users\Auer.WWU\Auer-Projects\Kroenke-Auer-Projects\Kroenke-Auer-DBP-e11\DBP-e11-Supplements\Images\Chapter01\Fig1-21.JPG"/>
          <p:cNvPicPr>
            <a:picLocks noGrp="1" noChangeAspect="1" noChangeArrowheads="1"/>
          </p:cNvPicPr>
          <p:nvPr>
            <p:ph idx="1"/>
          </p:nvPr>
        </p:nvPicPr>
        <p:blipFill>
          <a:blip r:embed="rId3"/>
          <a:srcRect/>
          <a:stretch>
            <a:fillRect/>
          </a:stretch>
        </p:blipFill>
        <p:spPr>
          <a:xfrm>
            <a:off x="1419225" y="1524000"/>
            <a:ext cx="6297613" cy="3657600"/>
          </a:xfrm>
        </p:spPr>
      </p:pic>
      <p:sp>
        <p:nvSpPr>
          <p:cNvPr id="74757"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74758" name="Slide Number Placeholder 4"/>
          <p:cNvSpPr>
            <a:spLocks noGrp="1"/>
          </p:cNvSpPr>
          <p:nvPr>
            <p:ph type="sldNum" sz="quarter" idx="11"/>
          </p:nvPr>
        </p:nvSpPr>
        <p:spPr>
          <a:noFill/>
        </p:spPr>
        <p:txBody>
          <a:bodyPr/>
          <a:lstStyle/>
          <a:p>
            <a:r>
              <a:rPr lang="en-US" dirty="0">
                <a:latin typeface="Arial" charset="0"/>
                <a:cs typeface="Arial" charset="0"/>
              </a:rPr>
              <a:t>1-</a:t>
            </a:r>
            <a:fld id="{28B7F000-61ED-4F14-88B4-275E140EF482}" type="slidenum">
              <a:rPr lang="en-US">
                <a:latin typeface="Arial" charset="0"/>
                <a:cs typeface="Arial" charset="0"/>
              </a:rPr>
              <a:pPr/>
              <a:t>30</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pPr eaLnBrk="1" hangingPunct="1"/>
            <a:r>
              <a:rPr lang="en-US" sz="3600" dirty="0" smtClean="0"/>
              <a:t>Database Design from Database Redesign</a:t>
            </a:r>
          </a:p>
        </p:txBody>
      </p:sp>
      <p:sp>
        <p:nvSpPr>
          <p:cNvPr id="76802" name="Text Box 6"/>
          <p:cNvSpPr txBox="1">
            <a:spLocks noChangeArrowheads="1"/>
          </p:cNvSpPr>
          <p:nvPr/>
        </p:nvSpPr>
        <p:spPr bwMode="auto">
          <a:xfrm>
            <a:off x="533400" y="1676400"/>
            <a:ext cx="2743200" cy="1190625"/>
          </a:xfrm>
          <a:prstGeom prst="rect">
            <a:avLst/>
          </a:prstGeom>
          <a:noFill/>
          <a:ln w="9525">
            <a:noFill/>
            <a:miter lim="800000"/>
            <a:headEnd/>
            <a:tailEnd/>
          </a:ln>
        </p:spPr>
        <p:txBody>
          <a:bodyPr>
            <a:spAutoFit/>
          </a:bodyPr>
          <a:lstStyle/>
          <a:p>
            <a:pPr>
              <a:spcBef>
                <a:spcPct val="50000"/>
              </a:spcBef>
            </a:pPr>
            <a:r>
              <a:rPr lang="en-US" dirty="0">
                <a:solidFill>
                  <a:srgbClr val="0099CC"/>
                </a:solidFill>
              </a:rPr>
              <a:t>Database redesign</a:t>
            </a:r>
            <a:r>
              <a:rPr lang="en-US" dirty="0"/>
              <a:t> is covered in Chapter 8, after coverage of SQL in Chapter </a:t>
            </a:r>
            <a:r>
              <a:rPr lang="en-US" dirty="0" smtClean="0"/>
              <a:t>7.</a:t>
            </a:r>
            <a:endParaRPr lang="en-US" dirty="0"/>
          </a:p>
        </p:txBody>
      </p:sp>
      <p:pic>
        <p:nvPicPr>
          <p:cNvPr id="76803" name="Picture 3" descr="C:\Users\Auer.WWU\Auer-Projects\Kroenke-Auer-Projects\Kroenke-Auer-DBP-e11\DBP-e11-Supplements\Images\Chapter01\Fig1-22.JPG"/>
          <p:cNvPicPr>
            <a:picLocks noGrp="1" noChangeAspect="1" noChangeArrowheads="1"/>
          </p:cNvPicPr>
          <p:nvPr>
            <p:ph idx="1"/>
          </p:nvPr>
        </p:nvPicPr>
        <p:blipFill>
          <a:blip r:embed="rId3"/>
          <a:srcRect/>
          <a:stretch>
            <a:fillRect/>
          </a:stretch>
        </p:blipFill>
        <p:spPr>
          <a:xfrm>
            <a:off x="3649663" y="1676400"/>
            <a:ext cx="4740275" cy="4248150"/>
          </a:xfrm>
        </p:spPr>
      </p:pic>
      <p:sp>
        <p:nvSpPr>
          <p:cNvPr id="76804"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76805" name="Slide Number Placeholder 4"/>
          <p:cNvSpPr>
            <a:spLocks noGrp="1"/>
          </p:cNvSpPr>
          <p:nvPr>
            <p:ph type="sldNum" sz="quarter" idx="11"/>
          </p:nvPr>
        </p:nvSpPr>
        <p:spPr>
          <a:noFill/>
        </p:spPr>
        <p:txBody>
          <a:bodyPr/>
          <a:lstStyle/>
          <a:p>
            <a:r>
              <a:rPr lang="en-US" dirty="0">
                <a:latin typeface="Arial" charset="0"/>
                <a:cs typeface="Arial" charset="0"/>
              </a:rPr>
              <a:t>1-</a:t>
            </a:r>
            <a:fld id="{C0352AB8-DE5F-4F36-B3A6-663B217D06CC}" type="slidenum">
              <a:rPr lang="en-US">
                <a:latin typeface="Arial" charset="0"/>
                <a:cs typeface="Arial" charset="0"/>
              </a:rPr>
              <a:pPr/>
              <a:t>31</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pPr eaLnBrk="1" hangingPunct="1"/>
            <a:r>
              <a:rPr lang="en-US" dirty="0" smtClean="0"/>
              <a:t>What You Need To Learn</a:t>
            </a:r>
          </a:p>
        </p:txBody>
      </p:sp>
      <p:pic>
        <p:nvPicPr>
          <p:cNvPr id="78850" name="Picture 7"/>
          <p:cNvPicPr>
            <a:picLocks noChangeAspect="1" noChangeArrowheads="1"/>
          </p:cNvPicPr>
          <p:nvPr/>
        </p:nvPicPr>
        <p:blipFill>
          <a:blip r:embed="rId3"/>
          <a:srcRect/>
          <a:stretch>
            <a:fillRect/>
          </a:stretch>
        </p:blipFill>
        <p:spPr bwMode="auto">
          <a:xfrm>
            <a:off x="468313" y="1590675"/>
            <a:ext cx="8142287" cy="4048125"/>
          </a:xfrm>
          <a:prstGeom prst="rect">
            <a:avLst/>
          </a:prstGeom>
          <a:noFill/>
          <a:ln w="9525">
            <a:noFill/>
            <a:miter lim="800000"/>
            <a:headEnd/>
            <a:tailEnd/>
          </a:ln>
        </p:spPr>
      </p:pic>
      <p:sp>
        <p:nvSpPr>
          <p:cNvPr id="78851"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78852" name="Slide Number Placeholder 4"/>
          <p:cNvSpPr>
            <a:spLocks noGrp="1"/>
          </p:cNvSpPr>
          <p:nvPr>
            <p:ph type="sldNum" sz="quarter" idx="11"/>
          </p:nvPr>
        </p:nvSpPr>
        <p:spPr>
          <a:noFill/>
        </p:spPr>
        <p:txBody>
          <a:bodyPr/>
          <a:lstStyle/>
          <a:p>
            <a:r>
              <a:rPr lang="en-US" dirty="0">
                <a:latin typeface="Arial" charset="0"/>
                <a:cs typeface="Arial" charset="0"/>
              </a:rPr>
              <a:t>1-</a:t>
            </a:r>
            <a:fld id="{99AE4200-CE26-4B99-A240-6EEB52C09F52}" type="slidenum">
              <a:rPr lang="en-US">
                <a:latin typeface="Arial" charset="0"/>
                <a:cs typeface="Arial" charset="0"/>
              </a:rPr>
              <a:pPr/>
              <a:t>32</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76000" y="1541000"/>
            <a:ext cx="8192000" cy="3776000"/>
          </a:xfrm>
          <a:prstGeom prst="rect">
            <a:avLst/>
          </a:prstGeom>
        </p:spPr>
      </p:pic>
      <p:sp>
        <p:nvSpPr>
          <p:cNvPr id="80897" name="Rectangle 2"/>
          <p:cNvSpPr>
            <a:spLocks noGrp="1" noChangeArrowheads="1"/>
          </p:cNvSpPr>
          <p:nvPr>
            <p:ph type="title"/>
          </p:nvPr>
        </p:nvSpPr>
        <p:spPr/>
        <p:txBody>
          <a:bodyPr/>
          <a:lstStyle/>
          <a:p>
            <a:pPr eaLnBrk="1" hangingPunct="1"/>
            <a:r>
              <a:rPr lang="en-US" dirty="0" smtClean="0"/>
              <a:t>Knowledge Priorities</a:t>
            </a:r>
          </a:p>
        </p:txBody>
      </p:sp>
      <p:sp>
        <p:nvSpPr>
          <p:cNvPr id="80898"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80899" name="Slide Number Placeholder 4"/>
          <p:cNvSpPr>
            <a:spLocks noGrp="1"/>
          </p:cNvSpPr>
          <p:nvPr>
            <p:ph type="sldNum" sz="quarter" idx="11"/>
          </p:nvPr>
        </p:nvSpPr>
        <p:spPr>
          <a:noFill/>
        </p:spPr>
        <p:txBody>
          <a:bodyPr/>
          <a:lstStyle/>
          <a:p>
            <a:r>
              <a:rPr lang="en-US" dirty="0">
                <a:latin typeface="Arial" charset="0"/>
                <a:cs typeface="Arial" charset="0"/>
              </a:rPr>
              <a:t>1-</a:t>
            </a:r>
            <a:fld id="{BEFBA304-2343-46B1-B40E-1E30A528BCBB}" type="slidenum">
              <a:rPr lang="en-US">
                <a:latin typeface="Arial" charset="0"/>
                <a:cs typeface="Arial" charset="0"/>
              </a:rPr>
              <a:pPr/>
              <a:t>33</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a:xfrm>
            <a:off x="457200" y="274638"/>
            <a:ext cx="3657600" cy="5745162"/>
          </a:xfrm>
        </p:spPr>
        <p:txBody>
          <a:bodyPr/>
          <a:lstStyle/>
          <a:p>
            <a:pPr eaLnBrk="1" hangingPunct="1"/>
            <a:r>
              <a:rPr lang="en-US" sz="3600" dirty="0" smtClean="0"/>
              <a:t>A Brief History of Database Processing</a:t>
            </a:r>
            <a:br>
              <a:rPr lang="en-US" sz="3600" dirty="0" smtClean="0"/>
            </a:br>
            <a:r>
              <a:rPr lang="en-US" sz="3600" dirty="0" smtClean="0"/>
              <a:t>I</a:t>
            </a:r>
          </a:p>
        </p:txBody>
      </p:sp>
      <p:pic>
        <p:nvPicPr>
          <p:cNvPr id="82946" name="Picture 7"/>
          <p:cNvPicPr>
            <a:picLocks noChangeAspect="1" noChangeArrowheads="1"/>
          </p:cNvPicPr>
          <p:nvPr/>
        </p:nvPicPr>
        <p:blipFill>
          <a:blip r:embed="rId3"/>
          <a:srcRect/>
          <a:stretch>
            <a:fillRect/>
          </a:stretch>
        </p:blipFill>
        <p:spPr bwMode="auto">
          <a:xfrm>
            <a:off x="4191000" y="304800"/>
            <a:ext cx="4648200" cy="3852863"/>
          </a:xfrm>
          <a:prstGeom prst="rect">
            <a:avLst/>
          </a:prstGeom>
          <a:noFill/>
          <a:ln w="9525">
            <a:noFill/>
            <a:miter lim="800000"/>
            <a:headEnd/>
            <a:tailEnd/>
          </a:ln>
        </p:spPr>
      </p:pic>
      <p:sp>
        <p:nvSpPr>
          <p:cNvPr id="82947"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82948" name="Slide Number Placeholder 4"/>
          <p:cNvSpPr>
            <a:spLocks noGrp="1"/>
          </p:cNvSpPr>
          <p:nvPr>
            <p:ph type="sldNum" sz="quarter" idx="11"/>
          </p:nvPr>
        </p:nvSpPr>
        <p:spPr>
          <a:noFill/>
        </p:spPr>
        <p:txBody>
          <a:bodyPr/>
          <a:lstStyle/>
          <a:p>
            <a:r>
              <a:rPr lang="en-US" dirty="0">
                <a:latin typeface="Arial" charset="0"/>
                <a:cs typeface="Arial" charset="0"/>
              </a:rPr>
              <a:t>1-</a:t>
            </a:r>
            <a:fld id="{F2BA6852-444D-48B7-B400-C406FA780AEE}" type="slidenum">
              <a:rPr lang="en-US">
                <a:latin typeface="Arial" charset="0"/>
                <a:cs typeface="Arial" charset="0"/>
              </a:rPr>
              <a:pPr/>
              <a:t>34</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a:xfrm>
            <a:off x="457200" y="274638"/>
            <a:ext cx="3657600" cy="5745162"/>
          </a:xfrm>
        </p:spPr>
        <p:txBody>
          <a:bodyPr/>
          <a:lstStyle/>
          <a:p>
            <a:pPr eaLnBrk="1" hangingPunct="1"/>
            <a:r>
              <a:rPr lang="en-US" sz="3600" dirty="0" smtClean="0"/>
              <a:t>A Brief History of Database Processing</a:t>
            </a:r>
            <a:br>
              <a:rPr lang="en-US" sz="3600" dirty="0" smtClean="0"/>
            </a:br>
            <a:r>
              <a:rPr lang="en-US" sz="3600" dirty="0" smtClean="0"/>
              <a:t>II</a:t>
            </a:r>
          </a:p>
        </p:txBody>
      </p:sp>
      <p:pic>
        <p:nvPicPr>
          <p:cNvPr id="84994" name="Picture 3"/>
          <p:cNvPicPr>
            <a:picLocks noChangeAspect="1" noChangeArrowheads="1"/>
          </p:cNvPicPr>
          <p:nvPr/>
        </p:nvPicPr>
        <p:blipFill>
          <a:blip r:embed="rId3"/>
          <a:srcRect/>
          <a:stretch>
            <a:fillRect/>
          </a:stretch>
        </p:blipFill>
        <p:spPr bwMode="auto">
          <a:xfrm>
            <a:off x="4191000" y="304800"/>
            <a:ext cx="4648200" cy="4267200"/>
          </a:xfrm>
          <a:prstGeom prst="rect">
            <a:avLst/>
          </a:prstGeom>
          <a:noFill/>
          <a:ln w="9525">
            <a:noFill/>
            <a:miter lim="800000"/>
            <a:headEnd/>
            <a:tailEnd/>
          </a:ln>
        </p:spPr>
      </p:pic>
      <p:sp>
        <p:nvSpPr>
          <p:cNvPr id="84995"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84996" name="Slide Number Placeholder 4"/>
          <p:cNvSpPr>
            <a:spLocks noGrp="1"/>
          </p:cNvSpPr>
          <p:nvPr>
            <p:ph type="sldNum" sz="quarter" idx="11"/>
          </p:nvPr>
        </p:nvSpPr>
        <p:spPr>
          <a:noFill/>
        </p:spPr>
        <p:txBody>
          <a:bodyPr/>
          <a:lstStyle/>
          <a:p>
            <a:r>
              <a:rPr lang="en-US" dirty="0">
                <a:latin typeface="Arial" charset="0"/>
                <a:cs typeface="Arial" charset="0"/>
              </a:rPr>
              <a:t>1-</a:t>
            </a:r>
            <a:fld id="{5C4F8DC9-C5CC-4FB9-ABCF-6F80D04372D0}" type="slidenum">
              <a:rPr lang="en-US">
                <a:latin typeface="Arial" charset="0"/>
                <a:cs typeface="Arial" charset="0"/>
              </a:rPr>
              <a:pPr/>
              <a:t>35</a:t>
            </a:fld>
            <a:endParaRPr lang="en-US" dirty="0">
              <a:latin typeface="Arial" charset="0"/>
              <a:cs typeface="Arial" charset="0"/>
            </a:endParaRPr>
          </a:p>
          <a:p>
            <a:endParaRPr lang="en-US" dirty="0">
              <a:solidFill>
                <a:srgbClr val="0099CC"/>
              </a:solidFill>
              <a:latin typeface="Arial" charset="0"/>
              <a:cs typeface="Arial" charset="0"/>
            </a:endParaRPr>
          </a:p>
        </p:txBody>
      </p:sp>
      <p:pic>
        <p:nvPicPr>
          <p:cNvPr id="3" name="Picture 2"/>
          <p:cNvPicPr>
            <a:picLocks noChangeAspect="1"/>
          </p:cNvPicPr>
          <p:nvPr/>
        </p:nvPicPr>
        <p:blipFill>
          <a:blip r:embed="rId4"/>
          <a:stretch>
            <a:fillRect/>
          </a:stretch>
        </p:blipFill>
        <p:spPr>
          <a:xfrm>
            <a:off x="4191005" y="609600"/>
            <a:ext cx="4630349" cy="4106159"/>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pPr eaLnBrk="1" hangingPunct="1"/>
            <a:r>
              <a:rPr lang="en-US" dirty="0" smtClean="0"/>
              <a:t>The Relational Database Model</a:t>
            </a:r>
          </a:p>
        </p:txBody>
      </p:sp>
      <p:sp>
        <p:nvSpPr>
          <p:cNvPr id="87042" name="Rectangle 3"/>
          <p:cNvSpPr>
            <a:spLocks noGrp="1" noChangeArrowheads="1"/>
          </p:cNvSpPr>
          <p:nvPr>
            <p:ph type="body" idx="1"/>
          </p:nvPr>
        </p:nvSpPr>
        <p:spPr/>
        <p:txBody>
          <a:bodyPr/>
          <a:lstStyle/>
          <a:p>
            <a:pPr eaLnBrk="1" hangingPunct="1">
              <a:lnSpc>
                <a:spcPct val="90000"/>
              </a:lnSpc>
            </a:pPr>
            <a:r>
              <a:rPr lang="en-US" dirty="0" smtClean="0"/>
              <a:t>The dominant database model is the </a:t>
            </a:r>
            <a:r>
              <a:rPr lang="en-US" b="1" dirty="0" smtClean="0">
                <a:solidFill>
                  <a:srgbClr val="0099CC"/>
                </a:solidFill>
              </a:rPr>
              <a:t>relational database model</a:t>
            </a:r>
            <a:r>
              <a:rPr lang="en-US" dirty="0" smtClean="0">
                <a:cs typeface="Arial" charset="0"/>
              </a:rPr>
              <a:t>—</a:t>
            </a:r>
            <a:r>
              <a:rPr lang="en-US" dirty="0" smtClean="0"/>
              <a:t>all current major DBMS products are based on it.</a:t>
            </a:r>
          </a:p>
          <a:p>
            <a:pPr eaLnBrk="1" hangingPunct="1">
              <a:lnSpc>
                <a:spcPct val="90000"/>
              </a:lnSpc>
            </a:pPr>
            <a:r>
              <a:rPr lang="en-US" dirty="0" smtClean="0"/>
              <a:t>It was created by IBM engineer </a:t>
            </a:r>
            <a:r>
              <a:rPr lang="en-US" b="1" dirty="0" smtClean="0">
                <a:solidFill>
                  <a:srgbClr val="0099CC"/>
                </a:solidFill>
              </a:rPr>
              <a:t>E. F. Codd</a:t>
            </a:r>
            <a:r>
              <a:rPr lang="en-US" dirty="0" smtClean="0"/>
              <a:t> in 1970.</a:t>
            </a:r>
          </a:p>
          <a:p>
            <a:pPr eaLnBrk="1" hangingPunct="1">
              <a:lnSpc>
                <a:spcPct val="90000"/>
              </a:lnSpc>
            </a:pPr>
            <a:r>
              <a:rPr lang="en-US" dirty="0" smtClean="0"/>
              <a:t>It was based on mathematics called </a:t>
            </a:r>
            <a:r>
              <a:rPr lang="en-US" b="1" dirty="0" smtClean="0">
                <a:solidFill>
                  <a:srgbClr val="0099CC"/>
                </a:solidFill>
              </a:rPr>
              <a:t>relational algebra</a:t>
            </a:r>
            <a:r>
              <a:rPr lang="en-US" dirty="0" smtClean="0"/>
              <a:t>.</a:t>
            </a:r>
          </a:p>
          <a:p>
            <a:pPr eaLnBrk="1" hangingPunct="1">
              <a:lnSpc>
                <a:spcPct val="90000"/>
              </a:lnSpc>
            </a:pPr>
            <a:r>
              <a:rPr lang="en-US" dirty="0" smtClean="0"/>
              <a:t>This text examines and explains the relational database model.</a:t>
            </a:r>
          </a:p>
        </p:txBody>
      </p:sp>
      <p:sp>
        <p:nvSpPr>
          <p:cNvPr id="87043"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87044" name="Slide Number Placeholder 4"/>
          <p:cNvSpPr>
            <a:spLocks noGrp="1"/>
          </p:cNvSpPr>
          <p:nvPr>
            <p:ph type="sldNum" sz="quarter" idx="11"/>
          </p:nvPr>
        </p:nvSpPr>
        <p:spPr>
          <a:noFill/>
        </p:spPr>
        <p:txBody>
          <a:bodyPr/>
          <a:lstStyle/>
          <a:p>
            <a:r>
              <a:rPr lang="en-US" dirty="0">
                <a:latin typeface="Arial" charset="0"/>
                <a:cs typeface="Arial" charset="0"/>
              </a:rPr>
              <a:t>1-</a:t>
            </a:r>
            <a:fld id="{67F9846B-F716-4B53-9AEB-54C4C7BFCB9F}" type="slidenum">
              <a:rPr lang="en-US">
                <a:latin typeface="Arial" charset="0"/>
                <a:cs typeface="Arial" charset="0"/>
              </a:rPr>
              <a:pPr/>
              <a:t>36</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title"/>
          </p:nvPr>
        </p:nvSpPr>
        <p:spPr>
          <a:xfrm>
            <a:off x="0" y="0"/>
            <a:ext cx="9144000" cy="2133600"/>
          </a:xfrm>
        </p:spPr>
        <p:txBody>
          <a:bodyPr/>
          <a:lstStyle/>
          <a:p>
            <a:pPr eaLnBrk="1" hangingPunct="1">
              <a:defRPr/>
            </a:pPr>
            <a:r>
              <a:rPr lang="en-US" sz="3600" dirty="0" smtClean="0"/>
              <a:t/>
            </a:r>
            <a:br>
              <a:rPr lang="en-US" sz="3600" dirty="0" smtClean="0"/>
            </a:br>
            <a:r>
              <a:rPr lang="en-US" sz="3600" dirty="0" smtClean="0">
                <a:latin typeface="Calibri" panose="020F0502020204030204" pitchFamily="34" charset="0"/>
                <a:ea typeface="Calibri" panose="020F0502020204030204" pitchFamily="34" charset="0"/>
                <a:cs typeface="Calibri" panose="020F0502020204030204" pitchFamily="34" charset="0"/>
              </a:rPr>
              <a:t>David Kroenke and David Auer</a:t>
            </a:r>
            <a:r>
              <a:rPr lang="en-US" sz="3600" dirty="0" smtClean="0"/>
              <a:t/>
            </a:r>
            <a:br>
              <a:rPr lang="en-US" sz="3600" dirty="0" smtClean="0"/>
            </a:br>
            <a:r>
              <a:rPr lang="en-US" sz="4000" dirty="0" smtClean="0"/>
              <a:t> </a:t>
            </a:r>
            <a:r>
              <a:rPr lang="en-US" sz="4000" dirty="0" smtClean="0">
                <a:latin typeface="Calibri" panose="020F0502020204030204" pitchFamily="34" charset="0"/>
                <a:ea typeface="Calibri" panose="020F0502020204030204" pitchFamily="34" charset="0"/>
                <a:cs typeface="Calibri" panose="020F0502020204030204" pitchFamily="34" charset="0"/>
              </a:rPr>
              <a:t>Database Processing</a:t>
            </a:r>
            <a:br>
              <a:rPr lang="en-US" sz="4000" dirty="0" smtClean="0">
                <a:latin typeface="Calibri" panose="020F0502020204030204" pitchFamily="34" charset="0"/>
                <a:ea typeface="Calibri" panose="020F0502020204030204" pitchFamily="34" charset="0"/>
                <a:cs typeface="Calibri" panose="020F0502020204030204" pitchFamily="34" charset="0"/>
              </a:rPr>
            </a:br>
            <a:r>
              <a:rPr lang="en-US" sz="3200" dirty="0" smtClean="0">
                <a:latin typeface="Calibri" panose="020F0502020204030204" pitchFamily="34" charset="0"/>
                <a:ea typeface="Calibri" panose="020F0502020204030204" pitchFamily="34" charset="0"/>
                <a:cs typeface="Calibri" panose="020F0502020204030204" pitchFamily="34" charset="0"/>
              </a:rPr>
              <a:t>(13</a:t>
            </a:r>
            <a:r>
              <a:rPr lang="en-US" sz="3200" baseline="30000" dirty="0" smtClean="0">
                <a:latin typeface="Calibri" panose="020F0502020204030204" pitchFamily="34" charset="0"/>
                <a:ea typeface="Calibri" panose="020F0502020204030204" pitchFamily="34" charset="0"/>
                <a:cs typeface="Calibri" panose="020F0502020204030204" pitchFamily="34" charset="0"/>
              </a:rPr>
              <a:t>th</a:t>
            </a:r>
            <a:r>
              <a:rPr lang="en-US" sz="3200" dirty="0" smtClean="0">
                <a:latin typeface="Calibri" panose="020F0502020204030204" pitchFamily="34" charset="0"/>
                <a:ea typeface="Calibri" panose="020F0502020204030204" pitchFamily="34" charset="0"/>
                <a:cs typeface="Calibri" panose="020F0502020204030204" pitchFamily="34" charset="0"/>
              </a:rPr>
              <a:t> Edition)</a:t>
            </a:r>
            <a:r>
              <a:rPr lang="en-US" sz="3200" dirty="0" smtClean="0"/>
              <a:t/>
            </a:r>
            <a:br>
              <a:rPr lang="en-US" sz="3200" dirty="0" smtClean="0"/>
            </a:br>
            <a:r>
              <a:rPr lang="en-US" sz="3200" dirty="0" smtClean="0">
                <a:solidFill>
                  <a:schemeClr val="bg1">
                    <a:lumMod val="85000"/>
                  </a:schemeClr>
                </a:solidFill>
                <a:latin typeface="Calibri" panose="020F0502020204030204" pitchFamily="34" charset="0"/>
                <a:ea typeface="Calibri" panose="020F0502020204030204" pitchFamily="34" charset="0"/>
                <a:cs typeface="Calibri" panose="020F0502020204030204" pitchFamily="34" charset="0"/>
              </a:rPr>
              <a:t>Fundamentals, Design, and Implementation</a:t>
            </a:r>
            <a:r>
              <a:rPr lang="en-US" sz="3200" dirty="0" smtClean="0">
                <a:solidFill>
                  <a:srgbClr val="CCCCCC"/>
                </a:solidFill>
              </a:rPr>
              <a:t/>
            </a:r>
            <a:br>
              <a:rPr lang="en-US" sz="3200" dirty="0" smtClean="0">
                <a:solidFill>
                  <a:srgbClr val="CCCCCC"/>
                </a:solidFill>
              </a:rPr>
            </a:br>
            <a:endParaRPr lang="en-US" sz="3200" dirty="0" smtClean="0">
              <a:solidFill>
                <a:srgbClr val="CCCCCC"/>
              </a:solidFill>
            </a:endParaRPr>
          </a:p>
        </p:txBody>
      </p:sp>
      <p:sp>
        <p:nvSpPr>
          <p:cNvPr id="89090" name="Rectangle 4"/>
          <p:cNvSpPr>
            <a:spLocks noGrp="1" noChangeArrowheads="1"/>
          </p:cNvSpPr>
          <p:nvPr>
            <p:ph type="body" idx="1"/>
          </p:nvPr>
        </p:nvSpPr>
        <p:spPr>
          <a:xfrm>
            <a:off x="457200" y="3581400"/>
            <a:ext cx="8229600" cy="990600"/>
          </a:xfrm>
        </p:spPr>
        <p:txBody>
          <a:bodyPr/>
          <a:lstStyle/>
          <a:p>
            <a:pPr algn="ctr" eaLnBrk="1" hangingPunct="1">
              <a:lnSpc>
                <a:spcPct val="80000"/>
              </a:lnSpc>
              <a:buFontTx/>
              <a:buNone/>
            </a:pPr>
            <a:r>
              <a:rPr lang="en-US" b="1" dirty="0" smtClean="0">
                <a:solidFill>
                  <a:srgbClr val="339966"/>
                </a:solidFill>
                <a:latin typeface="Calibri" pitchFamily="34" charset="0"/>
                <a:cs typeface="Calibri" pitchFamily="34" charset="0"/>
              </a:rPr>
              <a:t>End of Presentation:</a:t>
            </a:r>
          </a:p>
          <a:p>
            <a:pPr algn="ctr" eaLnBrk="1" hangingPunct="1">
              <a:lnSpc>
                <a:spcPct val="80000"/>
              </a:lnSpc>
              <a:buFontTx/>
              <a:buNone/>
            </a:pPr>
            <a:r>
              <a:rPr lang="en-US" b="1" dirty="0" smtClean="0">
                <a:solidFill>
                  <a:srgbClr val="0000CC"/>
                </a:solidFill>
                <a:latin typeface="Calibri" pitchFamily="34" charset="0"/>
                <a:cs typeface="Calibri" pitchFamily="34" charset="0"/>
              </a:rPr>
              <a:t>Chapter One</a:t>
            </a:r>
          </a:p>
        </p:txBody>
      </p:sp>
      <p:cxnSp>
        <p:nvCxnSpPr>
          <p:cNvPr id="7" name="Straight Connector 6"/>
          <p:cNvCxnSpPr/>
          <p:nvPr/>
        </p:nvCxnSpPr>
        <p:spPr>
          <a:xfrm>
            <a:off x="0" y="21336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89093"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89094" name="Slide Number Placeholder 4"/>
          <p:cNvSpPr>
            <a:spLocks noGrp="1"/>
          </p:cNvSpPr>
          <p:nvPr>
            <p:ph type="sldNum" sz="quarter" idx="11"/>
          </p:nvPr>
        </p:nvSpPr>
        <p:spPr>
          <a:noFill/>
        </p:spPr>
        <p:txBody>
          <a:bodyPr/>
          <a:lstStyle/>
          <a:p>
            <a:r>
              <a:rPr lang="en-US" dirty="0">
                <a:latin typeface="Arial" charset="0"/>
                <a:cs typeface="Arial" charset="0"/>
              </a:rPr>
              <a:t>1-</a:t>
            </a:r>
            <a:fld id="{87CCC1EF-41E4-45A9-A7D1-6539B3057B37}" type="slidenum">
              <a:rPr lang="en-US">
                <a:latin typeface="Arial" charset="0"/>
                <a:cs typeface="Arial" charset="0"/>
              </a:rPr>
              <a:pPr/>
              <a:t>37</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endParaRPr lang="en-US" sz="1400" dirty="0" smtClean="0">
              <a:solidFill>
                <a:srgbClr val="000000"/>
              </a:solidFill>
              <a:effectLst>
                <a:outerShdw blurRad="38100" dist="38100" dir="2700000" algn="tl">
                  <a:srgbClr val="C0C0C0"/>
                </a:outerShdw>
              </a:effectLst>
            </a:endParaRPr>
          </a:p>
        </p:txBody>
      </p:sp>
      <p:pic>
        <p:nvPicPr>
          <p:cNvPr id="91138" name="Picture 3" descr="cid:3287383400_2177562"/>
          <p:cNvPicPr>
            <a:picLocks noChangeAspect="1" noChangeArrowheads="1"/>
          </p:cNvPicPr>
          <p:nvPr/>
        </p:nvPicPr>
        <p:blipFill>
          <a:blip r:embed="rId3" r:link="rId4"/>
          <a:srcRect/>
          <a:stretch>
            <a:fillRect/>
          </a:stretch>
        </p:blipFill>
        <p:spPr bwMode="auto">
          <a:xfrm>
            <a:off x="838204" y="381000"/>
            <a:ext cx="7470771" cy="2438400"/>
          </a:xfrm>
          <a:prstGeom prst="rect">
            <a:avLst/>
          </a:prstGeom>
          <a:solidFill>
            <a:schemeClr val="hlink"/>
          </a:solidFill>
          <a:ln w="9525">
            <a:solidFill>
              <a:schemeClr val="bg1"/>
            </a:solidFill>
            <a:miter lim="800000"/>
            <a:headEnd/>
            <a:tailEnd/>
          </a:ln>
        </p:spPr>
      </p:pic>
      <p:sp>
        <p:nvSpPr>
          <p:cNvPr id="91139" name="Rectangle 4"/>
          <p:cNvSpPr>
            <a:spLocks noChangeArrowheads="1"/>
          </p:cNvSpPr>
          <p:nvPr/>
        </p:nvSpPr>
        <p:spPr bwMode="auto">
          <a:xfrm>
            <a:off x="685800" y="2895600"/>
            <a:ext cx="7589838" cy="1069975"/>
          </a:xfrm>
          <a:prstGeom prst="rect">
            <a:avLst/>
          </a:prstGeom>
          <a:noFill/>
          <a:ln w="9525">
            <a:noFill/>
            <a:miter lim="800000"/>
            <a:headEnd/>
            <a:tailEnd/>
          </a:ln>
        </p:spPr>
        <p:txBody>
          <a:bodyPr anchor="ctr">
            <a:spAutoFit/>
          </a:bodyPr>
          <a:lstStyle/>
          <a:p>
            <a:pPr algn="ctr"/>
            <a:r>
              <a:rPr lang="en-US" sz="1600" dirty="0">
                <a:solidFill>
                  <a:srgbClr val="000000"/>
                </a:solidFill>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91141"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91142" name="Slide Number Placeholder 6"/>
          <p:cNvSpPr>
            <a:spLocks noGrp="1"/>
          </p:cNvSpPr>
          <p:nvPr>
            <p:ph type="sldNum" sz="quarter" idx="11"/>
          </p:nvPr>
        </p:nvSpPr>
        <p:spPr>
          <a:noFill/>
        </p:spPr>
        <p:txBody>
          <a:bodyPr/>
          <a:lstStyle/>
          <a:p>
            <a:r>
              <a:rPr lang="en-US" dirty="0">
                <a:latin typeface="Arial" charset="0"/>
                <a:cs typeface="Arial" charset="0"/>
              </a:rPr>
              <a:t>1-</a:t>
            </a:r>
            <a:fld id="{807F6875-A11C-4D5C-ABE8-8F9C13A134F5}" type="slidenum">
              <a:rPr lang="en-US">
                <a:latin typeface="Arial" charset="0"/>
                <a:cs typeface="Arial" charset="0"/>
              </a:rPr>
              <a:pPr/>
              <a:t>38</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4000" dirty="0" smtClean="0"/>
              <a:t>The Characteristics of Databases</a:t>
            </a:r>
          </a:p>
        </p:txBody>
      </p:sp>
      <p:sp>
        <p:nvSpPr>
          <p:cNvPr id="21506" name="Rectangle 3"/>
          <p:cNvSpPr>
            <a:spLocks noGrp="1" noChangeArrowheads="1"/>
          </p:cNvSpPr>
          <p:nvPr>
            <p:ph type="body" idx="1"/>
          </p:nvPr>
        </p:nvSpPr>
        <p:spPr/>
        <p:txBody>
          <a:bodyPr/>
          <a:lstStyle/>
          <a:p>
            <a:pPr eaLnBrk="1" hangingPunct="1"/>
            <a:r>
              <a:rPr lang="en-US" sz="2800" dirty="0" smtClean="0"/>
              <a:t>The purpose of a </a:t>
            </a:r>
            <a:r>
              <a:rPr lang="en-US" sz="2800" b="1" dirty="0" smtClean="0">
                <a:solidFill>
                  <a:srgbClr val="0099CC"/>
                </a:solidFill>
              </a:rPr>
              <a:t>database</a:t>
            </a:r>
            <a:r>
              <a:rPr lang="en-US" sz="2800" dirty="0" smtClean="0"/>
              <a:t> is to help people track things of interest to them.</a:t>
            </a:r>
          </a:p>
          <a:p>
            <a:pPr eaLnBrk="1" hangingPunct="1"/>
            <a:r>
              <a:rPr lang="en-US" sz="2800" dirty="0" smtClean="0"/>
              <a:t>Data is stored in </a:t>
            </a:r>
            <a:r>
              <a:rPr lang="en-US" sz="2800" b="1" dirty="0" smtClean="0">
                <a:solidFill>
                  <a:srgbClr val="0099CC"/>
                </a:solidFill>
              </a:rPr>
              <a:t>tables</a:t>
            </a:r>
            <a:r>
              <a:rPr lang="en-US" sz="2800" dirty="0" smtClean="0"/>
              <a:t>, which have rows and columns like a spreadsheet. A database may have multiple tables, where each table stores data about a different thing.</a:t>
            </a:r>
          </a:p>
          <a:p>
            <a:pPr eaLnBrk="1" hangingPunct="1"/>
            <a:r>
              <a:rPr lang="en-US" sz="2800" dirty="0" smtClean="0"/>
              <a:t>Each row in a table stores data about an occurrence or </a:t>
            </a:r>
            <a:r>
              <a:rPr lang="en-US" sz="2800" b="1" dirty="0" smtClean="0">
                <a:solidFill>
                  <a:srgbClr val="0099CC"/>
                </a:solidFill>
              </a:rPr>
              <a:t>instance</a:t>
            </a:r>
            <a:r>
              <a:rPr lang="en-US" sz="2800" dirty="0" smtClean="0"/>
              <a:t> of the thing of interest.</a:t>
            </a:r>
          </a:p>
          <a:p>
            <a:pPr eaLnBrk="1" hangingPunct="1"/>
            <a:r>
              <a:rPr lang="en-US" sz="2800" dirty="0" smtClean="0"/>
              <a:t>A database stores </a:t>
            </a:r>
            <a:r>
              <a:rPr lang="en-US" sz="2800" b="1" dirty="0" smtClean="0">
                <a:solidFill>
                  <a:srgbClr val="0099CC"/>
                </a:solidFill>
              </a:rPr>
              <a:t>data</a:t>
            </a:r>
            <a:r>
              <a:rPr lang="en-US" sz="2800" dirty="0" smtClean="0"/>
              <a:t> and </a:t>
            </a:r>
            <a:r>
              <a:rPr lang="en-US" sz="2800" b="1" dirty="0" smtClean="0">
                <a:solidFill>
                  <a:srgbClr val="0099CC"/>
                </a:solidFill>
              </a:rPr>
              <a:t>relationships</a:t>
            </a:r>
            <a:r>
              <a:rPr lang="en-US" sz="2800" dirty="0" smtClean="0"/>
              <a:t>.</a:t>
            </a:r>
          </a:p>
        </p:txBody>
      </p:sp>
      <p:sp>
        <p:nvSpPr>
          <p:cNvPr id="21507"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21508" name="Slide Number Placeholder 4"/>
          <p:cNvSpPr>
            <a:spLocks noGrp="1"/>
          </p:cNvSpPr>
          <p:nvPr>
            <p:ph type="sldNum" sz="quarter" idx="11"/>
          </p:nvPr>
        </p:nvSpPr>
        <p:spPr>
          <a:noFill/>
        </p:spPr>
        <p:txBody>
          <a:bodyPr/>
          <a:lstStyle/>
          <a:p>
            <a:r>
              <a:rPr lang="en-US" dirty="0">
                <a:latin typeface="Arial" charset="0"/>
                <a:cs typeface="Arial" charset="0"/>
              </a:rPr>
              <a:t>1-</a:t>
            </a:r>
            <a:fld id="{10E9B65B-A718-4977-B651-9ECB367BA1CC}" type="slidenum">
              <a:rPr lang="en-US">
                <a:latin typeface="Arial" charset="0"/>
                <a:cs typeface="Arial" charset="0"/>
              </a:rPr>
              <a:pPr/>
              <a:t>4</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55486" y="1466850"/>
            <a:ext cx="7021714" cy="4765714"/>
          </a:xfrm>
          <a:prstGeom prst="rect">
            <a:avLst/>
          </a:prstGeom>
        </p:spPr>
      </p:pic>
      <p:sp>
        <p:nvSpPr>
          <p:cNvPr id="23554" name="Rectangle 6"/>
          <p:cNvSpPr>
            <a:spLocks noGrp="1" noChangeArrowheads="1"/>
          </p:cNvSpPr>
          <p:nvPr>
            <p:ph type="title"/>
          </p:nvPr>
        </p:nvSpPr>
        <p:spPr/>
        <p:txBody>
          <a:bodyPr/>
          <a:lstStyle/>
          <a:p>
            <a:pPr eaLnBrk="1" hangingPunct="1"/>
            <a:r>
              <a:rPr lang="en-US" dirty="0" smtClean="0"/>
              <a:t>Data in Tables</a:t>
            </a:r>
          </a:p>
        </p:txBody>
      </p:sp>
      <p:sp>
        <p:nvSpPr>
          <p:cNvPr id="23555"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23556" name="Slide Number Placeholder 4"/>
          <p:cNvSpPr>
            <a:spLocks noGrp="1"/>
          </p:cNvSpPr>
          <p:nvPr>
            <p:ph type="sldNum" sz="quarter" idx="11"/>
          </p:nvPr>
        </p:nvSpPr>
        <p:spPr>
          <a:noFill/>
        </p:spPr>
        <p:txBody>
          <a:bodyPr/>
          <a:lstStyle/>
          <a:p>
            <a:r>
              <a:rPr lang="en-US" dirty="0">
                <a:latin typeface="Arial" charset="0"/>
                <a:cs typeface="Arial" charset="0"/>
              </a:rPr>
              <a:t>1-</a:t>
            </a:r>
            <a:fld id="{7E02A1E8-A9D2-4C81-92BC-4D8D56CC66DA}" type="slidenum">
              <a:rPr lang="en-US">
                <a:latin typeface="Arial" charset="0"/>
                <a:cs typeface="Arial" charset="0"/>
              </a:rPr>
              <a:pPr/>
              <a:t>5</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43000" y="1507321"/>
            <a:ext cx="6761650" cy="4741079"/>
          </a:xfrm>
          <a:prstGeom prst="rect">
            <a:avLst/>
          </a:prstGeom>
        </p:spPr>
      </p:pic>
      <p:sp>
        <p:nvSpPr>
          <p:cNvPr id="25602" name="Rectangle 6"/>
          <p:cNvSpPr>
            <a:spLocks noGrp="1" noChangeArrowheads="1"/>
          </p:cNvSpPr>
          <p:nvPr>
            <p:ph type="title"/>
          </p:nvPr>
        </p:nvSpPr>
        <p:spPr/>
        <p:txBody>
          <a:bodyPr/>
          <a:lstStyle/>
          <a:p>
            <a:pPr eaLnBrk="1" hangingPunct="1"/>
            <a:r>
              <a:rPr lang="en-US" sz="4000" dirty="0" smtClean="0"/>
              <a:t>The Key Characteristic of Databases: Related Tables</a:t>
            </a:r>
          </a:p>
        </p:txBody>
      </p:sp>
      <p:sp>
        <p:nvSpPr>
          <p:cNvPr id="25603"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25604" name="Slide Number Placeholder 4"/>
          <p:cNvSpPr>
            <a:spLocks noGrp="1"/>
          </p:cNvSpPr>
          <p:nvPr>
            <p:ph type="sldNum" sz="quarter" idx="11"/>
          </p:nvPr>
        </p:nvSpPr>
        <p:spPr>
          <a:noFill/>
        </p:spPr>
        <p:txBody>
          <a:bodyPr/>
          <a:lstStyle/>
          <a:p>
            <a:r>
              <a:rPr lang="en-US" dirty="0">
                <a:latin typeface="Arial" charset="0"/>
                <a:cs typeface="Arial" charset="0"/>
              </a:rPr>
              <a:t>1-</a:t>
            </a:r>
            <a:fld id="{F3461E01-365D-4484-905F-D2AFB7B68AD4}" type="slidenum">
              <a:rPr lang="en-US">
                <a:latin typeface="Arial" charset="0"/>
                <a:cs typeface="Arial" charset="0"/>
              </a:rPr>
              <a:pPr/>
              <a:t>6</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4000" dirty="0" smtClean="0"/>
              <a:t>Naming Conventions in this Textbook</a:t>
            </a:r>
          </a:p>
        </p:txBody>
      </p:sp>
      <p:sp>
        <p:nvSpPr>
          <p:cNvPr id="27650" name="Rectangle 3"/>
          <p:cNvSpPr>
            <a:spLocks noGrp="1" noChangeArrowheads="1"/>
          </p:cNvSpPr>
          <p:nvPr>
            <p:ph type="body" idx="1"/>
          </p:nvPr>
        </p:nvSpPr>
        <p:spPr/>
        <p:txBody>
          <a:bodyPr/>
          <a:lstStyle/>
          <a:p>
            <a:pPr eaLnBrk="1" hangingPunct="1">
              <a:buClr>
                <a:schemeClr val="tx1"/>
              </a:buClr>
            </a:pPr>
            <a:r>
              <a:rPr lang="en-US" b="1" dirty="0" smtClean="0">
                <a:solidFill>
                  <a:srgbClr val="0099CC"/>
                </a:solidFill>
              </a:rPr>
              <a:t>Table names</a:t>
            </a:r>
            <a:r>
              <a:rPr lang="en-US" dirty="0" smtClean="0">
                <a:solidFill>
                  <a:srgbClr val="0099CC"/>
                </a:solidFill>
              </a:rPr>
              <a:t> </a:t>
            </a:r>
            <a:r>
              <a:rPr lang="en-US" dirty="0" smtClean="0"/>
              <a:t>are written with all capital letters:</a:t>
            </a:r>
          </a:p>
          <a:p>
            <a:pPr lvl="1" eaLnBrk="1" hangingPunct="1"/>
            <a:r>
              <a:rPr lang="en-US" dirty="0" smtClean="0"/>
              <a:t>STUDENT, CLASS, GRADE</a:t>
            </a:r>
          </a:p>
          <a:p>
            <a:pPr eaLnBrk="1" hangingPunct="1">
              <a:buClr>
                <a:schemeClr val="tx1"/>
              </a:buClr>
            </a:pPr>
            <a:r>
              <a:rPr lang="en-US" b="1" dirty="0" smtClean="0">
                <a:solidFill>
                  <a:srgbClr val="0099CC"/>
                </a:solidFill>
              </a:rPr>
              <a:t>Column names</a:t>
            </a:r>
            <a:r>
              <a:rPr lang="en-US" dirty="0" smtClean="0">
                <a:solidFill>
                  <a:srgbClr val="0099CC"/>
                </a:solidFill>
              </a:rPr>
              <a:t> </a:t>
            </a:r>
            <a:r>
              <a:rPr lang="en-US" dirty="0" smtClean="0"/>
              <a:t>are written with an initial capital letter, and compound names are written with a capital letter on each word:</a:t>
            </a:r>
          </a:p>
          <a:p>
            <a:pPr lvl="1" eaLnBrk="1" hangingPunct="1"/>
            <a:r>
              <a:rPr lang="en-US" dirty="0" smtClean="0"/>
              <a:t>Term, Section, ClassNumber, StudentName</a:t>
            </a:r>
          </a:p>
          <a:p>
            <a:pPr lvl="1" eaLnBrk="1" hangingPunct="1"/>
            <a:endParaRPr lang="en-US" dirty="0" smtClean="0"/>
          </a:p>
        </p:txBody>
      </p:sp>
      <p:sp>
        <p:nvSpPr>
          <p:cNvPr id="27651"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27652" name="Slide Number Placeholder 4"/>
          <p:cNvSpPr>
            <a:spLocks noGrp="1"/>
          </p:cNvSpPr>
          <p:nvPr>
            <p:ph type="sldNum" sz="quarter" idx="11"/>
          </p:nvPr>
        </p:nvSpPr>
        <p:spPr>
          <a:noFill/>
        </p:spPr>
        <p:txBody>
          <a:bodyPr/>
          <a:lstStyle/>
          <a:p>
            <a:r>
              <a:rPr lang="en-US" dirty="0">
                <a:latin typeface="Arial" charset="0"/>
                <a:cs typeface="Arial" charset="0"/>
              </a:rPr>
              <a:t>1-</a:t>
            </a:r>
            <a:fld id="{F89C541F-E206-4320-A43E-39D1A5EDE9BD}" type="slidenum">
              <a:rPr lang="en-US">
                <a:latin typeface="Arial" charset="0"/>
                <a:cs typeface="Arial" charset="0"/>
              </a:rPr>
              <a:pPr/>
              <a:t>7</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dirty="0" smtClean="0"/>
              <a:t>Databases Create Information</a:t>
            </a:r>
          </a:p>
        </p:txBody>
      </p:sp>
      <p:sp>
        <p:nvSpPr>
          <p:cNvPr id="29698" name="Rectangle 3"/>
          <p:cNvSpPr>
            <a:spLocks noGrp="1" noChangeArrowheads="1"/>
          </p:cNvSpPr>
          <p:nvPr>
            <p:ph type="body" idx="1"/>
          </p:nvPr>
        </p:nvSpPr>
        <p:spPr/>
        <p:txBody>
          <a:bodyPr/>
          <a:lstStyle/>
          <a:p>
            <a:pPr eaLnBrk="1" hangingPunct="1">
              <a:lnSpc>
                <a:spcPct val="90000"/>
              </a:lnSpc>
              <a:buClr>
                <a:schemeClr val="tx1"/>
              </a:buClr>
            </a:pPr>
            <a:r>
              <a:rPr lang="en-US" b="1" dirty="0" smtClean="0">
                <a:solidFill>
                  <a:srgbClr val="0099CC"/>
                </a:solidFill>
              </a:rPr>
              <a:t>Data</a:t>
            </a:r>
            <a:r>
              <a:rPr lang="en-US" dirty="0" smtClean="0"/>
              <a:t> = recorded facts and figures</a:t>
            </a:r>
          </a:p>
          <a:p>
            <a:pPr eaLnBrk="1" hangingPunct="1">
              <a:lnSpc>
                <a:spcPct val="90000"/>
              </a:lnSpc>
              <a:buClr>
                <a:schemeClr val="tx1"/>
              </a:buClr>
            </a:pPr>
            <a:r>
              <a:rPr lang="en-US" b="1" dirty="0" smtClean="0">
                <a:solidFill>
                  <a:srgbClr val="0099CC"/>
                </a:solidFill>
              </a:rPr>
              <a:t>Information</a:t>
            </a:r>
            <a:r>
              <a:rPr lang="en-US" dirty="0" smtClean="0"/>
              <a:t> = knowledge derived from data</a:t>
            </a:r>
          </a:p>
          <a:p>
            <a:pPr eaLnBrk="1" hangingPunct="1">
              <a:lnSpc>
                <a:spcPct val="90000"/>
              </a:lnSpc>
              <a:buClr>
                <a:schemeClr val="tx1"/>
              </a:buClr>
            </a:pPr>
            <a:r>
              <a:rPr lang="en-US" dirty="0" smtClean="0"/>
              <a:t>Databases record data, but they do so in such a way that we can produce information from the data.</a:t>
            </a:r>
          </a:p>
          <a:p>
            <a:pPr lvl="1" eaLnBrk="1" hangingPunct="1">
              <a:lnSpc>
                <a:spcPct val="90000"/>
              </a:lnSpc>
              <a:buClr>
                <a:schemeClr val="tx1"/>
              </a:buClr>
            </a:pPr>
            <a:r>
              <a:rPr lang="en-US" dirty="0" smtClean="0"/>
              <a:t>The data on STUDENTs, CLASSes, and GRADEs could produce information about each student’s GPA.</a:t>
            </a:r>
          </a:p>
        </p:txBody>
      </p:sp>
      <p:sp>
        <p:nvSpPr>
          <p:cNvPr id="29699"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29700" name="Slide Number Placeholder 4"/>
          <p:cNvSpPr>
            <a:spLocks noGrp="1"/>
          </p:cNvSpPr>
          <p:nvPr>
            <p:ph type="sldNum" sz="quarter" idx="11"/>
          </p:nvPr>
        </p:nvSpPr>
        <p:spPr>
          <a:noFill/>
        </p:spPr>
        <p:txBody>
          <a:bodyPr/>
          <a:lstStyle/>
          <a:p>
            <a:r>
              <a:rPr lang="en-US" dirty="0">
                <a:latin typeface="Arial" charset="0"/>
                <a:cs typeface="Arial" charset="0"/>
              </a:rPr>
              <a:t>1-</a:t>
            </a:r>
            <a:fld id="{C8711F51-791C-453D-BDDD-D3F01A2D2A8A}" type="slidenum">
              <a:rPr lang="en-US">
                <a:latin typeface="Arial" charset="0"/>
                <a:cs typeface="Arial" charset="0"/>
              </a:rPr>
              <a:pPr/>
              <a:t>8</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dirty="0" smtClean="0"/>
              <a:t>Database Examples</a:t>
            </a:r>
          </a:p>
        </p:txBody>
      </p:sp>
      <p:pic>
        <p:nvPicPr>
          <p:cNvPr id="31746" name="Picture 3" descr="C:\Users\Auer.WWU\Auer-Projects\Kroenke-Auer-Projects\Kroenke-Auer-DBP-e11\DBP-e11-Supplements\Images\Chapter01\Fig1-5.JPG"/>
          <p:cNvPicPr>
            <a:picLocks noGrp="1" noChangeAspect="1" noChangeArrowheads="1"/>
          </p:cNvPicPr>
          <p:nvPr>
            <p:ph idx="1"/>
          </p:nvPr>
        </p:nvPicPr>
        <p:blipFill>
          <a:blip r:embed="rId3"/>
          <a:srcRect/>
          <a:stretch>
            <a:fillRect/>
          </a:stretch>
        </p:blipFill>
        <p:spPr>
          <a:xfrm>
            <a:off x="1731963" y="1524000"/>
            <a:ext cx="5680075" cy="4602163"/>
          </a:xfrm>
        </p:spPr>
      </p:pic>
      <p:sp>
        <p:nvSpPr>
          <p:cNvPr id="31747" name="Footer Placeholder 3"/>
          <p:cNvSpPr>
            <a:spLocks noGrp="1"/>
          </p:cNvSpPr>
          <p:nvPr>
            <p:ph type="ftr" sz="quarter" idx="10"/>
          </p:nvPr>
        </p:nvSpPr>
        <p:spPr>
          <a:noFill/>
        </p:spPr>
        <p:txBody>
          <a:bodyPr/>
          <a:lstStyle/>
          <a:p>
            <a:r>
              <a:rPr lang="en-US" dirty="0">
                <a:cs typeface="Arial" charset="0"/>
              </a:rPr>
              <a:t>KROENKE AND AUER - DATABASE PROCESSING, 13th Edition  © 2014 Pearson Education, Inc. </a:t>
            </a:r>
          </a:p>
        </p:txBody>
      </p:sp>
      <p:sp>
        <p:nvSpPr>
          <p:cNvPr id="31748" name="Slide Number Placeholder 4"/>
          <p:cNvSpPr>
            <a:spLocks noGrp="1"/>
          </p:cNvSpPr>
          <p:nvPr>
            <p:ph type="sldNum" sz="quarter" idx="11"/>
          </p:nvPr>
        </p:nvSpPr>
        <p:spPr>
          <a:noFill/>
        </p:spPr>
        <p:txBody>
          <a:bodyPr/>
          <a:lstStyle/>
          <a:p>
            <a:r>
              <a:rPr lang="en-US" dirty="0">
                <a:latin typeface="Arial" charset="0"/>
                <a:cs typeface="Arial" charset="0"/>
              </a:rPr>
              <a:t>1-</a:t>
            </a:r>
            <a:fld id="{B642726A-B46A-406F-A26E-8EAED9DBBEA8}" type="slidenum">
              <a:rPr lang="en-US">
                <a:latin typeface="Arial" charset="0"/>
                <a:cs typeface="Arial" charset="0"/>
              </a:rPr>
              <a:pPr/>
              <a:t>9</a:t>
            </a:fld>
            <a:endParaRPr lang="en-US" dirty="0">
              <a:latin typeface="Arial" charset="0"/>
              <a:cs typeface="Arial" charset="0"/>
            </a:endParaRPr>
          </a:p>
          <a:p>
            <a:endParaRPr lang="en-US" dirty="0">
              <a:solidFill>
                <a:srgbClr val="0099CC"/>
              </a:solidFill>
              <a:latin typeface="Arial" charset="0"/>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TotalTime>
  <Words>1474</Words>
  <Application>Microsoft Office PowerPoint</Application>
  <PresentationFormat>On-screen Show (4:3)</PresentationFormat>
  <Paragraphs>175</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Courier New</vt:lpstr>
      <vt:lpstr>Times New Roman</vt:lpstr>
      <vt:lpstr>Default Design</vt:lpstr>
      <vt:lpstr> David M. Kroenke and David J. Auer Database Processing: Fundamentals, Design, and Implementation </vt:lpstr>
      <vt:lpstr>Chapter Objectives</vt:lpstr>
      <vt:lpstr>Chapter Objectives</vt:lpstr>
      <vt:lpstr>The Characteristics of Databases</vt:lpstr>
      <vt:lpstr>Data in Tables</vt:lpstr>
      <vt:lpstr>The Key Characteristic of Databases: Related Tables</vt:lpstr>
      <vt:lpstr>Naming Conventions in this Textbook</vt:lpstr>
      <vt:lpstr>Databases Create Information</vt:lpstr>
      <vt:lpstr>Database Examples</vt:lpstr>
      <vt:lpstr>Components of a Database System</vt:lpstr>
      <vt:lpstr>Components of a Database System with SQL</vt:lpstr>
      <vt:lpstr>Applications, the DBMS, and SQL</vt:lpstr>
      <vt:lpstr>Database Applications</vt:lpstr>
      <vt:lpstr>Database Applications—Forms</vt:lpstr>
      <vt:lpstr>Database Applications—Queries</vt:lpstr>
      <vt:lpstr>Database—Reports</vt:lpstr>
      <vt:lpstr>The DBMS</vt:lpstr>
      <vt:lpstr>The Database</vt:lpstr>
      <vt:lpstr>Typical Metadata Tables</vt:lpstr>
      <vt:lpstr>Database Contents</vt:lpstr>
      <vt:lpstr>Personal Database Systems: Microsoft Access</vt:lpstr>
      <vt:lpstr>Microsoft Access</vt:lpstr>
      <vt:lpstr>What Is Microsoft Access?</vt:lpstr>
      <vt:lpstr>Enterprise-Class Database Systems</vt:lpstr>
      <vt:lpstr>Prominent DBMS Products</vt:lpstr>
      <vt:lpstr>DBMS Power vs. Ease of Use</vt:lpstr>
      <vt:lpstr>Three Types of Database Design</vt:lpstr>
      <vt:lpstr>Database Design from Existing Data</vt:lpstr>
      <vt:lpstr>Data Import: One or Two Tables?</vt:lpstr>
      <vt:lpstr>Database Design from New Systems Development</vt:lpstr>
      <vt:lpstr>Database Design from Database Redesign</vt:lpstr>
      <vt:lpstr>What You Need To Learn</vt:lpstr>
      <vt:lpstr>Knowledge Priorities</vt:lpstr>
      <vt:lpstr>A Brief History of Database Processing I</vt:lpstr>
      <vt:lpstr>A Brief History of Database Processing II</vt:lpstr>
      <vt:lpstr>The Relational Database Model</vt:lpstr>
      <vt:lpstr> David Kroenke and David Auer  Database Processing (13th Edition) Fundamentals, Design, and Implementation </vt:lpstr>
      <vt:lpstr>PowerPoint Presentation</vt:lpstr>
    </vt:vector>
  </TitlesOfParts>
  <Company>Western Washington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DBP-e13-PPT-Chapter-01</dc:title>
  <dc:creator>David J. Auer</dc:creator>
  <cp:lastModifiedBy>David Auer</cp:lastModifiedBy>
  <cp:revision>72</cp:revision>
  <dcterms:created xsi:type="dcterms:W3CDTF">2005-01-24T23:48:45Z</dcterms:created>
  <dcterms:modified xsi:type="dcterms:W3CDTF">2013-08-03T18:46:52Z</dcterms:modified>
</cp:coreProperties>
</file>