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303" r:id="rId2"/>
    <p:sldId id="305" r:id="rId3"/>
    <p:sldId id="306" r:id="rId4"/>
    <p:sldId id="257" r:id="rId5"/>
    <p:sldId id="260" r:id="rId6"/>
    <p:sldId id="261" r:id="rId7"/>
    <p:sldId id="262" r:id="rId8"/>
    <p:sldId id="263" r:id="rId9"/>
    <p:sldId id="267" r:id="rId10"/>
    <p:sldId id="265" r:id="rId11"/>
    <p:sldId id="270" r:id="rId12"/>
    <p:sldId id="268" r:id="rId13"/>
    <p:sldId id="269" r:id="rId14"/>
    <p:sldId id="271" r:id="rId15"/>
    <p:sldId id="266" r:id="rId16"/>
    <p:sldId id="264" r:id="rId17"/>
    <p:sldId id="272" r:id="rId18"/>
    <p:sldId id="273" r:id="rId19"/>
    <p:sldId id="274" r:id="rId20"/>
    <p:sldId id="275" r:id="rId21"/>
    <p:sldId id="284" r:id="rId22"/>
    <p:sldId id="276" r:id="rId23"/>
    <p:sldId id="286" r:id="rId24"/>
    <p:sldId id="277" r:id="rId25"/>
    <p:sldId id="278" r:id="rId26"/>
    <p:sldId id="279" r:id="rId27"/>
    <p:sldId id="280" r:id="rId28"/>
    <p:sldId id="281" r:id="rId29"/>
    <p:sldId id="282" r:id="rId30"/>
    <p:sldId id="283" r:id="rId31"/>
    <p:sldId id="287" r:id="rId32"/>
    <p:sldId id="288" r:id="rId33"/>
    <p:sldId id="289" r:id="rId34"/>
    <p:sldId id="290" r:id="rId35"/>
    <p:sldId id="291" r:id="rId36"/>
    <p:sldId id="302" r:id="rId37"/>
    <p:sldId id="292" r:id="rId38"/>
    <p:sldId id="296" r:id="rId39"/>
    <p:sldId id="297" r:id="rId40"/>
    <p:sldId id="298" r:id="rId41"/>
    <p:sldId id="294" r:id="rId42"/>
    <p:sldId id="310" r:id="rId43"/>
    <p:sldId id="311" r:id="rId44"/>
    <p:sldId id="312" r:id="rId45"/>
    <p:sldId id="313" r:id="rId46"/>
    <p:sldId id="295" r:id="rId47"/>
    <p:sldId id="308" r:id="rId48"/>
    <p:sldId id="293" r:id="rId49"/>
    <p:sldId id="314" r:id="rId50"/>
    <p:sldId id="299" r:id="rId51"/>
    <p:sldId id="301" r:id="rId52"/>
    <p:sldId id="300" r:id="rId53"/>
    <p:sldId id="304" r:id="rId54"/>
    <p:sldId id="307" r:id="rId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66"/>
    <a:srgbClr val="0099CC"/>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varScale="1">
        <p:scale>
          <a:sx n="125" d="100"/>
          <a:sy n="125" d="100"/>
        </p:scale>
        <p:origin x="48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2CF4375-7E20-4AD6-A1BD-2392512C70DF}" type="slidenum">
              <a:rPr lang="en-US"/>
              <a:pPr>
                <a:defRPr/>
              </a:pPr>
              <a:t>‹#›</a:t>
            </a:fld>
            <a:endParaRPr lang="en-US"/>
          </a:p>
        </p:txBody>
      </p:sp>
    </p:spTree>
    <p:extLst>
      <p:ext uri="{BB962C8B-B14F-4D97-AF65-F5344CB8AC3E}">
        <p14:creationId xmlns:p14="http://schemas.microsoft.com/office/powerpoint/2010/main" val="3828896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54239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212687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637484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6378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07608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427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97557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5436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608252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19132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1650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07212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27698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39245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37092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62087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31848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57736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84120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938580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51372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527518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10911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36471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879951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03362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90493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121286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4350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403366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614798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67729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4626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601860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770251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65596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5412096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4355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964902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99948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7985529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538002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07752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17602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51609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860810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476113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746779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93C346-CB58-4226-BB2D-EFDB12997343}" type="slidenum">
              <a:rPr lang="en-US"/>
              <a:pPr>
                <a:spcBef>
                  <a:spcPct val="0"/>
                </a:spcBef>
              </a:pPr>
              <a:t>53</a:t>
            </a:fld>
            <a:endParaRPr lang="en-US"/>
          </a:p>
        </p:txBody>
      </p:sp>
    </p:spTree>
    <p:extLst>
      <p:ext uri="{BB962C8B-B14F-4D97-AF65-F5344CB8AC3E}">
        <p14:creationId xmlns:p14="http://schemas.microsoft.com/office/powerpoint/2010/main" val="26974203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52525" y="692150"/>
            <a:ext cx="4554538" cy="3416300"/>
          </a:xfrm>
          <a:ln/>
        </p:spPr>
      </p:sp>
      <p:sp>
        <p:nvSpPr>
          <p:cNvPr id="1146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4132216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84056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2363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7559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1224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0000CC"/>
          </a:solidFill>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xfrm>
            <a:off x="457200" y="6248400"/>
            <a:ext cx="5410200" cy="476250"/>
          </a:xfrm>
        </p:spPr>
        <p:txBody>
          <a:bodyPr/>
          <a:lstStyle>
            <a:lvl1pPr>
              <a:defRPr smtClean="0">
                <a:solidFill>
                  <a:srgbClr val="0000CC"/>
                </a:solidFill>
              </a:defRPr>
            </a:lvl1pPr>
          </a:lstStyle>
          <a:p>
            <a:pPr>
              <a:defRPr/>
            </a:pPr>
            <a:r>
              <a:rPr lang="en-US" smtClean="0"/>
              <a:t>KROENKE AND AUER - DATABASE PROCESSING, 13th Edition  © 2014 Pearson Education, Inc.</a:t>
            </a:r>
            <a:endParaRPr lang="en-US" dirty="0"/>
          </a:p>
        </p:txBody>
      </p:sp>
      <p:sp>
        <p:nvSpPr>
          <p:cNvPr id="5" name="Slide Number Placeholder 4"/>
          <p:cNvSpPr>
            <a:spLocks noGrp="1"/>
          </p:cNvSpPr>
          <p:nvPr>
            <p:ph type="sldNum" sz="quarter" idx="11"/>
          </p:nvPr>
        </p:nvSpPr>
        <p:spPr/>
        <p:txBody>
          <a:bodyPr/>
          <a:lstStyle>
            <a:lvl1pPr>
              <a:defRPr dirty="0" smtClean="0">
                <a:solidFill>
                  <a:srgbClr val="0000CC"/>
                </a:solidFill>
              </a:defRPr>
            </a:lvl1pPr>
          </a:lstStyle>
          <a:p>
            <a:pPr>
              <a:defRPr/>
            </a:pPr>
            <a:r>
              <a:rPr lang="en-US"/>
              <a:t>3-</a:t>
            </a:r>
            <a:fld id="{0E757950-8CF6-45C3-A0FB-5536038192BB}" type="slidenum">
              <a:rPr lang="en-US"/>
              <a:pPr>
                <a:defRPr/>
              </a:pPr>
              <a:t>‹#›</a:t>
            </a:fld>
            <a:endParaRPr lang="en-US"/>
          </a:p>
          <a:p>
            <a:pPr>
              <a:defRPr/>
            </a:pPr>
            <a:endParaRPr lang="en-US"/>
          </a:p>
        </p:txBody>
      </p:sp>
    </p:spTree>
    <p:extLst>
      <p:ext uri="{BB962C8B-B14F-4D97-AF65-F5344CB8AC3E}">
        <p14:creationId xmlns:p14="http://schemas.microsoft.com/office/powerpoint/2010/main" val="9914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a:t>3-</a:t>
            </a:r>
            <a:fld id="{35101C83-9245-4E65-AC6C-F3D28473DCDF}" type="slidenum">
              <a:rPr lang="en-US"/>
              <a:pPr>
                <a:defRPr/>
              </a:pPr>
              <a:t>‹#›</a:t>
            </a:fld>
            <a:endParaRPr lang="en-US"/>
          </a:p>
          <a:p>
            <a:pPr>
              <a:defRPr/>
            </a:pPr>
            <a:endParaRPr lang="en-US"/>
          </a:p>
        </p:txBody>
      </p:sp>
    </p:spTree>
    <p:extLst>
      <p:ext uri="{BB962C8B-B14F-4D97-AF65-F5344CB8AC3E}">
        <p14:creationId xmlns:p14="http://schemas.microsoft.com/office/powerpoint/2010/main" val="16570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a:t>3-</a:t>
            </a:r>
            <a:fld id="{07C3AF0C-8D1B-48AB-A35D-8296D6F0FC50}" type="slidenum">
              <a:rPr lang="en-US"/>
              <a:pPr>
                <a:defRPr/>
              </a:pPr>
              <a:t>‹#›</a:t>
            </a:fld>
            <a:endParaRPr lang="en-US"/>
          </a:p>
          <a:p>
            <a:pPr>
              <a:defRPr/>
            </a:pPr>
            <a:endParaRPr lang="en-US"/>
          </a:p>
        </p:txBody>
      </p:sp>
    </p:spTree>
    <p:extLst>
      <p:ext uri="{BB962C8B-B14F-4D97-AF65-F5344CB8AC3E}">
        <p14:creationId xmlns:p14="http://schemas.microsoft.com/office/powerpoint/2010/main" val="2295083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a:t>3-</a:t>
            </a:r>
            <a:fld id="{942EF2E3-186B-41B4-AB3A-440025D7F7FF}" type="slidenum">
              <a:rPr lang="en-US"/>
              <a:pPr>
                <a:defRPr/>
              </a:pPr>
              <a:t>‹#›</a:t>
            </a:fld>
            <a:endParaRPr lang="en-US"/>
          </a:p>
          <a:p>
            <a:pPr>
              <a:defRPr/>
            </a:pPr>
            <a:endParaRPr lang="en-US"/>
          </a:p>
        </p:txBody>
      </p:sp>
    </p:spTree>
    <p:extLst>
      <p:ext uri="{BB962C8B-B14F-4D97-AF65-F5344CB8AC3E}">
        <p14:creationId xmlns:p14="http://schemas.microsoft.com/office/powerpoint/2010/main" val="1725065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7" name="Rectangle 6"/>
          <p:cNvSpPr>
            <a:spLocks noGrp="1" noChangeArrowheads="1"/>
          </p:cNvSpPr>
          <p:nvPr>
            <p:ph type="sldNum" sz="quarter" idx="11"/>
          </p:nvPr>
        </p:nvSpPr>
        <p:spPr>
          <a:ln/>
        </p:spPr>
        <p:txBody>
          <a:bodyPr/>
          <a:lstStyle>
            <a:lvl1pPr>
              <a:defRPr/>
            </a:lvl1pPr>
          </a:lstStyle>
          <a:p>
            <a:pPr>
              <a:defRPr/>
            </a:pPr>
            <a:r>
              <a:rPr lang="en-US"/>
              <a:t>3-</a:t>
            </a:r>
            <a:fld id="{B1EDA2BE-A40E-4164-A326-72FCBB4EE276}" type="slidenum">
              <a:rPr lang="en-US"/>
              <a:pPr>
                <a:defRPr/>
              </a:pPr>
              <a:t>‹#›</a:t>
            </a:fld>
            <a:endParaRPr lang="en-US"/>
          </a:p>
          <a:p>
            <a:pPr>
              <a:defRPr/>
            </a:pPr>
            <a:endParaRPr lang="en-US"/>
          </a:p>
        </p:txBody>
      </p:sp>
    </p:spTree>
    <p:extLst>
      <p:ext uri="{BB962C8B-B14F-4D97-AF65-F5344CB8AC3E}">
        <p14:creationId xmlns:p14="http://schemas.microsoft.com/office/powerpoint/2010/main" val="200358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457200" y="6248400"/>
            <a:ext cx="5410200" cy="476250"/>
          </a:xfrm>
        </p:spPr>
        <p:txBody>
          <a:bodyPr/>
          <a:lstStyle>
            <a:lvl1pPr>
              <a:defRPr smtClean="0">
                <a:solidFill>
                  <a:srgbClr val="0000CC"/>
                </a:solidFill>
              </a:defRPr>
            </a:lvl1pPr>
          </a:lstStyle>
          <a:p>
            <a:pPr>
              <a:defRPr/>
            </a:pPr>
            <a:r>
              <a:rPr lang="en-US" smtClean="0"/>
              <a:t>KROENKE AND AUER - DATABASE PROCESSING, 13th Edition  © 2014 Pearson Education, Inc.</a:t>
            </a: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r>
              <a:rPr lang="en-US"/>
              <a:t>3-</a:t>
            </a:r>
            <a:fld id="{CFA4E3F1-5DBA-4207-982B-269248863060}" type="slidenum">
              <a:rPr lang="en-US"/>
              <a:pPr>
                <a:defRPr/>
              </a:pPr>
              <a:t>‹#›</a:t>
            </a:fld>
            <a:endParaRPr lang="en-US"/>
          </a:p>
          <a:p>
            <a:pPr>
              <a:defRPr/>
            </a:pPr>
            <a:endParaRPr lang="en-US"/>
          </a:p>
        </p:txBody>
      </p:sp>
    </p:spTree>
    <p:extLst>
      <p:ext uri="{BB962C8B-B14F-4D97-AF65-F5344CB8AC3E}">
        <p14:creationId xmlns:p14="http://schemas.microsoft.com/office/powerpoint/2010/main" val="385183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a:t>3-</a:t>
            </a:r>
            <a:fld id="{788A7239-713F-472F-BA23-A81BE018D3BC}" type="slidenum">
              <a:rPr lang="en-US"/>
              <a:pPr>
                <a:defRPr/>
              </a:pPr>
              <a:t>‹#›</a:t>
            </a:fld>
            <a:endParaRPr lang="en-US"/>
          </a:p>
          <a:p>
            <a:pPr>
              <a:defRPr/>
            </a:pPr>
            <a:endParaRPr lang="en-US"/>
          </a:p>
        </p:txBody>
      </p:sp>
    </p:spTree>
    <p:extLst>
      <p:ext uri="{BB962C8B-B14F-4D97-AF65-F5344CB8AC3E}">
        <p14:creationId xmlns:p14="http://schemas.microsoft.com/office/powerpoint/2010/main" val="294028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a:t>3-</a:t>
            </a:r>
            <a:fld id="{F6661826-2724-4861-8343-6BABF56BCB63}" type="slidenum">
              <a:rPr lang="en-US"/>
              <a:pPr>
                <a:defRPr/>
              </a:pPr>
              <a:t>‹#›</a:t>
            </a:fld>
            <a:endParaRPr lang="en-US"/>
          </a:p>
          <a:p>
            <a:pPr>
              <a:defRPr/>
            </a:pPr>
            <a:endParaRPr lang="en-US"/>
          </a:p>
        </p:txBody>
      </p:sp>
    </p:spTree>
    <p:extLst>
      <p:ext uri="{BB962C8B-B14F-4D97-AF65-F5344CB8AC3E}">
        <p14:creationId xmlns:p14="http://schemas.microsoft.com/office/powerpoint/2010/main" val="46395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r>
              <a:rPr lang="en-US"/>
              <a:t>3-</a:t>
            </a:r>
            <a:fld id="{84141B18-E123-4F9E-B9F6-3A4BD0D97146}" type="slidenum">
              <a:rPr lang="en-US"/>
              <a:pPr>
                <a:defRPr/>
              </a:pPr>
              <a:t>‹#›</a:t>
            </a:fld>
            <a:endParaRPr lang="en-US"/>
          </a:p>
          <a:p>
            <a:pPr>
              <a:defRPr/>
            </a:pPr>
            <a:endParaRPr lang="en-US"/>
          </a:p>
        </p:txBody>
      </p:sp>
    </p:spTree>
    <p:extLst>
      <p:ext uri="{BB962C8B-B14F-4D97-AF65-F5344CB8AC3E}">
        <p14:creationId xmlns:p14="http://schemas.microsoft.com/office/powerpoint/2010/main" val="11013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r>
              <a:rPr lang="en-US"/>
              <a:t>3-</a:t>
            </a:r>
            <a:fld id="{058874BB-8265-40AF-AF24-FB4D79EA42A7}" type="slidenum">
              <a:rPr lang="en-US"/>
              <a:pPr>
                <a:defRPr/>
              </a:pPr>
              <a:t>‹#›</a:t>
            </a:fld>
            <a:endParaRPr lang="en-US"/>
          </a:p>
          <a:p>
            <a:pPr>
              <a:defRPr/>
            </a:pPr>
            <a:endParaRPr lang="en-US"/>
          </a:p>
        </p:txBody>
      </p:sp>
    </p:spTree>
    <p:extLst>
      <p:ext uri="{BB962C8B-B14F-4D97-AF65-F5344CB8AC3E}">
        <p14:creationId xmlns:p14="http://schemas.microsoft.com/office/powerpoint/2010/main" val="134266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r>
              <a:rPr lang="en-US"/>
              <a:t>3-</a:t>
            </a:r>
            <a:fld id="{69877748-9A6F-40C9-BC93-4806C09B5211}" type="slidenum">
              <a:rPr lang="en-US"/>
              <a:pPr>
                <a:defRPr/>
              </a:pPr>
              <a:t>‹#›</a:t>
            </a:fld>
            <a:endParaRPr lang="en-US"/>
          </a:p>
          <a:p>
            <a:pPr>
              <a:defRPr/>
            </a:pPr>
            <a:endParaRPr lang="en-US"/>
          </a:p>
        </p:txBody>
      </p:sp>
    </p:spTree>
    <p:extLst>
      <p:ext uri="{BB962C8B-B14F-4D97-AF65-F5344CB8AC3E}">
        <p14:creationId xmlns:p14="http://schemas.microsoft.com/office/powerpoint/2010/main" val="329571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a:t>3-</a:t>
            </a:r>
            <a:fld id="{83B58DCC-B8CC-4BBA-A638-8BD71733FAA1}" type="slidenum">
              <a:rPr lang="en-US"/>
              <a:pPr>
                <a:defRPr/>
              </a:pPr>
              <a:t>‹#›</a:t>
            </a:fld>
            <a:endParaRPr lang="en-US"/>
          </a:p>
          <a:p>
            <a:pPr>
              <a:defRPr/>
            </a:pPr>
            <a:endParaRPr lang="en-US"/>
          </a:p>
        </p:txBody>
      </p:sp>
    </p:spTree>
    <p:extLst>
      <p:ext uri="{BB962C8B-B14F-4D97-AF65-F5344CB8AC3E}">
        <p14:creationId xmlns:p14="http://schemas.microsoft.com/office/powerpoint/2010/main" val="149361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a:t>3-</a:t>
            </a:r>
            <a:fld id="{D485BD09-0451-4D37-B8A8-AFCB2463B9AC}" type="slidenum">
              <a:rPr lang="en-US"/>
              <a:pPr>
                <a:defRPr/>
              </a:pPr>
              <a:t>‹#›</a:t>
            </a:fld>
            <a:endParaRPr lang="en-US"/>
          </a:p>
          <a:p>
            <a:pPr>
              <a:defRPr/>
            </a:pPr>
            <a:endParaRPr lang="en-US"/>
          </a:p>
        </p:txBody>
      </p:sp>
    </p:spTree>
    <p:extLst>
      <p:ext uri="{BB962C8B-B14F-4D97-AF65-F5344CB8AC3E}">
        <p14:creationId xmlns:p14="http://schemas.microsoft.com/office/powerpoint/2010/main" val="332118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94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dirty="0" smtClean="0">
                <a:solidFill>
                  <a:srgbClr val="0000CC"/>
                </a:solidFill>
                <a:latin typeface="Arial" charset="0"/>
              </a:defRPr>
            </a:lvl1pPr>
          </a:lstStyle>
          <a:p>
            <a:pPr>
              <a:defRPr/>
            </a:pPr>
            <a:r>
              <a:rPr lang="en-US" smtClean="0"/>
              <a:t>KROENKE AND AUER - DATABASE PROCESSING, 13th Edition  © 2014 Pearson Education, Inc.</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smtClean="0">
                <a:solidFill>
                  <a:srgbClr val="0000CC"/>
                </a:solidFill>
              </a:defRPr>
            </a:lvl1pPr>
          </a:lstStyle>
          <a:p>
            <a:pPr>
              <a:defRPr/>
            </a:pPr>
            <a:r>
              <a:rPr lang="en-US"/>
              <a:t>3-</a:t>
            </a:r>
            <a:fld id="{92ABFD7A-4B29-4BAA-A464-8B76180D2C0A}" type="slidenum">
              <a:rPr lang="en-US"/>
              <a:pPr>
                <a:defRPr/>
              </a:pPr>
              <a:t>‹#›</a:t>
            </a:fld>
            <a:endParaRPr lang="en-US"/>
          </a:p>
          <a:p>
            <a:pPr>
              <a:defRPr/>
            </a:pPr>
            <a:endParaRPr 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smtClean="0">
                <a:latin typeface="Calibri" pitchFamily="34" charset="0"/>
                <a:cs typeface="Calibri" pitchFamily="34" charset="0"/>
              </a:rPr>
              <a:t>David M. </a:t>
            </a:r>
            <a:r>
              <a:rPr lang="en-US" sz="4000" dirty="0" err="1" smtClean="0">
                <a:latin typeface="Calibri" pitchFamily="34" charset="0"/>
                <a:cs typeface="Calibri" pitchFamily="34" charset="0"/>
              </a:rPr>
              <a:t>Kroenke</a:t>
            </a:r>
            <a:r>
              <a:rPr lang="en-US" sz="4000" dirty="0" smtClean="0">
                <a:latin typeface="Calibri" pitchFamily="34" charset="0"/>
                <a:cs typeface="Calibri" pitchFamily="34" charset="0"/>
              </a:rPr>
              <a:t> and David J. Auer</a:t>
            </a:r>
            <a:r>
              <a:rPr lang="en-US" sz="4000" dirty="0" smtClean="0"/>
              <a:t/>
            </a:r>
            <a:br>
              <a:rPr lang="en-US" sz="4000" dirty="0" smtClean="0"/>
            </a:br>
            <a:r>
              <a:rPr lang="en-US" sz="4000" dirty="0" smtClean="0">
                <a:latin typeface="Calibri" pitchFamily="34" charset="0"/>
                <a:cs typeface="Calibri" pitchFamily="34" charset="0"/>
              </a:rPr>
              <a:t>Database Processing</a:t>
            </a:r>
            <a:r>
              <a:rPr lang="en-US" sz="4000" b="1" dirty="0" smtClean="0">
                <a:solidFill>
                  <a:schemeClr val="tx1"/>
                </a:solidFill>
              </a:rPr>
              <a:t/>
            </a:r>
            <a:br>
              <a:rPr lang="en-US" sz="4000" b="1" dirty="0" smtClean="0">
                <a:solidFill>
                  <a:schemeClr val="tx1"/>
                </a:solidFill>
              </a:rPr>
            </a:br>
            <a:r>
              <a:rPr lang="en-US" sz="3200" dirty="0" smtClean="0">
                <a:solidFill>
                  <a:schemeClr val="bg1">
                    <a:lumMod val="85000"/>
                  </a:schemeClr>
                </a:solidFill>
                <a:latin typeface="Calibri" pitchFamily="34" charset="0"/>
                <a:cs typeface="Calibri" pitchFamily="34" charset="0"/>
              </a:rPr>
              <a:t>Fundamentals, Design, and Implementation</a:t>
            </a:r>
            <a:r>
              <a:rPr lang="en-US" sz="3200" dirty="0" smtClean="0">
                <a:solidFill>
                  <a:schemeClr val="accent3"/>
                </a:solidFill>
                <a:latin typeface="Calibri" pitchFamily="34" charset="0"/>
                <a:cs typeface="Calibri" pitchFamily="34" charset="0"/>
              </a:rPr>
              <a:t/>
            </a:r>
            <a:br>
              <a:rPr lang="en-US" sz="3200" dirty="0" smtClean="0">
                <a:solidFill>
                  <a:schemeClr val="accent3"/>
                </a:solidFill>
                <a:latin typeface="Calibri" pitchFamily="34" charset="0"/>
                <a:cs typeface="Calibri" pitchFamily="34" charset="0"/>
              </a:rPr>
            </a:br>
            <a:endParaRPr lang="en-US" sz="3200" dirty="0" smtClean="0">
              <a:solidFill>
                <a:schemeClr val="accent3"/>
              </a:solidFill>
              <a:latin typeface="Calibri" pitchFamily="34" charset="0"/>
              <a:cs typeface="Calibri" pitchFamily="34" charset="0"/>
            </a:endParaRPr>
          </a:p>
        </p:txBody>
      </p:sp>
      <p:sp>
        <p:nvSpPr>
          <p:cNvPr id="5123" name="Rectangle 5"/>
          <p:cNvSpPr>
            <a:spLocks noChangeArrowheads="1"/>
          </p:cNvSpPr>
          <p:nvPr/>
        </p:nvSpPr>
        <p:spPr bwMode="auto">
          <a:xfrm>
            <a:off x="3124200" y="2438400"/>
            <a:ext cx="6019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sz="1000" b="1">
              <a:solidFill>
                <a:srgbClr val="3399FF"/>
              </a:solidFill>
            </a:endParaRPr>
          </a:p>
          <a:p>
            <a:pPr algn="ctr" eaLnBrk="1" hangingPunct="1">
              <a:buFontTx/>
              <a:buNone/>
            </a:pPr>
            <a:r>
              <a:rPr lang="en-US" sz="3600" b="1">
                <a:solidFill>
                  <a:srgbClr val="339966"/>
                </a:solidFill>
                <a:latin typeface="Calibri" panose="020F0502020204030204" pitchFamily="34" charset="0"/>
                <a:ea typeface="Calibri" panose="020F0502020204030204" pitchFamily="34" charset="0"/>
                <a:cs typeface="Calibri" panose="020F0502020204030204" pitchFamily="34" charset="0"/>
              </a:rPr>
              <a:t>Chapter Three:</a:t>
            </a:r>
          </a:p>
          <a:p>
            <a:pPr algn="ctr" eaLnBrk="1" hangingPunct="1">
              <a:buFontTx/>
              <a:buNone/>
            </a:pPr>
            <a:r>
              <a:rPr lang="en-US" sz="3600" b="1">
                <a:solidFill>
                  <a:srgbClr val="0000CC"/>
                </a:solidFill>
                <a:latin typeface="Calibri" panose="020F0502020204030204" pitchFamily="34" charset="0"/>
                <a:ea typeface="Calibri" panose="020F0502020204030204" pitchFamily="34" charset="0"/>
                <a:cs typeface="Calibri" panose="020F0502020204030204" pitchFamily="34" charset="0"/>
              </a:rPr>
              <a:t>The Relational Model</a:t>
            </a:r>
          </a:p>
          <a:p>
            <a:pPr algn="ctr" eaLnBrk="1" hangingPunct="1">
              <a:buFontTx/>
              <a:buNone/>
            </a:pPr>
            <a:r>
              <a:rPr lang="en-US" sz="3600" b="1">
                <a:solidFill>
                  <a:srgbClr val="0000CC"/>
                </a:solidFill>
                <a:latin typeface="Calibri" panose="020F0502020204030204" pitchFamily="34" charset="0"/>
                <a:ea typeface="Calibri" panose="020F0502020204030204" pitchFamily="34" charset="0"/>
                <a:cs typeface="Calibri" panose="020F0502020204030204" pitchFamily="34" charset="0"/>
              </a:rPr>
              <a:t>and Normalization</a:t>
            </a:r>
          </a:p>
          <a:p>
            <a:pPr eaLnBrk="1" hangingPunct="1">
              <a:buFontTx/>
              <a:buNone/>
            </a:pPr>
            <a:endParaRPr lang="en-US" sz="4000" b="1"/>
          </a:p>
          <a:p>
            <a:pPr eaLnBrk="1" hangingPunct="1">
              <a:buFontTx/>
              <a:buNone/>
            </a:pPr>
            <a:r>
              <a:rPr lang="en-US" sz="4000" b="1"/>
              <a:t>	</a:t>
            </a: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eaLnBrk="1" hangingPunct="1">
              <a:spcBef>
                <a:spcPct val="20000"/>
              </a:spcBef>
              <a:defRPr/>
            </a:pPr>
            <a:endParaRPr lang="en-US" sz="3200" dirty="0">
              <a:solidFill>
                <a:schemeClr val="bg2">
                  <a:lumMod val="60000"/>
                  <a:lumOff val="40000"/>
                </a:schemeClr>
              </a:solidFill>
              <a:latin typeface="Arial" charset="0"/>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5127"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75" y="2459038"/>
            <a:ext cx="380206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Relation</a:t>
            </a:r>
          </a:p>
        </p:txBody>
      </p:sp>
      <p:sp>
        <p:nvSpPr>
          <p:cNvPr id="23555" name="Rectangle 3"/>
          <p:cNvSpPr>
            <a:spLocks noGrp="1" noChangeArrowheads="1"/>
          </p:cNvSpPr>
          <p:nvPr>
            <p:ph type="body" idx="1"/>
          </p:nvPr>
        </p:nvSpPr>
        <p:spPr/>
        <p:txBody>
          <a:bodyPr/>
          <a:lstStyle/>
          <a:p>
            <a:pPr eaLnBrk="1" hangingPunct="1">
              <a:lnSpc>
                <a:spcPct val="90000"/>
              </a:lnSpc>
            </a:pPr>
            <a:r>
              <a:rPr lang="en-US" sz="2000" smtClean="0"/>
              <a:t>Relational DBMS products store data about entities in relations, which are a special type of table.</a:t>
            </a:r>
          </a:p>
          <a:p>
            <a:pPr eaLnBrk="1" hangingPunct="1">
              <a:lnSpc>
                <a:spcPct val="90000"/>
              </a:lnSpc>
            </a:pPr>
            <a:r>
              <a:rPr lang="en-US" sz="2000" smtClean="0"/>
              <a:t>A </a:t>
            </a:r>
            <a:r>
              <a:rPr lang="en-US" sz="2000" b="1" smtClean="0">
                <a:solidFill>
                  <a:srgbClr val="0099CC"/>
                </a:solidFill>
              </a:rPr>
              <a:t>relation</a:t>
            </a:r>
            <a:r>
              <a:rPr lang="en-US" sz="2000" smtClean="0"/>
              <a:t> is a two-dimensional table that has the following characteristics:</a:t>
            </a:r>
          </a:p>
          <a:p>
            <a:pPr lvl="1" eaLnBrk="1" hangingPunct="1">
              <a:lnSpc>
                <a:spcPct val="90000"/>
              </a:lnSpc>
            </a:pPr>
            <a:r>
              <a:rPr lang="en-US" sz="1800" smtClean="0"/>
              <a:t>Rows contain data about an entity.</a:t>
            </a:r>
          </a:p>
          <a:p>
            <a:pPr lvl="1" eaLnBrk="1" hangingPunct="1">
              <a:lnSpc>
                <a:spcPct val="90000"/>
              </a:lnSpc>
            </a:pPr>
            <a:r>
              <a:rPr lang="en-US" sz="1800" smtClean="0"/>
              <a:t>Columns contain data about attributes of the entity.</a:t>
            </a:r>
          </a:p>
          <a:p>
            <a:pPr lvl="1" eaLnBrk="1" hangingPunct="1">
              <a:lnSpc>
                <a:spcPct val="90000"/>
              </a:lnSpc>
            </a:pPr>
            <a:r>
              <a:rPr lang="en-US" sz="1800" smtClean="0"/>
              <a:t>All entries in a column are of the same kind.</a:t>
            </a:r>
          </a:p>
          <a:p>
            <a:pPr lvl="1" eaLnBrk="1" hangingPunct="1">
              <a:lnSpc>
                <a:spcPct val="90000"/>
              </a:lnSpc>
            </a:pPr>
            <a:r>
              <a:rPr lang="en-US" sz="1800" smtClean="0"/>
              <a:t>Each column has a unique name.</a:t>
            </a:r>
          </a:p>
          <a:p>
            <a:pPr lvl="1" eaLnBrk="1" hangingPunct="1">
              <a:lnSpc>
                <a:spcPct val="90000"/>
              </a:lnSpc>
            </a:pPr>
            <a:r>
              <a:rPr lang="en-US" sz="1800" smtClean="0"/>
              <a:t>Cells of the table hold a single value.</a:t>
            </a:r>
          </a:p>
          <a:p>
            <a:pPr lvl="1" eaLnBrk="1" hangingPunct="1">
              <a:lnSpc>
                <a:spcPct val="90000"/>
              </a:lnSpc>
            </a:pPr>
            <a:r>
              <a:rPr lang="en-US" sz="1800" smtClean="0"/>
              <a:t>The order of the columns is unimportant.</a:t>
            </a:r>
          </a:p>
          <a:p>
            <a:pPr lvl="1" eaLnBrk="1" hangingPunct="1">
              <a:lnSpc>
                <a:spcPct val="90000"/>
              </a:lnSpc>
            </a:pPr>
            <a:r>
              <a:rPr lang="en-US" sz="1800" smtClean="0"/>
              <a:t>The order of the rows is unimportant.</a:t>
            </a:r>
          </a:p>
          <a:p>
            <a:pPr lvl="1" eaLnBrk="1" hangingPunct="1">
              <a:lnSpc>
                <a:spcPct val="90000"/>
              </a:lnSpc>
            </a:pPr>
            <a:r>
              <a:rPr lang="en-US" sz="1800" smtClean="0"/>
              <a:t>No two rows may be identical.</a:t>
            </a:r>
          </a:p>
        </p:txBody>
      </p:sp>
      <p:sp>
        <p:nvSpPr>
          <p:cNvPr id="2355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2355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FFFF5FD2-D764-4D8D-B105-618045ED86DB}" type="slidenum">
              <a:rPr lang="en-US">
                <a:solidFill>
                  <a:srgbClr val="0000CC"/>
                </a:solidFill>
              </a:rPr>
              <a:pPr/>
              <a:t>10</a:t>
            </a:fld>
            <a:endParaRPr lang="en-US">
              <a:solidFill>
                <a:srgbClr val="0000CC"/>
              </a:solidFill>
            </a:endParaRPr>
          </a:p>
          <a:p>
            <a:endParaRPr lang="en-US">
              <a:solidFill>
                <a:srgbClr val="0000CC"/>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smtClean="0"/>
              <a:t>A Relation</a:t>
            </a:r>
          </a:p>
        </p:txBody>
      </p:sp>
      <p:pic>
        <p:nvPicPr>
          <p:cNvPr id="25603" name="Picture 8" descr="C:\Users\Auer.WWU\Auer-Projects\Kroenke-Auer-Projects\Kroenke-Auer-DBP-e11\DBP-e11-Supplements\Images\Chapter03\Fig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52600"/>
            <a:ext cx="75692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2560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D53B2E8F-8650-46E8-9338-0CF45CA02BF6}" type="slidenum">
              <a:rPr lang="en-US">
                <a:solidFill>
                  <a:srgbClr val="0000CC"/>
                </a:solidFill>
              </a:rPr>
              <a:pPr/>
              <a:t>11</a:t>
            </a:fld>
            <a:endParaRPr lang="en-US">
              <a:solidFill>
                <a:srgbClr val="0000CC"/>
              </a:solidFill>
            </a:endParaRPr>
          </a:p>
          <a:p>
            <a:endParaRPr lang="en-US">
              <a:solidFill>
                <a:srgbClr val="0000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smtClean="0"/>
              <a:t>Tables That Are Not Relations:</a:t>
            </a:r>
            <a:br>
              <a:rPr lang="en-US" sz="4000" smtClean="0"/>
            </a:br>
            <a:r>
              <a:rPr lang="en-US" sz="4000" smtClean="0"/>
              <a:t>Multiple Entries per Cell</a:t>
            </a:r>
          </a:p>
        </p:txBody>
      </p:sp>
      <p:pic>
        <p:nvPicPr>
          <p:cNvPr id="27651" name="Picture 6" descr="C:\Users\Auer.WWU\Auer-Projects\Kroenke-Auer-Projects\Kroenke-Auer-DBP-e11\DBP-e11-Supplements\Images\Chapter03\Fig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600200"/>
            <a:ext cx="758190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2765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7EA1AA55-085B-4BA0-9197-6AB0E6859D67}" type="slidenum">
              <a:rPr lang="en-US">
                <a:solidFill>
                  <a:srgbClr val="0000CC"/>
                </a:solidFill>
              </a:rPr>
              <a:pPr/>
              <a:t>12</a:t>
            </a:fld>
            <a:endParaRPr lang="en-US">
              <a:solidFill>
                <a:srgbClr val="0000CC"/>
              </a:solidFill>
            </a:endParaRPr>
          </a:p>
          <a:p>
            <a:endParaRPr lang="en-US">
              <a:solidFill>
                <a:srgbClr val="0000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smtClean="0"/>
              <a:t>Tables That Are Not Relations:</a:t>
            </a:r>
            <a:br>
              <a:rPr lang="en-US" sz="4000" smtClean="0"/>
            </a:br>
            <a:r>
              <a:rPr lang="en-US" sz="4000" smtClean="0"/>
              <a:t>Table with Required Row Order</a:t>
            </a:r>
          </a:p>
        </p:txBody>
      </p:sp>
      <p:pic>
        <p:nvPicPr>
          <p:cNvPr id="29699" name="Picture 6" descr="C:\Users\Auer.WWU\Auer-Projects\Kroenke-Auer-Projects\Kroenke-Auer-DBP-e11\DBP-e11-Supplements\Images\Chapter03\Fig3-7.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66800" y="1524000"/>
            <a:ext cx="7004050" cy="4487863"/>
          </a:xfrm>
        </p:spPr>
      </p:pic>
      <p:sp>
        <p:nvSpPr>
          <p:cNvPr id="2970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2970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59AC6E7E-BDF7-4D8F-BCEB-DC57C1455827}" type="slidenum">
              <a:rPr lang="en-US">
                <a:solidFill>
                  <a:srgbClr val="0000CC"/>
                </a:solidFill>
              </a:rPr>
              <a:pPr/>
              <a:t>13</a:t>
            </a:fld>
            <a:endParaRPr lang="en-US">
              <a:solidFill>
                <a:srgbClr val="0000CC"/>
              </a:solidFill>
            </a:endParaRPr>
          </a:p>
          <a:p>
            <a:endParaRPr lang="en-US">
              <a:solidFill>
                <a:srgbClr val="0000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smtClean="0"/>
              <a:t>A Relation with Values</a:t>
            </a:r>
            <a:br>
              <a:rPr lang="en-US" sz="4000" smtClean="0"/>
            </a:br>
            <a:r>
              <a:rPr lang="en-US" sz="4000" smtClean="0"/>
              <a:t> of Varying Length</a:t>
            </a:r>
          </a:p>
        </p:txBody>
      </p:sp>
      <p:pic>
        <p:nvPicPr>
          <p:cNvPr id="31747" name="Picture 7" descr="C:\Users\Auer.WWU\Auer-Projects\Kroenke-Auer-Projects\Kroenke-Auer-DBP-e11\DBP-e11-Supplements\Images\Chapter03\Fig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1614488"/>
            <a:ext cx="7618412"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3174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80391E02-3FD8-4549-A140-BF2D5F84ED0B}" type="slidenum">
              <a:rPr lang="en-US">
                <a:solidFill>
                  <a:srgbClr val="0000CC"/>
                </a:solidFill>
              </a:rPr>
              <a:pPr/>
              <a:t>14</a:t>
            </a:fld>
            <a:endParaRPr lang="en-US">
              <a:solidFill>
                <a:srgbClr val="0000CC"/>
              </a:solidFill>
            </a:endParaRPr>
          </a:p>
          <a:p>
            <a:endParaRPr lang="en-US">
              <a:solidFill>
                <a:srgbClr val="0000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Alternative Terminology</a:t>
            </a:r>
          </a:p>
        </p:txBody>
      </p:sp>
      <p:sp>
        <p:nvSpPr>
          <p:cNvPr id="33795" name="Rectangle 3"/>
          <p:cNvSpPr>
            <a:spLocks noGrp="1" noChangeArrowheads="1"/>
          </p:cNvSpPr>
          <p:nvPr>
            <p:ph type="body" sz="half" idx="1"/>
          </p:nvPr>
        </p:nvSpPr>
        <p:spPr>
          <a:xfrm>
            <a:off x="457200" y="1600200"/>
            <a:ext cx="8229600" cy="1143000"/>
          </a:xfrm>
        </p:spPr>
        <p:txBody>
          <a:bodyPr/>
          <a:lstStyle/>
          <a:p>
            <a:pPr eaLnBrk="1" hangingPunct="1">
              <a:lnSpc>
                <a:spcPct val="90000"/>
              </a:lnSpc>
            </a:pPr>
            <a:r>
              <a:rPr lang="en-US" sz="2400" smtClean="0"/>
              <a:t>Although not all tables are relations, the terms </a:t>
            </a:r>
            <a:r>
              <a:rPr lang="en-US" sz="2400" i="1" smtClean="0"/>
              <a:t>table</a:t>
            </a:r>
            <a:r>
              <a:rPr lang="en-US" sz="2400" smtClean="0"/>
              <a:t> and </a:t>
            </a:r>
            <a:r>
              <a:rPr lang="en-US" sz="2400" i="1" smtClean="0"/>
              <a:t>relation</a:t>
            </a:r>
            <a:r>
              <a:rPr lang="en-US" sz="2400" smtClean="0"/>
              <a:t> are normally used interchangeably.</a:t>
            </a:r>
          </a:p>
          <a:p>
            <a:pPr eaLnBrk="1" hangingPunct="1">
              <a:lnSpc>
                <a:spcPct val="90000"/>
              </a:lnSpc>
            </a:pPr>
            <a:r>
              <a:rPr lang="en-US" sz="2400" smtClean="0"/>
              <a:t>The following sets of terms are equivalent:</a:t>
            </a:r>
          </a:p>
        </p:txBody>
      </p:sp>
      <p:pic>
        <p:nvPicPr>
          <p:cNvPr id="33796" name="Picture 6" descr="C:\Users\Auer.WWU\Auer-Projects\Kroenke-Auer-Projects\Kroenke-Auer-DBP-e11\DBP-e11-Supplements\Images\Chapter03\Fig3-9.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01725" y="2895600"/>
            <a:ext cx="6975475" cy="3086100"/>
          </a:xfrm>
        </p:spPr>
      </p:pic>
      <p:sp>
        <p:nvSpPr>
          <p:cNvPr id="3379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33798"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89797244-C9FA-4105-9F63-1548B28FDD5C}" type="slidenum">
              <a:rPr lang="en-US">
                <a:solidFill>
                  <a:srgbClr val="0000CC"/>
                </a:solidFill>
              </a:rPr>
              <a:pPr/>
              <a:t>15</a:t>
            </a:fld>
            <a:endParaRPr lang="en-US">
              <a:solidFill>
                <a:srgbClr val="0000CC"/>
              </a:solidFill>
            </a:endParaRPr>
          </a:p>
          <a:p>
            <a:endParaRPr lang="en-US">
              <a:solidFill>
                <a:srgbClr val="0000CC"/>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Functional Dependency</a:t>
            </a:r>
          </a:p>
        </p:txBody>
      </p:sp>
      <p:sp>
        <p:nvSpPr>
          <p:cNvPr id="35843" name="Rectangle 3"/>
          <p:cNvSpPr>
            <a:spLocks noGrp="1" noChangeArrowheads="1"/>
          </p:cNvSpPr>
          <p:nvPr>
            <p:ph type="body" idx="1"/>
          </p:nvPr>
        </p:nvSpPr>
        <p:spPr/>
        <p:txBody>
          <a:bodyPr/>
          <a:lstStyle/>
          <a:p>
            <a:pPr eaLnBrk="1" hangingPunct="1"/>
            <a:r>
              <a:rPr lang="en-US" sz="2400" smtClean="0"/>
              <a:t>A </a:t>
            </a:r>
            <a:r>
              <a:rPr lang="en-US" sz="2400" b="1" smtClean="0">
                <a:solidFill>
                  <a:srgbClr val="0099CC"/>
                </a:solidFill>
              </a:rPr>
              <a:t>functional dependency</a:t>
            </a:r>
            <a:r>
              <a:rPr lang="en-US" sz="2400" smtClean="0">
                <a:solidFill>
                  <a:srgbClr val="0099CC"/>
                </a:solidFill>
              </a:rPr>
              <a:t> </a:t>
            </a:r>
            <a:r>
              <a:rPr lang="en-US" sz="2400" smtClean="0"/>
              <a:t>occurs when the value of one (set of) attribute(s) determines the value of a second (set of) attribute(s): </a:t>
            </a:r>
          </a:p>
          <a:p>
            <a:pPr lvl="2" eaLnBrk="1" hangingPunct="1">
              <a:buFontTx/>
              <a:buNone/>
            </a:pPr>
            <a:r>
              <a:rPr lang="en-US" sz="2000" b="1" smtClean="0">
                <a:solidFill>
                  <a:srgbClr val="0099CC"/>
                </a:solidFill>
              </a:rPr>
              <a:t>StudentID </a:t>
            </a:r>
            <a:r>
              <a:rPr lang="en-US" sz="2000" b="1" smtClean="0">
                <a:solidFill>
                  <a:srgbClr val="0099CC"/>
                </a:solidFill>
                <a:sym typeface="Wingdings" panose="05000000000000000000" pitchFamily="2" charset="2"/>
              </a:rPr>
              <a:t> StudentName</a:t>
            </a:r>
          </a:p>
          <a:p>
            <a:pPr lvl="2" eaLnBrk="1" hangingPunct="1">
              <a:buFontTx/>
              <a:buNone/>
            </a:pPr>
            <a:r>
              <a:rPr lang="en-US" sz="2000" b="1" smtClean="0">
                <a:solidFill>
                  <a:srgbClr val="0099CC"/>
                </a:solidFill>
                <a:sym typeface="Wingdings" panose="05000000000000000000" pitchFamily="2" charset="2"/>
              </a:rPr>
              <a:t>StudentID  (DormName, DormRoom, Fee)</a:t>
            </a:r>
          </a:p>
          <a:p>
            <a:pPr eaLnBrk="1" hangingPunct="1"/>
            <a:r>
              <a:rPr lang="en-US" sz="2400" smtClean="0"/>
              <a:t>The attribute on the left side of the functional dependency is called the </a:t>
            </a:r>
            <a:r>
              <a:rPr lang="en-US" sz="2400" b="1" smtClean="0">
                <a:solidFill>
                  <a:srgbClr val="0099CC"/>
                </a:solidFill>
              </a:rPr>
              <a:t>determinant</a:t>
            </a:r>
            <a:r>
              <a:rPr lang="en-US" sz="2400" smtClean="0"/>
              <a:t>.</a:t>
            </a:r>
          </a:p>
          <a:p>
            <a:pPr eaLnBrk="1" hangingPunct="1"/>
            <a:r>
              <a:rPr lang="en-US" sz="2400" smtClean="0"/>
              <a:t>Functional dependencies may be </a:t>
            </a:r>
            <a:r>
              <a:rPr lang="en-US" sz="2400" i="1" smtClean="0"/>
              <a:t>based</a:t>
            </a:r>
            <a:r>
              <a:rPr lang="en-US" sz="2400" smtClean="0"/>
              <a:t> on equations:</a:t>
            </a:r>
          </a:p>
          <a:p>
            <a:pPr lvl="1" eaLnBrk="1" hangingPunct="1">
              <a:buFontTx/>
              <a:buNone/>
            </a:pPr>
            <a:r>
              <a:rPr lang="en-US" sz="2000" smtClean="0"/>
              <a:t>		</a:t>
            </a:r>
            <a:r>
              <a:rPr lang="en-US" sz="2000" b="1" smtClean="0">
                <a:solidFill>
                  <a:srgbClr val="0099CC"/>
                </a:solidFill>
              </a:rPr>
              <a:t>ExtendedPrice = Quantity X UnitPrice</a:t>
            </a:r>
          </a:p>
          <a:p>
            <a:pPr lvl="1" eaLnBrk="1" hangingPunct="1">
              <a:buFontTx/>
              <a:buNone/>
            </a:pPr>
            <a:r>
              <a:rPr lang="en-US" sz="2000" b="1" smtClean="0">
                <a:solidFill>
                  <a:srgbClr val="0099CC"/>
                </a:solidFill>
              </a:rPr>
              <a:t>		(Quantity, UnitPrice) </a:t>
            </a:r>
            <a:r>
              <a:rPr lang="en-US" sz="2000" b="1" smtClean="0">
                <a:solidFill>
                  <a:srgbClr val="0099CC"/>
                </a:solidFill>
                <a:sym typeface="Wingdings" panose="05000000000000000000" pitchFamily="2" charset="2"/>
              </a:rPr>
              <a:t> ExtendedPrice</a:t>
            </a:r>
          </a:p>
          <a:p>
            <a:pPr eaLnBrk="1" hangingPunct="1"/>
            <a:r>
              <a:rPr lang="en-US" sz="2400" smtClean="0"/>
              <a:t>Function dependencies are </a:t>
            </a:r>
            <a:r>
              <a:rPr lang="en-US" sz="2400" i="1" smtClean="0"/>
              <a:t>not</a:t>
            </a:r>
            <a:r>
              <a:rPr lang="en-US" sz="2400" smtClean="0"/>
              <a:t> equations!</a:t>
            </a:r>
          </a:p>
        </p:txBody>
      </p:sp>
      <p:sp>
        <p:nvSpPr>
          <p:cNvPr id="3584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3584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D3691741-951E-4A0C-8CB4-EE8991D302FF}" type="slidenum">
              <a:rPr lang="en-US">
                <a:solidFill>
                  <a:srgbClr val="0000CC"/>
                </a:solidFill>
              </a:rPr>
              <a:pPr/>
              <a:t>16</a:t>
            </a:fld>
            <a:endParaRPr lang="en-US">
              <a:solidFill>
                <a:srgbClr val="0000CC"/>
              </a:solidFill>
            </a:endParaRPr>
          </a:p>
          <a:p>
            <a:endParaRPr lang="en-US">
              <a:solidFill>
                <a:srgbClr val="0000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200" smtClean="0"/>
              <a:t>Functional Dependencies Are Not Equations</a:t>
            </a:r>
          </a:p>
        </p:txBody>
      </p:sp>
      <p:sp>
        <p:nvSpPr>
          <p:cNvPr id="37891" name="Rectangle 3"/>
          <p:cNvSpPr>
            <a:spLocks noGrp="1" noChangeArrowheads="1"/>
          </p:cNvSpPr>
          <p:nvPr>
            <p:ph type="body" idx="1"/>
          </p:nvPr>
        </p:nvSpPr>
        <p:spPr>
          <a:xfrm>
            <a:off x="381000" y="4495800"/>
            <a:ext cx="8229600" cy="1524000"/>
          </a:xfrm>
        </p:spPr>
        <p:txBody>
          <a:bodyPr/>
          <a:lstStyle/>
          <a:p>
            <a:pPr lvl="3" eaLnBrk="1" hangingPunct="1">
              <a:lnSpc>
                <a:spcPct val="90000"/>
              </a:lnSpc>
              <a:buFontTx/>
              <a:buNone/>
            </a:pPr>
            <a:r>
              <a:rPr lang="en-US" sz="2800" b="1" smtClean="0">
                <a:solidFill>
                  <a:srgbClr val="0066FF"/>
                </a:solidFill>
              </a:rPr>
              <a:t>  ObjectColor </a:t>
            </a:r>
            <a:r>
              <a:rPr lang="en-US" sz="2800" b="1" smtClean="0">
                <a:solidFill>
                  <a:srgbClr val="0066FF"/>
                </a:solidFill>
                <a:sym typeface="Wingdings" panose="05000000000000000000" pitchFamily="2" charset="2"/>
              </a:rPr>
              <a:t> Weight</a:t>
            </a:r>
          </a:p>
          <a:p>
            <a:pPr lvl="3" eaLnBrk="1" hangingPunct="1">
              <a:lnSpc>
                <a:spcPct val="90000"/>
              </a:lnSpc>
              <a:buFontTx/>
              <a:buNone/>
            </a:pPr>
            <a:r>
              <a:rPr lang="en-US" sz="2800" b="1" smtClean="0">
                <a:solidFill>
                  <a:srgbClr val="0066FF"/>
                </a:solidFill>
                <a:sym typeface="Wingdings" panose="05000000000000000000" pitchFamily="2" charset="2"/>
              </a:rPr>
              <a:t>  ObjectColor  Shape</a:t>
            </a:r>
          </a:p>
          <a:p>
            <a:pPr lvl="3" eaLnBrk="1" hangingPunct="1">
              <a:lnSpc>
                <a:spcPct val="90000"/>
              </a:lnSpc>
              <a:buFontTx/>
              <a:buNone/>
            </a:pPr>
            <a:r>
              <a:rPr lang="en-US" sz="2800" b="1" smtClean="0">
                <a:solidFill>
                  <a:srgbClr val="0066FF"/>
                </a:solidFill>
                <a:sym typeface="Wingdings" panose="05000000000000000000" pitchFamily="2" charset="2"/>
              </a:rPr>
              <a:t>  ObjectColor</a:t>
            </a:r>
            <a:r>
              <a:rPr lang="en-US" b="1" smtClean="0">
                <a:solidFill>
                  <a:srgbClr val="0066FF"/>
                </a:solidFill>
                <a:sym typeface="Wingdings" panose="05000000000000000000" pitchFamily="2" charset="2"/>
              </a:rPr>
              <a:t> </a:t>
            </a:r>
            <a:r>
              <a:rPr lang="en-US" sz="2800" b="1" smtClean="0">
                <a:solidFill>
                  <a:srgbClr val="0066FF"/>
                </a:solidFill>
                <a:sym typeface="Wingdings" panose="05000000000000000000" pitchFamily="2" charset="2"/>
              </a:rPr>
              <a:t> (Weight, Shape)</a:t>
            </a:r>
            <a:endParaRPr lang="en-US" sz="2800" b="1" smtClean="0">
              <a:solidFill>
                <a:srgbClr val="0066FF"/>
              </a:solidFill>
            </a:endParaRPr>
          </a:p>
        </p:txBody>
      </p:sp>
      <p:pic>
        <p:nvPicPr>
          <p:cNvPr id="3789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0"/>
            <a:ext cx="5461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37894"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4F6C67B4-35A8-479F-98BF-AE38CC34EBB4}" type="slidenum">
              <a:rPr lang="en-US">
                <a:solidFill>
                  <a:srgbClr val="0000CC"/>
                </a:solidFill>
              </a:rPr>
              <a:pPr/>
              <a:t>17</a:t>
            </a:fld>
            <a:endParaRPr lang="en-US">
              <a:solidFill>
                <a:srgbClr val="0000CC"/>
              </a:solidFill>
            </a:endParaRPr>
          </a:p>
          <a:p>
            <a:endParaRPr lang="en-US">
              <a:solidFill>
                <a:srgbClr val="0000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Composite Determinants</a:t>
            </a:r>
          </a:p>
        </p:txBody>
      </p:sp>
      <p:sp>
        <p:nvSpPr>
          <p:cNvPr id="39939" name="Rectangle 3"/>
          <p:cNvSpPr>
            <a:spLocks noGrp="1" noChangeArrowheads="1"/>
          </p:cNvSpPr>
          <p:nvPr>
            <p:ph type="body" idx="1"/>
          </p:nvPr>
        </p:nvSpPr>
        <p:spPr/>
        <p:txBody>
          <a:bodyPr/>
          <a:lstStyle/>
          <a:p>
            <a:pPr eaLnBrk="1" hangingPunct="1">
              <a:buClr>
                <a:schemeClr val="tx1"/>
              </a:buClr>
            </a:pPr>
            <a:r>
              <a:rPr lang="en-US" b="1" smtClean="0">
                <a:solidFill>
                  <a:srgbClr val="0099CC"/>
                </a:solidFill>
              </a:rPr>
              <a:t>Composite determinant</a:t>
            </a:r>
            <a:r>
              <a:rPr lang="en-US" smtClean="0">
                <a:solidFill>
                  <a:srgbClr val="0099CC"/>
                </a:solidFill>
              </a:rPr>
              <a:t> </a:t>
            </a:r>
            <a:r>
              <a:rPr lang="en-US" smtClean="0"/>
              <a:t>= a determinant of a functional dependency that consists of more than one attribute</a:t>
            </a:r>
          </a:p>
          <a:p>
            <a:pPr eaLnBrk="1" hangingPunct="1">
              <a:buFontTx/>
              <a:buNone/>
            </a:pPr>
            <a:r>
              <a:rPr lang="en-US" sz="2800" b="1" smtClean="0">
                <a:solidFill>
                  <a:srgbClr val="0066FF"/>
                </a:solidFill>
                <a:sym typeface="Wingdings" panose="05000000000000000000" pitchFamily="2" charset="2"/>
              </a:rPr>
              <a:t>      </a:t>
            </a:r>
            <a:r>
              <a:rPr lang="en-US" sz="2800" b="1" smtClean="0">
                <a:solidFill>
                  <a:srgbClr val="0099CC"/>
                </a:solidFill>
                <a:sym typeface="Wingdings" panose="05000000000000000000" pitchFamily="2" charset="2"/>
              </a:rPr>
              <a:t>(StudentName, ClassName)  (Grade)</a:t>
            </a:r>
          </a:p>
        </p:txBody>
      </p:sp>
      <p:sp>
        <p:nvSpPr>
          <p:cNvPr id="3994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3994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59264E1E-4976-44F1-909E-8BAE83717162}" type="slidenum">
              <a:rPr lang="en-US">
                <a:solidFill>
                  <a:srgbClr val="0000CC"/>
                </a:solidFill>
              </a:rPr>
              <a:pPr/>
              <a:t>18</a:t>
            </a:fld>
            <a:endParaRPr lang="en-US">
              <a:solidFill>
                <a:srgbClr val="0000CC"/>
              </a:solidFill>
            </a:endParaRPr>
          </a:p>
          <a:p>
            <a:endParaRPr lang="en-US">
              <a:solidFill>
                <a:srgbClr val="0000C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Functional Dependency Rules</a:t>
            </a:r>
          </a:p>
        </p:txBody>
      </p:sp>
      <p:sp>
        <p:nvSpPr>
          <p:cNvPr id="41987" name="Rectangle 3"/>
          <p:cNvSpPr>
            <a:spLocks noGrp="1" noChangeArrowheads="1"/>
          </p:cNvSpPr>
          <p:nvPr>
            <p:ph type="body" idx="1"/>
          </p:nvPr>
        </p:nvSpPr>
        <p:spPr/>
        <p:txBody>
          <a:bodyPr/>
          <a:lstStyle/>
          <a:p>
            <a:pPr eaLnBrk="1" hangingPunct="1"/>
            <a:r>
              <a:rPr lang="en-US" smtClean="0"/>
              <a:t>If A </a:t>
            </a:r>
            <a:r>
              <a:rPr lang="en-US" smtClean="0">
                <a:sym typeface="Wingdings" panose="05000000000000000000" pitchFamily="2" charset="2"/>
              </a:rPr>
              <a:t> (B, C), then A  B and A C.</a:t>
            </a:r>
          </a:p>
          <a:p>
            <a:pPr eaLnBrk="1" hangingPunct="1"/>
            <a:r>
              <a:rPr lang="en-US" smtClean="0">
                <a:sym typeface="Wingdings" panose="05000000000000000000" pitchFamily="2" charset="2"/>
              </a:rPr>
              <a:t>If (A,B)  C, then neither A </a:t>
            </a:r>
            <a:r>
              <a:rPr lang="en-US" i="1" smtClean="0">
                <a:sym typeface="Wingdings" panose="05000000000000000000" pitchFamily="2" charset="2"/>
              </a:rPr>
              <a:t>nor</a:t>
            </a:r>
            <a:r>
              <a:rPr lang="en-US" smtClean="0">
                <a:sym typeface="Wingdings" panose="05000000000000000000" pitchFamily="2" charset="2"/>
              </a:rPr>
              <a:t> B determines C by itself.</a:t>
            </a:r>
            <a:endParaRPr lang="en-US" smtClean="0"/>
          </a:p>
        </p:txBody>
      </p:sp>
      <p:sp>
        <p:nvSpPr>
          <p:cNvPr id="4198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4198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4EC2E38D-9629-4D4B-91EB-90ABBF9F4B87}" type="slidenum">
              <a:rPr lang="en-US">
                <a:solidFill>
                  <a:srgbClr val="0000CC"/>
                </a:solidFill>
              </a:rPr>
              <a:pPr/>
              <a:t>19</a:t>
            </a:fld>
            <a:endParaRPr lang="en-US">
              <a:solidFill>
                <a:srgbClr val="0000CC"/>
              </a:solidFill>
            </a:endParaRPr>
          </a:p>
          <a:p>
            <a:endParaRPr lang="en-US">
              <a:solidFill>
                <a:srgbClr val="0000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Chapter Objectives</a:t>
            </a:r>
          </a:p>
        </p:txBody>
      </p:sp>
      <p:sp>
        <p:nvSpPr>
          <p:cNvPr id="7171" name="Rectangle 3"/>
          <p:cNvSpPr>
            <a:spLocks noGrp="1" noChangeArrowheads="1"/>
          </p:cNvSpPr>
          <p:nvPr>
            <p:ph type="body" idx="1"/>
          </p:nvPr>
        </p:nvSpPr>
        <p:spPr/>
        <p:txBody>
          <a:bodyPr/>
          <a:lstStyle/>
          <a:p>
            <a:pPr eaLnBrk="1" hangingPunct="1"/>
            <a:r>
              <a:rPr lang="en-US" sz="2400" smtClean="0"/>
              <a:t>To understand basic relational terminology</a:t>
            </a:r>
          </a:p>
          <a:p>
            <a:pPr eaLnBrk="1" hangingPunct="1"/>
            <a:r>
              <a:rPr lang="en-US" sz="2400" smtClean="0"/>
              <a:t>To understand the characteristics of relations</a:t>
            </a:r>
          </a:p>
          <a:p>
            <a:pPr eaLnBrk="1" hangingPunct="1"/>
            <a:r>
              <a:rPr lang="en-US" sz="2400" smtClean="0"/>
              <a:t>To understand alternative terminology used in describing the relational model</a:t>
            </a:r>
          </a:p>
          <a:p>
            <a:pPr eaLnBrk="1" hangingPunct="1"/>
            <a:r>
              <a:rPr lang="en-US" sz="2400" smtClean="0"/>
              <a:t>To be able to identify functional dependencies, determinants, and dependent attributes</a:t>
            </a:r>
          </a:p>
          <a:p>
            <a:pPr eaLnBrk="1" hangingPunct="1"/>
            <a:r>
              <a:rPr lang="en-US" sz="2400" smtClean="0"/>
              <a:t>To identify primary, candidate, and composite keys</a:t>
            </a:r>
          </a:p>
          <a:p>
            <a:pPr eaLnBrk="1" hangingPunct="1"/>
            <a:r>
              <a:rPr lang="en-US" sz="2400" smtClean="0"/>
              <a:t>To be able to identify possible insertion, deletion, and update anomalies in a relation</a:t>
            </a:r>
          </a:p>
        </p:txBody>
      </p:sp>
      <p:sp>
        <p:nvSpPr>
          <p:cNvPr id="717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717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ACFFEE31-F093-41D5-820E-416EF06E14A6}" type="slidenum">
              <a:rPr lang="en-US">
                <a:solidFill>
                  <a:srgbClr val="0000CC"/>
                </a:solidFill>
              </a:rPr>
              <a:pPr/>
              <a:t>2</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95809" y="1613106"/>
            <a:ext cx="7552381" cy="3295238"/>
          </a:xfrm>
          <a:prstGeom prst="rect">
            <a:avLst/>
          </a:prstGeom>
        </p:spPr>
      </p:pic>
      <p:sp>
        <p:nvSpPr>
          <p:cNvPr id="44035" name="Rectangle 4"/>
          <p:cNvSpPr>
            <a:spLocks noGrp="1" noChangeArrowheads="1"/>
          </p:cNvSpPr>
          <p:nvPr>
            <p:ph type="title"/>
          </p:nvPr>
        </p:nvSpPr>
        <p:spPr/>
        <p:txBody>
          <a:bodyPr/>
          <a:lstStyle/>
          <a:p>
            <a:pPr eaLnBrk="1" hangingPunct="1"/>
            <a:r>
              <a:rPr lang="en-US" sz="4000" smtClean="0"/>
              <a:t>Functional Dependencies in the SKU_DATA Table</a:t>
            </a:r>
          </a:p>
        </p:txBody>
      </p:sp>
      <p:sp>
        <p:nvSpPr>
          <p:cNvPr id="4403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4403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3C13E6AF-E9DD-41E0-A065-41A171AC7A69}" type="slidenum">
              <a:rPr lang="en-US">
                <a:solidFill>
                  <a:srgbClr val="0000CC"/>
                </a:solidFill>
              </a:rPr>
              <a:pPr/>
              <a:t>20</a:t>
            </a:fld>
            <a:endParaRPr lang="en-US">
              <a:solidFill>
                <a:srgbClr val="0000CC"/>
              </a:solidFill>
            </a:endParaRPr>
          </a:p>
          <a:p>
            <a:endParaRPr lang="en-US">
              <a:solidFill>
                <a:srgbClr val="0000C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smtClean="0"/>
              <a:t>Functional Dependencies in the SKU_DATA Table</a:t>
            </a:r>
          </a:p>
        </p:txBody>
      </p:sp>
      <p:sp>
        <p:nvSpPr>
          <p:cNvPr id="46083" name="Rectangle 3"/>
          <p:cNvSpPr>
            <a:spLocks noGrp="1" noChangeArrowheads="1"/>
          </p:cNvSpPr>
          <p:nvPr>
            <p:ph type="body" idx="1"/>
          </p:nvPr>
        </p:nvSpPr>
        <p:spPr/>
        <p:txBody>
          <a:bodyPr/>
          <a:lstStyle/>
          <a:p>
            <a:pPr eaLnBrk="1" hangingPunct="1">
              <a:buFontTx/>
              <a:buNone/>
            </a:pPr>
            <a:r>
              <a:rPr lang="en-US" sz="2800" b="1" smtClean="0">
                <a:solidFill>
                  <a:srgbClr val="0099CC"/>
                </a:solidFill>
                <a:sym typeface="Wingdings" panose="05000000000000000000" pitchFamily="2" charset="2"/>
              </a:rPr>
              <a:t>SKU  (SKU_Description, Department, Buyer)</a:t>
            </a:r>
          </a:p>
          <a:p>
            <a:pPr eaLnBrk="1" hangingPunct="1">
              <a:buFontTx/>
              <a:buNone/>
            </a:pPr>
            <a:endParaRPr lang="en-US" sz="2800" b="1" smtClean="0">
              <a:solidFill>
                <a:srgbClr val="0066FF"/>
              </a:solidFill>
              <a:sym typeface="Wingdings" panose="05000000000000000000" pitchFamily="2" charset="2"/>
            </a:endParaRPr>
          </a:p>
          <a:p>
            <a:pPr eaLnBrk="1" hangingPunct="1">
              <a:buFontTx/>
              <a:buNone/>
            </a:pPr>
            <a:r>
              <a:rPr lang="en-US" sz="2800" b="1" smtClean="0">
                <a:solidFill>
                  <a:srgbClr val="0099CC"/>
                </a:solidFill>
                <a:sym typeface="Wingdings" panose="05000000000000000000" pitchFamily="2" charset="2"/>
              </a:rPr>
              <a:t>SKU_Description  (SKU, Department, Buyer)</a:t>
            </a:r>
          </a:p>
          <a:p>
            <a:pPr eaLnBrk="1" hangingPunct="1">
              <a:buFontTx/>
              <a:buNone/>
            </a:pPr>
            <a:endParaRPr lang="en-US" sz="2800" b="1" smtClean="0">
              <a:solidFill>
                <a:srgbClr val="0066FF"/>
              </a:solidFill>
              <a:sym typeface="Wingdings" panose="05000000000000000000" pitchFamily="2" charset="2"/>
            </a:endParaRPr>
          </a:p>
          <a:p>
            <a:pPr eaLnBrk="1" hangingPunct="1">
              <a:buFontTx/>
              <a:buNone/>
            </a:pPr>
            <a:r>
              <a:rPr lang="en-US" sz="2800" b="1" smtClean="0">
                <a:solidFill>
                  <a:srgbClr val="0099CC"/>
                </a:solidFill>
                <a:sym typeface="Wingdings" panose="05000000000000000000" pitchFamily="2" charset="2"/>
              </a:rPr>
              <a:t>Buyer  Department</a:t>
            </a:r>
          </a:p>
        </p:txBody>
      </p:sp>
      <p:sp>
        <p:nvSpPr>
          <p:cNvPr id="4608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4608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5E1E1B6F-324F-4E9E-9ADA-E5DF06D97E1F}" type="slidenum">
              <a:rPr lang="en-US">
                <a:solidFill>
                  <a:srgbClr val="0000CC"/>
                </a:solidFill>
              </a:rPr>
              <a:pPr/>
              <a:t>21</a:t>
            </a:fld>
            <a:endParaRPr lang="en-US">
              <a:solidFill>
                <a:srgbClr val="0000CC"/>
              </a:solidFill>
            </a:endParaRPr>
          </a:p>
          <a:p>
            <a:endParaRPr lang="en-US">
              <a:solidFill>
                <a:srgbClr val="0000CC"/>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24381" y="1752600"/>
            <a:ext cx="6895238" cy="2923809"/>
          </a:xfrm>
          <a:prstGeom prst="rect">
            <a:avLst/>
          </a:prstGeom>
        </p:spPr>
      </p:pic>
      <p:sp>
        <p:nvSpPr>
          <p:cNvPr id="48131" name="Rectangle 2"/>
          <p:cNvSpPr>
            <a:spLocks noGrp="1" noChangeArrowheads="1"/>
          </p:cNvSpPr>
          <p:nvPr>
            <p:ph type="title"/>
          </p:nvPr>
        </p:nvSpPr>
        <p:spPr/>
        <p:txBody>
          <a:bodyPr/>
          <a:lstStyle/>
          <a:p>
            <a:pPr eaLnBrk="1" hangingPunct="1"/>
            <a:r>
              <a:rPr lang="en-US" sz="4000" smtClean="0"/>
              <a:t>Functional Dependencies in the ORDER_ITEM Table</a:t>
            </a:r>
          </a:p>
        </p:txBody>
      </p:sp>
      <p:sp>
        <p:nvSpPr>
          <p:cNvPr id="4813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4813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1263A0EF-9144-4301-BA8A-6E66B8E7AA87}" type="slidenum">
              <a:rPr lang="en-US">
                <a:solidFill>
                  <a:srgbClr val="0000CC"/>
                </a:solidFill>
              </a:rPr>
              <a:pPr/>
              <a:t>22</a:t>
            </a:fld>
            <a:endParaRPr lang="en-US">
              <a:solidFill>
                <a:srgbClr val="0000CC"/>
              </a:solidFill>
            </a:endParaRPr>
          </a:p>
          <a:p>
            <a:endParaRPr lang="en-US">
              <a:solidFill>
                <a:srgbClr val="0000C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4000" smtClean="0"/>
              <a:t>Functional Dependencies in the ORDER_ITEM Table</a:t>
            </a:r>
          </a:p>
        </p:txBody>
      </p:sp>
      <p:sp>
        <p:nvSpPr>
          <p:cNvPr id="50179" name="Rectangle 3"/>
          <p:cNvSpPr>
            <a:spLocks noGrp="1" noChangeArrowheads="1"/>
          </p:cNvSpPr>
          <p:nvPr>
            <p:ph type="body" idx="1"/>
          </p:nvPr>
        </p:nvSpPr>
        <p:spPr/>
        <p:txBody>
          <a:bodyPr/>
          <a:lstStyle/>
          <a:p>
            <a:pPr eaLnBrk="1" hangingPunct="1">
              <a:buFontTx/>
              <a:buNone/>
            </a:pPr>
            <a:r>
              <a:rPr lang="en-US" sz="2800" b="1" smtClean="0">
                <a:solidFill>
                  <a:srgbClr val="0099CC"/>
                </a:solidFill>
                <a:sym typeface="Wingdings" panose="05000000000000000000" pitchFamily="2" charset="2"/>
              </a:rPr>
              <a:t>(OrderNumber, SKU) </a:t>
            </a:r>
          </a:p>
          <a:p>
            <a:pPr eaLnBrk="1" hangingPunct="1">
              <a:buFontTx/>
              <a:buNone/>
            </a:pPr>
            <a:r>
              <a:rPr lang="en-US" sz="2800" b="1" smtClean="0">
                <a:solidFill>
                  <a:srgbClr val="0099CC"/>
                </a:solidFill>
                <a:sym typeface="Wingdings" panose="05000000000000000000" pitchFamily="2" charset="2"/>
              </a:rPr>
              <a:t>			     (Quantity, Price, ExtendedPrice)</a:t>
            </a:r>
          </a:p>
          <a:p>
            <a:pPr eaLnBrk="1" hangingPunct="1">
              <a:buFontTx/>
              <a:buNone/>
            </a:pPr>
            <a:endParaRPr lang="en-US" sz="2800" b="1" smtClean="0">
              <a:solidFill>
                <a:srgbClr val="0066FF"/>
              </a:solidFill>
              <a:sym typeface="Wingdings" panose="05000000000000000000" pitchFamily="2" charset="2"/>
            </a:endParaRPr>
          </a:p>
          <a:p>
            <a:pPr eaLnBrk="1" hangingPunct="1">
              <a:buFontTx/>
              <a:buNone/>
            </a:pPr>
            <a:r>
              <a:rPr lang="en-US" sz="2800" b="1" smtClean="0">
                <a:solidFill>
                  <a:srgbClr val="0099CC"/>
                </a:solidFill>
                <a:sym typeface="Wingdings" panose="05000000000000000000" pitchFamily="2" charset="2"/>
              </a:rPr>
              <a:t>(Quantity, Price)  (ExtendedPrice)</a:t>
            </a:r>
          </a:p>
        </p:txBody>
      </p:sp>
      <p:sp>
        <p:nvSpPr>
          <p:cNvPr id="5018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5018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8A7AC4E4-16E4-444D-BB87-CFEDA3B5718B}" type="slidenum">
              <a:rPr lang="en-US">
                <a:solidFill>
                  <a:srgbClr val="0000CC"/>
                </a:solidFill>
              </a:rPr>
              <a:pPr/>
              <a:t>23</a:t>
            </a:fld>
            <a:endParaRPr lang="en-US">
              <a:solidFill>
                <a:srgbClr val="0000CC"/>
              </a:solidFill>
            </a:endParaRPr>
          </a:p>
          <a:p>
            <a:endParaRPr lang="en-US">
              <a:solidFill>
                <a:srgbClr val="0000C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200" smtClean="0"/>
              <a:t>What Makes Determinant Values Unique?</a:t>
            </a:r>
          </a:p>
        </p:txBody>
      </p:sp>
      <p:sp>
        <p:nvSpPr>
          <p:cNvPr id="52227" name="Rectangle 3"/>
          <p:cNvSpPr>
            <a:spLocks noGrp="1" noChangeArrowheads="1"/>
          </p:cNvSpPr>
          <p:nvPr>
            <p:ph type="body" idx="1"/>
          </p:nvPr>
        </p:nvSpPr>
        <p:spPr/>
        <p:txBody>
          <a:bodyPr/>
          <a:lstStyle/>
          <a:p>
            <a:pPr eaLnBrk="1" hangingPunct="1"/>
            <a:r>
              <a:rPr lang="en-US" smtClean="0"/>
              <a:t>A determinant is unique in a relation if and only if, it determines every other column in the relation.</a:t>
            </a:r>
          </a:p>
          <a:p>
            <a:pPr eaLnBrk="1" hangingPunct="1"/>
            <a:r>
              <a:rPr lang="en-US" smtClean="0"/>
              <a:t>You cannot find the determinants of all functional dependencies simply by looking for unique values in one column:</a:t>
            </a:r>
          </a:p>
          <a:p>
            <a:pPr lvl="1" eaLnBrk="1" hangingPunct="1"/>
            <a:r>
              <a:rPr lang="en-US" smtClean="0"/>
              <a:t>Data set limitations</a:t>
            </a:r>
          </a:p>
          <a:p>
            <a:pPr lvl="1" eaLnBrk="1" hangingPunct="1"/>
            <a:r>
              <a:rPr lang="en-US" smtClean="0"/>
              <a:t>Must be logically a determinant</a:t>
            </a:r>
          </a:p>
        </p:txBody>
      </p:sp>
      <p:sp>
        <p:nvSpPr>
          <p:cNvPr id="5222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5222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38E513F3-FC46-43D3-B631-58D87699E540}" type="slidenum">
              <a:rPr lang="en-US">
                <a:solidFill>
                  <a:srgbClr val="0000CC"/>
                </a:solidFill>
              </a:rPr>
              <a:pPr/>
              <a:t>24</a:t>
            </a:fld>
            <a:endParaRPr lang="en-US">
              <a:solidFill>
                <a:srgbClr val="0000CC"/>
              </a:solidFill>
            </a:endParaRPr>
          </a:p>
          <a:p>
            <a:endParaRPr lang="en-US">
              <a:solidFill>
                <a:srgbClr val="0000C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Keys</a:t>
            </a:r>
          </a:p>
        </p:txBody>
      </p:sp>
      <p:sp>
        <p:nvSpPr>
          <p:cNvPr id="54275" name="Rectangle 3"/>
          <p:cNvSpPr>
            <a:spLocks noGrp="1" noChangeArrowheads="1"/>
          </p:cNvSpPr>
          <p:nvPr>
            <p:ph type="body" idx="1"/>
          </p:nvPr>
        </p:nvSpPr>
        <p:spPr/>
        <p:txBody>
          <a:bodyPr/>
          <a:lstStyle/>
          <a:p>
            <a:pPr eaLnBrk="1" hangingPunct="1"/>
            <a:r>
              <a:rPr lang="en-US" smtClean="0"/>
              <a:t>A </a:t>
            </a:r>
            <a:r>
              <a:rPr lang="en-US" b="1" smtClean="0">
                <a:solidFill>
                  <a:srgbClr val="0099CC"/>
                </a:solidFill>
              </a:rPr>
              <a:t>key</a:t>
            </a:r>
            <a:r>
              <a:rPr lang="en-US" smtClean="0"/>
              <a:t> is a combination of one or more columns that is used to identify rows in a relation.</a:t>
            </a:r>
          </a:p>
          <a:p>
            <a:pPr eaLnBrk="1" hangingPunct="1"/>
            <a:r>
              <a:rPr lang="en-US" smtClean="0"/>
              <a:t>A </a:t>
            </a:r>
            <a:r>
              <a:rPr lang="en-US" b="1" smtClean="0">
                <a:solidFill>
                  <a:srgbClr val="0099CC"/>
                </a:solidFill>
              </a:rPr>
              <a:t>composite key</a:t>
            </a:r>
            <a:r>
              <a:rPr lang="en-US" smtClean="0">
                <a:solidFill>
                  <a:srgbClr val="0099CC"/>
                </a:solidFill>
              </a:rPr>
              <a:t> </a:t>
            </a:r>
            <a:r>
              <a:rPr lang="en-US" smtClean="0"/>
              <a:t>is a key that consists of two or more columns.</a:t>
            </a:r>
          </a:p>
          <a:p>
            <a:pPr eaLnBrk="1" hangingPunct="1"/>
            <a:endParaRPr lang="en-US" smtClean="0"/>
          </a:p>
        </p:txBody>
      </p:sp>
      <p:sp>
        <p:nvSpPr>
          <p:cNvPr id="5427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5427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3BBAE2CF-5D85-442D-8BA7-D1F5C0A2565B}" type="slidenum">
              <a:rPr lang="en-US">
                <a:solidFill>
                  <a:srgbClr val="0000CC"/>
                </a:solidFill>
              </a:rPr>
              <a:pPr/>
              <a:t>25</a:t>
            </a:fld>
            <a:endParaRPr lang="en-US">
              <a:solidFill>
                <a:srgbClr val="0000CC"/>
              </a:solidFill>
            </a:endParaRPr>
          </a:p>
          <a:p>
            <a:endParaRPr lang="en-US">
              <a:solidFill>
                <a:srgbClr val="0000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Candidate and Primary Keys</a:t>
            </a:r>
          </a:p>
        </p:txBody>
      </p:sp>
      <p:sp>
        <p:nvSpPr>
          <p:cNvPr id="56323" name="Rectangle 3"/>
          <p:cNvSpPr>
            <a:spLocks noGrp="1" noChangeArrowheads="1"/>
          </p:cNvSpPr>
          <p:nvPr>
            <p:ph type="body" idx="1"/>
          </p:nvPr>
        </p:nvSpPr>
        <p:spPr/>
        <p:txBody>
          <a:bodyPr/>
          <a:lstStyle/>
          <a:p>
            <a:pPr eaLnBrk="1" hangingPunct="1">
              <a:lnSpc>
                <a:spcPct val="90000"/>
              </a:lnSpc>
            </a:pPr>
            <a:r>
              <a:rPr lang="en-US" smtClean="0"/>
              <a:t>A </a:t>
            </a:r>
            <a:r>
              <a:rPr lang="en-US" b="1" smtClean="0">
                <a:solidFill>
                  <a:srgbClr val="0099CC"/>
                </a:solidFill>
              </a:rPr>
              <a:t>candidate key</a:t>
            </a:r>
            <a:r>
              <a:rPr lang="en-US" smtClean="0">
                <a:solidFill>
                  <a:srgbClr val="0099CC"/>
                </a:solidFill>
              </a:rPr>
              <a:t> </a:t>
            </a:r>
            <a:r>
              <a:rPr lang="en-US" smtClean="0"/>
              <a:t>is a key that determines all of the other columns in a relation.</a:t>
            </a:r>
          </a:p>
          <a:p>
            <a:pPr eaLnBrk="1" hangingPunct="1">
              <a:lnSpc>
                <a:spcPct val="90000"/>
              </a:lnSpc>
            </a:pPr>
            <a:r>
              <a:rPr lang="en-US" smtClean="0"/>
              <a:t>A </a:t>
            </a:r>
            <a:r>
              <a:rPr lang="en-US" b="1" smtClean="0">
                <a:solidFill>
                  <a:srgbClr val="0099CC"/>
                </a:solidFill>
              </a:rPr>
              <a:t>primary key</a:t>
            </a:r>
            <a:r>
              <a:rPr lang="en-US" smtClean="0">
                <a:solidFill>
                  <a:srgbClr val="0099CC"/>
                </a:solidFill>
              </a:rPr>
              <a:t> </a:t>
            </a:r>
            <a:r>
              <a:rPr lang="en-US" smtClean="0"/>
              <a:t>is a candidate key selected as the primary means of identifying rows in a relation.</a:t>
            </a:r>
          </a:p>
          <a:p>
            <a:pPr lvl="1" eaLnBrk="1" hangingPunct="1">
              <a:lnSpc>
                <a:spcPct val="90000"/>
              </a:lnSpc>
            </a:pPr>
            <a:r>
              <a:rPr lang="en-US" smtClean="0"/>
              <a:t>There is only one primary key per relation.</a:t>
            </a:r>
          </a:p>
          <a:p>
            <a:pPr lvl="1" eaLnBrk="1" hangingPunct="1">
              <a:lnSpc>
                <a:spcPct val="90000"/>
              </a:lnSpc>
            </a:pPr>
            <a:r>
              <a:rPr lang="en-US" smtClean="0"/>
              <a:t>The primary key may be a composite key.</a:t>
            </a:r>
          </a:p>
          <a:p>
            <a:pPr lvl="1" eaLnBrk="1" hangingPunct="1">
              <a:lnSpc>
                <a:spcPct val="90000"/>
              </a:lnSpc>
            </a:pPr>
            <a:r>
              <a:rPr lang="en-US" smtClean="0"/>
              <a:t>The ideal primary key is short, numeric, and never changes.</a:t>
            </a:r>
          </a:p>
        </p:txBody>
      </p:sp>
      <p:sp>
        <p:nvSpPr>
          <p:cNvPr id="5632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5632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4D81E209-1E79-4ED7-872B-D69748ED2DF0}" type="slidenum">
              <a:rPr lang="en-US">
                <a:solidFill>
                  <a:srgbClr val="0000CC"/>
                </a:solidFill>
              </a:rPr>
              <a:pPr/>
              <a:t>26</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Surrogate Keys</a:t>
            </a:r>
          </a:p>
        </p:txBody>
      </p:sp>
      <p:sp>
        <p:nvSpPr>
          <p:cNvPr id="58371" name="Rectangle 3"/>
          <p:cNvSpPr>
            <a:spLocks noGrp="1" noChangeArrowheads="1"/>
          </p:cNvSpPr>
          <p:nvPr>
            <p:ph type="body" idx="1"/>
          </p:nvPr>
        </p:nvSpPr>
        <p:spPr/>
        <p:txBody>
          <a:bodyPr/>
          <a:lstStyle/>
          <a:p>
            <a:pPr eaLnBrk="1" hangingPunct="1"/>
            <a:r>
              <a:rPr lang="en-US" smtClean="0"/>
              <a:t>A </a:t>
            </a:r>
            <a:r>
              <a:rPr lang="en-US" b="1" smtClean="0">
                <a:solidFill>
                  <a:srgbClr val="0099CC"/>
                </a:solidFill>
              </a:rPr>
              <a:t>surrogate key</a:t>
            </a:r>
            <a:r>
              <a:rPr lang="en-US" smtClean="0">
                <a:solidFill>
                  <a:srgbClr val="0099CC"/>
                </a:solidFill>
              </a:rPr>
              <a:t> </a:t>
            </a:r>
            <a:r>
              <a:rPr lang="en-US" smtClean="0"/>
              <a:t>is an artificial column added to a relation to serve as a primary key.</a:t>
            </a:r>
          </a:p>
          <a:p>
            <a:pPr lvl="1" eaLnBrk="1" hangingPunct="1"/>
            <a:r>
              <a:rPr lang="en-US" smtClean="0"/>
              <a:t>DBMS supplied</a:t>
            </a:r>
          </a:p>
          <a:p>
            <a:pPr lvl="1" eaLnBrk="1" hangingPunct="1"/>
            <a:r>
              <a:rPr lang="en-US" smtClean="0"/>
              <a:t>Short, numeric, and never changes</a:t>
            </a:r>
            <a:r>
              <a:rPr lang="en-US" smtClean="0">
                <a:cs typeface="Arial" panose="020B0604020202020204" pitchFamily="34" charset="0"/>
              </a:rPr>
              <a:t>—</a:t>
            </a:r>
            <a:r>
              <a:rPr lang="en-US" smtClean="0"/>
              <a:t>an ideal primary key</a:t>
            </a:r>
          </a:p>
          <a:p>
            <a:pPr lvl="1" eaLnBrk="1" hangingPunct="1"/>
            <a:r>
              <a:rPr lang="en-US" smtClean="0"/>
              <a:t>Has artificial values that are meaningless to users</a:t>
            </a:r>
          </a:p>
          <a:p>
            <a:pPr lvl="1" eaLnBrk="1" hangingPunct="1"/>
            <a:r>
              <a:rPr lang="en-US" smtClean="0"/>
              <a:t>Normally hidden in forms and reports</a:t>
            </a:r>
          </a:p>
        </p:txBody>
      </p:sp>
      <p:sp>
        <p:nvSpPr>
          <p:cNvPr id="5837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5837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6585D54C-F6DD-404F-B032-D34810A731F9}" type="slidenum">
              <a:rPr lang="en-US">
                <a:solidFill>
                  <a:srgbClr val="0000CC"/>
                </a:solidFill>
              </a:rPr>
              <a:pPr/>
              <a:t>27</a:t>
            </a:fld>
            <a:endParaRPr lang="en-US">
              <a:solidFill>
                <a:srgbClr val="0000CC"/>
              </a:solidFill>
            </a:endParaRPr>
          </a:p>
          <a:p>
            <a:endParaRPr lang="en-US">
              <a:solidFill>
                <a:srgbClr val="0000C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Surrogate Keys</a:t>
            </a:r>
          </a:p>
        </p:txBody>
      </p:sp>
      <p:sp>
        <p:nvSpPr>
          <p:cNvPr id="60419" name="Rectangle 3"/>
          <p:cNvSpPr>
            <a:spLocks noGrp="1" noChangeArrowheads="1"/>
          </p:cNvSpPr>
          <p:nvPr>
            <p:ph type="body" idx="1"/>
          </p:nvPr>
        </p:nvSpPr>
        <p:spPr/>
        <p:txBody>
          <a:bodyPr/>
          <a:lstStyle/>
          <a:p>
            <a:pPr eaLnBrk="1" hangingPunct="1">
              <a:lnSpc>
                <a:spcPct val="90000"/>
              </a:lnSpc>
              <a:buFontTx/>
              <a:buNone/>
            </a:pPr>
            <a:r>
              <a:rPr lang="en-US" sz="2800" smtClean="0"/>
              <a:t>	</a:t>
            </a:r>
            <a:r>
              <a:rPr lang="en-US" sz="2400" smtClean="0"/>
              <a:t>NOTE: The primary key of the relation is </a:t>
            </a:r>
            <a:r>
              <a:rPr lang="en-US" sz="2400" u="sng" smtClean="0"/>
              <a:t>underlined</a:t>
            </a:r>
            <a:r>
              <a:rPr lang="en-US" sz="2400" smtClean="0"/>
              <a:t> below:</a:t>
            </a:r>
          </a:p>
          <a:p>
            <a:pPr eaLnBrk="1" hangingPunct="1">
              <a:lnSpc>
                <a:spcPct val="90000"/>
              </a:lnSpc>
            </a:pPr>
            <a:r>
              <a:rPr lang="en-US" smtClean="0"/>
              <a:t>RENTAL_PROPERTY without surrogate key:</a:t>
            </a:r>
          </a:p>
          <a:p>
            <a:pPr eaLnBrk="1" hangingPunct="1">
              <a:lnSpc>
                <a:spcPct val="90000"/>
              </a:lnSpc>
              <a:buFontTx/>
              <a:buNone/>
            </a:pPr>
            <a:r>
              <a:rPr lang="en-US" smtClean="0">
                <a:solidFill>
                  <a:srgbClr val="0066FF"/>
                </a:solidFill>
              </a:rPr>
              <a:t>		</a:t>
            </a:r>
            <a:r>
              <a:rPr lang="en-US" sz="2000" b="1" smtClean="0">
                <a:solidFill>
                  <a:srgbClr val="0099CC"/>
                </a:solidFill>
              </a:rPr>
              <a:t>RENTAL_PROPERTY (</a:t>
            </a:r>
            <a:r>
              <a:rPr lang="en-US" sz="2000" b="1" u="sng" smtClean="0">
                <a:solidFill>
                  <a:srgbClr val="0099CC"/>
                </a:solidFill>
              </a:rPr>
              <a:t>Street</a:t>
            </a:r>
            <a:r>
              <a:rPr lang="en-US" sz="2000" b="1" smtClean="0">
                <a:solidFill>
                  <a:srgbClr val="0099CC"/>
                </a:solidFill>
              </a:rPr>
              <a:t>, </a:t>
            </a:r>
            <a:r>
              <a:rPr lang="en-US" sz="2000" b="1" u="sng" smtClean="0">
                <a:solidFill>
                  <a:srgbClr val="0099CC"/>
                </a:solidFill>
              </a:rPr>
              <a:t>City</a:t>
            </a:r>
            <a:r>
              <a:rPr lang="en-US" sz="2000" b="1" smtClean="0">
                <a:solidFill>
                  <a:srgbClr val="0099CC"/>
                </a:solidFill>
              </a:rPr>
              <a:t>,</a:t>
            </a:r>
            <a:br>
              <a:rPr lang="en-US" sz="2000" b="1" smtClean="0">
                <a:solidFill>
                  <a:srgbClr val="0099CC"/>
                </a:solidFill>
              </a:rPr>
            </a:br>
            <a:r>
              <a:rPr lang="en-US" sz="2000" b="1" smtClean="0">
                <a:solidFill>
                  <a:srgbClr val="0099CC"/>
                </a:solidFill>
              </a:rPr>
              <a:t>	</a:t>
            </a:r>
            <a:r>
              <a:rPr lang="en-US" sz="2000" b="1" u="sng" smtClean="0">
                <a:solidFill>
                  <a:srgbClr val="0099CC"/>
                </a:solidFill>
              </a:rPr>
              <a:t>State/Province</a:t>
            </a:r>
            <a:r>
              <a:rPr lang="en-US" sz="2000" b="1" smtClean="0">
                <a:solidFill>
                  <a:srgbClr val="0099CC"/>
                </a:solidFill>
              </a:rPr>
              <a:t>, </a:t>
            </a:r>
            <a:r>
              <a:rPr lang="en-US" sz="2000" b="1" u="sng" smtClean="0">
                <a:solidFill>
                  <a:srgbClr val="0099CC"/>
                </a:solidFill>
              </a:rPr>
              <a:t>Zip/PostalCode</a:t>
            </a:r>
            <a:r>
              <a:rPr lang="en-US" sz="2000" b="1" smtClean="0">
                <a:solidFill>
                  <a:srgbClr val="0099CC"/>
                </a:solidFill>
              </a:rPr>
              <a:t>, </a:t>
            </a:r>
            <a:r>
              <a:rPr lang="en-US" sz="2000" b="1" u="sng" smtClean="0">
                <a:solidFill>
                  <a:srgbClr val="0099CC"/>
                </a:solidFill>
              </a:rPr>
              <a:t>Country</a:t>
            </a:r>
            <a:r>
              <a:rPr lang="en-US" sz="2000" b="1" smtClean="0">
                <a:solidFill>
                  <a:srgbClr val="0099CC"/>
                </a:solidFill>
              </a:rPr>
              <a:t>, Rental_Rate)</a:t>
            </a:r>
          </a:p>
          <a:p>
            <a:pPr eaLnBrk="1" hangingPunct="1">
              <a:lnSpc>
                <a:spcPct val="90000"/>
              </a:lnSpc>
              <a:buFontTx/>
              <a:buNone/>
            </a:pPr>
            <a:r>
              <a:rPr lang="en-US" sz="2000" smtClean="0"/>
              <a:t> </a:t>
            </a:r>
          </a:p>
          <a:p>
            <a:pPr eaLnBrk="1" hangingPunct="1">
              <a:lnSpc>
                <a:spcPct val="90000"/>
              </a:lnSpc>
            </a:pPr>
            <a:r>
              <a:rPr lang="en-US" smtClean="0"/>
              <a:t>RENTAL_PROPERTY with surrogate key:</a:t>
            </a:r>
          </a:p>
          <a:p>
            <a:pPr lvl="1" eaLnBrk="1" hangingPunct="1">
              <a:lnSpc>
                <a:spcPct val="90000"/>
              </a:lnSpc>
              <a:buFontTx/>
              <a:buNone/>
            </a:pPr>
            <a:r>
              <a:rPr lang="en-US" sz="2400" b="1" smtClean="0">
                <a:solidFill>
                  <a:srgbClr val="0066FF"/>
                </a:solidFill>
              </a:rPr>
              <a:t>  		</a:t>
            </a:r>
            <a:r>
              <a:rPr lang="en-US" sz="2000" b="1" smtClean="0">
                <a:solidFill>
                  <a:srgbClr val="0099CC"/>
                </a:solidFill>
              </a:rPr>
              <a:t>RENTAL_PROPERTY (</a:t>
            </a:r>
            <a:r>
              <a:rPr lang="en-US" sz="2000" b="1" u="sng" smtClean="0">
                <a:solidFill>
                  <a:srgbClr val="0099CC"/>
                </a:solidFill>
              </a:rPr>
              <a:t>PropertyID</a:t>
            </a:r>
            <a:r>
              <a:rPr lang="en-US" sz="2000" b="1" smtClean="0">
                <a:solidFill>
                  <a:srgbClr val="0099CC"/>
                </a:solidFill>
              </a:rPr>
              <a:t>, Street, City,</a:t>
            </a:r>
          </a:p>
          <a:p>
            <a:pPr lvl="1" eaLnBrk="1" hangingPunct="1">
              <a:lnSpc>
                <a:spcPct val="90000"/>
              </a:lnSpc>
              <a:buFontTx/>
              <a:buNone/>
            </a:pPr>
            <a:r>
              <a:rPr lang="en-US" sz="2000" b="1" smtClean="0">
                <a:solidFill>
                  <a:srgbClr val="0099CC"/>
                </a:solidFill>
              </a:rPr>
              <a:t>	  State/Province, Zip/PostalCode, Country, Rental_Rate) </a:t>
            </a:r>
          </a:p>
        </p:txBody>
      </p:sp>
      <p:sp>
        <p:nvSpPr>
          <p:cNvPr id="6042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6042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1203C5CD-DFDB-4E32-A60F-D24E3E09AAB8}" type="slidenum">
              <a:rPr lang="en-US">
                <a:solidFill>
                  <a:srgbClr val="0000CC"/>
                </a:solidFill>
              </a:rPr>
              <a:pPr/>
              <a:t>28</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Foreign Keys</a:t>
            </a:r>
          </a:p>
        </p:txBody>
      </p:sp>
      <p:sp>
        <p:nvSpPr>
          <p:cNvPr id="62467" name="Rectangle 3"/>
          <p:cNvSpPr>
            <a:spLocks noGrp="1" noChangeArrowheads="1"/>
          </p:cNvSpPr>
          <p:nvPr>
            <p:ph type="body" idx="1"/>
          </p:nvPr>
        </p:nvSpPr>
        <p:spPr/>
        <p:txBody>
          <a:bodyPr/>
          <a:lstStyle/>
          <a:p>
            <a:pPr eaLnBrk="1" hangingPunct="1"/>
            <a:r>
              <a:rPr lang="en-US" smtClean="0"/>
              <a:t>A </a:t>
            </a:r>
            <a:r>
              <a:rPr lang="en-US" b="1" smtClean="0">
                <a:solidFill>
                  <a:srgbClr val="0099CC"/>
                </a:solidFill>
              </a:rPr>
              <a:t>foreign key</a:t>
            </a:r>
            <a:r>
              <a:rPr lang="en-US" smtClean="0">
                <a:solidFill>
                  <a:srgbClr val="0099CC"/>
                </a:solidFill>
              </a:rPr>
              <a:t> </a:t>
            </a:r>
            <a:r>
              <a:rPr lang="en-US" smtClean="0"/>
              <a:t>is the primary key of one relation that is placed in another relation to form a link between the relations.</a:t>
            </a:r>
          </a:p>
          <a:p>
            <a:pPr lvl="1" eaLnBrk="1" hangingPunct="1"/>
            <a:r>
              <a:rPr lang="en-US" smtClean="0"/>
              <a:t>A foreign key can be a single column or a composite key.</a:t>
            </a:r>
          </a:p>
          <a:p>
            <a:pPr lvl="1" eaLnBrk="1" hangingPunct="1"/>
            <a:r>
              <a:rPr lang="en-US" smtClean="0"/>
              <a:t>The term refers to the fact that key values are </a:t>
            </a:r>
            <a:r>
              <a:rPr lang="en-US" i="1" smtClean="0"/>
              <a:t>foreign</a:t>
            </a:r>
            <a:r>
              <a:rPr lang="en-US" smtClean="0"/>
              <a:t> to the relation in which they appear as foreign key values.</a:t>
            </a:r>
          </a:p>
        </p:txBody>
      </p:sp>
      <p:sp>
        <p:nvSpPr>
          <p:cNvPr id="6246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6246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3AE0F534-EE4D-4EDB-9671-8A6D95F4875D}" type="slidenum">
              <a:rPr lang="en-US">
                <a:solidFill>
                  <a:srgbClr val="0000CC"/>
                </a:solidFill>
              </a:rPr>
              <a:pPr/>
              <a:t>29</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Chapter Objectives</a:t>
            </a:r>
          </a:p>
        </p:txBody>
      </p:sp>
      <p:sp>
        <p:nvSpPr>
          <p:cNvPr id="9219" name="Rectangle 3"/>
          <p:cNvSpPr>
            <a:spLocks noGrp="1" noChangeArrowheads="1"/>
          </p:cNvSpPr>
          <p:nvPr>
            <p:ph type="body" idx="1"/>
          </p:nvPr>
        </p:nvSpPr>
        <p:spPr/>
        <p:txBody>
          <a:bodyPr/>
          <a:lstStyle/>
          <a:p>
            <a:pPr eaLnBrk="1" hangingPunct="1"/>
            <a:r>
              <a:rPr lang="en-US" sz="2400" smtClean="0"/>
              <a:t>To be able to place a relation into BCNF normal form</a:t>
            </a:r>
          </a:p>
          <a:p>
            <a:pPr eaLnBrk="1" hangingPunct="1"/>
            <a:r>
              <a:rPr lang="en-US" sz="2400" smtClean="0"/>
              <a:t>To understand the special importance of domain/key normal form</a:t>
            </a:r>
          </a:p>
          <a:p>
            <a:pPr eaLnBrk="1" hangingPunct="1"/>
            <a:r>
              <a:rPr lang="en-US" sz="2400" smtClean="0"/>
              <a:t>To be able to identify multivalued dependencies</a:t>
            </a:r>
          </a:p>
          <a:p>
            <a:pPr eaLnBrk="1" hangingPunct="1"/>
            <a:r>
              <a:rPr lang="en-US" sz="2400" smtClean="0"/>
              <a:t>To be able to place a relation in fourth normal form</a:t>
            </a:r>
          </a:p>
        </p:txBody>
      </p:sp>
      <p:sp>
        <p:nvSpPr>
          <p:cNvPr id="922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922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E4D30A36-7BE7-4525-827B-F7880555FBFF}" type="slidenum">
              <a:rPr lang="en-US">
                <a:solidFill>
                  <a:srgbClr val="0000CC"/>
                </a:solidFill>
              </a:rPr>
              <a:pPr/>
              <a:t>3</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Foreign Keys</a:t>
            </a:r>
          </a:p>
        </p:txBody>
      </p:sp>
      <p:sp>
        <p:nvSpPr>
          <p:cNvPr id="64515" name="Rectangle 3"/>
          <p:cNvSpPr>
            <a:spLocks noGrp="1" noChangeArrowheads="1"/>
          </p:cNvSpPr>
          <p:nvPr>
            <p:ph type="body" idx="1"/>
          </p:nvPr>
        </p:nvSpPr>
        <p:spPr/>
        <p:txBody>
          <a:bodyPr/>
          <a:lstStyle/>
          <a:p>
            <a:pPr eaLnBrk="1" hangingPunct="1">
              <a:buFontTx/>
              <a:buNone/>
            </a:pPr>
            <a:r>
              <a:rPr lang="en-US" sz="2400" smtClean="0"/>
              <a:t>NOTE: The primary keys of the relations are </a:t>
            </a:r>
            <a:r>
              <a:rPr lang="en-US" sz="2400" u="sng" smtClean="0"/>
              <a:t>underlined</a:t>
            </a:r>
            <a:r>
              <a:rPr lang="en-US" sz="2400" smtClean="0"/>
              <a:t> and any foreign keys are in </a:t>
            </a:r>
            <a:r>
              <a:rPr lang="en-US" sz="2400" i="1" smtClean="0"/>
              <a:t>italics</a:t>
            </a:r>
            <a:r>
              <a:rPr lang="en-US" sz="2400" smtClean="0"/>
              <a:t> in the relations below:</a:t>
            </a:r>
          </a:p>
          <a:p>
            <a:pPr eaLnBrk="1" hangingPunct="1"/>
            <a:endParaRPr lang="en-US" sz="2400" smtClean="0"/>
          </a:p>
          <a:p>
            <a:pPr eaLnBrk="1" hangingPunct="1">
              <a:buFontTx/>
              <a:buNone/>
            </a:pPr>
            <a:r>
              <a:rPr lang="en-US" sz="1600" b="1" smtClean="0">
                <a:solidFill>
                  <a:srgbClr val="0066FF"/>
                </a:solidFill>
              </a:rPr>
              <a:t>	</a:t>
            </a:r>
            <a:r>
              <a:rPr lang="en-US" sz="1600" b="1" smtClean="0">
                <a:solidFill>
                  <a:srgbClr val="0099CC"/>
                </a:solidFill>
              </a:rPr>
              <a:t>DEPARTMENT (</a:t>
            </a:r>
            <a:r>
              <a:rPr lang="en-US" sz="1600" b="1" u="sng" smtClean="0">
                <a:solidFill>
                  <a:srgbClr val="0099CC"/>
                </a:solidFill>
              </a:rPr>
              <a:t>DepartmentName</a:t>
            </a:r>
            <a:r>
              <a:rPr lang="en-US" sz="1600" b="1" smtClean="0">
                <a:solidFill>
                  <a:srgbClr val="0099CC"/>
                </a:solidFill>
              </a:rPr>
              <a:t>, BudgetCode, ManagerName)</a:t>
            </a:r>
          </a:p>
          <a:p>
            <a:pPr eaLnBrk="1" hangingPunct="1">
              <a:buFontTx/>
              <a:buNone/>
            </a:pPr>
            <a:r>
              <a:rPr lang="en-US" sz="1600" b="1" smtClean="0">
                <a:solidFill>
                  <a:srgbClr val="0099CC"/>
                </a:solidFill>
              </a:rPr>
              <a:t>	EMPLOYEE      (</a:t>
            </a:r>
            <a:r>
              <a:rPr lang="en-US" sz="1600" b="1" u="sng" smtClean="0">
                <a:solidFill>
                  <a:srgbClr val="0099CC"/>
                </a:solidFill>
              </a:rPr>
              <a:t>EmployeeNumber</a:t>
            </a:r>
            <a:r>
              <a:rPr lang="en-US" sz="1600" b="1" smtClean="0">
                <a:solidFill>
                  <a:srgbClr val="0099CC"/>
                </a:solidFill>
              </a:rPr>
              <a:t>, EmployeeLastName,</a:t>
            </a:r>
          </a:p>
          <a:p>
            <a:pPr eaLnBrk="1" hangingPunct="1">
              <a:buFontTx/>
              <a:buNone/>
            </a:pPr>
            <a:r>
              <a:rPr lang="en-US" sz="1600" b="1" smtClean="0">
                <a:solidFill>
                  <a:srgbClr val="0099CC"/>
                </a:solidFill>
              </a:rPr>
              <a:t>			 EmployeeFirstName, </a:t>
            </a:r>
            <a:r>
              <a:rPr lang="en-US" sz="1600" b="1" i="1" smtClean="0">
                <a:solidFill>
                  <a:srgbClr val="0099CC"/>
                </a:solidFill>
              </a:rPr>
              <a:t>DepartmentName</a:t>
            </a:r>
            <a:r>
              <a:rPr lang="en-US" sz="1600" b="1" smtClean="0">
                <a:solidFill>
                  <a:srgbClr val="0099CC"/>
                </a:solidFill>
              </a:rPr>
              <a:t>)</a:t>
            </a:r>
          </a:p>
          <a:p>
            <a:pPr eaLnBrk="1" hangingPunct="1">
              <a:buFontTx/>
              <a:buNone/>
            </a:pPr>
            <a:endParaRPr lang="en-US" sz="1800" smtClean="0"/>
          </a:p>
          <a:p>
            <a:pPr eaLnBrk="1" hangingPunct="1">
              <a:buFontTx/>
              <a:buNone/>
            </a:pPr>
            <a:endParaRPr lang="en-US" sz="4400" smtClean="0"/>
          </a:p>
        </p:txBody>
      </p:sp>
      <p:sp>
        <p:nvSpPr>
          <p:cNvPr id="6451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6451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94338600-4417-4B43-9858-4411BC92FA5F}" type="slidenum">
              <a:rPr lang="en-US">
                <a:solidFill>
                  <a:srgbClr val="0000CC"/>
                </a:solidFill>
              </a:rPr>
              <a:pPr/>
              <a:t>30</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smtClean="0"/>
              <a:t>The Referential Integrity Constraint</a:t>
            </a:r>
          </a:p>
        </p:txBody>
      </p:sp>
      <p:sp>
        <p:nvSpPr>
          <p:cNvPr id="66563" name="Rectangle 3"/>
          <p:cNvSpPr>
            <a:spLocks noGrp="1" noChangeArrowheads="1"/>
          </p:cNvSpPr>
          <p:nvPr>
            <p:ph type="body" idx="1"/>
          </p:nvPr>
        </p:nvSpPr>
        <p:spPr/>
        <p:txBody>
          <a:bodyPr/>
          <a:lstStyle/>
          <a:p>
            <a:pPr eaLnBrk="1" hangingPunct="1"/>
            <a:r>
              <a:rPr lang="en-US" smtClean="0"/>
              <a:t>A </a:t>
            </a:r>
            <a:r>
              <a:rPr lang="en-US" b="1" smtClean="0">
                <a:solidFill>
                  <a:srgbClr val="0099CC"/>
                </a:solidFill>
              </a:rPr>
              <a:t>referential integrity constraint</a:t>
            </a:r>
            <a:r>
              <a:rPr lang="en-US" smtClean="0">
                <a:solidFill>
                  <a:srgbClr val="0099CC"/>
                </a:solidFill>
              </a:rPr>
              <a:t> </a:t>
            </a:r>
            <a:r>
              <a:rPr lang="en-US" smtClean="0"/>
              <a:t>is a statement that limits the values of the foreign key to those already existing as primary key values in the corresponding relation.</a:t>
            </a:r>
          </a:p>
        </p:txBody>
      </p:sp>
      <p:sp>
        <p:nvSpPr>
          <p:cNvPr id="6656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6656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616D52B0-3861-420C-B38E-69D90A8A3C30}" type="slidenum">
              <a:rPr lang="en-US">
                <a:solidFill>
                  <a:srgbClr val="0000CC"/>
                </a:solidFill>
              </a:rPr>
              <a:pPr/>
              <a:t>31</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z="4000" smtClean="0"/>
              <a:t>Foreign Key with a</a:t>
            </a:r>
            <a:br>
              <a:rPr lang="en-US" sz="4000" smtClean="0"/>
            </a:br>
            <a:r>
              <a:rPr lang="en-US" sz="4000" smtClean="0"/>
              <a:t>Referential Integrity Constraint</a:t>
            </a:r>
          </a:p>
        </p:txBody>
      </p:sp>
      <p:sp>
        <p:nvSpPr>
          <p:cNvPr id="68611" name="Rectangle 3"/>
          <p:cNvSpPr>
            <a:spLocks noGrp="1" noChangeArrowheads="1"/>
          </p:cNvSpPr>
          <p:nvPr>
            <p:ph type="body" idx="1"/>
          </p:nvPr>
        </p:nvSpPr>
        <p:spPr/>
        <p:txBody>
          <a:bodyPr/>
          <a:lstStyle/>
          <a:p>
            <a:pPr eaLnBrk="1" hangingPunct="1">
              <a:buFontTx/>
              <a:buNone/>
            </a:pPr>
            <a:r>
              <a:rPr lang="en-US" sz="2400" smtClean="0"/>
              <a:t>NOTE: The primary key of the relation is </a:t>
            </a:r>
            <a:r>
              <a:rPr lang="en-US" sz="2400" u="sng" smtClean="0"/>
              <a:t>underlined</a:t>
            </a:r>
            <a:r>
              <a:rPr lang="en-US" sz="2400" smtClean="0"/>
              <a:t> and  any foreign keys are in </a:t>
            </a:r>
            <a:r>
              <a:rPr lang="en-US" sz="2400" i="1" smtClean="0"/>
              <a:t>italics</a:t>
            </a:r>
            <a:r>
              <a:rPr lang="en-US" sz="2400" smtClean="0"/>
              <a:t> in the relations below:</a:t>
            </a:r>
          </a:p>
          <a:p>
            <a:pPr eaLnBrk="1" hangingPunct="1">
              <a:buFontTx/>
              <a:buNone/>
            </a:pPr>
            <a:endParaRPr lang="en-US" sz="2000" b="1" smtClean="0">
              <a:solidFill>
                <a:srgbClr val="0066FF"/>
              </a:solidFill>
            </a:endParaRPr>
          </a:p>
          <a:p>
            <a:pPr eaLnBrk="1" hangingPunct="1">
              <a:buFontTx/>
              <a:buNone/>
            </a:pPr>
            <a:r>
              <a:rPr lang="en-US" sz="1800" b="1" smtClean="0">
                <a:solidFill>
                  <a:srgbClr val="0099CC"/>
                </a:solidFill>
              </a:rPr>
              <a:t>SKU_DATA 	(</a:t>
            </a:r>
            <a:r>
              <a:rPr lang="en-US" sz="1800" b="1" u="sng" smtClean="0">
                <a:solidFill>
                  <a:srgbClr val="0099CC"/>
                </a:solidFill>
              </a:rPr>
              <a:t>SKU</a:t>
            </a:r>
            <a:r>
              <a:rPr lang="en-US" sz="1800" b="1" smtClean="0">
                <a:solidFill>
                  <a:srgbClr val="0099CC"/>
                </a:solidFill>
              </a:rPr>
              <a:t>, SKU_Description, Department, Buyer)</a:t>
            </a:r>
          </a:p>
          <a:p>
            <a:pPr eaLnBrk="1" hangingPunct="1">
              <a:buFontTx/>
              <a:buNone/>
            </a:pPr>
            <a:r>
              <a:rPr lang="en-US" sz="1800" b="1" smtClean="0">
                <a:solidFill>
                  <a:srgbClr val="0099CC"/>
                </a:solidFill>
              </a:rPr>
              <a:t>ORDER_ITEM 	(</a:t>
            </a:r>
            <a:r>
              <a:rPr lang="en-US" sz="1800" b="1" u="sng" smtClean="0">
                <a:solidFill>
                  <a:srgbClr val="0099CC"/>
                </a:solidFill>
              </a:rPr>
              <a:t>OrderNumber</a:t>
            </a:r>
            <a:r>
              <a:rPr lang="en-US" sz="1800" b="1" smtClean="0">
                <a:solidFill>
                  <a:srgbClr val="0099CC"/>
                </a:solidFill>
              </a:rPr>
              <a:t>, </a:t>
            </a:r>
            <a:r>
              <a:rPr lang="en-US" sz="1800" b="1" i="1" u="sng" smtClean="0">
                <a:solidFill>
                  <a:srgbClr val="0099CC"/>
                </a:solidFill>
              </a:rPr>
              <a:t>SKU</a:t>
            </a:r>
            <a:r>
              <a:rPr lang="en-US" sz="1800" b="1" smtClean="0">
                <a:solidFill>
                  <a:srgbClr val="0099CC"/>
                </a:solidFill>
              </a:rPr>
              <a:t>, Quantity, Price,</a:t>
            </a:r>
            <a:br>
              <a:rPr lang="en-US" sz="1800" b="1" smtClean="0">
                <a:solidFill>
                  <a:srgbClr val="0099CC"/>
                </a:solidFill>
              </a:rPr>
            </a:br>
            <a:r>
              <a:rPr lang="en-US" sz="1800" b="1" smtClean="0">
                <a:solidFill>
                  <a:srgbClr val="0099CC"/>
                </a:solidFill>
              </a:rPr>
              <a:t>		 ExtendedPrice)</a:t>
            </a:r>
          </a:p>
          <a:p>
            <a:pPr eaLnBrk="1" hangingPunct="1">
              <a:buFontTx/>
              <a:buNone/>
            </a:pPr>
            <a:r>
              <a:rPr lang="en-US" b="1" smtClean="0">
                <a:solidFill>
                  <a:srgbClr val="0099CC"/>
                </a:solidFill>
              </a:rPr>
              <a:t>		</a:t>
            </a:r>
            <a:r>
              <a:rPr lang="en-US" sz="2000" b="1" smtClean="0">
                <a:solidFill>
                  <a:srgbClr val="0099CC"/>
                </a:solidFill>
              </a:rPr>
              <a:t>Where ORDER_ITEM.SKU must exist in SKU_DATA.SKU</a:t>
            </a:r>
          </a:p>
        </p:txBody>
      </p:sp>
      <p:sp>
        <p:nvSpPr>
          <p:cNvPr id="6861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6861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817BCF0E-4579-4292-BF47-38693EDEC482}" type="slidenum">
              <a:rPr lang="en-US">
                <a:solidFill>
                  <a:srgbClr val="0000CC"/>
                </a:solidFill>
              </a:rPr>
              <a:pPr/>
              <a:t>32</a:t>
            </a:fld>
            <a:endParaRPr lang="en-US">
              <a:solidFill>
                <a:srgbClr val="0000CC"/>
              </a:solidFill>
            </a:endParaRPr>
          </a:p>
          <a:p>
            <a:endParaRPr lang="en-US">
              <a:solidFill>
                <a:srgbClr val="0000CC"/>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Modification Anomalies</a:t>
            </a:r>
          </a:p>
        </p:txBody>
      </p:sp>
      <p:sp>
        <p:nvSpPr>
          <p:cNvPr id="70659" name="Rectangle 3"/>
          <p:cNvSpPr>
            <a:spLocks noGrp="1" noChangeArrowheads="1"/>
          </p:cNvSpPr>
          <p:nvPr>
            <p:ph type="body" idx="1"/>
          </p:nvPr>
        </p:nvSpPr>
        <p:spPr/>
        <p:txBody>
          <a:bodyPr/>
          <a:lstStyle/>
          <a:p>
            <a:pPr eaLnBrk="1" hangingPunct="1"/>
            <a:r>
              <a:rPr lang="en-US" smtClean="0"/>
              <a:t>Deletion anomaly</a:t>
            </a:r>
          </a:p>
          <a:p>
            <a:pPr eaLnBrk="1" hangingPunct="1"/>
            <a:r>
              <a:rPr lang="en-US" smtClean="0"/>
              <a:t>Insertion anomaly</a:t>
            </a:r>
          </a:p>
          <a:p>
            <a:pPr eaLnBrk="1" hangingPunct="1"/>
            <a:r>
              <a:rPr lang="en-US" smtClean="0"/>
              <a:t>Update anomaly</a:t>
            </a:r>
          </a:p>
        </p:txBody>
      </p:sp>
      <p:sp>
        <p:nvSpPr>
          <p:cNvPr id="7066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7066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D60D9154-35CC-434E-8169-B59BE5714814}" type="slidenum">
              <a:rPr lang="en-US">
                <a:solidFill>
                  <a:srgbClr val="0000CC"/>
                </a:solidFill>
              </a:rPr>
              <a:pPr/>
              <a:t>33</a:t>
            </a:fld>
            <a:endParaRPr lang="en-US">
              <a:solidFill>
                <a:srgbClr val="0000CC"/>
              </a:solidFill>
            </a:endParaRPr>
          </a:p>
          <a:p>
            <a:endParaRPr lang="en-US">
              <a:solidFill>
                <a:srgbClr val="0000CC"/>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76403" y="4420043"/>
            <a:ext cx="6241524" cy="1603047"/>
          </a:xfrm>
          <a:prstGeom prst="rect">
            <a:avLst/>
          </a:prstGeom>
        </p:spPr>
      </p:pic>
      <p:pic>
        <p:nvPicPr>
          <p:cNvPr id="2" name="Picture 1"/>
          <p:cNvPicPr>
            <a:picLocks noChangeAspect="1"/>
          </p:cNvPicPr>
          <p:nvPr/>
        </p:nvPicPr>
        <p:blipFill>
          <a:blip r:embed="rId4"/>
          <a:stretch>
            <a:fillRect/>
          </a:stretch>
        </p:blipFill>
        <p:spPr>
          <a:xfrm>
            <a:off x="1676401" y="2674750"/>
            <a:ext cx="6241524" cy="1609143"/>
          </a:xfrm>
          <a:prstGeom prst="rect">
            <a:avLst/>
          </a:prstGeom>
        </p:spPr>
      </p:pic>
      <p:sp>
        <p:nvSpPr>
          <p:cNvPr id="72706" name="Rectangle 2"/>
          <p:cNvSpPr>
            <a:spLocks noGrp="1" noChangeArrowheads="1"/>
          </p:cNvSpPr>
          <p:nvPr>
            <p:ph type="title"/>
          </p:nvPr>
        </p:nvSpPr>
        <p:spPr/>
        <p:txBody>
          <a:bodyPr/>
          <a:lstStyle/>
          <a:p>
            <a:pPr eaLnBrk="1" hangingPunct="1"/>
            <a:r>
              <a:rPr lang="en-US" smtClean="0"/>
              <a:t>Modification Anomalies</a:t>
            </a:r>
          </a:p>
        </p:txBody>
      </p:sp>
      <p:sp>
        <p:nvSpPr>
          <p:cNvPr id="72707" name="Rectangle 3"/>
          <p:cNvSpPr>
            <a:spLocks noGrp="1" noChangeArrowheads="1"/>
          </p:cNvSpPr>
          <p:nvPr>
            <p:ph type="body" sz="half" idx="1"/>
          </p:nvPr>
        </p:nvSpPr>
        <p:spPr>
          <a:xfrm>
            <a:off x="457200" y="1600200"/>
            <a:ext cx="8229600" cy="1143000"/>
          </a:xfrm>
        </p:spPr>
        <p:txBody>
          <a:bodyPr/>
          <a:lstStyle/>
          <a:p>
            <a:pPr eaLnBrk="1" hangingPunct="1">
              <a:lnSpc>
                <a:spcPct val="90000"/>
              </a:lnSpc>
            </a:pPr>
            <a:r>
              <a:rPr lang="en-US" sz="2400" smtClean="0"/>
              <a:t>The EQUIPMENT_REPAIR table before and after an incorrect update operation on AcquisitionCost for Type = Drill Press:</a:t>
            </a:r>
          </a:p>
        </p:txBody>
      </p:sp>
      <p:sp>
        <p:nvSpPr>
          <p:cNvPr id="7271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7271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E52821A6-8242-4B10-9418-22C3B78F3341}" type="slidenum">
              <a:rPr lang="en-US">
                <a:solidFill>
                  <a:srgbClr val="0000CC"/>
                </a:solidFill>
              </a:rPr>
              <a:pPr/>
              <a:t>34</a:t>
            </a:fld>
            <a:endParaRPr lang="en-US">
              <a:solidFill>
                <a:srgbClr val="0000CC"/>
              </a:solidFill>
            </a:endParaRPr>
          </a:p>
          <a:p>
            <a:endParaRPr lang="en-US">
              <a:solidFill>
                <a:srgbClr val="0000CC"/>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Normal Forms</a:t>
            </a:r>
          </a:p>
        </p:txBody>
      </p:sp>
      <p:sp>
        <p:nvSpPr>
          <p:cNvPr id="74755" name="Rectangle 3"/>
          <p:cNvSpPr>
            <a:spLocks noGrp="1" noChangeArrowheads="1"/>
          </p:cNvSpPr>
          <p:nvPr>
            <p:ph type="body" sz="half" idx="1"/>
          </p:nvPr>
        </p:nvSpPr>
        <p:spPr>
          <a:xfrm>
            <a:off x="457200" y="1600200"/>
            <a:ext cx="8229600" cy="1371600"/>
          </a:xfrm>
        </p:spPr>
        <p:txBody>
          <a:bodyPr/>
          <a:lstStyle/>
          <a:p>
            <a:pPr eaLnBrk="1" hangingPunct="1">
              <a:lnSpc>
                <a:spcPct val="90000"/>
              </a:lnSpc>
            </a:pPr>
            <a:r>
              <a:rPr lang="en-US" sz="2800" smtClean="0"/>
              <a:t>Relations are categorized as a </a:t>
            </a:r>
            <a:r>
              <a:rPr lang="en-US" sz="2800" b="1" smtClean="0">
                <a:solidFill>
                  <a:srgbClr val="0099CC"/>
                </a:solidFill>
              </a:rPr>
              <a:t>normal form</a:t>
            </a:r>
            <a:r>
              <a:rPr lang="en-US" sz="2800" smtClean="0">
                <a:solidFill>
                  <a:srgbClr val="0099CC"/>
                </a:solidFill>
              </a:rPr>
              <a:t> </a:t>
            </a:r>
            <a:r>
              <a:rPr lang="en-US" sz="2800" smtClean="0"/>
              <a:t>based on which modification anomalies or other problems they are subject to:</a:t>
            </a:r>
          </a:p>
        </p:txBody>
      </p:sp>
      <p:pic>
        <p:nvPicPr>
          <p:cNvPr id="74756" name="Picture 6" descr="C:\Users\Auer.WWU\Auer-Projects\Kroenke-Auer-Projects\Kroenke-Auer-DBP-e11\DBP-e11-Supplements\Images\Chapter03\Fig3-12.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7200" y="3071813"/>
            <a:ext cx="8229600" cy="3176587"/>
          </a:xfrm>
        </p:spPr>
      </p:pic>
      <p:sp>
        <p:nvSpPr>
          <p:cNvPr id="7475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74758"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64A96214-A617-4696-BE26-7D152CE0D649}" type="slidenum">
              <a:rPr lang="en-US">
                <a:solidFill>
                  <a:srgbClr val="0000CC"/>
                </a:solidFill>
              </a:rPr>
              <a:pPr/>
              <a:t>35</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Normal Forms</a:t>
            </a:r>
          </a:p>
        </p:txBody>
      </p:sp>
      <p:sp>
        <p:nvSpPr>
          <p:cNvPr id="76803" name="Rectangle 3"/>
          <p:cNvSpPr>
            <a:spLocks noGrp="1" noChangeArrowheads="1"/>
          </p:cNvSpPr>
          <p:nvPr>
            <p:ph type="body" idx="1"/>
          </p:nvPr>
        </p:nvSpPr>
        <p:spPr/>
        <p:txBody>
          <a:bodyPr/>
          <a:lstStyle/>
          <a:p>
            <a:pPr eaLnBrk="1" hangingPunct="1">
              <a:lnSpc>
                <a:spcPct val="90000"/>
              </a:lnSpc>
              <a:buClr>
                <a:schemeClr val="tx1"/>
              </a:buClr>
            </a:pPr>
            <a:r>
              <a:rPr lang="en-US" sz="2400" b="1" smtClean="0">
                <a:solidFill>
                  <a:srgbClr val="0099CC"/>
                </a:solidFill>
              </a:rPr>
              <a:t>1NF</a:t>
            </a:r>
            <a:r>
              <a:rPr lang="en-US" sz="2400" smtClean="0">
                <a:cs typeface="Arial" panose="020B0604020202020204" pitchFamily="34" charset="0"/>
              </a:rPr>
              <a:t>—a</a:t>
            </a:r>
            <a:r>
              <a:rPr lang="en-US" sz="2400" smtClean="0"/>
              <a:t> table that qualifies as a relation is in 1NF.</a:t>
            </a:r>
          </a:p>
          <a:p>
            <a:pPr eaLnBrk="1" hangingPunct="1">
              <a:lnSpc>
                <a:spcPct val="90000"/>
              </a:lnSpc>
              <a:buClr>
                <a:schemeClr val="tx1"/>
              </a:buClr>
            </a:pPr>
            <a:r>
              <a:rPr lang="en-US" sz="2400" b="1" smtClean="0">
                <a:solidFill>
                  <a:srgbClr val="0099CC"/>
                </a:solidFill>
              </a:rPr>
              <a:t>2NF</a:t>
            </a:r>
            <a:r>
              <a:rPr lang="en-US" sz="2400" smtClean="0">
                <a:cs typeface="Arial" panose="020B0604020202020204" pitchFamily="34" charset="0"/>
              </a:rPr>
              <a:t>—a</a:t>
            </a:r>
            <a:r>
              <a:rPr lang="en-US" sz="2400" smtClean="0"/>
              <a:t> relation is in 2NF if all of its nonkey attributes are dependent on </a:t>
            </a:r>
            <a:r>
              <a:rPr lang="en-US" sz="2400" i="1" smtClean="0"/>
              <a:t>all</a:t>
            </a:r>
            <a:r>
              <a:rPr lang="en-US" sz="2400" smtClean="0"/>
              <a:t> of the primary keys.</a:t>
            </a:r>
          </a:p>
          <a:p>
            <a:pPr eaLnBrk="1" hangingPunct="1">
              <a:lnSpc>
                <a:spcPct val="90000"/>
              </a:lnSpc>
              <a:buClr>
                <a:schemeClr val="tx1"/>
              </a:buClr>
            </a:pPr>
            <a:r>
              <a:rPr lang="en-US" sz="2400" b="1" smtClean="0">
                <a:solidFill>
                  <a:srgbClr val="0099CC"/>
                </a:solidFill>
              </a:rPr>
              <a:t>3NF</a:t>
            </a:r>
            <a:r>
              <a:rPr lang="en-US" sz="2400" smtClean="0">
                <a:cs typeface="Arial" panose="020B0604020202020204" pitchFamily="34" charset="0"/>
              </a:rPr>
              <a:t>—</a:t>
            </a:r>
            <a:r>
              <a:rPr lang="en-US" sz="2400" smtClean="0"/>
              <a:t>a relation is in 3NF if it is in 2NF and has no determinants except the primary key.</a:t>
            </a:r>
          </a:p>
          <a:p>
            <a:pPr eaLnBrk="1" hangingPunct="1">
              <a:lnSpc>
                <a:spcPct val="90000"/>
              </a:lnSpc>
              <a:buClr>
                <a:schemeClr val="tx1"/>
              </a:buClr>
            </a:pPr>
            <a:r>
              <a:rPr lang="en-US" sz="2400" b="1" smtClean="0">
                <a:solidFill>
                  <a:srgbClr val="0099CC"/>
                </a:solidFill>
              </a:rPr>
              <a:t>Boyce-Codd Normal Form (BCNF)</a:t>
            </a:r>
            <a:r>
              <a:rPr lang="en-US" sz="2400" smtClean="0">
                <a:cs typeface="Arial" panose="020B0604020202020204" pitchFamily="34" charset="0"/>
              </a:rPr>
              <a:t>—a</a:t>
            </a:r>
            <a:r>
              <a:rPr lang="en-US" sz="2400" smtClean="0"/>
              <a:t> relation is in BCNF if every determinant is a candidate key.</a:t>
            </a:r>
          </a:p>
          <a:p>
            <a:pPr eaLnBrk="1" hangingPunct="1">
              <a:lnSpc>
                <a:spcPct val="90000"/>
              </a:lnSpc>
              <a:buFontTx/>
              <a:buNone/>
            </a:pPr>
            <a:r>
              <a:rPr lang="en-US" sz="2400" smtClean="0"/>
              <a:t>	</a:t>
            </a:r>
          </a:p>
          <a:p>
            <a:pPr eaLnBrk="1" hangingPunct="1">
              <a:lnSpc>
                <a:spcPct val="90000"/>
              </a:lnSpc>
              <a:buFontTx/>
              <a:buNone/>
            </a:pPr>
            <a:r>
              <a:rPr lang="en-US" sz="2400" smtClean="0"/>
              <a:t>	</a:t>
            </a:r>
            <a:r>
              <a:rPr lang="en-US" sz="2400" b="1" i="1" smtClean="0">
                <a:solidFill>
                  <a:srgbClr val="0099CC"/>
                </a:solidFill>
              </a:rPr>
              <a:t>“I swear to construct my tables so that all nonkey</a:t>
            </a:r>
            <a:br>
              <a:rPr lang="en-US" sz="2400" b="1" i="1" smtClean="0">
                <a:solidFill>
                  <a:srgbClr val="0099CC"/>
                </a:solidFill>
              </a:rPr>
            </a:br>
            <a:r>
              <a:rPr lang="en-US" sz="2400" b="1" i="1" smtClean="0">
                <a:solidFill>
                  <a:srgbClr val="0099CC"/>
                </a:solidFill>
              </a:rPr>
              <a:t>columns are dependent on the key, the whole key and nothing but the key, so help me Codd.”</a:t>
            </a:r>
          </a:p>
        </p:txBody>
      </p:sp>
      <p:sp>
        <p:nvSpPr>
          <p:cNvPr id="7680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7680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1356933B-7B14-4392-9289-B5B9AC1045DE}" type="slidenum">
              <a:rPr lang="en-US">
                <a:solidFill>
                  <a:srgbClr val="0000CC"/>
                </a:solidFill>
              </a:rPr>
              <a:pPr/>
              <a:t>36</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4638"/>
            <a:ext cx="8229600" cy="1630362"/>
          </a:xfrm>
        </p:spPr>
        <p:txBody>
          <a:bodyPr/>
          <a:lstStyle/>
          <a:p>
            <a:pPr eaLnBrk="1" hangingPunct="1"/>
            <a:r>
              <a:rPr lang="en-US" sz="3200" smtClean="0"/>
              <a:t>Eliminating Modification Anomalies from Functional Dependencies in Relations:</a:t>
            </a:r>
            <a:br>
              <a:rPr lang="en-US" sz="3200" smtClean="0"/>
            </a:br>
            <a:r>
              <a:rPr lang="en-US" sz="3200" smtClean="0"/>
              <a:t> </a:t>
            </a:r>
            <a:r>
              <a:rPr lang="en-US" sz="3200" u="sng" smtClean="0"/>
              <a:t>Put All Relations into BCNF</a:t>
            </a:r>
          </a:p>
        </p:txBody>
      </p:sp>
      <p:pic>
        <p:nvPicPr>
          <p:cNvPr id="78851" name="Picture 6" descr="C:\Users\Auer.WWU\Auer-Projects\Kroenke-Auer-Projects\Kroenke-Auer-DBP-e11\DBP-e11-Supplements\Images\Chapter03\Fig3-13.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819400" y="1981200"/>
            <a:ext cx="3581400" cy="4246563"/>
          </a:xfrm>
        </p:spPr>
      </p:pic>
      <p:sp>
        <p:nvSpPr>
          <p:cNvPr id="7885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7885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BF6D344F-7DDB-4B05-AB51-94E4CA1D9A6A}" type="slidenum">
              <a:rPr lang="en-US">
                <a:solidFill>
                  <a:srgbClr val="0000CC"/>
                </a:solidFill>
              </a:rPr>
              <a:pPr/>
              <a:t>37</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1676400"/>
            <a:ext cx="8192000" cy="2112000"/>
          </a:xfrm>
          <a:prstGeom prst="rect">
            <a:avLst/>
          </a:prstGeom>
        </p:spPr>
      </p:pic>
      <p:sp>
        <p:nvSpPr>
          <p:cNvPr id="80898" name="Rectangle 2"/>
          <p:cNvSpPr>
            <a:spLocks noGrp="1" noChangeArrowheads="1"/>
          </p:cNvSpPr>
          <p:nvPr>
            <p:ph type="title"/>
          </p:nvPr>
        </p:nvSpPr>
        <p:spPr>
          <a:xfrm>
            <a:off x="457200" y="274638"/>
            <a:ext cx="8229600" cy="1249362"/>
          </a:xfrm>
        </p:spPr>
        <p:txBody>
          <a:bodyPr/>
          <a:lstStyle/>
          <a:p>
            <a:pPr eaLnBrk="1" hangingPunct="1"/>
            <a:r>
              <a:rPr lang="en-US" sz="4000" dirty="0" smtClean="0"/>
              <a:t>Putting a Relation into BCNF:</a:t>
            </a:r>
            <a:br>
              <a:rPr lang="en-US" sz="4000" dirty="0" smtClean="0"/>
            </a:br>
            <a:r>
              <a:rPr lang="en-US" sz="4000" dirty="0" smtClean="0"/>
              <a:t>EQUIPMENT_REPAIR</a:t>
            </a:r>
          </a:p>
        </p:txBody>
      </p:sp>
      <p:sp>
        <p:nvSpPr>
          <p:cNvPr id="8090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8090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45879640-67E1-4E97-95B6-5B6CCE0A43BE}" type="slidenum">
              <a:rPr lang="en-US">
                <a:solidFill>
                  <a:srgbClr val="0000CC"/>
                </a:solidFill>
              </a:rPr>
              <a:pPr/>
              <a:t>38</a:t>
            </a:fld>
            <a:endParaRPr lang="en-US">
              <a:solidFill>
                <a:srgbClr val="0000CC"/>
              </a:solidFill>
            </a:endParaRPr>
          </a:p>
          <a:p>
            <a:endParaRPr lang="en-US">
              <a:solidFill>
                <a:srgbClr val="0000CC"/>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EQUIPMENT_REPAIR</a:t>
            </a:r>
          </a:p>
        </p:txBody>
      </p:sp>
      <p:sp>
        <p:nvSpPr>
          <p:cNvPr id="82947" name="Rectangle 3"/>
          <p:cNvSpPr>
            <a:spLocks noGrp="1" noChangeArrowheads="1"/>
          </p:cNvSpPr>
          <p:nvPr>
            <p:ph type="body" idx="1"/>
          </p:nvPr>
        </p:nvSpPr>
        <p:spPr>
          <a:xfrm>
            <a:off x="457200" y="1524000"/>
            <a:ext cx="8229600" cy="4525963"/>
          </a:xfrm>
        </p:spPr>
        <p:txBody>
          <a:bodyPr/>
          <a:lstStyle/>
          <a:p>
            <a:pPr eaLnBrk="1" hangingPunct="1">
              <a:buFontTx/>
              <a:buNone/>
            </a:pPr>
            <a:r>
              <a:rPr lang="en-US" sz="2000" b="1" smtClean="0">
                <a:solidFill>
                  <a:srgbClr val="0099CC"/>
                </a:solidFill>
              </a:rPr>
              <a:t>EQUIPMENT_REPAIR 	(ItemNumber, Type, AcquisitionCost,</a:t>
            </a:r>
            <a:br>
              <a:rPr lang="en-US" sz="2000" b="1" smtClean="0">
                <a:solidFill>
                  <a:srgbClr val="0099CC"/>
                </a:solidFill>
              </a:rPr>
            </a:br>
            <a:r>
              <a:rPr lang="en-US" sz="2000" b="1" smtClean="0">
                <a:solidFill>
                  <a:srgbClr val="0099CC"/>
                </a:solidFill>
              </a:rPr>
              <a:t>			</a:t>
            </a:r>
            <a:r>
              <a:rPr lang="en-US" sz="2000" b="1" u="sng" smtClean="0">
                <a:solidFill>
                  <a:srgbClr val="0099CC"/>
                </a:solidFill>
              </a:rPr>
              <a:t>RepairNumbe</a:t>
            </a:r>
            <a:r>
              <a:rPr lang="en-US" sz="2000" b="1" smtClean="0">
                <a:solidFill>
                  <a:srgbClr val="0099CC"/>
                </a:solidFill>
              </a:rPr>
              <a:t>r, RepairDate, RepairAmount)</a:t>
            </a:r>
          </a:p>
          <a:p>
            <a:pPr eaLnBrk="1" hangingPunct="1">
              <a:buFontTx/>
              <a:buNone/>
            </a:pPr>
            <a:endParaRPr lang="en-US" sz="1800" b="1" smtClean="0">
              <a:solidFill>
                <a:srgbClr val="0066FF"/>
              </a:solidFill>
              <a:sym typeface="Wingdings" panose="05000000000000000000" pitchFamily="2" charset="2"/>
            </a:endParaRPr>
          </a:p>
          <a:p>
            <a:pPr eaLnBrk="1" hangingPunct="1">
              <a:buFontTx/>
              <a:buNone/>
            </a:pPr>
            <a:r>
              <a:rPr lang="en-US" sz="1800" b="1" smtClean="0">
                <a:solidFill>
                  <a:srgbClr val="0099CC"/>
                </a:solidFill>
                <a:sym typeface="Wingdings" panose="05000000000000000000" pitchFamily="2" charset="2"/>
              </a:rPr>
              <a:t>ItemNumber  (Type, </a:t>
            </a:r>
            <a:r>
              <a:rPr lang="en-US" sz="1800" b="1" smtClean="0">
                <a:solidFill>
                  <a:srgbClr val="0099CC"/>
                </a:solidFill>
              </a:rPr>
              <a:t>AcquisitionCost)</a:t>
            </a:r>
            <a:endParaRPr lang="en-US" sz="1800" b="1" smtClean="0">
              <a:solidFill>
                <a:srgbClr val="0099CC"/>
              </a:solidFill>
              <a:sym typeface="Wingdings" panose="05000000000000000000" pitchFamily="2" charset="2"/>
            </a:endParaRPr>
          </a:p>
          <a:p>
            <a:pPr eaLnBrk="1" hangingPunct="1">
              <a:buFontTx/>
              <a:buNone/>
            </a:pPr>
            <a:r>
              <a:rPr lang="en-US" sz="1800" b="1" smtClean="0">
                <a:solidFill>
                  <a:srgbClr val="0099CC"/>
                </a:solidFill>
                <a:sym typeface="Wingdings" panose="05000000000000000000" pitchFamily="2" charset="2"/>
              </a:rPr>
              <a:t>RepairNumber  (ItemNumber, </a:t>
            </a:r>
            <a:r>
              <a:rPr lang="en-US" sz="1800" b="1" smtClean="0">
                <a:solidFill>
                  <a:srgbClr val="0099CC"/>
                </a:solidFill>
              </a:rPr>
              <a:t>Type, AcquisitionCost,</a:t>
            </a:r>
            <a:br>
              <a:rPr lang="en-US" sz="1800" b="1" smtClean="0">
                <a:solidFill>
                  <a:srgbClr val="0099CC"/>
                </a:solidFill>
              </a:rPr>
            </a:br>
            <a:r>
              <a:rPr lang="en-US" sz="1800" b="1" smtClean="0">
                <a:solidFill>
                  <a:srgbClr val="0099CC"/>
                </a:solidFill>
              </a:rPr>
              <a:t>		  RepairDate, RepairAmount</a:t>
            </a:r>
            <a:r>
              <a:rPr lang="en-US" sz="1800" b="1" smtClean="0">
                <a:solidFill>
                  <a:srgbClr val="0099CC"/>
                </a:solidFill>
                <a:sym typeface="Wingdings" panose="05000000000000000000" pitchFamily="2" charset="2"/>
              </a:rPr>
              <a:t>)</a:t>
            </a:r>
          </a:p>
          <a:p>
            <a:pPr eaLnBrk="1" hangingPunct="1">
              <a:buFontTx/>
              <a:buNone/>
            </a:pPr>
            <a:endParaRPr lang="en-US" sz="2000" b="1" smtClean="0">
              <a:solidFill>
                <a:srgbClr val="0066FF"/>
              </a:solidFill>
            </a:endParaRPr>
          </a:p>
          <a:p>
            <a:pPr eaLnBrk="1" hangingPunct="1">
              <a:buFontTx/>
              <a:buNone/>
            </a:pPr>
            <a:r>
              <a:rPr lang="en-US" sz="2000" b="1" smtClean="0">
                <a:solidFill>
                  <a:srgbClr val="0099CC"/>
                </a:solidFill>
              </a:rPr>
              <a:t>ITEM 	  (</a:t>
            </a:r>
            <a:r>
              <a:rPr lang="en-US" sz="2000" b="1" u="sng" smtClean="0">
                <a:solidFill>
                  <a:srgbClr val="0099CC"/>
                </a:solidFill>
              </a:rPr>
              <a:t>ItemNumber</a:t>
            </a:r>
            <a:r>
              <a:rPr lang="en-US" sz="2000" b="1" smtClean="0">
                <a:solidFill>
                  <a:srgbClr val="0099CC"/>
                </a:solidFill>
              </a:rPr>
              <a:t>, Type, AcquisitionCost)</a:t>
            </a:r>
          </a:p>
          <a:p>
            <a:pPr eaLnBrk="1" hangingPunct="1">
              <a:buFontTx/>
              <a:buNone/>
            </a:pPr>
            <a:r>
              <a:rPr lang="en-US" sz="2000" b="1" smtClean="0">
                <a:solidFill>
                  <a:srgbClr val="0099CC"/>
                </a:solidFill>
              </a:rPr>
              <a:t>REPAIR  (</a:t>
            </a:r>
            <a:r>
              <a:rPr lang="en-US" sz="2000" b="1" u="sng" smtClean="0">
                <a:solidFill>
                  <a:srgbClr val="0099CC"/>
                </a:solidFill>
              </a:rPr>
              <a:t>RepairNumber</a:t>
            </a:r>
            <a:r>
              <a:rPr lang="en-US" sz="2000" b="1" smtClean="0">
                <a:solidFill>
                  <a:srgbClr val="0099CC"/>
                </a:solidFill>
              </a:rPr>
              <a:t>, </a:t>
            </a:r>
            <a:r>
              <a:rPr lang="en-US" sz="2000" b="1" i="1" smtClean="0">
                <a:solidFill>
                  <a:srgbClr val="0099CC"/>
                </a:solidFill>
              </a:rPr>
              <a:t>ItemNumber</a:t>
            </a:r>
            <a:r>
              <a:rPr lang="en-US" sz="2000" b="1" smtClean="0">
                <a:solidFill>
                  <a:srgbClr val="0099CC"/>
                </a:solidFill>
              </a:rPr>
              <a:t>, RepairDate, RepairAmount)</a:t>
            </a:r>
          </a:p>
          <a:p>
            <a:pPr eaLnBrk="1" hangingPunct="1">
              <a:buFontTx/>
              <a:buNone/>
            </a:pPr>
            <a:r>
              <a:rPr lang="en-US" sz="2000" b="1" smtClean="0">
                <a:solidFill>
                  <a:srgbClr val="0099CC"/>
                </a:solidFill>
              </a:rPr>
              <a:t>		</a:t>
            </a:r>
          </a:p>
          <a:p>
            <a:pPr eaLnBrk="1" hangingPunct="1">
              <a:buFontTx/>
              <a:buNone/>
            </a:pPr>
            <a:r>
              <a:rPr lang="en-US" sz="2000" b="1" smtClean="0">
                <a:solidFill>
                  <a:srgbClr val="0099CC"/>
                </a:solidFill>
              </a:rPr>
              <a:t>	Where REPAIR.ItemNumber must exist in ITEM.ItemNumber</a:t>
            </a:r>
          </a:p>
        </p:txBody>
      </p:sp>
      <p:sp>
        <p:nvSpPr>
          <p:cNvPr id="8294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8294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5B139C28-908E-432A-B9C6-93558518B979}" type="slidenum">
              <a:rPr lang="en-US">
                <a:solidFill>
                  <a:srgbClr val="0000CC"/>
                </a:solidFill>
              </a:rPr>
              <a:pPr/>
              <a:t>39</a:t>
            </a:fld>
            <a:endParaRPr lang="en-US">
              <a:solidFill>
                <a:srgbClr val="0000CC"/>
              </a:solidFill>
            </a:endParaRPr>
          </a:p>
          <a:p>
            <a:endParaRPr lang="en-US">
              <a:solidFill>
                <a:srgbClr val="0000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Chapter Premise</a:t>
            </a:r>
          </a:p>
        </p:txBody>
      </p:sp>
      <p:sp>
        <p:nvSpPr>
          <p:cNvPr id="11267" name="Rectangle 3"/>
          <p:cNvSpPr>
            <a:spLocks noGrp="1" noChangeArrowheads="1"/>
          </p:cNvSpPr>
          <p:nvPr>
            <p:ph type="body" idx="1"/>
          </p:nvPr>
        </p:nvSpPr>
        <p:spPr/>
        <p:txBody>
          <a:bodyPr/>
          <a:lstStyle/>
          <a:p>
            <a:pPr eaLnBrk="1" hangingPunct="1"/>
            <a:r>
              <a:rPr lang="en-US" smtClean="0"/>
              <a:t>We have received one or more tables of existing data.</a:t>
            </a:r>
          </a:p>
          <a:p>
            <a:pPr eaLnBrk="1" hangingPunct="1"/>
            <a:r>
              <a:rPr lang="en-US" smtClean="0"/>
              <a:t>The data is to be stored in a new database.</a:t>
            </a:r>
          </a:p>
          <a:p>
            <a:pPr eaLnBrk="1" hangingPunct="1"/>
            <a:r>
              <a:rPr lang="en-US" smtClean="0"/>
              <a:t>QUESTION:  Should the data be stored as received, or should it be transformed for storage?</a:t>
            </a:r>
          </a:p>
        </p:txBody>
      </p:sp>
      <p:sp>
        <p:nvSpPr>
          <p:cNvPr id="1126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126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7AE1F340-FE00-4225-9B31-549CA4E3F9DA}" type="slidenum">
              <a:rPr lang="en-US">
                <a:solidFill>
                  <a:srgbClr val="0000CC"/>
                </a:solidFill>
              </a:rPr>
              <a:pPr/>
              <a:t>4</a:t>
            </a:fld>
            <a:endParaRPr lang="en-US">
              <a:solidFill>
                <a:srgbClr val="0000CC"/>
              </a:solidFill>
            </a:endParaRPr>
          </a:p>
          <a:p>
            <a:endParaRPr lang="en-US">
              <a:solidFill>
                <a:srgbClr val="0000CC"/>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01686" y="1524003"/>
            <a:ext cx="5789714" cy="4721143"/>
          </a:xfrm>
          <a:prstGeom prst="rect">
            <a:avLst/>
          </a:prstGeom>
        </p:spPr>
      </p:pic>
      <p:sp>
        <p:nvSpPr>
          <p:cNvPr id="84995"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New Relations</a:t>
            </a:r>
          </a:p>
        </p:txBody>
      </p:sp>
      <p:sp>
        <p:nvSpPr>
          <p:cNvPr id="8499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8499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30D25153-BD2E-4385-A032-4378180687C5}" type="slidenum">
              <a:rPr lang="en-US">
                <a:solidFill>
                  <a:srgbClr val="0000CC"/>
                </a:solidFill>
              </a:rPr>
              <a:pPr/>
              <a:t>40</a:t>
            </a:fld>
            <a:endParaRPr lang="en-US">
              <a:solidFill>
                <a:srgbClr val="0000CC"/>
              </a:solidFill>
            </a:endParaRPr>
          </a:p>
          <a:p>
            <a:endParaRPr lang="en-US">
              <a:solidFill>
                <a:srgbClr val="0000CC"/>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6296" y="1558057"/>
            <a:ext cx="7801904" cy="3664762"/>
          </a:xfrm>
          <a:prstGeom prst="rect">
            <a:avLst/>
          </a:prstGeom>
        </p:spPr>
      </p:pic>
      <p:sp>
        <p:nvSpPr>
          <p:cNvPr id="87043"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Step-by-Step – 1NF</a:t>
            </a:r>
          </a:p>
        </p:txBody>
      </p:sp>
      <p:sp>
        <p:nvSpPr>
          <p:cNvPr id="87044" name="TextBox 9"/>
          <p:cNvSpPr txBox="1">
            <a:spLocks noChangeArrowheads="1"/>
          </p:cNvSpPr>
          <p:nvPr/>
        </p:nvSpPr>
        <p:spPr bwMode="auto">
          <a:xfrm>
            <a:off x="762000" y="5321300"/>
            <a:ext cx="7620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dirty="0">
                <a:solidFill>
                  <a:srgbClr val="0099CC"/>
                </a:solidFill>
              </a:rPr>
              <a:t>SKU_DATA (</a:t>
            </a:r>
            <a:r>
              <a:rPr lang="en-US" sz="1800" b="1" u="sng" dirty="0">
                <a:solidFill>
                  <a:srgbClr val="0099CC"/>
                </a:solidFill>
              </a:rPr>
              <a:t>SKU</a:t>
            </a:r>
            <a:r>
              <a:rPr lang="en-US" sz="1800" b="1" dirty="0">
                <a:solidFill>
                  <a:srgbClr val="0099CC"/>
                </a:solidFill>
              </a:rPr>
              <a:t>, </a:t>
            </a:r>
            <a:r>
              <a:rPr lang="en-US" sz="1800" b="1" dirty="0" err="1">
                <a:solidFill>
                  <a:srgbClr val="0099CC"/>
                </a:solidFill>
              </a:rPr>
              <a:t>SKU_Description</a:t>
            </a:r>
            <a:r>
              <a:rPr lang="en-US" sz="1800" b="1" dirty="0">
                <a:solidFill>
                  <a:srgbClr val="0099CC"/>
                </a:solidFill>
              </a:rPr>
              <a:t>, Department, Buyer)</a:t>
            </a:r>
          </a:p>
          <a:p>
            <a:pPr eaLnBrk="1" hangingPunct="1">
              <a:spcBef>
                <a:spcPct val="0"/>
              </a:spcBef>
              <a:buFontTx/>
              <a:buNone/>
            </a:pPr>
            <a:endParaRPr lang="en-US" sz="1800" dirty="0"/>
          </a:p>
          <a:p>
            <a:pPr eaLnBrk="1" hangingPunct="1">
              <a:spcBef>
                <a:spcPct val="0"/>
              </a:spcBef>
              <a:buFontTx/>
              <a:buNone/>
            </a:pPr>
            <a:r>
              <a:rPr lang="en-US" sz="1800" dirty="0"/>
              <a:t>1NF - Checking against the definition of 1NF, this relation is in 1NF.</a:t>
            </a:r>
          </a:p>
        </p:txBody>
      </p:sp>
      <p:sp>
        <p:nvSpPr>
          <p:cNvPr id="87045"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87046"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F4C0D6D7-811C-4459-AC47-BB311455878E}" type="slidenum">
              <a:rPr lang="en-US">
                <a:solidFill>
                  <a:srgbClr val="0000CC"/>
                </a:solidFill>
              </a:rPr>
              <a:pPr/>
              <a:t>41</a:t>
            </a:fld>
            <a:endParaRPr lang="en-US">
              <a:solidFill>
                <a:srgbClr val="0000CC"/>
              </a:solidFill>
            </a:endParaRPr>
          </a:p>
          <a:p>
            <a:endParaRPr lang="en-US">
              <a:solidFill>
                <a:srgbClr val="0000CC"/>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Step-by-Step – 2NF</a:t>
            </a:r>
          </a:p>
        </p:txBody>
      </p:sp>
      <p:sp>
        <p:nvSpPr>
          <p:cNvPr id="89091" name="TextBox 9"/>
          <p:cNvSpPr txBox="1">
            <a:spLocks noChangeArrowheads="1"/>
          </p:cNvSpPr>
          <p:nvPr/>
        </p:nvSpPr>
        <p:spPr bwMode="auto">
          <a:xfrm>
            <a:off x="762000" y="1752600"/>
            <a:ext cx="7620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rgbClr val="0099CC"/>
                </a:solidFill>
              </a:rPr>
              <a:t>SKU_DATA (</a:t>
            </a:r>
            <a:r>
              <a:rPr lang="en-US" sz="1800" b="1" u="sng">
                <a:solidFill>
                  <a:srgbClr val="0099CC"/>
                </a:solidFill>
              </a:rPr>
              <a:t>SKU</a:t>
            </a:r>
            <a:r>
              <a:rPr lang="en-US" sz="1800" b="1">
                <a:solidFill>
                  <a:srgbClr val="0099CC"/>
                </a:solidFill>
              </a:rPr>
              <a:t>, SKU_Description, Department, Buyer)</a:t>
            </a:r>
          </a:p>
          <a:p>
            <a:pPr eaLnBrk="1" hangingPunct="1">
              <a:spcBef>
                <a:spcPct val="0"/>
              </a:spcBef>
              <a:buFontTx/>
              <a:buNone/>
            </a:pPr>
            <a:endParaRPr lang="en-US" sz="1800"/>
          </a:p>
          <a:p>
            <a:pPr eaLnBrk="1" hangingPunct="1">
              <a:spcBef>
                <a:spcPct val="0"/>
              </a:spcBef>
              <a:buFontTx/>
              <a:buNone/>
            </a:pPr>
            <a:r>
              <a:rPr lang="en-US" sz="1800" b="1">
                <a:solidFill>
                  <a:srgbClr val="0099CC"/>
                </a:solidFill>
                <a:sym typeface="Wingdings" panose="05000000000000000000" pitchFamily="2" charset="2"/>
              </a:rPr>
              <a:t>SKU  (SKU_Description, Department, Buyer)</a:t>
            </a:r>
          </a:p>
          <a:p>
            <a:pPr eaLnBrk="1" hangingPunct="1">
              <a:spcBef>
                <a:spcPct val="0"/>
              </a:spcBef>
              <a:buFontTx/>
              <a:buNone/>
            </a:pPr>
            <a:r>
              <a:rPr lang="en-US" sz="1800" b="1">
                <a:solidFill>
                  <a:srgbClr val="0099CC"/>
                </a:solidFill>
                <a:sym typeface="Wingdings" panose="05000000000000000000" pitchFamily="2" charset="2"/>
              </a:rPr>
              <a:t>SKU_Description  (SKU, Department, Buyer)</a:t>
            </a:r>
          </a:p>
          <a:p>
            <a:pPr eaLnBrk="1" hangingPunct="1">
              <a:spcBef>
                <a:spcPct val="0"/>
              </a:spcBef>
              <a:buFontTx/>
              <a:buNone/>
            </a:pPr>
            <a:r>
              <a:rPr lang="en-US" sz="1800" b="1">
                <a:solidFill>
                  <a:srgbClr val="0099CC"/>
                </a:solidFill>
                <a:sym typeface="Wingdings" panose="05000000000000000000" pitchFamily="2" charset="2"/>
              </a:rPr>
              <a:t>Buyer  Department</a:t>
            </a:r>
            <a:endParaRPr lang="en-US" sz="1800" b="1">
              <a:solidFill>
                <a:srgbClr val="0099CC"/>
              </a:solidFill>
            </a:endParaRPr>
          </a:p>
          <a:p>
            <a:pPr eaLnBrk="1" hangingPunct="1">
              <a:spcBef>
                <a:spcPct val="0"/>
              </a:spcBef>
              <a:buFontTx/>
              <a:buNone/>
            </a:pPr>
            <a:endParaRPr lang="en-US" sz="1800"/>
          </a:p>
          <a:p>
            <a:pPr eaLnBrk="1" hangingPunct="1">
              <a:spcBef>
                <a:spcPct val="0"/>
              </a:spcBef>
              <a:buFontTx/>
              <a:buNone/>
            </a:pPr>
            <a:r>
              <a:rPr lang="en-US" sz="1800"/>
              <a:t>— SKU and SKU_Description are candidate keys.</a:t>
            </a:r>
          </a:p>
          <a:p>
            <a:pPr eaLnBrk="1" hangingPunct="1">
              <a:spcBef>
                <a:spcPct val="0"/>
              </a:spcBef>
              <a:buFontTx/>
              <a:buNone/>
            </a:pPr>
            <a:endParaRPr lang="en-US" sz="1800"/>
          </a:p>
          <a:p>
            <a:pPr eaLnBrk="1" hangingPunct="1">
              <a:spcBef>
                <a:spcPct val="0"/>
              </a:spcBef>
              <a:buFontTx/>
              <a:buNone/>
            </a:pPr>
            <a:r>
              <a:rPr lang="en-US" sz="1800"/>
              <a:t>— A relation is in 2NF if and only if </a:t>
            </a:r>
            <a:r>
              <a:rPr lang="en-US" sz="1800" i="1"/>
              <a:t>it is in 1NF</a:t>
            </a:r>
            <a:r>
              <a:rPr lang="en-US" sz="1800"/>
              <a:t> and </a:t>
            </a:r>
            <a:r>
              <a:rPr lang="en-US" sz="1800" i="1"/>
              <a:t>all non-key attributes are determined by the primary key</a:t>
            </a:r>
            <a:r>
              <a:rPr lang="en-US" sz="1800"/>
              <a:t>.</a:t>
            </a:r>
          </a:p>
          <a:p>
            <a:pPr eaLnBrk="1" hangingPunct="1">
              <a:spcBef>
                <a:spcPct val="0"/>
              </a:spcBef>
              <a:buFontTx/>
              <a:buNone/>
            </a:pPr>
            <a:r>
              <a:rPr lang="en-US" sz="1800"/>
              <a:t>— Since SKU is a single column primary key, all non-key attributes are determined by SKU, and the relation is in 2NF.</a:t>
            </a:r>
          </a:p>
        </p:txBody>
      </p:sp>
      <p:sp>
        <p:nvSpPr>
          <p:cNvPr id="8909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8909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9B1BB2F7-8FBA-473B-AAC6-82493B91302A}" type="slidenum">
              <a:rPr lang="en-US">
                <a:solidFill>
                  <a:srgbClr val="0000CC"/>
                </a:solidFill>
              </a:rPr>
              <a:pPr/>
              <a:t>42</a:t>
            </a:fld>
            <a:endParaRPr lang="en-US">
              <a:solidFill>
                <a:srgbClr val="0000CC"/>
              </a:solidFill>
            </a:endParaRPr>
          </a:p>
          <a:p>
            <a:endParaRPr lang="en-US">
              <a:solidFill>
                <a:srgbClr val="0000CC"/>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Step-by-Step – 3NF</a:t>
            </a:r>
          </a:p>
        </p:txBody>
      </p:sp>
      <p:sp>
        <p:nvSpPr>
          <p:cNvPr id="91139" name="TextBox 9"/>
          <p:cNvSpPr txBox="1">
            <a:spLocks noChangeArrowheads="1"/>
          </p:cNvSpPr>
          <p:nvPr/>
        </p:nvSpPr>
        <p:spPr bwMode="auto">
          <a:xfrm>
            <a:off x="762000" y="1676400"/>
            <a:ext cx="7620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rgbClr val="0099CC"/>
                </a:solidFill>
              </a:rPr>
              <a:t>SKU_DATA (</a:t>
            </a:r>
            <a:r>
              <a:rPr lang="en-US" sz="1800" b="1" u="sng">
                <a:solidFill>
                  <a:srgbClr val="0099CC"/>
                </a:solidFill>
              </a:rPr>
              <a:t>SKU</a:t>
            </a:r>
            <a:r>
              <a:rPr lang="en-US" sz="1800" b="1">
                <a:solidFill>
                  <a:srgbClr val="0099CC"/>
                </a:solidFill>
              </a:rPr>
              <a:t>, SKU_Description, Department, Buyer)</a:t>
            </a:r>
          </a:p>
          <a:p>
            <a:pPr eaLnBrk="1" hangingPunct="1">
              <a:spcBef>
                <a:spcPct val="0"/>
              </a:spcBef>
              <a:buFontTx/>
              <a:buNone/>
            </a:pPr>
            <a:endParaRPr lang="en-US" sz="1800"/>
          </a:p>
          <a:p>
            <a:pPr eaLnBrk="1" hangingPunct="1">
              <a:spcBef>
                <a:spcPct val="0"/>
              </a:spcBef>
              <a:buFontTx/>
              <a:buNone/>
            </a:pPr>
            <a:r>
              <a:rPr lang="en-US" sz="1800" b="1">
                <a:solidFill>
                  <a:srgbClr val="0099CC"/>
                </a:solidFill>
                <a:sym typeface="Wingdings" panose="05000000000000000000" pitchFamily="2" charset="2"/>
              </a:rPr>
              <a:t>SKU  (SKU_Description, Department, Buyer)</a:t>
            </a:r>
          </a:p>
          <a:p>
            <a:pPr eaLnBrk="1" hangingPunct="1">
              <a:spcBef>
                <a:spcPct val="0"/>
              </a:spcBef>
              <a:buFontTx/>
              <a:buNone/>
            </a:pPr>
            <a:r>
              <a:rPr lang="en-US" sz="1800" b="1">
                <a:solidFill>
                  <a:srgbClr val="0099CC"/>
                </a:solidFill>
                <a:sym typeface="Wingdings" panose="05000000000000000000" pitchFamily="2" charset="2"/>
              </a:rPr>
              <a:t>SKU_Description  (SKU, Department, Buyer)</a:t>
            </a:r>
          </a:p>
          <a:p>
            <a:pPr eaLnBrk="1" hangingPunct="1">
              <a:spcBef>
                <a:spcPct val="0"/>
              </a:spcBef>
              <a:buFontTx/>
              <a:buNone/>
            </a:pPr>
            <a:r>
              <a:rPr lang="en-US" sz="1800" b="1">
                <a:solidFill>
                  <a:srgbClr val="0099CC"/>
                </a:solidFill>
                <a:sym typeface="Wingdings" panose="05000000000000000000" pitchFamily="2" charset="2"/>
              </a:rPr>
              <a:t>Buyer  Department</a:t>
            </a:r>
            <a:endParaRPr lang="en-US" sz="1800" b="1">
              <a:solidFill>
                <a:srgbClr val="0099CC"/>
              </a:solidFill>
            </a:endParaRPr>
          </a:p>
          <a:p>
            <a:pPr eaLnBrk="1" hangingPunct="1">
              <a:spcBef>
                <a:spcPct val="0"/>
              </a:spcBef>
              <a:buFontTx/>
              <a:buNone/>
            </a:pPr>
            <a:endParaRPr lang="en-US" sz="1800"/>
          </a:p>
          <a:p>
            <a:pPr eaLnBrk="1" hangingPunct="1">
              <a:spcBef>
                <a:spcPct val="0"/>
              </a:spcBef>
              <a:buFontTx/>
              <a:buNone/>
            </a:pPr>
            <a:r>
              <a:rPr lang="en-US" sz="1800"/>
              <a:t>— SKU and SKU_Description are candidate keys.</a:t>
            </a:r>
          </a:p>
          <a:p>
            <a:pPr eaLnBrk="1" hangingPunct="1">
              <a:spcBef>
                <a:spcPct val="0"/>
              </a:spcBef>
              <a:buFontTx/>
              <a:buNone/>
            </a:pPr>
            <a:endParaRPr lang="en-US" sz="1800"/>
          </a:p>
          <a:p>
            <a:pPr eaLnBrk="1" hangingPunct="1">
              <a:spcBef>
                <a:spcPct val="0"/>
              </a:spcBef>
              <a:buFontTx/>
              <a:buNone/>
            </a:pPr>
            <a:r>
              <a:rPr lang="en-US" sz="1800"/>
              <a:t>— A relation is in 3NF if and only if </a:t>
            </a:r>
            <a:r>
              <a:rPr lang="en-US" sz="1800" i="1"/>
              <a:t>it is in 2NF</a:t>
            </a:r>
            <a:r>
              <a:rPr lang="en-US" sz="1800"/>
              <a:t> and </a:t>
            </a:r>
            <a:r>
              <a:rPr lang="en-US" sz="1800" i="1"/>
              <a:t>there are no non-key attributes determined by another non-key attribute</a:t>
            </a:r>
            <a:r>
              <a:rPr lang="en-US" sz="1800"/>
              <a:t>.</a:t>
            </a:r>
          </a:p>
          <a:p>
            <a:pPr eaLnBrk="1" hangingPunct="1">
              <a:spcBef>
                <a:spcPct val="0"/>
              </a:spcBef>
              <a:buFontTx/>
              <a:buNone/>
            </a:pPr>
            <a:r>
              <a:rPr lang="en-US" sz="1800"/>
              <a:t>— However, the term non-key attribute means an attribute that is neither (1) a candidate key itself, nor (2) part of a composite candidate key.</a:t>
            </a:r>
          </a:p>
          <a:p>
            <a:pPr eaLnBrk="1" hangingPunct="1">
              <a:spcBef>
                <a:spcPct val="0"/>
              </a:spcBef>
              <a:buFontTx/>
              <a:buNone/>
            </a:pPr>
            <a:r>
              <a:rPr lang="en-US" sz="1800"/>
              <a:t>— Therefore, the only non key attribute is Buyer, and it is a determinant. — Therefore, not in 3NF.</a:t>
            </a:r>
          </a:p>
        </p:txBody>
      </p:sp>
      <p:sp>
        <p:nvSpPr>
          <p:cNvPr id="9114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9114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EEC1C837-6E91-42BF-9B98-3487690A98F5}" type="slidenum">
              <a:rPr lang="en-US">
                <a:solidFill>
                  <a:srgbClr val="0000CC"/>
                </a:solidFill>
              </a:rPr>
              <a:pPr/>
              <a:t>43</a:t>
            </a:fld>
            <a:endParaRPr lang="en-US">
              <a:solidFill>
                <a:srgbClr val="0000CC"/>
              </a:solidFill>
            </a:endParaRPr>
          </a:p>
          <a:p>
            <a:endParaRPr lang="en-US">
              <a:solidFill>
                <a:srgbClr val="0000C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Step-by-Step – 3NF</a:t>
            </a:r>
          </a:p>
        </p:txBody>
      </p:sp>
      <p:sp>
        <p:nvSpPr>
          <p:cNvPr id="93187" name="TextBox 9"/>
          <p:cNvSpPr txBox="1">
            <a:spLocks noChangeArrowheads="1"/>
          </p:cNvSpPr>
          <p:nvPr/>
        </p:nvSpPr>
        <p:spPr bwMode="auto">
          <a:xfrm>
            <a:off x="762000" y="1676400"/>
            <a:ext cx="7620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a:t>— Therefore, break out the Buyer </a:t>
            </a:r>
            <a:r>
              <a:rPr lang="en-US" sz="1800" b="1">
                <a:sym typeface="Wingdings" panose="05000000000000000000" pitchFamily="2" charset="2"/>
              </a:rPr>
              <a:t> </a:t>
            </a:r>
            <a:r>
              <a:rPr lang="en-US" sz="1800">
                <a:sym typeface="Wingdings" panose="05000000000000000000" pitchFamily="2" charset="2"/>
              </a:rPr>
              <a:t>Department functional dependency</a:t>
            </a:r>
            <a:r>
              <a:rPr lang="en-US" sz="1800"/>
              <a:t>.</a:t>
            </a:r>
          </a:p>
          <a:p>
            <a:pPr eaLnBrk="1" hangingPunct="1">
              <a:spcBef>
                <a:spcPct val="0"/>
              </a:spcBef>
              <a:buFontTx/>
              <a:buNone/>
            </a:pPr>
            <a:endParaRPr lang="en-US" sz="1800" b="1">
              <a:solidFill>
                <a:srgbClr val="0099CC"/>
              </a:solidFill>
            </a:endParaRPr>
          </a:p>
          <a:p>
            <a:pPr eaLnBrk="1" hangingPunct="1">
              <a:spcBef>
                <a:spcPct val="0"/>
              </a:spcBef>
              <a:buFontTx/>
              <a:buNone/>
            </a:pPr>
            <a:r>
              <a:rPr lang="en-US" sz="1800" b="1">
                <a:solidFill>
                  <a:srgbClr val="0099CC"/>
                </a:solidFill>
              </a:rPr>
              <a:t>SKU_DATA_2 (</a:t>
            </a:r>
            <a:r>
              <a:rPr lang="en-US" sz="1800" b="1" u="sng">
                <a:solidFill>
                  <a:srgbClr val="0099CC"/>
                </a:solidFill>
              </a:rPr>
              <a:t>SKU</a:t>
            </a:r>
            <a:r>
              <a:rPr lang="en-US" sz="1800" b="1">
                <a:solidFill>
                  <a:srgbClr val="0099CC"/>
                </a:solidFill>
              </a:rPr>
              <a:t>, SKU_Description, </a:t>
            </a:r>
            <a:r>
              <a:rPr lang="en-US" sz="1800" b="1" i="1">
                <a:solidFill>
                  <a:srgbClr val="0099CC"/>
                </a:solidFill>
              </a:rPr>
              <a:t>Buyer</a:t>
            </a:r>
            <a:r>
              <a:rPr lang="en-US" sz="1800" b="1">
                <a:solidFill>
                  <a:srgbClr val="0099CC"/>
                </a:solidFill>
              </a:rPr>
              <a:t>)</a:t>
            </a:r>
          </a:p>
          <a:p>
            <a:pPr eaLnBrk="1" hangingPunct="1">
              <a:spcBef>
                <a:spcPct val="0"/>
              </a:spcBef>
              <a:buFontTx/>
              <a:buNone/>
            </a:pPr>
            <a:r>
              <a:rPr lang="en-US" sz="1800" b="1">
                <a:solidFill>
                  <a:srgbClr val="0099CC"/>
                </a:solidFill>
              </a:rPr>
              <a:t>BUYER (</a:t>
            </a:r>
            <a:r>
              <a:rPr lang="en-US" sz="1800" b="1" u="sng">
                <a:solidFill>
                  <a:srgbClr val="0099CC"/>
                </a:solidFill>
              </a:rPr>
              <a:t>Buyer</a:t>
            </a:r>
            <a:r>
              <a:rPr lang="en-US" sz="1800" b="1">
                <a:solidFill>
                  <a:srgbClr val="0099CC"/>
                </a:solidFill>
              </a:rPr>
              <a:t>, Department)</a:t>
            </a:r>
          </a:p>
          <a:p>
            <a:pPr eaLnBrk="1" hangingPunct="1">
              <a:spcBef>
                <a:spcPct val="0"/>
              </a:spcBef>
              <a:buFontTx/>
              <a:buNone/>
            </a:pPr>
            <a:endParaRPr lang="en-US" sz="1800" b="1">
              <a:solidFill>
                <a:srgbClr val="0099CC"/>
              </a:solidFill>
              <a:sym typeface="Wingdings" panose="05000000000000000000" pitchFamily="2" charset="2"/>
            </a:endParaRPr>
          </a:p>
          <a:p>
            <a:pPr eaLnBrk="1" hangingPunct="1">
              <a:spcBef>
                <a:spcPct val="0"/>
              </a:spcBef>
              <a:buFontTx/>
              <a:buNone/>
            </a:pPr>
            <a:r>
              <a:rPr lang="en-US" sz="1800" b="1">
                <a:solidFill>
                  <a:srgbClr val="0099CC"/>
                </a:solidFill>
              </a:rPr>
              <a:t>Where SKU_DATA_2.Buyer must exist in BUYER.Buyer</a:t>
            </a:r>
          </a:p>
          <a:p>
            <a:pPr eaLnBrk="1" hangingPunct="1">
              <a:spcBef>
                <a:spcPct val="0"/>
              </a:spcBef>
              <a:buFontTx/>
              <a:buNone/>
            </a:pPr>
            <a:endParaRPr lang="en-US" sz="1800" b="1">
              <a:solidFill>
                <a:srgbClr val="0099CC"/>
              </a:solidFill>
            </a:endParaRPr>
          </a:p>
          <a:p>
            <a:pPr eaLnBrk="1" hangingPunct="1">
              <a:spcBef>
                <a:spcPct val="0"/>
              </a:spcBef>
              <a:buFontTx/>
              <a:buNone/>
            </a:pPr>
            <a:r>
              <a:rPr lang="en-US" sz="1800"/>
              <a:t>— SKU_DATA_2 is in 3NF</a:t>
            </a:r>
          </a:p>
          <a:p>
            <a:pPr eaLnBrk="1" hangingPunct="1">
              <a:spcBef>
                <a:spcPct val="0"/>
              </a:spcBef>
              <a:buFontTx/>
              <a:buNone/>
            </a:pPr>
            <a:r>
              <a:rPr lang="en-US" sz="1800"/>
              <a:t>— BUYER is in 3NF</a:t>
            </a:r>
          </a:p>
        </p:txBody>
      </p:sp>
      <p:sp>
        <p:nvSpPr>
          <p:cNvPr id="9318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9318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3E730E06-6BCE-4855-9574-6643623B2E49}" type="slidenum">
              <a:rPr lang="en-US">
                <a:solidFill>
                  <a:srgbClr val="0000CC"/>
                </a:solidFill>
              </a:rPr>
              <a:pPr/>
              <a:t>44</a:t>
            </a:fld>
            <a:endParaRPr lang="en-US">
              <a:solidFill>
                <a:srgbClr val="0000CC"/>
              </a:solidFill>
            </a:endParaRPr>
          </a:p>
          <a:p>
            <a:endParaRPr lang="en-US">
              <a:solidFill>
                <a:srgbClr val="0000CC"/>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Step-by-Step – BCNF</a:t>
            </a:r>
          </a:p>
        </p:txBody>
      </p:sp>
      <p:sp>
        <p:nvSpPr>
          <p:cNvPr id="95235" name="TextBox 9"/>
          <p:cNvSpPr txBox="1">
            <a:spLocks noChangeArrowheads="1"/>
          </p:cNvSpPr>
          <p:nvPr/>
        </p:nvSpPr>
        <p:spPr bwMode="auto">
          <a:xfrm>
            <a:off x="762000" y="1676400"/>
            <a:ext cx="7620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a:solidFill>
                  <a:srgbClr val="0099CC"/>
                </a:solidFill>
              </a:rPr>
              <a:t>SKU_DATA_2 (</a:t>
            </a:r>
            <a:r>
              <a:rPr lang="en-US" sz="1800" b="1" u="sng">
                <a:solidFill>
                  <a:srgbClr val="0099CC"/>
                </a:solidFill>
              </a:rPr>
              <a:t>SKU</a:t>
            </a:r>
            <a:r>
              <a:rPr lang="en-US" sz="1800" b="1">
                <a:solidFill>
                  <a:srgbClr val="0099CC"/>
                </a:solidFill>
              </a:rPr>
              <a:t>, SKU_Description, </a:t>
            </a:r>
            <a:r>
              <a:rPr lang="en-US" sz="1800" b="1" i="1">
                <a:solidFill>
                  <a:srgbClr val="0099CC"/>
                </a:solidFill>
              </a:rPr>
              <a:t>Buyer</a:t>
            </a:r>
            <a:r>
              <a:rPr lang="en-US" sz="1800" b="1">
                <a:solidFill>
                  <a:srgbClr val="0099CC"/>
                </a:solidFill>
              </a:rPr>
              <a:t>)</a:t>
            </a:r>
          </a:p>
          <a:p>
            <a:pPr eaLnBrk="1" hangingPunct="1">
              <a:spcBef>
                <a:spcPct val="0"/>
              </a:spcBef>
              <a:buFontTx/>
              <a:buNone/>
            </a:pPr>
            <a:r>
              <a:rPr lang="en-US" sz="1800" b="1">
                <a:solidFill>
                  <a:srgbClr val="0099CC"/>
                </a:solidFill>
              </a:rPr>
              <a:t>BUYER (</a:t>
            </a:r>
            <a:r>
              <a:rPr lang="en-US" sz="1800" b="1" u="sng">
                <a:solidFill>
                  <a:srgbClr val="0099CC"/>
                </a:solidFill>
              </a:rPr>
              <a:t>Buyer</a:t>
            </a:r>
            <a:r>
              <a:rPr lang="en-US" sz="1800" b="1">
                <a:solidFill>
                  <a:srgbClr val="0099CC"/>
                </a:solidFill>
              </a:rPr>
              <a:t>, Department)</a:t>
            </a:r>
          </a:p>
          <a:p>
            <a:pPr eaLnBrk="1" hangingPunct="1">
              <a:spcBef>
                <a:spcPct val="0"/>
              </a:spcBef>
              <a:buFontTx/>
              <a:buNone/>
            </a:pPr>
            <a:endParaRPr lang="en-US" sz="1800" b="1">
              <a:solidFill>
                <a:srgbClr val="0099CC"/>
              </a:solidFill>
              <a:sym typeface="Wingdings" panose="05000000000000000000" pitchFamily="2" charset="2"/>
            </a:endParaRPr>
          </a:p>
          <a:p>
            <a:pPr eaLnBrk="1" hangingPunct="1">
              <a:spcBef>
                <a:spcPct val="0"/>
              </a:spcBef>
              <a:buFontTx/>
              <a:buNone/>
            </a:pPr>
            <a:r>
              <a:rPr lang="en-US" sz="1800" b="1">
                <a:solidFill>
                  <a:srgbClr val="0099CC"/>
                </a:solidFill>
              </a:rPr>
              <a:t>Where SKU_DATA_2.Buyer must exist in BUYER.Buyer</a:t>
            </a:r>
          </a:p>
          <a:p>
            <a:pPr eaLnBrk="1" hangingPunct="1">
              <a:spcBef>
                <a:spcPct val="0"/>
              </a:spcBef>
              <a:buFontTx/>
              <a:buNone/>
            </a:pPr>
            <a:endParaRPr lang="en-US" sz="1800"/>
          </a:p>
          <a:p>
            <a:pPr eaLnBrk="1" hangingPunct="1">
              <a:spcBef>
                <a:spcPct val="0"/>
              </a:spcBef>
              <a:buFontTx/>
              <a:buNone/>
            </a:pPr>
            <a:r>
              <a:rPr lang="en-US" sz="1800" b="1">
                <a:solidFill>
                  <a:srgbClr val="0099CC"/>
                </a:solidFill>
                <a:sym typeface="Wingdings" panose="05000000000000000000" pitchFamily="2" charset="2"/>
              </a:rPr>
              <a:t>SKU  (SKU_Description, Department, Buyer)</a:t>
            </a:r>
          </a:p>
          <a:p>
            <a:pPr eaLnBrk="1" hangingPunct="1">
              <a:spcBef>
                <a:spcPct val="0"/>
              </a:spcBef>
              <a:buFontTx/>
              <a:buNone/>
            </a:pPr>
            <a:r>
              <a:rPr lang="en-US" sz="1800" b="1">
                <a:solidFill>
                  <a:srgbClr val="0099CC"/>
                </a:solidFill>
                <a:sym typeface="Wingdings" panose="05000000000000000000" pitchFamily="2" charset="2"/>
              </a:rPr>
              <a:t>SKU_Description  (SKU, Department, Buyer)</a:t>
            </a:r>
          </a:p>
          <a:p>
            <a:pPr eaLnBrk="1" hangingPunct="1">
              <a:spcBef>
                <a:spcPct val="0"/>
              </a:spcBef>
              <a:buFontTx/>
              <a:buNone/>
            </a:pPr>
            <a:r>
              <a:rPr lang="en-US" sz="1800" b="1">
                <a:solidFill>
                  <a:srgbClr val="0099CC"/>
                </a:solidFill>
                <a:sym typeface="Wingdings" panose="05000000000000000000" pitchFamily="2" charset="2"/>
              </a:rPr>
              <a:t>Buyer  Department</a:t>
            </a:r>
            <a:endParaRPr lang="en-US" sz="1800" b="1">
              <a:solidFill>
                <a:srgbClr val="0099CC"/>
              </a:solidFill>
            </a:endParaRPr>
          </a:p>
          <a:p>
            <a:pPr eaLnBrk="1" hangingPunct="1">
              <a:spcBef>
                <a:spcPct val="0"/>
              </a:spcBef>
              <a:buFontTx/>
              <a:buNone/>
            </a:pPr>
            <a:endParaRPr lang="en-US" sz="1800"/>
          </a:p>
          <a:p>
            <a:pPr eaLnBrk="1" hangingPunct="1">
              <a:spcBef>
                <a:spcPct val="0"/>
              </a:spcBef>
              <a:buFontTx/>
              <a:buNone/>
            </a:pPr>
            <a:r>
              <a:rPr lang="en-US" sz="1800"/>
              <a:t>— A relation is in BCNF if and only if </a:t>
            </a:r>
            <a:r>
              <a:rPr lang="en-US" sz="1800" i="1"/>
              <a:t>it is in 3NF</a:t>
            </a:r>
            <a:r>
              <a:rPr lang="en-US" sz="1800"/>
              <a:t> and </a:t>
            </a:r>
            <a:r>
              <a:rPr lang="en-US" sz="1800" i="1"/>
              <a:t>every determinant is a candidate-key</a:t>
            </a:r>
            <a:r>
              <a:rPr lang="en-US" sz="1800"/>
              <a:t>.</a:t>
            </a:r>
          </a:p>
          <a:p>
            <a:pPr eaLnBrk="1" hangingPunct="1">
              <a:spcBef>
                <a:spcPct val="0"/>
              </a:spcBef>
              <a:buFontTx/>
              <a:buNone/>
            </a:pPr>
            <a:r>
              <a:rPr lang="en-US" sz="1800"/>
              <a:t>— In SKU_DATA_2, both determinants are determinant keys, so SKU_DATA_2 is in BCNF.</a:t>
            </a:r>
          </a:p>
          <a:p>
            <a:pPr eaLnBrk="1" hangingPunct="1">
              <a:spcBef>
                <a:spcPct val="0"/>
              </a:spcBef>
              <a:buFontTx/>
              <a:buNone/>
            </a:pPr>
            <a:r>
              <a:rPr lang="en-US" sz="1800"/>
              <a:t>— In BUYER, the determinant is a determinant key, so BUYER is in BCNF.</a:t>
            </a:r>
          </a:p>
          <a:p>
            <a:pPr eaLnBrk="1" hangingPunct="1">
              <a:spcBef>
                <a:spcPct val="0"/>
              </a:spcBef>
              <a:buFontTx/>
              <a:buNone/>
            </a:pPr>
            <a:endParaRPr lang="en-US" sz="1800"/>
          </a:p>
        </p:txBody>
      </p:sp>
      <p:sp>
        <p:nvSpPr>
          <p:cNvPr id="9523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9523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F970E49B-C49C-4617-ADF2-21797C42B71C}" type="slidenum">
              <a:rPr lang="en-US">
                <a:solidFill>
                  <a:srgbClr val="0000CC"/>
                </a:solidFill>
              </a:rPr>
              <a:pPr/>
              <a:t>45</a:t>
            </a:fld>
            <a:endParaRPr lang="en-US">
              <a:solidFill>
                <a:srgbClr val="0000CC"/>
              </a:solidFill>
            </a:endParaRPr>
          </a:p>
          <a:p>
            <a:endParaRPr lang="en-US">
              <a:solidFill>
                <a:srgbClr val="0000CC"/>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21198" y="1515558"/>
            <a:ext cx="4374603" cy="4628572"/>
          </a:xfrm>
          <a:prstGeom prst="rect">
            <a:avLst/>
          </a:prstGeom>
        </p:spPr>
      </p:pic>
      <p:sp>
        <p:nvSpPr>
          <p:cNvPr id="97282"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3200" smtClean="0"/>
              <a:t> SKU_DATA Step-by-Step – New Relations</a:t>
            </a:r>
          </a:p>
        </p:txBody>
      </p:sp>
      <p:sp>
        <p:nvSpPr>
          <p:cNvPr id="9728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9728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FE889DEC-BA51-474E-8894-0C23C0CE143C}" type="slidenum">
              <a:rPr lang="en-US">
                <a:solidFill>
                  <a:srgbClr val="0000CC"/>
                </a:solidFill>
              </a:rPr>
              <a:pPr/>
              <a:t>46</a:t>
            </a:fld>
            <a:endParaRPr lang="en-US">
              <a:solidFill>
                <a:srgbClr val="0000CC"/>
              </a:solidFill>
            </a:endParaRPr>
          </a:p>
          <a:p>
            <a:endParaRPr lang="en-US">
              <a:solidFill>
                <a:srgbClr val="0000CC"/>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199" y="1600198"/>
            <a:ext cx="8192000" cy="3848000"/>
          </a:xfrm>
          <a:prstGeom prst="rect">
            <a:avLst/>
          </a:prstGeom>
        </p:spPr>
      </p:pic>
      <p:sp>
        <p:nvSpPr>
          <p:cNvPr id="99331"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Straight-to-BCNF</a:t>
            </a:r>
          </a:p>
        </p:txBody>
      </p:sp>
      <p:sp>
        <p:nvSpPr>
          <p:cNvPr id="9933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9933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5645F9A7-4C3A-41EA-AF4B-C96E7F71109B}" type="slidenum">
              <a:rPr lang="en-US">
                <a:solidFill>
                  <a:srgbClr val="0000CC"/>
                </a:solidFill>
              </a:rPr>
              <a:pPr/>
              <a:t>47</a:t>
            </a:fld>
            <a:endParaRPr lang="en-US">
              <a:solidFill>
                <a:srgbClr val="0000CC"/>
              </a:solidFill>
            </a:endParaRPr>
          </a:p>
          <a:p>
            <a:endParaRPr lang="en-US">
              <a:solidFill>
                <a:srgbClr val="0000CC"/>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 SKU_DATA Straight-to-BCNF </a:t>
            </a:r>
          </a:p>
        </p:txBody>
      </p:sp>
      <p:sp>
        <p:nvSpPr>
          <p:cNvPr id="101379" name="Rectangle 3"/>
          <p:cNvSpPr>
            <a:spLocks noGrp="1" noChangeArrowheads="1"/>
          </p:cNvSpPr>
          <p:nvPr>
            <p:ph type="body" idx="1"/>
          </p:nvPr>
        </p:nvSpPr>
        <p:spPr/>
        <p:txBody>
          <a:bodyPr/>
          <a:lstStyle/>
          <a:p>
            <a:pPr eaLnBrk="1" hangingPunct="1">
              <a:buFontTx/>
              <a:buNone/>
            </a:pPr>
            <a:r>
              <a:rPr lang="en-US" sz="2000" b="1" smtClean="0">
                <a:solidFill>
                  <a:srgbClr val="0099CC"/>
                </a:solidFill>
              </a:rPr>
              <a:t>SKU_DATA 	(</a:t>
            </a:r>
            <a:r>
              <a:rPr lang="en-US" sz="2000" b="1" u="sng" smtClean="0">
                <a:solidFill>
                  <a:srgbClr val="0099CC"/>
                </a:solidFill>
              </a:rPr>
              <a:t>SKU</a:t>
            </a:r>
            <a:r>
              <a:rPr lang="en-US" sz="2000" b="1" smtClean="0">
                <a:solidFill>
                  <a:srgbClr val="0099CC"/>
                </a:solidFill>
              </a:rPr>
              <a:t>, SKU_Description, Department, Buyer)</a:t>
            </a:r>
          </a:p>
          <a:p>
            <a:pPr eaLnBrk="1" hangingPunct="1">
              <a:buFontTx/>
              <a:buNone/>
            </a:pPr>
            <a:endParaRPr lang="en-US" sz="1800" b="1" smtClean="0">
              <a:solidFill>
                <a:srgbClr val="0099CC"/>
              </a:solidFill>
              <a:sym typeface="Wingdings" panose="05000000000000000000" pitchFamily="2" charset="2"/>
            </a:endParaRPr>
          </a:p>
          <a:p>
            <a:pPr eaLnBrk="1" hangingPunct="1">
              <a:buFontTx/>
              <a:buNone/>
            </a:pPr>
            <a:r>
              <a:rPr lang="en-US" sz="1800" b="1" smtClean="0">
                <a:solidFill>
                  <a:srgbClr val="0099CC"/>
                </a:solidFill>
                <a:sym typeface="Wingdings" panose="05000000000000000000" pitchFamily="2" charset="2"/>
              </a:rPr>
              <a:t>SKU  (SKU_Description, Department, Buyer)</a:t>
            </a:r>
          </a:p>
          <a:p>
            <a:pPr eaLnBrk="1" hangingPunct="1">
              <a:buFontTx/>
              <a:buNone/>
            </a:pPr>
            <a:r>
              <a:rPr lang="en-US" sz="1800" b="1" smtClean="0">
                <a:solidFill>
                  <a:srgbClr val="0099CC"/>
                </a:solidFill>
                <a:sym typeface="Wingdings" panose="05000000000000000000" pitchFamily="2" charset="2"/>
              </a:rPr>
              <a:t>SKU_Description  (SKU, Department, Buyer)</a:t>
            </a:r>
          </a:p>
          <a:p>
            <a:pPr eaLnBrk="1" hangingPunct="1">
              <a:buFontTx/>
              <a:buNone/>
            </a:pPr>
            <a:r>
              <a:rPr lang="en-US" sz="1800" b="1" smtClean="0">
                <a:solidFill>
                  <a:srgbClr val="0099CC"/>
                </a:solidFill>
                <a:sym typeface="Wingdings" panose="05000000000000000000" pitchFamily="2" charset="2"/>
              </a:rPr>
              <a:t>Buyer  Department</a:t>
            </a:r>
            <a:endParaRPr lang="en-US" sz="1800" b="1" smtClean="0">
              <a:solidFill>
                <a:srgbClr val="0099CC"/>
              </a:solidFill>
            </a:endParaRPr>
          </a:p>
          <a:p>
            <a:pPr eaLnBrk="1" hangingPunct="1">
              <a:buFontTx/>
              <a:buNone/>
            </a:pPr>
            <a:endParaRPr lang="en-US" sz="1800" b="1" smtClean="0">
              <a:solidFill>
                <a:srgbClr val="0099CC"/>
              </a:solidFill>
            </a:endParaRPr>
          </a:p>
          <a:p>
            <a:pPr eaLnBrk="1" hangingPunct="1">
              <a:buFontTx/>
              <a:buNone/>
            </a:pPr>
            <a:r>
              <a:rPr lang="en-US" sz="2000" smtClean="0"/>
              <a:t>— </a:t>
            </a:r>
            <a:r>
              <a:rPr lang="en-US" sz="1800" smtClean="0"/>
              <a:t>Therefore, break out the Buyer </a:t>
            </a:r>
            <a:r>
              <a:rPr lang="en-US" sz="1800" b="1" smtClean="0">
                <a:sym typeface="Wingdings" panose="05000000000000000000" pitchFamily="2" charset="2"/>
              </a:rPr>
              <a:t> </a:t>
            </a:r>
            <a:r>
              <a:rPr lang="en-US" sz="1800" smtClean="0">
                <a:sym typeface="Wingdings" panose="05000000000000000000" pitchFamily="2" charset="2"/>
              </a:rPr>
              <a:t>Department functional dependency</a:t>
            </a:r>
            <a:r>
              <a:rPr lang="en-US" sz="1800" smtClean="0"/>
              <a:t>.</a:t>
            </a:r>
            <a:endParaRPr lang="en-US" sz="2000" smtClean="0"/>
          </a:p>
          <a:p>
            <a:pPr eaLnBrk="1" hangingPunct="1">
              <a:buFontTx/>
              <a:buNone/>
            </a:pPr>
            <a:endParaRPr lang="en-US" sz="2000" b="1" smtClean="0">
              <a:solidFill>
                <a:srgbClr val="0099CC"/>
              </a:solidFill>
            </a:endParaRPr>
          </a:p>
          <a:p>
            <a:pPr eaLnBrk="1" hangingPunct="1">
              <a:buFontTx/>
              <a:buNone/>
            </a:pPr>
            <a:r>
              <a:rPr lang="en-US" sz="2000" b="1" smtClean="0">
                <a:solidFill>
                  <a:srgbClr val="0099CC"/>
                </a:solidFill>
              </a:rPr>
              <a:t>SKU_DATA 	(</a:t>
            </a:r>
            <a:r>
              <a:rPr lang="en-US" sz="2000" b="1" u="sng" smtClean="0">
                <a:solidFill>
                  <a:srgbClr val="0099CC"/>
                </a:solidFill>
              </a:rPr>
              <a:t>SKU</a:t>
            </a:r>
            <a:r>
              <a:rPr lang="en-US" sz="2000" b="1" smtClean="0">
                <a:solidFill>
                  <a:srgbClr val="0099CC"/>
                </a:solidFill>
              </a:rPr>
              <a:t>, SKU_Description, </a:t>
            </a:r>
            <a:r>
              <a:rPr lang="en-US" sz="2000" b="1" i="1" smtClean="0">
                <a:solidFill>
                  <a:srgbClr val="0099CC"/>
                </a:solidFill>
              </a:rPr>
              <a:t>Buyer</a:t>
            </a:r>
            <a:r>
              <a:rPr lang="en-US" sz="2000" b="1" smtClean="0">
                <a:solidFill>
                  <a:srgbClr val="0099CC"/>
                </a:solidFill>
              </a:rPr>
              <a:t>)</a:t>
            </a:r>
          </a:p>
          <a:p>
            <a:pPr eaLnBrk="1" hangingPunct="1">
              <a:buFontTx/>
              <a:buNone/>
            </a:pPr>
            <a:r>
              <a:rPr lang="en-US" sz="2000" b="1" smtClean="0">
                <a:solidFill>
                  <a:srgbClr val="0099CC"/>
                </a:solidFill>
              </a:rPr>
              <a:t>BUYER 	(</a:t>
            </a:r>
            <a:r>
              <a:rPr lang="en-US" sz="2000" b="1" u="sng" smtClean="0">
                <a:solidFill>
                  <a:srgbClr val="0099CC"/>
                </a:solidFill>
              </a:rPr>
              <a:t>Buyer</a:t>
            </a:r>
            <a:r>
              <a:rPr lang="en-US" sz="2000" b="1" smtClean="0">
                <a:solidFill>
                  <a:srgbClr val="0099CC"/>
                </a:solidFill>
              </a:rPr>
              <a:t>, Department)</a:t>
            </a:r>
          </a:p>
          <a:p>
            <a:pPr eaLnBrk="1" hangingPunct="1">
              <a:buFontTx/>
              <a:buNone/>
            </a:pPr>
            <a:endParaRPr lang="en-US" sz="2000" b="1" smtClean="0">
              <a:solidFill>
                <a:srgbClr val="0099CC"/>
              </a:solidFill>
            </a:endParaRPr>
          </a:p>
          <a:p>
            <a:pPr eaLnBrk="1" hangingPunct="1">
              <a:buFontTx/>
              <a:buNone/>
            </a:pPr>
            <a:r>
              <a:rPr lang="en-US" sz="2000" b="1" smtClean="0">
                <a:solidFill>
                  <a:srgbClr val="0099CC"/>
                </a:solidFill>
              </a:rPr>
              <a:t>		Where BUYER.Buyer must exist in SKU_DATA.Buyer</a:t>
            </a:r>
          </a:p>
        </p:txBody>
      </p:sp>
      <p:sp>
        <p:nvSpPr>
          <p:cNvPr id="10138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0138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014381B3-9A20-4BCE-8B38-4F6DCCCE8355}" type="slidenum">
              <a:rPr lang="en-US">
                <a:solidFill>
                  <a:srgbClr val="0000CC"/>
                </a:solidFill>
              </a:rPr>
              <a:pPr/>
              <a:t>48</a:t>
            </a:fld>
            <a:endParaRPr lang="en-US">
              <a:solidFill>
                <a:srgbClr val="0000CC"/>
              </a:solidFill>
            </a:endParaRPr>
          </a:p>
          <a:p>
            <a:endParaRPr lang="en-US">
              <a:solidFill>
                <a:srgbClr val="0000CC"/>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21198" y="1515558"/>
            <a:ext cx="4374603" cy="4628572"/>
          </a:xfrm>
          <a:prstGeom prst="rect">
            <a:avLst/>
          </a:prstGeom>
        </p:spPr>
      </p:pic>
      <p:sp>
        <p:nvSpPr>
          <p:cNvPr id="103426"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2800" smtClean="0"/>
              <a:t> SKU_DATA Straight-to-BCNF New Relations</a:t>
            </a:r>
          </a:p>
        </p:txBody>
      </p:sp>
      <p:sp>
        <p:nvSpPr>
          <p:cNvPr id="10342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0342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DC9E7341-F88F-4F65-9823-58D15DEEE6EC}" type="slidenum">
              <a:rPr lang="en-US">
                <a:solidFill>
                  <a:srgbClr val="0000CC"/>
                </a:solidFill>
              </a:rPr>
              <a:pPr/>
              <a:t>49</a:t>
            </a:fld>
            <a:endParaRPr lang="en-US">
              <a:solidFill>
                <a:srgbClr val="0000CC"/>
              </a:solidFill>
            </a:endParaRPr>
          </a:p>
          <a:p>
            <a:endParaRPr lang="en-US">
              <a:solidFill>
                <a:srgbClr val="0000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18079" y="1482725"/>
            <a:ext cx="3947809" cy="3980571"/>
          </a:xfrm>
          <a:prstGeom prst="rect">
            <a:avLst/>
          </a:prstGeom>
        </p:spPr>
      </p:pic>
      <p:sp>
        <p:nvSpPr>
          <p:cNvPr id="13315" name="Rectangle 2"/>
          <p:cNvSpPr>
            <a:spLocks noGrp="1" noChangeArrowheads="1"/>
          </p:cNvSpPr>
          <p:nvPr>
            <p:ph type="title"/>
          </p:nvPr>
        </p:nvSpPr>
        <p:spPr/>
        <p:txBody>
          <a:bodyPr/>
          <a:lstStyle/>
          <a:p>
            <a:pPr eaLnBrk="1" hangingPunct="1"/>
            <a:r>
              <a:rPr lang="en-US" smtClean="0"/>
              <a:t>How Many Tables?</a:t>
            </a:r>
          </a:p>
        </p:txBody>
      </p:sp>
      <p:sp>
        <p:nvSpPr>
          <p:cNvPr id="13316" name="Text Box 6"/>
          <p:cNvSpPr txBox="1">
            <a:spLocks noChangeArrowheads="1"/>
          </p:cNvSpPr>
          <p:nvPr/>
        </p:nvSpPr>
        <p:spPr bwMode="auto">
          <a:xfrm>
            <a:off x="609600" y="5486400"/>
            <a:ext cx="807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sz="1800"/>
              <a:t>Should we store these two tables as they are, or should we combine them into one table in our new database?</a:t>
            </a:r>
          </a:p>
        </p:txBody>
      </p:sp>
      <p:sp>
        <p:nvSpPr>
          <p:cNvPr id="1331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3318"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32117492-2019-41DD-B17E-EF5BDE1ECFAD}" type="slidenum">
              <a:rPr lang="en-US">
                <a:solidFill>
                  <a:srgbClr val="0000CC"/>
                </a:solidFill>
              </a:rPr>
              <a:pPr/>
              <a:t>5</a:t>
            </a:fld>
            <a:endParaRPr lang="en-US">
              <a:solidFill>
                <a:srgbClr val="0000CC"/>
              </a:solidFill>
            </a:endParaRPr>
          </a:p>
          <a:p>
            <a:endParaRPr lang="en-US">
              <a:solidFill>
                <a:srgbClr val="0000CC"/>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Multivalued Dependencies</a:t>
            </a:r>
          </a:p>
        </p:txBody>
      </p:sp>
      <p:sp>
        <p:nvSpPr>
          <p:cNvPr id="105475" name="Rectangle 3"/>
          <p:cNvSpPr>
            <a:spLocks noGrp="1" noChangeArrowheads="1"/>
          </p:cNvSpPr>
          <p:nvPr>
            <p:ph type="body" idx="1"/>
          </p:nvPr>
        </p:nvSpPr>
        <p:spPr/>
        <p:txBody>
          <a:bodyPr/>
          <a:lstStyle/>
          <a:p>
            <a:pPr eaLnBrk="1" hangingPunct="1"/>
            <a:r>
              <a:rPr lang="en-US" smtClean="0"/>
              <a:t>A </a:t>
            </a:r>
            <a:r>
              <a:rPr lang="en-US" b="1" smtClean="0">
                <a:solidFill>
                  <a:srgbClr val="0099CC"/>
                </a:solidFill>
              </a:rPr>
              <a:t>multivalued dependency</a:t>
            </a:r>
            <a:r>
              <a:rPr lang="en-US" smtClean="0">
                <a:solidFill>
                  <a:srgbClr val="0099CC"/>
                </a:solidFill>
              </a:rPr>
              <a:t> </a:t>
            </a:r>
            <a:r>
              <a:rPr lang="en-US" smtClean="0"/>
              <a:t>occurs when a determinant is matched with a particular </a:t>
            </a:r>
            <a:r>
              <a:rPr lang="en-US" i="1" smtClean="0">
                <a:solidFill>
                  <a:srgbClr val="0099CC"/>
                </a:solidFill>
              </a:rPr>
              <a:t>set</a:t>
            </a:r>
            <a:r>
              <a:rPr lang="en-US" smtClean="0"/>
              <a:t> of values:</a:t>
            </a:r>
          </a:p>
          <a:p>
            <a:pPr eaLnBrk="1" hangingPunct="1">
              <a:buFontTx/>
              <a:buNone/>
            </a:pPr>
            <a:r>
              <a:rPr lang="en-US" sz="2800" b="1" smtClean="0">
                <a:solidFill>
                  <a:srgbClr val="0066FF"/>
                </a:solidFill>
                <a:sym typeface="Wingdings" panose="05000000000000000000" pitchFamily="2" charset="2"/>
              </a:rPr>
              <a:t>	 </a:t>
            </a:r>
            <a:r>
              <a:rPr lang="en-US" sz="2400" b="1" smtClean="0">
                <a:solidFill>
                  <a:srgbClr val="0099CC"/>
                </a:solidFill>
                <a:sym typeface="Wingdings" panose="05000000000000000000" pitchFamily="2" charset="2"/>
              </a:rPr>
              <a:t>Employee  Degree</a:t>
            </a:r>
          </a:p>
          <a:p>
            <a:pPr lvl="1" eaLnBrk="1" hangingPunct="1">
              <a:buFontTx/>
              <a:buNone/>
            </a:pPr>
            <a:r>
              <a:rPr lang="en-US" sz="2400" b="1" smtClean="0">
                <a:solidFill>
                  <a:srgbClr val="0099CC"/>
                </a:solidFill>
                <a:sym typeface="Wingdings" panose="05000000000000000000" pitchFamily="2" charset="2"/>
              </a:rPr>
              <a:t>Employee  Sibling</a:t>
            </a:r>
          </a:p>
          <a:p>
            <a:pPr lvl="1" eaLnBrk="1" hangingPunct="1">
              <a:buFontTx/>
              <a:buNone/>
            </a:pPr>
            <a:r>
              <a:rPr lang="en-US" sz="2400" b="1" smtClean="0">
                <a:solidFill>
                  <a:srgbClr val="0099CC"/>
                </a:solidFill>
                <a:sym typeface="Wingdings" panose="05000000000000000000" pitchFamily="2" charset="2"/>
              </a:rPr>
              <a:t>PartKit  Part</a:t>
            </a:r>
          </a:p>
          <a:p>
            <a:pPr eaLnBrk="1" hangingPunct="1"/>
            <a:r>
              <a:rPr lang="en-US" smtClean="0"/>
              <a:t>The determinant of a multivalued dependency can </a:t>
            </a:r>
            <a:r>
              <a:rPr lang="en-US" i="1" smtClean="0"/>
              <a:t>never</a:t>
            </a:r>
            <a:r>
              <a:rPr lang="en-US" smtClean="0"/>
              <a:t> be a primary key.</a:t>
            </a:r>
          </a:p>
        </p:txBody>
      </p:sp>
      <p:sp>
        <p:nvSpPr>
          <p:cNvPr id="10547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0547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33CEA75C-A60B-43A0-BF28-0BEDF81E034F}" type="slidenum">
              <a:rPr lang="en-US">
                <a:solidFill>
                  <a:srgbClr val="0000CC"/>
                </a:solidFill>
              </a:rPr>
              <a:pPr/>
              <a:t>50</a:t>
            </a:fld>
            <a:endParaRPr lang="en-US">
              <a:solidFill>
                <a:srgbClr val="0000CC"/>
              </a:solidFill>
            </a:endParaRPr>
          </a:p>
          <a:p>
            <a:endParaRPr lang="en-US">
              <a:solidFill>
                <a:srgbClr val="0000CC"/>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944361" y="1447800"/>
            <a:ext cx="2912877" cy="4145248"/>
          </a:xfrm>
          <a:prstGeom prst="rect">
            <a:avLst/>
          </a:prstGeom>
        </p:spPr>
      </p:pic>
      <p:pic>
        <p:nvPicPr>
          <p:cNvPr id="2" name="Picture 1"/>
          <p:cNvPicPr>
            <a:picLocks noChangeAspect="1"/>
          </p:cNvPicPr>
          <p:nvPr/>
        </p:nvPicPr>
        <p:blipFill>
          <a:blip r:embed="rId4"/>
          <a:stretch>
            <a:fillRect/>
          </a:stretch>
        </p:blipFill>
        <p:spPr>
          <a:xfrm>
            <a:off x="914400" y="1485900"/>
            <a:ext cx="3352800" cy="4650659"/>
          </a:xfrm>
          <a:prstGeom prst="rect">
            <a:avLst/>
          </a:prstGeom>
        </p:spPr>
      </p:pic>
      <p:sp>
        <p:nvSpPr>
          <p:cNvPr id="107523" name="Rectangle 2"/>
          <p:cNvSpPr>
            <a:spLocks noGrp="1" noChangeArrowheads="1"/>
          </p:cNvSpPr>
          <p:nvPr>
            <p:ph type="title"/>
          </p:nvPr>
        </p:nvSpPr>
        <p:spPr/>
        <p:txBody>
          <a:bodyPr/>
          <a:lstStyle/>
          <a:p>
            <a:pPr eaLnBrk="1" hangingPunct="1"/>
            <a:r>
              <a:rPr lang="en-US" smtClean="0"/>
              <a:t>Multivalued Dependencies</a:t>
            </a:r>
          </a:p>
        </p:txBody>
      </p:sp>
      <p:sp>
        <p:nvSpPr>
          <p:cNvPr id="107525"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07526"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F8F2A06B-A5D8-4D51-845E-6A365317BEB4}" type="slidenum">
              <a:rPr lang="en-US">
                <a:solidFill>
                  <a:srgbClr val="0000CC"/>
                </a:solidFill>
              </a:rPr>
              <a:pPr/>
              <a:t>51</a:t>
            </a:fld>
            <a:endParaRPr lang="en-US">
              <a:solidFill>
                <a:srgbClr val="0000CC"/>
              </a:solidFill>
            </a:endParaRPr>
          </a:p>
          <a:p>
            <a:endParaRPr lang="en-US">
              <a:solidFill>
                <a:srgbClr val="0000CC"/>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z="4000" smtClean="0"/>
              <a:t>Eliminating Anomalies from Multivalued Dependencies</a:t>
            </a:r>
          </a:p>
        </p:txBody>
      </p:sp>
      <p:sp>
        <p:nvSpPr>
          <p:cNvPr id="109571" name="Rectangle 3"/>
          <p:cNvSpPr>
            <a:spLocks noGrp="1" noChangeArrowheads="1"/>
          </p:cNvSpPr>
          <p:nvPr>
            <p:ph type="body" idx="1"/>
          </p:nvPr>
        </p:nvSpPr>
        <p:spPr/>
        <p:txBody>
          <a:bodyPr/>
          <a:lstStyle/>
          <a:p>
            <a:pPr eaLnBrk="1" hangingPunct="1"/>
            <a:r>
              <a:rPr lang="en-US" smtClean="0"/>
              <a:t>Multivalued dependencies are not a problem if they are in a separate relation, so:</a:t>
            </a:r>
          </a:p>
          <a:p>
            <a:pPr lvl="1" eaLnBrk="1" hangingPunct="1"/>
            <a:r>
              <a:rPr lang="en-US" smtClean="0"/>
              <a:t>Always put multivalued dependencies into their own relation.</a:t>
            </a:r>
          </a:p>
          <a:p>
            <a:pPr lvl="1" eaLnBrk="1" hangingPunct="1"/>
            <a:r>
              <a:rPr lang="en-US" smtClean="0"/>
              <a:t>This is known as </a:t>
            </a:r>
            <a:r>
              <a:rPr lang="en-US" b="1" smtClean="0">
                <a:solidFill>
                  <a:srgbClr val="0099CC"/>
                </a:solidFill>
              </a:rPr>
              <a:t>Fourth Normal Form (4NF)</a:t>
            </a:r>
            <a:r>
              <a:rPr lang="en-US" smtClean="0"/>
              <a:t>.</a:t>
            </a:r>
          </a:p>
        </p:txBody>
      </p:sp>
      <p:sp>
        <p:nvSpPr>
          <p:cNvPr id="10957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0957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4F1B3000-48DE-4181-AF12-CA9F03F3B299}" type="slidenum">
              <a:rPr lang="en-US">
                <a:solidFill>
                  <a:srgbClr val="0000CC"/>
                </a:solidFill>
              </a:rPr>
              <a:pPr/>
              <a:t>52</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0" y="0"/>
            <a:ext cx="9144000" cy="2590800"/>
          </a:xfrm>
        </p:spPr>
        <p:txBody>
          <a:bodyPr/>
          <a:lstStyle/>
          <a:p>
            <a:pPr eaLnBrk="1" hangingPunct="1">
              <a:defRPr/>
            </a:pPr>
            <a:r>
              <a:rPr lang="en-US" sz="3600" dirty="0" smtClean="0"/>
              <a:t/>
            </a:r>
            <a:br>
              <a:rPr lang="en-US" sz="3600" dirty="0" smtClean="0"/>
            </a:br>
            <a:r>
              <a:rPr lang="en-US" sz="3600" dirty="0" smtClean="0">
                <a:latin typeface="Calibri" pitchFamily="34" charset="0"/>
                <a:cs typeface="Calibri" pitchFamily="34" charset="0"/>
              </a:rPr>
              <a:t>David </a:t>
            </a:r>
            <a:r>
              <a:rPr lang="en-US" sz="3600" dirty="0" err="1" smtClean="0">
                <a:latin typeface="Calibri" pitchFamily="34" charset="0"/>
                <a:cs typeface="Calibri" pitchFamily="34" charset="0"/>
              </a:rPr>
              <a:t>Kroenke</a:t>
            </a:r>
            <a:r>
              <a:rPr lang="en-US" sz="3600" dirty="0" smtClean="0">
                <a:latin typeface="Calibri" pitchFamily="34" charset="0"/>
                <a:cs typeface="Calibri" pitchFamily="34" charset="0"/>
              </a:rPr>
              <a:t> and David Auer</a:t>
            </a:r>
            <a:r>
              <a:rPr lang="en-US" sz="3600" dirty="0" smtClean="0"/>
              <a:t/>
            </a:r>
            <a:br>
              <a:rPr lang="en-US" sz="3600" dirty="0" smtClean="0"/>
            </a:br>
            <a:r>
              <a:rPr lang="en-US" sz="4000" dirty="0" smtClean="0"/>
              <a:t> </a:t>
            </a:r>
            <a:r>
              <a:rPr lang="en-US" sz="4000" dirty="0" smtClean="0">
                <a:latin typeface="Calibri" pitchFamily="34" charset="0"/>
                <a:cs typeface="Calibri" pitchFamily="34" charset="0"/>
              </a:rPr>
              <a:t>Database Processing</a:t>
            </a:r>
            <a:r>
              <a:rPr lang="en-US" sz="4000" dirty="0" smtClean="0">
                <a:solidFill>
                  <a:schemeClr val="tx1"/>
                </a:solidFill>
              </a:rPr>
              <a:t/>
            </a:r>
            <a:br>
              <a:rPr lang="en-US" sz="4000" dirty="0" smtClean="0">
                <a:solidFill>
                  <a:schemeClr val="tx1"/>
                </a:solidFill>
              </a:rPr>
            </a:br>
            <a:r>
              <a:rPr lang="en-US" sz="3200" dirty="0" smtClean="0">
                <a:solidFill>
                  <a:schemeClr val="bg1">
                    <a:lumMod val="85000"/>
                  </a:schemeClr>
                </a:solidFill>
                <a:latin typeface="Calibri" pitchFamily="34" charset="0"/>
                <a:cs typeface="Calibri" pitchFamily="34" charset="0"/>
              </a:rPr>
              <a:t>Fundamentals, Design, and Implementation</a:t>
            </a:r>
            <a:r>
              <a:rPr lang="en-US" sz="3200" dirty="0" smtClean="0">
                <a:latin typeface="Calibri" pitchFamily="34" charset="0"/>
                <a:cs typeface="Calibri" pitchFamily="34" charset="0"/>
              </a:rPr>
              <a:t/>
            </a:r>
            <a:br>
              <a:rPr lang="en-US" sz="3200" dirty="0" smtClean="0">
                <a:latin typeface="Calibri" pitchFamily="34" charset="0"/>
                <a:cs typeface="Calibri" pitchFamily="34" charset="0"/>
              </a:rPr>
            </a:br>
            <a:r>
              <a:rPr lang="en-US" sz="2800" dirty="0" smtClean="0">
                <a:latin typeface="Calibri" pitchFamily="34" charset="0"/>
                <a:cs typeface="Calibri" pitchFamily="34" charset="0"/>
              </a:rPr>
              <a:t>(13th Edition)</a:t>
            </a:r>
            <a:r>
              <a:rPr lang="en-US" sz="3200" dirty="0" smtClean="0">
                <a:solidFill>
                  <a:schemeClr val="bg2">
                    <a:lumMod val="40000"/>
                    <a:lumOff val="60000"/>
                  </a:schemeClr>
                </a:solidFill>
              </a:rPr>
              <a:t/>
            </a:r>
            <a:br>
              <a:rPr lang="en-US" sz="3200" dirty="0" smtClean="0">
                <a:solidFill>
                  <a:schemeClr val="bg2">
                    <a:lumMod val="40000"/>
                    <a:lumOff val="60000"/>
                  </a:schemeClr>
                </a:solidFill>
              </a:rPr>
            </a:br>
            <a:endParaRPr lang="en-US" sz="3200" dirty="0" smtClean="0">
              <a:solidFill>
                <a:schemeClr val="bg2">
                  <a:lumMod val="40000"/>
                  <a:lumOff val="60000"/>
                </a:schemeClr>
              </a:solidFill>
            </a:endParaRPr>
          </a:p>
        </p:txBody>
      </p:sp>
      <p:sp>
        <p:nvSpPr>
          <p:cNvPr id="111619"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smtClean="0">
                <a:solidFill>
                  <a:srgbClr val="0000CC"/>
                </a:solidFill>
                <a:latin typeface="Calibri" panose="020F0502020204030204" pitchFamily="34" charset="0"/>
                <a:ea typeface="Calibri" panose="020F0502020204030204" pitchFamily="34" charset="0"/>
                <a:cs typeface="Calibri" panose="020F0502020204030204" pitchFamily="34" charset="0"/>
              </a:rPr>
              <a:t>Chapter Three</a:t>
            </a:r>
          </a:p>
        </p:txBody>
      </p:sp>
      <p:cxnSp>
        <p:nvCxnSpPr>
          <p:cNvPr id="7" name="Straight Connector 6"/>
          <p:cNvCxnSpPr/>
          <p:nvPr/>
        </p:nvCxnSpPr>
        <p:spPr>
          <a:xfrm>
            <a:off x="0" y="25908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162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1162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E893758C-7D12-479C-9C0F-1436DEF21E0A}" type="slidenum">
              <a:rPr lang="en-US">
                <a:solidFill>
                  <a:srgbClr val="0000CC"/>
                </a:solidFill>
              </a:rPr>
              <a:pPr/>
              <a:t>53</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algn="r" eaLnBrk="1" hangingPunct="1">
              <a:defRPr/>
            </a:pPr>
            <a:endParaRPr lang="en-US" sz="1400">
              <a:solidFill>
                <a:srgbClr val="000000"/>
              </a:solidFill>
              <a:effectLst>
                <a:outerShdw blurRad="38100" dist="38100" dir="2700000" algn="tl">
                  <a:srgbClr val="C0C0C0"/>
                </a:outerShdw>
              </a:effectLst>
              <a:latin typeface="Arial" charset="0"/>
              <a:cs typeface="Arial" charset="0"/>
            </a:endParaRPr>
          </a:p>
        </p:txBody>
      </p:sp>
      <p:pic>
        <p:nvPicPr>
          <p:cNvPr id="113667"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113668"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11367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1367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B5BDD3DB-B6A9-498E-B506-A8E719CB18D0}" type="slidenum">
              <a:rPr lang="en-US">
                <a:solidFill>
                  <a:srgbClr val="0000CC"/>
                </a:solidFill>
              </a:rPr>
              <a:pPr/>
              <a:t>54</a:t>
            </a:fld>
            <a:endParaRPr lang="en-US">
              <a:solidFill>
                <a:srgbClr val="0000CC"/>
              </a:solidFill>
            </a:endParaRPr>
          </a:p>
          <a:p>
            <a:endParaRPr lang="en-US">
              <a:solidFill>
                <a:srgbClr val="0000CC"/>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But First</a:t>
            </a:r>
            <a:r>
              <a:rPr lang="en-US" smtClean="0">
                <a:cs typeface="Arial" panose="020B0604020202020204" pitchFamily="34" charset="0"/>
              </a:rPr>
              <a:t>—</a:t>
            </a:r>
            <a:r>
              <a:rPr lang="en-US" smtClean="0"/>
              <a:t> </a:t>
            </a:r>
          </a:p>
        </p:txBody>
      </p:sp>
      <p:sp>
        <p:nvSpPr>
          <p:cNvPr id="15363" name="Rectangle 3"/>
          <p:cNvSpPr>
            <a:spLocks noGrp="1" noChangeArrowheads="1"/>
          </p:cNvSpPr>
          <p:nvPr>
            <p:ph type="body" idx="1"/>
          </p:nvPr>
        </p:nvSpPr>
        <p:spPr/>
        <p:txBody>
          <a:bodyPr/>
          <a:lstStyle/>
          <a:p>
            <a:pPr eaLnBrk="1" hangingPunct="1"/>
            <a:r>
              <a:rPr lang="en-US" smtClean="0"/>
              <a:t>We need to understand:</a:t>
            </a:r>
          </a:p>
          <a:p>
            <a:pPr lvl="1" eaLnBrk="1" hangingPunct="1"/>
            <a:r>
              <a:rPr lang="en-US" smtClean="0"/>
              <a:t>The relational model</a:t>
            </a:r>
          </a:p>
          <a:p>
            <a:pPr lvl="1" eaLnBrk="1" hangingPunct="1"/>
            <a:r>
              <a:rPr lang="en-US" smtClean="0"/>
              <a:t>Relational model terminology</a:t>
            </a:r>
          </a:p>
        </p:txBody>
      </p:sp>
      <p:sp>
        <p:nvSpPr>
          <p:cNvPr id="1536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536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0F3690D4-82E0-4669-98F7-89A709B24176}" type="slidenum">
              <a:rPr lang="en-US">
                <a:solidFill>
                  <a:srgbClr val="0000CC"/>
                </a:solidFill>
              </a:rPr>
              <a:pPr/>
              <a:t>6</a:t>
            </a:fld>
            <a:endParaRPr lang="en-US">
              <a:solidFill>
                <a:srgbClr val="0000CC"/>
              </a:solidFill>
            </a:endParaRPr>
          </a:p>
          <a:p>
            <a:endParaRPr lang="en-US">
              <a:solidFill>
                <a:srgbClr val="0000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The Relational Model</a:t>
            </a:r>
          </a:p>
        </p:txBody>
      </p:sp>
      <p:sp>
        <p:nvSpPr>
          <p:cNvPr id="17411" name="Rectangle 3"/>
          <p:cNvSpPr>
            <a:spLocks noGrp="1" noChangeArrowheads="1"/>
          </p:cNvSpPr>
          <p:nvPr>
            <p:ph type="body" idx="1"/>
          </p:nvPr>
        </p:nvSpPr>
        <p:spPr/>
        <p:txBody>
          <a:bodyPr/>
          <a:lstStyle/>
          <a:p>
            <a:pPr eaLnBrk="1" hangingPunct="1"/>
            <a:r>
              <a:rPr lang="en-US" smtClean="0"/>
              <a:t>Introduced in 1970</a:t>
            </a:r>
          </a:p>
          <a:p>
            <a:pPr eaLnBrk="1" hangingPunct="1"/>
            <a:r>
              <a:rPr lang="en-US" smtClean="0"/>
              <a:t>Created by E.F. Codd</a:t>
            </a:r>
          </a:p>
          <a:p>
            <a:pPr lvl="1" eaLnBrk="1" hangingPunct="1"/>
            <a:r>
              <a:rPr lang="en-US" smtClean="0"/>
              <a:t>He was an IBM engineer</a:t>
            </a:r>
          </a:p>
          <a:p>
            <a:pPr lvl="1" eaLnBrk="1" hangingPunct="1"/>
            <a:r>
              <a:rPr lang="en-US" smtClean="0"/>
              <a:t>The model used mathematics known as “relational algebra”</a:t>
            </a:r>
          </a:p>
          <a:p>
            <a:pPr eaLnBrk="1" hangingPunct="1"/>
            <a:r>
              <a:rPr lang="en-US" smtClean="0"/>
              <a:t>Now the standard model for commercial DBMS products.</a:t>
            </a:r>
          </a:p>
          <a:p>
            <a:pPr lvl="1" eaLnBrk="1" hangingPunct="1"/>
            <a:endParaRPr lang="en-US" smtClean="0"/>
          </a:p>
        </p:txBody>
      </p:sp>
      <p:sp>
        <p:nvSpPr>
          <p:cNvPr id="1741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741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261BD6B4-F2F4-42C6-A313-3D9D4CE537A3}" type="slidenum">
              <a:rPr lang="en-US">
                <a:solidFill>
                  <a:srgbClr val="0000CC"/>
                </a:solidFill>
              </a:rPr>
              <a:pPr/>
              <a:t>7</a:t>
            </a:fld>
            <a:endParaRPr lang="en-US">
              <a:solidFill>
                <a:srgbClr val="0000CC"/>
              </a:solidFill>
            </a:endParaRPr>
          </a:p>
          <a:p>
            <a:endParaRPr lang="en-US">
              <a:solidFill>
                <a:srgbClr val="0000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smtClean="0"/>
              <a:t>Important Relational Model Terms</a:t>
            </a:r>
          </a:p>
        </p:txBody>
      </p:sp>
      <p:sp>
        <p:nvSpPr>
          <p:cNvPr id="19459" name="Rectangle 3"/>
          <p:cNvSpPr>
            <a:spLocks noGrp="1" noChangeArrowheads="1"/>
          </p:cNvSpPr>
          <p:nvPr>
            <p:ph type="body" idx="1"/>
          </p:nvPr>
        </p:nvSpPr>
        <p:spPr>
          <a:xfrm>
            <a:off x="2362200" y="1600200"/>
            <a:ext cx="4724400" cy="4525963"/>
          </a:xfrm>
        </p:spPr>
        <p:txBody>
          <a:bodyPr/>
          <a:lstStyle/>
          <a:p>
            <a:pPr eaLnBrk="1" hangingPunct="1">
              <a:lnSpc>
                <a:spcPct val="80000"/>
              </a:lnSpc>
            </a:pPr>
            <a:r>
              <a:rPr lang="en-US" sz="2400" smtClean="0"/>
              <a:t>Entity</a:t>
            </a:r>
          </a:p>
          <a:p>
            <a:pPr eaLnBrk="1" hangingPunct="1">
              <a:lnSpc>
                <a:spcPct val="80000"/>
              </a:lnSpc>
            </a:pPr>
            <a:r>
              <a:rPr lang="en-US" sz="2400" smtClean="0"/>
              <a:t>Relation</a:t>
            </a:r>
          </a:p>
          <a:p>
            <a:pPr eaLnBrk="1" hangingPunct="1">
              <a:lnSpc>
                <a:spcPct val="80000"/>
              </a:lnSpc>
            </a:pPr>
            <a:r>
              <a:rPr lang="en-US" sz="2400" smtClean="0"/>
              <a:t>Functional dependency</a:t>
            </a:r>
          </a:p>
          <a:p>
            <a:pPr eaLnBrk="1" hangingPunct="1">
              <a:lnSpc>
                <a:spcPct val="80000"/>
              </a:lnSpc>
            </a:pPr>
            <a:r>
              <a:rPr lang="en-US" sz="2400" smtClean="0"/>
              <a:t>Determinant</a:t>
            </a:r>
          </a:p>
          <a:p>
            <a:pPr eaLnBrk="1" hangingPunct="1">
              <a:lnSpc>
                <a:spcPct val="80000"/>
              </a:lnSpc>
            </a:pPr>
            <a:r>
              <a:rPr lang="en-US" sz="2400" smtClean="0"/>
              <a:t>Candidate key</a:t>
            </a:r>
          </a:p>
          <a:p>
            <a:pPr eaLnBrk="1" hangingPunct="1">
              <a:lnSpc>
                <a:spcPct val="80000"/>
              </a:lnSpc>
            </a:pPr>
            <a:r>
              <a:rPr lang="en-US" sz="2400" smtClean="0"/>
              <a:t>Composite key</a:t>
            </a:r>
          </a:p>
          <a:p>
            <a:pPr eaLnBrk="1" hangingPunct="1">
              <a:lnSpc>
                <a:spcPct val="80000"/>
              </a:lnSpc>
            </a:pPr>
            <a:r>
              <a:rPr lang="en-US" sz="2400" smtClean="0"/>
              <a:t>Primary key</a:t>
            </a:r>
          </a:p>
          <a:p>
            <a:pPr eaLnBrk="1" hangingPunct="1">
              <a:lnSpc>
                <a:spcPct val="80000"/>
              </a:lnSpc>
            </a:pPr>
            <a:r>
              <a:rPr lang="en-US" sz="2400" smtClean="0"/>
              <a:t>Surrogate key</a:t>
            </a:r>
          </a:p>
          <a:p>
            <a:pPr eaLnBrk="1" hangingPunct="1">
              <a:lnSpc>
                <a:spcPct val="80000"/>
              </a:lnSpc>
            </a:pPr>
            <a:r>
              <a:rPr lang="en-US" sz="2400" smtClean="0"/>
              <a:t>Foreign key</a:t>
            </a:r>
          </a:p>
          <a:p>
            <a:pPr eaLnBrk="1" hangingPunct="1">
              <a:lnSpc>
                <a:spcPct val="80000"/>
              </a:lnSpc>
            </a:pPr>
            <a:r>
              <a:rPr lang="en-US" sz="2400" smtClean="0"/>
              <a:t>Referential integrity constraint</a:t>
            </a:r>
          </a:p>
          <a:p>
            <a:pPr eaLnBrk="1" hangingPunct="1">
              <a:lnSpc>
                <a:spcPct val="80000"/>
              </a:lnSpc>
            </a:pPr>
            <a:r>
              <a:rPr lang="en-US" sz="2400" smtClean="0"/>
              <a:t>Normal form</a:t>
            </a:r>
          </a:p>
          <a:p>
            <a:pPr eaLnBrk="1" hangingPunct="1">
              <a:lnSpc>
                <a:spcPct val="80000"/>
              </a:lnSpc>
            </a:pPr>
            <a:r>
              <a:rPr lang="en-US" sz="2400" smtClean="0"/>
              <a:t>Multivalued dependency</a:t>
            </a:r>
          </a:p>
        </p:txBody>
      </p:sp>
      <p:sp>
        <p:nvSpPr>
          <p:cNvPr id="1946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1946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300F8BD3-9746-4B93-8B8C-A47A518B5461}" type="slidenum">
              <a:rPr lang="en-US">
                <a:solidFill>
                  <a:srgbClr val="0000CC"/>
                </a:solidFill>
              </a:rPr>
              <a:pPr/>
              <a:t>8</a:t>
            </a:fld>
            <a:endParaRPr lang="en-US">
              <a:solidFill>
                <a:srgbClr val="0000CC"/>
              </a:solidFill>
            </a:endParaRPr>
          </a:p>
          <a:p>
            <a:endParaRPr lang="en-US">
              <a:solidFill>
                <a:srgbClr val="0000CC"/>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Entity</a:t>
            </a:r>
          </a:p>
        </p:txBody>
      </p:sp>
      <p:sp>
        <p:nvSpPr>
          <p:cNvPr id="21507" name="Rectangle 3"/>
          <p:cNvSpPr>
            <a:spLocks noGrp="1" noChangeArrowheads="1"/>
          </p:cNvSpPr>
          <p:nvPr>
            <p:ph type="body" idx="1"/>
          </p:nvPr>
        </p:nvSpPr>
        <p:spPr/>
        <p:txBody>
          <a:bodyPr/>
          <a:lstStyle/>
          <a:p>
            <a:pPr eaLnBrk="1" hangingPunct="1"/>
            <a:r>
              <a:rPr lang="en-US" smtClean="0"/>
              <a:t>An </a:t>
            </a:r>
            <a:r>
              <a:rPr lang="en-US" b="1" smtClean="0">
                <a:solidFill>
                  <a:srgbClr val="0099CC"/>
                </a:solidFill>
              </a:rPr>
              <a:t>entity</a:t>
            </a:r>
            <a:r>
              <a:rPr lang="en-US" smtClean="0"/>
              <a:t> is some identifiable thing that users want to track:</a:t>
            </a:r>
          </a:p>
          <a:p>
            <a:pPr lvl="1" eaLnBrk="1" hangingPunct="1"/>
            <a:r>
              <a:rPr lang="en-US" smtClean="0"/>
              <a:t>Customers</a:t>
            </a:r>
          </a:p>
          <a:p>
            <a:pPr lvl="1" eaLnBrk="1" hangingPunct="1"/>
            <a:r>
              <a:rPr lang="en-US" smtClean="0"/>
              <a:t>Computers</a:t>
            </a:r>
          </a:p>
          <a:p>
            <a:pPr lvl="1" eaLnBrk="1" hangingPunct="1"/>
            <a:r>
              <a:rPr lang="en-US" smtClean="0"/>
              <a:t>Sales</a:t>
            </a:r>
          </a:p>
        </p:txBody>
      </p:sp>
      <p:sp>
        <p:nvSpPr>
          <p:cNvPr id="2150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solidFill>
                  <a:srgbClr val="0000CC"/>
                </a:solidFill>
              </a:rPr>
              <a:t>KROENKE AND AUER - DATABASE PROCESSING, 13th Edition  © 2014 Pearson Education, Inc.</a:t>
            </a:r>
            <a:endParaRPr lang="en-US">
              <a:solidFill>
                <a:srgbClr val="0000CC"/>
              </a:solidFill>
            </a:endParaRPr>
          </a:p>
        </p:txBody>
      </p:sp>
      <p:sp>
        <p:nvSpPr>
          <p:cNvPr id="2150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00CC"/>
                </a:solidFill>
              </a:rPr>
              <a:t>3-</a:t>
            </a:r>
            <a:fld id="{2E39B4CD-CACA-491A-8316-B6CB5FD8DEE5}" type="slidenum">
              <a:rPr lang="en-US">
                <a:solidFill>
                  <a:srgbClr val="0000CC"/>
                </a:solidFill>
              </a:rPr>
              <a:pPr/>
              <a:t>9</a:t>
            </a:fld>
            <a:endParaRPr lang="en-US">
              <a:solidFill>
                <a:srgbClr val="0000CC"/>
              </a:solidFill>
            </a:endParaRPr>
          </a:p>
          <a:p>
            <a:endParaRPr lang="en-US">
              <a:solidFill>
                <a:srgbClr val="0000CC"/>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2567</Words>
  <Application>Microsoft Office PowerPoint</Application>
  <PresentationFormat>On-screen Show (4:3)</PresentationFormat>
  <Paragraphs>365</Paragraphs>
  <Slides>54</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Times New Roman</vt:lpstr>
      <vt:lpstr>Wingdings</vt:lpstr>
      <vt:lpstr>Default Design</vt:lpstr>
      <vt:lpstr> David M. Kroenke and David J. Auer Database Processing Fundamentals, Design, and Implementation </vt:lpstr>
      <vt:lpstr>Chapter Objectives</vt:lpstr>
      <vt:lpstr>Chapter Objectives</vt:lpstr>
      <vt:lpstr>Chapter Premise</vt:lpstr>
      <vt:lpstr>How Many Tables?</vt:lpstr>
      <vt:lpstr>But First— </vt:lpstr>
      <vt:lpstr>The Relational Model</vt:lpstr>
      <vt:lpstr>Important Relational Model Terms</vt:lpstr>
      <vt:lpstr>Entity</vt:lpstr>
      <vt:lpstr>Relation</vt:lpstr>
      <vt:lpstr>A Relation</vt:lpstr>
      <vt:lpstr>Tables That Are Not Relations: Multiple Entries per Cell</vt:lpstr>
      <vt:lpstr>Tables That Are Not Relations: Table with Required Row Order</vt:lpstr>
      <vt:lpstr>A Relation with Values  of Varying Length</vt:lpstr>
      <vt:lpstr>Alternative Terminology</vt:lpstr>
      <vt:lpstr>Functional Dependency</vt:lpstr>
      <vt:lpstr>Functional Dependencies Are Not Equations</vt:lpstr>
      <vt:lpstr>Composite Determinants</vt:lpstr>
      <vt:lpstr>Functional Dependency Rules</vt:lpstr>
      <vt:lpstr>Functional Dependencies in the SKU_DATA Table</vt:lpstr>
      <vt:lpstr>Functional Dependencies in the SKU_DATA Table</vt:lpstr>
      <vt:lpstr>Functional Dependencies in the ORDER_ITEM Table</vt:lpstr>
      <vt:lpstr>Functional Dependencies in the ORDER_ITEM Table</vt:lpstr>
      <vt:lpstr>What Makes Determinant Values Unique?</vt:lpstr>
      <vt:lpstr>Keys</vt:lpstr>
      <vt:lpstr>Candidate and Primary Keys</vt:lpstr>
      <vt:lpstr>Surrogate Keys</vt:lpstr>
      <vt:lpstr>Surrogate Keys</vt:lpstr>
      <vt:lpstr>Foreign Keys</vt:lpstr>
      <vt:lpstr>Foreign Keys</vt:lpstr>
      <vt:lpstr>The Referential Integrity Constraint</vt:lpstr>
      <vt:lpstr>Foreign Key with a Referential Integrity Constraint</vt:lpstr>
      <vt:lpstr>Modification Anomalies</vt:lpstr>
      <vt:lpstr>Modification Anomalies</vt:lpstr>
      <vt:lpstr>Normal Forms</vt:lpstr>
      <vt:lpstr>Normal Forms</vt:lpstr>
      <vt:lpstr>Eliminating Modification Anomalies from Functional Dependencies in Relations:  Put All Relations into BCNF</vt:lpstr>
      <vt:lpstr>Putting a Relation into BCNF: EQUIPMENT_REPAIR</vt:lpstr>
      <vt:lpstr>Putting a Relation into BCNF: EQUIPMENT_REPAIR</vt:lpstr>
      <vt:lpstr>Putting a Relation into BCNF: New Relations</vt:lpstr>
      <vt:lpstr>Putting a Relation into BCNF: SKU_DATA Step-by-Step – 1NF</vt:lpstr>
      <vt:lpstr>Putting a Relation into BCNF: SKU_DATA Step-by-Step – 2NF</vt:lpstr>
      <vt:lpstr>Putting a Relation into BCNF: SKU_DATA Step-by-Step – 3NF</vt:lpstr>
      <vt:lpstr>Putting a Relation into BCNF: SKU_DATA Step-by-Step – 3NF</vt:lpstr>
      <vt:lpstr>Putting a Relation into BCNF: SKU_DATA Step-by-Step – BCNF</vt:lpstr>
      <vt:lpstr>Putting a Relation into BCNF:  SKU_DATA Step-by-Step – New Relations</vt:lpstr>
      <vt:lpstr>Putting a Relation into BCNF: SKU_DATA Straight-to-BCNF</vt:lpstr>
      <vt:lpstr>Putting a Relation into BCNF:  SKU_DATA Straight-to-BCNF </vt:lpstr>
      <vt:lpstr>Putting a Relation into BCNF:  SKU_DATA Straight-to-BCNF New Relations</vt:lpstr>
      <vt:lpstr>Multivalued Dependencies</vt:lpstr>
      <vt:lpstr>Multivalued Dependencies</vt:lpstr>
      <vt:lpstr>Eliminating Anomalies from Multivalued Dependencies</vt:lpstr>
      <vt:lpstr> David Kroenke and David Auer  Database Processing Fundamentals, Design, and Implementation (13th Edition) </vt:lpstr>
      <vt:lpstr>PowerPoint Presentation</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Kroenke-Auer-DBP-e13-PPT-Chapter03</dc:title>
  <dc:creator>David J. Auer</dc:creator>
  <cp:lastModifiedBy>David Auer</cp:lastModifiedBy>
  <cp:revision>73</cp:revision>
  <dcterms:created xsi:type="dcterms:W3CDTF">2005-01-24T23:48:45Z</dcterms:created>
  <dcterms:modified xsi:type="dcterms:W3CDTF">2013-08-03T19:30:27Z</dcterms:modified>
</cp:coreProperties>
</file>