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handoutMasterIdLst>
    <p:handoutMasterId r:id="rId39"/>
  </p:handoutMasterIdLst>
  <p:sldIdLst>
    <p:sldId id="289" r:id="rId2"/>
    <p:sldId id="291" r:id="rId3"/>
    <p:sldId id="292" r:id="rId4"/>
    <p:sldId id="260" r:id="rId5"/>
    <p:sldId id="294" r:id="rId6"/>
    <p:sldId id="257" r:id="rId7"/>
    <p:sldId id="262" r:id="rId8"/>
    <p:sldId id="263" r:id="rId9"/>
    <p:sldId id="265" r:id="rId10"/>
    <p:sldId id="264" r:id="rId11"/>
    <p:sldId id="266" r:id="rId12"/>
    <p:sldId id="273" r:id="rId13"/>
    <p:sldId id="267" r:id="rId14"/>
    <p:sldId id="268" r:id="rId15"/>
    <p:sldId id="269" r:id="rId16"/>
    <p:sldId id="270"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95" r:id="rId31"/>
    <p:sldId id="285" r:id="rId32"/>
    <p:sldId id="286" r:id="rId33"/>
    <p:sldId id="287" r:id="rId34"/>
    <p:sldId id="288" r:id="rId35"/>
    <p:sldId id="290" r:id="rId36"/>
    <p:sldId id="293"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9966"/>
    <a:srgbClr val="0066FF"/>
    <a:srgbClr val="0099CC"/>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2" autoAdjust="0"/>
    <p:restoredTop sz="93398" autoAdjust="0"/>
  </p:normalViewPr>
  <p:slideViewPr>
    <p:cSldViewPr>
      <p:cViewPr varScale="1">
        <p:scale>
          <a:sx n="95" d="100"/>
          <a:sy n="95" d="100"/>
        </p:scale>
        <p:origin x="-55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F1595A-6FFC-3349-BDFD-4D2C6E96067D}" type="datetimeFigureOut">
              <a:rPr lang="en-US" smtClean="0"/>
              <a:t>8/7/13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3BF98F-AB01-A345-943E-2D0043DBEFB9}" type="slidenum">
              <a:rPr lang="en-US" smtClean="0"/>
              <a:t>‹#›</a:t>
            </a:fld>
            <a:endParaRPr lang="en-US"/>
          </a:p>
        </p:txBody>
      </p:sp>
    </p:spTree>
    <p:extLst>
      <p:ext uri="{BB962C8B-B14F-4D97-AF65-F5344CB8AC3E}">
        <p14:creationId xmlns:p14="http://schemas.microsoft.com/office/powerpoint/2010/main" val="35731058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6A8524B-251D-4D1C-A59D-CEA3418FDE31}" type="slidenum">
              <a:rPr lang="en-US"/>
              <a:pPr/>
              <a:t>‹#›</a:t>
            </a:fld>
            <a:endParaRPr lang="en-US"/>
          </a:p>
        </p:txBody>
      </p:sp>
    </p:spTree>
    <p:extLst>
      <p:ext uri="{BB962C8B-B14F-4D97-AF65-F5344CB8AC3E}">
        <p14:creationId xmlns:p14="http://schemas.microsoft.com/office/powerpoint/2010/main" val="54075381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815950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994160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552791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512317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221324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624535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094538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059562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panose="020B0604020202020204" pitchFamily="34" charset="0"/>
            </a:endParaRPr>
          </a:p>
        </p:txBody>
      </p:sp>
    </p:spTree>
    <p:extLst>
      <p:ext uri="{BB962C8B-B14F-4D97-AF65-F5344CB8AC3E}">
        <p14:creationId xmlns:p14="http://schemas.microsoft.com/office/powerpoint/2010/main" val="1729971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panose="020B0604020202020204" pitchFamily="34" charset="0"/>
            </a:endParaRPr>
          </a:p>
        </p:txBody>
      </p:sp>
    </p:spTree>
    <p:extLst>
      <p:ext uri="{BB962C8B-B14F-4D97-AF65-F5344CB8AC3E}">
        <p14:creationId xmlns:p14="http://schemas.microsoft.com/office/powerpoint/2010/main" val="1273549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594584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745083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4798037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838581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553546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92953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273190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3522169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7428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9494202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010635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736793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3379563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13266571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6883988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4111188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2150489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6971260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65B257F-4722-42C5-80E0-1F92B0777A31}" type="slidenum">
              <a:rPr lang="en-US"/>
              <a:pPr eaLnBrk="1" hangingPunct="1"/>
              <a:t>35</a:t>
            </a:fld>
            <a:endParaRPr lang="en-US"/>
          </a:p>
        </p:txBody>
      </p:sp>
    </p:spTree>
    <p:extLst>
      <p:ext uri="{BB962C8B-B14F-4D97-AF65-F5344CB8AC3E}">
        <p14:creationId xmlns:p14="http://schemas.microsoft.com/office/powerpoint/2010/main" val="14455911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52525" y="692150"/>
            <a:ext cx="4554538" cy="3416300"/>
          </a:xfrm>
          <a:ln/>
        </p:spPr>
      </p:sp>
      <p:sp>
        <p:nvSpPr>
          <p:cNvPr id="7987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0" tIns="44446" rIns="90480" bIns="44446"/>
          <a:lstStyle/>
          <a:p>
            <a:endParaRPr lang="en-US" smtClean="0">
              <a:latin typeface="Arial" panose="020B0604020202020204" pitchFamily="34" charset="0"/>
            </a:endParaRPr>
          </a:p>
        </p:txBody>
      </p:sp>
    </p:spTree>
    <p:extLst>
      <p:ext uri="{BB962C8B-B14F-4D97-AF65-F5344CB8AC3E}">
        <p14:creationId xmlns:p14="http://schemas.microsoft.com/office/powerpoint/2010/main" val="852105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842445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125308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951703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789783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419502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2910161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solidFill>
            <a:srgbClr val="0000CC"/>
          </a:solidFill>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solidFill>
                  <a:srgbClr val="0000CC"/>
                </a:solidFill>
              </a:defRPr>
            </a:lvl1pPr>
          </a:lstStyle>
          <a:p>
            <a:pPr>
              <a:defRPr/>
            </a:pPr>
            <a:r>
              <a:rPr lang="en-US" smtClean="0"/>
              <a:t>KROENKE AND AUER - DATABASE PROCESSING, 13th Edition  © 2014 Pearson Education, Inc.</a:t>
            </a:r>
            <a:endParaRPr lang="en-US" dirty="0"/>
          </a:p>
        </p:txBody>
      </p:sp>
      <p:sp>
        <p:nvSpPr>
          <p:cNvPr id="5" name="Rectangle 6"/>
          <p:cNvSpPr>
            <a:spLocks noGrp="1" noChangeArrowheads="1"/>
          </p:cNvSpPr>
          <p:nvPr>
            <p:ph type="sldNum" sz="quarter" idx="11"/>
          </p:nvPr>
        </p:nvSpPr>
        <p:spPr>
          <a:ln/>
        </p:spPr>
        <p:txBody>
          <a:bodyPr/>
          <a:lstStyle>
            <a:lvl1pPr>
              <a:defRPr>
                <a:solidFill>
                  <a:srgbClr val="0000CC"/>
                </a:solidFill>
              </a:defRPr>
            </a:lvl1pPr>
          </a:lstStyle>
          <a:p>
            <a:r>
              <a:rPr lang="en-US" dirty="0" smtClean="0"/>
              <a:t>4-</a:t>
            </a:r>
            <a:fld id="{5B77E531-B6ED-4DA7-AC45-B6CE90F9B9F3}" type="slidenum">
              <a:rPr lang="en-US" smtClean="0"/>
              <a:pPr/>
              <a:t>‹#›</a:t>
            </a:fld>
            <a:endParaRPr lang="en-US" dirty="0" smtClean="0"/>
          </a:p>
          <a:p>
            <a:endParaRPr lang="en-US" dirty="0"/>
          </a:p>
        </p:txBody>
      </p:sp>
    </p:spTree>
    <p:extLst>
      <p:ext uri="{BB962C8B-B14F-4D97-AF65-F5344CB8AC3E}">
        <p14:creationId xmlns:p14="http://schemas.microsoft.com/office/powerpoint/2010/main" val="2460576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457200" y="6248400"/>
            <a:ext cx="5410200" cy="476250"/>
          </a:xfrm>
        </p:spPr>
        <p:txBody>
          <a:bodyPr/>
          <a:lstStyle>
            <a:lvl1pPr>
              <a:defRPr>
                <a:solidFill>
                  <a:srgbClr val="0099CC"/>
                </a:solidFill>
              </a:defRPr>
            </a:lvl1pPr>
          </a:lstStyle>
          <a:p>
            <a:pPr>
              <a:defRPr/>
            </a:pPr>
            <a:r>
              <a:rPr lang="en-US" smtClean="0"/>
              <a:t>KROENKE AND AUER - DATABASE PROCESSING, 13th Edition  © 2014 Pearson Education, Inc.</a:t>
            </a:r>
            <a:endParaRPr lang="en-US" dirty="0"/>
          </a:p>
        </p:txBody>
      </p:sp>
      <p:sp>
        <p:nvSpPr>
          <p:cNvPr id="5" name="Slide Number Placeholder 4"/>
          <p:cNvSpPr>
            <a:spLocks noGrp="1"/>
          </p:cNvSpPr>
          <p:nvPr>
            <p:ph type="sldNum" sz="quarter" idx="11"/>
          </p:nvPr>
        </p:nvSpPr>
        <p:spPr/>
        <p:txBody>
          <a:bodyPr/>
          <a:lstStyle>
            <a:lvl1pPr>
              <a:defRPr/>
            </a:lvl1pPr>
          </a:lstStyle>
          <a:p>
            <a:r>
              <a:rPr lang="en-US"/>
              <a:t>4-</a:t>
            </a:r>
            <a:fld id="{928FEC72-341B-46F8-A799-28FDC1E30EE4}" type="slidenum">
              <a:rPr lang="en-US"/>
              <a:pPr/>
              <a:t>‹#›</a:t>
            </a:fld>
            <a:endParaRPr lang="en-US"/>
          </a:p>
          <a:p>
            <a:endParaRPr lang="en-US"/>
          </a:p>
        </p:txBody>
      </p:sp>
    </p:spTree>
    <p:extLst>
      <p:ext uri="{BB962C8B-B14F-4D97-AF65-F5344CB8AC3E}">
        <p14:creationId xmlns:p14="http://schemas.microsoft.com/office/powerpoint/2010/main" val="2478031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457200" y="6248400"/>
            <a:ext cx="5410200" cy="476250"/>
          </a:xfrm>
        </p:spPr>
        <p:txBody>
          <a:bodyPr/>
          <a:lstStyle>
            <a:lvl1pPr>
              <a:defRPr>
                <a:solidFill>
                  <a:srgbClr val="0099CC"/>
                </a:solidFill>
              </a:defRPr>
            </a:lvl1pPr>
          </a:lstStyle>
          <a:p>
            <a:pPr>
              <a:defRPr/>
            </a:pPr>
            <a:r>
              <a:rPr lang="en-US" smtClean="0"/>
              <a:t>KROENKE AND AUER - DATABASE PROCESSING, 13th Edition  © 2014 Pearson Education, Inc.</a:t>
            </a:r>
            <a:endParaRPr lang="en-US" dirty="0"/>
          </a:p>
        </p:txBody>
      </p:sp>
      <p:sp>
        <p:nvSpPr>
          <p:cNvPr id="5" name="Slide Number Placeholder 4"/>
          <p:cNvSpPr>
            <a:spLocks noGrp="1"/>
          </p:cNvSpPr>
          <p:nvPr>
            <p:ph type="sldNum" sz="quarter" idx="11"/>
          </p:nvPr>
        </p:nvSpPr>
        <p:spPr/>
        <p:txBody>
          <a:bodyPr/>
          <a:lstStyle>
            <a:lvl1pPr>
              <a:defRPr/>
            </a:lvl1pPr>
          </a:lstStyle>
          <a:p>
            <a:r>
              <a:rPr lang="en-US"/>
              <a:t>4-</a:t>
            </a:r>
            <a:fld id="{E9FDA528-6C7C-4A04-BB9A-B2F35AA12B79}" type="slidenum">
              <a:rPr lang="en-US"/>
              <a:pPr/>
              <a:t>‹#›</a:t>
            </a:fld>
            <a:endParaRPr lang="en-US"/>
          </a:p>
          <a:p>
            <a:endParaRPr lang="en-US"/>
          </a:p>
        </p:txBody>
      </p:sp>
    </p:spTree>
    <p:extLst>
      <p:ext uri="{BB962C8B-B14F-4D97-AF65-F5344CB8AC3E}">
        <p14:creationId xmlns:p14="http://schemas.microsoft.com/office/powerpoint/2010/main" val="880908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457200" y="6248400"/>
            <a:ext cx="5562600" cy="476250"/>
          </a:xfrm>
        </p:spPr>
        <p:txBody>
          <a:bodyPr/>
          <a:lstStyle>
            <a:lvl1pPr>
              <a:defRPr>
                <a:solidFill>
                  <a:srgbClr val="0099CC"/>
                </a:solidFill>
              </a:defRPr>
            </a:lvl1pPr>
          </a:lstStyle>
          <a:p>
            <a:pPr>
              <a:defRPr/>
            </a:pPr>
            <a:r>
              <a:rPr lang="en-US" smtClean="0"/>
              <a:t>KROENKE AND AUER - DATABASE PROCESSING, 13th Edition  © 2014 Pearson Education, Inc.</a:t>
            </a:r>
            <a:endParaRPr lang="en-US" dirty="0"/>
          </a:p>
        </p:txBody>
      </p:sp>
      <p:sp>
        <p:nvSpPr>
          <p:cNvPr id="6" name="Slide Number Placeholder 5"/>
          <p:cNvSpPr>
            <a:spLocks noGrp="1"/>
          </p:cNvSpPr>
          <p:nvPr>
            <p:ph type="sldNum" sz="quarter" idx="11"/>
          </p:nvPr>
        </p:nvSpPr>
        <p:spPr/>
        <p:txBody>
          <a:bodyPr/>
          <a:lstStyle>
            <a:lvl1pPr>
              <a:defRPr/>
            </a:lvl1pPr>
          </a:lstStyle>
          <a:p>
            <a:r>
              <a:rPr lang="en-US"/>
              <a:t>4-</a:t>
            </a:r>
            <a:fld id="{EC77891E-AD39-47E6-B1FC-A083994F13B8}" type="slidenum">
              <a:rPr lang="en-US"/>
              <a:pPr/>
              <a:t>‹#›</a:t>
            </a:fld>
            <a:endParaRPr lang="en-US"/>
          </a:p>
          <a:p>
            <a:endParaRPr lang="en-US"/>
          </a:p>
        </p:txBody>
      </p:sp>
    </p:spTree>
    <p:extLst>
      <p:ext uri="{BB962C8B-B14F-4D97-AF65-F5344CB8AC3E}">
        <p14:creationId xmlns:p14="http://schemas.microsoft.com/office/powerpoint/2010/main" val="1280246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dirty="0"/>
          </a:p>
        </p:txBody>
      </p:sp>
      <p:sp>
        <p:nvSpPr>
          <p:cNvPr id="5" name="Rectangle 6"/>
          <p:cNvSpPr>
            <a:spLocks noGrp="1" noChangeArrowheads="1"/>
          </p:cNvSpPr>
          <p:nvPr>
            <p:ph type="sldNum" sz="quarter" idx="11"/>
          </p:nvPr>
        </p:nvSpPr>
        <p:spPr>
          <a:ln/>
        </p:spPr>
        <p:txBody>
          <a:bodyPr/>
          <a:lstStyle>
            <a:lvl1pPr>
              <a:defRPr/>
            </a:lvl1pPr>
          </a:lstStyle>
          <a:p>
            <a:r>
              <a:rPr lang="en-US"/>
              <a:t>4-</a:t>
            </a:r>
            <a:fld id="{C792E50D-B401-4D4C-A70E-551D3C056275}" type="slidenum">
              <a:rPr lang="en-US"/>
              <a:pPr/>
              <a:t>‹#›</a:t>
            </a:fld>
            <a:endParaRPr lang="en-US"/>
          </a:p>
          <a:p>
            <a:endParaRPr lang="en-US"/>
          </a:p>
        </p:txBody>
      </p:sp>
    </p:spTree>
    <p:extLst>
      <p:ext uri="{BB962C8B-B14F-4D97-AF65-F5344CB8AC3E}">
        <p14:creationId xmlns:p14="http://schemas.microsoft.com/office/powerpoint/2010/main" val="177502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dirty="0"/>
          </a:p>
        </p:txBody>
      </p:sp>
      <p:sp>
        <p:nvSpPr>
          <p:cNvPr id="5" name="Rectangle 6"/>
          <p:cNvSpPr>
            <a:spLocks noGrp="1" noChangeArrowheads="1"/>
          </p:cNvSpPr>
          <p:nvPr>
            <p:ph type="sldNum" sz="quarter" idx="11"/>
          </p:nvPr>
        </p:nvSpPr>
        <p:spPr>
          <a:ln/>
        </p:spPr>
        <p:txBody>
          <a:bodyPr/>
          <a:lstStyle>
            <a:lvl1pPr>
              <a:defRPr/>
            </a:lvl1pPr>
          </a:lstStyle>
          <a:p>
            <a:r>
              <a:rPr lang="en-US"/>
              <a:t>4-</a:t>
            </a:r>
            <a:fld id="{70424435-2163-4BE3-906F-5457DF90F566}" type="slidenum">
              <a:rPr lang="en-US"/>
              <a:pPr/>
              <a:t>‹#›</a:t>
            </a:fld>
            <a:endParaRPr lang="en-US"/>
          </a:p>
          <a:p>
            <a:endParaRPr lang="en-US"/>
          </a:p>
        </p:txBody>
      </p:sp>
    </p:spTree>
    <p:extLst>
      <p:ext uri="{BB962C8B-B14F-4D97-AF65-F5344CB8AC3E}">
        <p14:creationId xmlns:p14="http://schemas.microsoft.com/office/powerpoint/2010/main" val="2565680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dirty="0"/>
          </a:p>
        </p:txBody>
      </p:sp>
      <p:sp>
        <p:nvSpPr>
          <p:cNvPr id="6" name="Rectangle 6"/>
          <p:cNvSpPr>
            <a:spLocks noGrp="1" noChangeArrowheads="1"/>
          </p:cNvSpPr>
          <p:nvPr>
            <p:ph type="sldNum" sz="quarter" idx="11"/>
          </p:nvPr>
        </p:nvSpPr>
        <p:spPr>
          <a:ln/>
        </p:spPr>
        <p:txBody>
          <a:bodyPr/>
          <a:lstStyle>
            <a:lvl1pPr>
              <a:defRPr/>
            </a:lvl1pPr>
          </a:lstStyle>
          <a:p>
            <a:r>
              <a:rPr lang="en-US"/>
              <a:t>4-</a:t>
            </a:r>
            <a:fld id="{D79338E0-1260-4A9B-B3B7-BB72F52716A3}" type="slidenum">
              <a:rPr lang="en-US"/>
              <a:pPr/>
              <a:t>‹#›</a:t>
            </a:fld>
            <a:endParaRPr lang="en-US"/>
          </a:p>
          <a:p>
            <a:endParaRPr lang="en-US"/>
          </a:p>
        </p:txBody>
      </p:sp>
    </p:spTree>
    <p:extLst>
      <p:ext uri="{BB962C8B-B14F-4D97-AF65-F5344CB8AC3E}">
        <p14:creationId xmlns:p14="http://schemas.microsoft.com/office/powerpoint/2010/main" val="3533225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dirty="0"/>
          </a:p>
        </p:txBody>
      </p:sp>
      <p:sp>
        <p:nvSpPr>
          <p:cNvPr id="8" name="Rectangle 6"/>
          <p:cNvSpPr>
            <a:spLocks noGrp="1" noChangeArrowheads="1"/>
          </p:cNvSpPr>
          <p:nvPr>
            <p:ph type="sldNum" sz="quarter" idx="11"/>
          </p:nvPr>
        </p:nvSpPr>
        <p:spPr>
          <a:ln/>
        </p:spPr>
        <p:txBody>
          <a:bodyPr/>
          <a:lstStyle>
            <a:lvl1pPr>
              <a:defRPr/>
            </a:lvl1pPr>
          </a:lstStyle>
          <a:p>
            <a:r>
              <a:rPr lang="en-US"/>
              <a:t>4-</a:t>
            </a:r>
            <a:fld id="{C798A20A-32DC-4A4A-BD3B-B36F5D9E173C}" type="slidenum">
              <a:rPr lang="en-US"/>
              <a:pPr/>
              <a:t>‹#›</a:t>
            </a:fld>
            <a:endParaRPr lang="en-US"/>
          </a:p>
          <a:p>
            <a:endParaRPr lang="en-US"/>
          </a:p>
        </p:txBody>
      </p:sp>
    </p:spTree>
    <p:extLst>
      <p:ext uri="{BB962C8B-B14F-4D97-AF65-F5344CB8AC3E}">
        <p14:creationId xmlns:p14="http://schemas.microsoft.com/office/powerpoint/2010/main" val="3705255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dirty="0"/>
          </a:p>
        </p:txBody>
      </p:sp>
      <p:sp>
        <p:nvSpPr>
          <p:cNvPr id="4" name="Rectangle 6"/>
          <p:cNvSpPr>
            <a:spLocks noGrp="1" noChangeArrowheads="1"/>
          </p:cNvSpPr>
          <p:nvPr>
            <p:ph type="sldNum" sz="quarter" idx="11"/>
          </p:nvPr>
        </p:nvSpPr>
        <p:spPr>
          <a:ln/>
        </p:spPr>
        <p:txBody>
          <a:bodyPr/>
          <a:lstStyle>
            <a:lvl1pPr>
              <a:defRPr/>
            </a:lvl1pPr>
          </a:lstStyle>
          <a:p>
            <a:r>
              <a:rPr lang="en-US"/>
              <a:t>4-</a:t>
            </a:r>
            <a:fld id="{87F30ED3-84FF-444B-8FBC-93976E7F1D72}" type="slidenum">
              <a:rPr lang="en-US"/>
              <a:pPr/>
              <a:t>‹#›</a:t>
            </a:fld>
            <a:endParaRPr lang="en-US"/>
          </a:p>
          <a:p>
            <a:endParaRPr lang="en-US"/>
          </a:p>
        </p:txBody>
      </p:sp>
    </p:spTree>
    <p:extLst>
      <p:ext uri="{BB962C8B-B14F-4D97-AF65-F5344CB8AC3E}">
        <p14:creationId xmlns:p14="http://schemas.microsoft.com/office/powerpoint/2010/main" val="2495269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dirty="0"/>
          </a:p>
        </p:txBody>
      </p:sp>
      <p:sp>
        <p:nvSpPr>
          <p:cNvPr id="3" name="Rectangle 6"/>
          <p:cNvSpPr>
            <a:spLocks noGrp="1" noChangeArrowheads="1"/>
          </p:cNvSpPr>
          <p:nvPr>
            <p:ph type="sldNum" sz="quarter" idx="11"/>
          </p:nvPr>
        </p:nvSpPr>
        <p:spPr>
          <a:ln/>
        </p:spPr>
        <p:txBody>
          <a:bodyPr/>
          <a:lstStyle>
            <a:lvl1pPr>
              <a:defRPr/>
            </a:lvl1pPr>
          </a:lstStyle>
          <a:p>
            <a:r>
              <a:rPr lang="en-US"/>
              <a:t>4-</a:t>
            </a:r>
            <a:fld id="{817DAE99-F4A8-4887-99B0-E6BBC7C20A17}" type="slidenum">
              <a:rPr lang="en-US"/>
              <a:pPr/>
              <a:t>‹#›</a:t>
            </a:fld>
            <a:endParaRPr lang="en-US"/>
          </a:p>
          <a:p>
            <a:endParaRPr lang="en-US"/>
          </a:p>
        </p:txBody>
      </p:sp>
    </p:spTree>
    <p:extLst>
      <p:ext uri="{BB962C8B-B14F-4D97-AF65-F5344CB8AC3E}">
        <p14:creationId xmlns:p14="http://schemas.microsoft.com/office/powerpoint/2010/main" val="2748821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457200" y="6248400"/>
            <a:ext cx="5410200" cy="476250"/>
          </a:xfrm>
        </p:spPr>
        <p:txBody>
          <a:bodyPr/>
          <a:lstStyle>
            <a:lvl1pPr>
              <a:defRPr>
                <a:solidFill>
                  <a:srgbClr val="0099CC"/>
                </a:solidFill>
              </a:defRPr>
            </a:lvl1pPr>
          </a:lstStyle>
          <a:p>
            <a:pPr>
              <a:defRPr/>
            </a:pPr>
            <a:r>
              <a:rPr lang="en-US" smtClean="0"/>
              <a:t>KROENKE AND AUER - DATABASE PROCESSING, 13th Edition  © 2014 Pearson Education, Inc.</a:t>
            </a:r>
            <a:endParaRPr lang="en-US" dirty="0"/>
          </a:p>
        </p:txBody>
      </p:sp>
      <p:sp>
        <p:nvSpPr>
          <p:cNvPr id="6" name="Slide Number Placeholder 5"/>
          <p:cNvSpPr>
            <a:spLocks noGrp="1"/>
          </p:cNvSpPr>
          <p:nvPr>
            <p:ph type="sldNum" sz="quarter" idx="11"/>
          </p:nvPr>
        </p:nvSpPr>
        <p:spPr/>
        <p:txBody>
          <a:bodyPr/>
          <a:lstStyle>
            <a:lvl1pPr>
              <a:defRPr/>
            </a:lvl1pPr>
          </a:lstStyle>
          <a:p>
            <a:r>
              <a:rPr lang="en-US"/>
              <a:t>4-</a:t>
            </a:r>
            <a:fld id="{1AF48D65-1415-4C88-8E00-81598870B825}" type="slidenum">
              <a:rPr lang="en-US"/>
              <a:pPr/>
              <a:t>‹#›</a:t>
            </a:fld>
            <a:endParaRPr lang="en-US"/>
          </a:p>
          <a:p>
            <a:endParaRPr lang="en-US"/>
          </a:p>
        </p:txBody>
      </p:sp>
    </p:spTree>
    <p:extLst>
      <p:ext uri="{BB962C8B-B14F-4D97-AF65-F5344CB8AC3E}">
        <p14:creationId xmlns:p14="http://schemas.microsoft.com/office/powerpoint/2010/main" val="2863088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dirty="0"/>
          </a:p>
        </p:txBody>
      </p:sp>
      <p:sp>
        <p:nvSpPr>
          <p:cNvPr id="6" name="Rectangle 6"/>
          <p:cNvSpPr>
            <a:spLocks noGrp="1" noChangeArrowheads="1"/>
          </p:cNvSpPr>
          <p:nvPr>
            <p:ph type="sldNum" sz="quarter" idx="11"/>
          </p:nvPr>
        </p:nvSpPr>
        <p:spPr>
          <a:ln/>
        </p:spPr>
        <p:txBody>
          <a:bodyPr/>
          <a:lstStyle>
            <a:lvl1pPr>
              <a:defRPr/>
            </a:lvl1pPr>
          </a:lstStyle>
          <a:p>
            <a:r>
              <a:rPr lang="en-US"/>
              <a:t>4-</a:t>
            </a:r>
            <a:fld id="{C0457679-A271-43C6-86CE-D2BF7E370F31}" type="slidenum">
              <a:rPr lang="en-US"/>
              <a:pPr/>
              <a:t>‹#›</a:t>
            </a:fld>
            <a:endParaRPr lang="en-US"/>
          </a:p>
          <a:p>
            <a:endParaRPr lang="en-US"/>
          </a:p>
        </p:txBody>
      </p:sp>
    </p:spTree>
    <p:extLst>
      <p:ext uri="{BB962C8B-B14F-4D97-AF65-F5344CB8AC3E}">
        <p14:creationId xmlns:p14="http://schemas.microsoft.com/office/powerpoint/2010/main" val="41698191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solidFill>
            <a:srgbClr val="0000CC"/>
          </a:solidFill>
          <a:ln>
            <a:noFill/>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248400"/>
            <a:ext cx="5486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00CC"/>
                </a:solidFill>
                <a:latin typeface="Arial" charset="0"/>
              </a:defRPr>
            </a:lvl1pPr>
          </a:lstStyle>
          <a:p>
            <a:pPr>
              <a:defRPr/>
            </a:pPr>
            <a:r>
              <a:rPr lang="en-US" smtClean="0"/>
              <a:t>KROENKE AND AUER - DATABASE PROCESSING, 13th Edition  © 2014 Pearson Education, Inc.</a:t>
            </a: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CC"/>
                </a:solidFill>
              </a:defRPr>
            </a:lvl1pPr>
          </a:lstStyle>
          <a:p>
            <a:r>
              <a:rPr lang="en-US" dirty="0" smtClean="0"/>
              <a:t>4-</a:t>
            </a:r>
            <a:fld id="{9586E883-9387-409D-AE6D-AE10E789F015}" type="slidenum">
              <a:rPr lang="en-US" smtClean="0"/>
              <a:pPr/>
              <a:t>‹#›</a:t>
            </a:fld>
            <a:endParaRPr lang="en-US" dirty="0" smtClean="0"/>
          </a:p>
          <a:p>
            <a:endParaRPr lang="en-US" dirty="0"/>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7" r:id="rId8"/>
    <p:sldLayoutId id="2147483756" r:id="rId9"/>
    <p:sldLayoutId id="2147483758" r:id="rId10"/>
    <p:sldLayoutId id="2147483759" r:id="rId11"/>
    <p:sldLayoutId id="2147483760" r:id="rId12"/>
  </p:sldLayoutIdLst>
  <p:hf hdr="0" dt="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cid:3287383400_2177562" TargetMode="External"/><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0" y="0"/>
            <a:ext cx="9144000" cy="2362200"/>
          </a:xfrm>
        </p:spPr>
        <p:txBody>
          <a:bodyPr/>
          <a:lstStyle/>
          <a:p>
            <a:pPr eaLnBrk="1" hangingPunct="1">
              <a:spcBef>
                <a:spcPct val="20000"/>
              </a:spcBef>
              <a:defRPr/>
            </a:pPr>
            <a:r>
              <a:rPr lang="en-US" sz="4000" dirty="0" smtClean="0"/>
              <a:t/>
            </a:r>
            <a:br>
              <a:rPr lang="en-US" sz="4000" dirty="0" smtClean="0"/>
            </a:br>
            <a:r>
              <a:rPr lang="en-US" sz="4000" dirty="0" smtClean="0">
                <a:latin typeface="Calibri" pitchFamily="34" charset="0"/>
                <a:cs typeface="Calibri" pitchFamily="34" charset="0"/>
              </a:rPr>
              <a:t>David M. </a:t>
            </a:r>
            <a:r>
              <a:rPr lang="en-US" sz="4000" dirty="0" err="1" smtClean="0">
                <a:latin typeface="Calibri" pitchFamily="34" charset="0"/>
                <a:cs typeface="Calibri" pitchFamily="34" charset="0"/>
              </a:rPr>
              <a:t>Kroenke</a:t>
            </a:r>
            <a:r>
              <a:rPr lang="en-US" sz="4000" dirty="0" smtClean="0">
                <a:latin typeface="Calibri" pitchFamily="34" charset="0"/>
                <a:cs typeface="Calibri" pitchFamily="34" charset="0"/>
              </a:rPr>
              <a:t> and David J. Auer</a:t>
            </a:r>
            <a:r>
              <a:rPr lang="en-US" sz="4000" dirty="0" smtClean="0"/>
              <a:t/>
            </a:r>
            <a:br>
              <a:rPr lang="en-US" sz="4000" dirty="0" smtClean="0"/>
            </a:br>
            <a:r>
              <a:rPr lang="en-US" sz="4000" dirty="0" smtClean="0">
                <a:latin typeface="Calibri" pitchFamily="34" charset="0"/>
                <a:cs typeface="Calibri" pitchFamily="34" charset="0"/>
              </a:rPr>
              <a:t>Database Processing</a:t>
            </a:r>
            <a:r>
              <a:rPr lang="en-US" sz="4000" b="1" dirty="0" smtClean="0">
                <a:solidFill>
                  <a:schemeClr val="tx1"/>
                </a:solidFill>
              </a:rPr>
              <a:t/>
            </a:r>
            <a:br>
              <a:rPr lang="en-US" sz="4000" b="1" dirty="0" smtClean="0">
                <a:solidFill>
                  <a:schemeClr val="tx1"/>
                </a:solidFill>
              </a:rPr>
            </a:br>
            <a:r>
              <a:rPr lang="en-US" sz="3200" dirty="0" smtClean="0">
                <a:solidFill>
                  <a:schemeClr val="bg1">
                    <a:lumMod val="85000"/>
                  </a:schemeClr>
                </a:solidFill>
                <a:latin typeface="Calibri" pitchFamily="34" charset="0"/>
                <a:cs typeface="Calibri" pitchFamily="34" charset="0"/>
              </a:rPr>
              <a:t>Fundamentals, Design, and Implementation</a:t>
            </a:r>
            <a:r>
              <a:rPr lang="en-US" sz="4000" dirty="0" smtClean="0">
                <a:solidFill>
                  <a:srgbClr val="B3B3B3"/>
                </a:solidFill>
              </a:rPr>
              <a:t/>
            </a:r>
            <a:br>
              <a:rPr lang="en-US" sz="4000" dirty="0" smtClean="0">
                <a:solidFill>
                  <a:srgbClr val="B3B3B3"/>
                </a:solidFill>
              </a:rPr>
            </a:br>
            <a:endParaRPr lang="en-US" sz="4000" dirty="0" smtClean="0"/>
          </a:p>
        </p:txBody>
      </p:sp>
      <p:sp>
        <p:nvSpPr>
          <p:cNvPr id="6148" name="Rectangle 5"/>
          <p:cNvSpPr>
            <a:spLocks noChangeArrowheads="1"/>
          </p:cNvSpPr>
          <p:nvPr/>
        </p:nvSpPr>
        <p:spPr bwMode="auto">
          <a:xfrm>
            <a:off x="3124200" y="2438400"/>
            <a:ext cx="6019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endParaRPr lang="en-US" sz="1000" b="1" dirty="0">
              <a:solidFill>
                <a:srgbClr val="3399FF"/>
              </a:solidFill>
            </a:endParaRPr>
          </a:p>
          <a:p>
            <a:pPr algn="ctr" eaLnBrk="1" hangingPunct="1">
              <a:spcBef>
                <a:spcPct val="20000"/>
              </a:spcBef>
            </a:pPr>
            <a:r>
              <a:rPr lang="en-US" sz="3600" b="1" dirty="0">
                <a:solidFill>
                  <a:srgbClr val="339966"/>
                </a:solidFill>
                <a:latin typeface="Calibri" panose="020F0502020204030204" pitchFamily="34" charset="0"/>
                <a:ea typeface="Calibri" panose="020F0502020204030204" pitchFamily="34" charset="0"/>
                <a:cs typeface="Calibri" panose="020F0502020204030204" pitchFamily="34" charset="0"/>
              </a:rPr>
              <a:t>Chapter Four:</a:t>
            </a:r>
          </a:p>
          <a:p>
            <a:pPr algn="ctr" eaLnBrk="1" hangingPunct="1">
              <a:spcBef>
                <a:spcPct val="20000"/>
              </a:spcBef>
            </a:pPr>
            <a:r>
              <a:rPr lang="en-US" sz="3600" b="1" dirty="0">
                <a:solidFill>
                  <a:srgbClr val="0000CC"/>
                </a:solidFill>
                <a:latin typeface="Calibri" panose="020F0502020204030204" pitchFamily="34" charset="0"/>
                <a:ea typeface="Calibri" panose="020F0502020204030204" pitchFamily="34" charset="0"/>
                <a:cs typeface="Calibri" panose="020F0502020204030204" pitchFamily="34" charset="0"/>
              </a:rPr>
              <a:t>Database Design</a:t>
            </a:r>
          </a:p>
          <a:p>
            <a:pPr algn="ctr" eaLnBrk="1" hangingPunct="1">
              <a:spcBef>
                <a:spcPct val="20000"/>
              </a:spcBef>
            </a:pPr>
            <a:r>
              <a:rPr lang="en-US" sz="3600" b="1" dirty="0">
                <a:solidFill>
                  <a:srgbClr val="0000CC"/>
                </a:solidFill>
                <a:latin typeface="Calibri" panose="020F0502020204030204" pitchFamily="34" charset="0"/>
                <a:ea typeface="Calibri" panose="020F0502020204030204" pitchFamily="34" charset="0"/>
                <a:cs typeface="Calibri" panose="020F0502020204030204" pitchFamily="34" charset="0"/>
              </a:rPr>
              <a:t>Using Normalization</a:t>
            </a:r>
          </a:p>
          <a:p>
            <a:pPr eaLnBrk="1" hangingPunct="1">
              <a:spcBef>
                <a:spcPct val="20000"/>
              </a:spcBef>
            </a:pPr>
            <a:r>
              <a:rPr lang="en-US" sz="4000" b="1" dirty="0"/>
              <a:t>	</a:t>
            </a:r>
          </a:p>
        </p:txBody>
      </p:sp>
      <p:sp>
        <p:nvSpPr>
          <p:cNvPr id="2055" name="Rectangle 7"/>
          <p:cNvSpPr>
            <a:spLocks noChangeArrowheads="1"/>
          </p:cNvSpPr>
          <p:nvPr/>
        </p:nvSpPr>
        <p:spPr bwMode="auto">
          <a:xfrm>
            <a:off x="457200" y="1524000"/>
            <a:ext cx="8001000" cy="1600200"/>
          </a:xfrm>
          <a:prstGeom prst="rect">
            <a:avLst/>
          </a:prstGeom>
          <a:noFill/>
          <a:ln w="9525">
            <a:noFill/>
            <a:miter lim="800000"/>
            <a:headEnd/>
            <a:tailEnd/>
          </a:ln>
          <a:effectLst/>
        </p:spPr>
        <p:txBody>
          <a:bodyPr/>
          <a:lstStyle/>
          <a:p>
            <a:pPr>
              <a:spcBef>
                <a:spcPct val="20000"/>
              </a:spcBef>
              <a:defRPr/>
            </a:pPr>
            <a:endParaRPr lang="en-US" sz="3200" dirty="0">
              <a:solidFill>
                <a:schemeClr val="bg2">
                  <a:lumMod val="60000"/>
                  <a:lumOff val="40000"/>
                </a:schemeClr>
              </a:solidFill>
              <a:latin typeface="Arial" charset="0"/>
            </a:endParaRPr>
          </a:p>
        </p:txBody>
      </p:sp>
      <p:cxnSp>
        <p:nvCxnSpPr>
          <p:cNvPr id="10" name="Straight Connector 9"/>
          <p:cNvCxnSpPr/>
          <p:nvPr/>
        </p:nvCxnSpPr>
        <p:spPr>
          <a:xfrm>
            <a:off x="0" y="2362200"/>
            <a:ext cx="9144000" cy="1588"/>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6170613"/>
            <a:ext cx="9144000" cy="1587"/>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p:nvPr/>
        </p:nvPicPr>
        <p:blipFill>
          <a:blip r:embed="rId3"/>
          <a:stretch>
            <a:fillRect/>
          </a:stretch>
        </p:blipFill>
        <p:spPr>
          <a:xfrm>
            <a:off x="91440" y="2458720"/>
            <a:ext cx="4065905" cy="2679065"/>
          </a:xfrm>
          <a:prstGeom prst="rect">
            <a:avLst/>
          </a:prstGeom>
          <a:ln>
            <a:noFill/>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4000" smtClean="0"/>
              <a:t>Checking Validity of Assumed Referential Integrity Constraints II</a:t>
            </a:r>
          </a:p>
        </p:txBody>
      </p:sp>
      <p:sp>
        <p:nvSpPr>
          <p:cNvPr id="15363" name="Rectangle 3"/>
          <p:cNvSpPr>
            <a:spLocks noGrp="1" noChangeArrowheads="1"/>
          </p:cNvSpPr>
          <p:nvPr>
            <p:ph type="body" idx="1"/>
          </p:nvPr>
        </p:nvSpPr>
        <p:spPr/>
        <p:txBody>
          <a:bodyPr/>
          <a:lstStyle/>
          <a:p>
            <a:pPr eaLnBrk="1" hangingPunct="1">
              <a:lnSpc>
                <a:spcPct val="90000"/>
              </a:lnSpc>
            </a:pPr>
            <a:r>
              <a:rPr lang="en-US" sz="2800" smtClean="0"/>
              <a:t>To find any foreign key values that violate the foreign key constraint:</a:t>
            </a:r>
          </a:p>
          <a:p>
            <a:pPr eaLnBrk="1" hangingPunct="1">
              <a:lnSpc>
                <a:spcPct val="90000"/>
              </a:lnSpc>
              <a:buFontTx/>
              <a:buNone/>
            </a:pPr>
            <a:r>
              <a:rPr lang="en-US" sz="2800" b="1" smtClean="0">
                <a:solidFill>
                  <a:srgbClr val="0066FF"/>
                </a:solidFill>
                <a:latin typeface="Courier New" panose="02070309020205020404" pitchFamily="49" charset="0"/>
              </a:rPr>
              <a:t>	</a:t>
            </a:r>
            <a:r>
              <a:rPr lang="en-US" sz="2800" b="1" smtClean="0">
                <a:solidFill>
                  <a:srgbClr val="0099CC"/>
                </a:solidFill>
                <a:latin typeface="Courier New" panose="02070309020205020404" pitchFamily="49" charset="0"/>
              </a:rPr>
              <a:t>SELECT		Buyer</a:t>
            </a:r>
          </a:p>
          <a:p>
            <a:pPr eaLnBrk="1" hangingPunct="1">
              <a:lnSpc>
                <a:spcPct val="90000"/>
              </a:lnSpc>
              <a:buFontTx/>
              <a:buNone/>
            </a:pPr>
            <a:r>
              <a:rPr lang="en-US" sz="2800" b="1" smtClean="0">
                <a:solidFill>
                  <a:srgbClr val="0099CC"/>
                </a:solidFill>
                <a:latin typeface="Courier New" panose="02070309020205020404" pitchFamily="49" charset="0"/>
              </a:rPr>
              <a:t>	FROM	  	SKU_DATA</a:t>
            </a:r>
          </a:p>
          <a:p>
            <a:pPr eaLnBrk="1" hangingPunct="1">
              <a:lnSpc>
                <a:spcPct val="90000"/>
              </a:lnSpc>
              <a:buFontTx/>
              <a:buNone/>
            </a:pPr>
            <a:r>
              <a:rPr lang="en-US" sz="2800" b="1" smtClean="0">
                <a:solidFill>
                  <a:srgbClr val="0099CC"/>
                </a:solidFill>
                <a:latin typeface="Courier New" panose="02070309020205020404" pitchFamily="49" charset="0"/>
              </a:rPr>
              <a:t>	WHERE		Buyer NOT IN</a:t>
            </a:r>
          </a:p>
          <a:p>
            <a:pPr eaLnBrk="1" hangingPunct="1">
              <a:lnSpc>
                <a:spcPct val="90000"/>
              </a:lnSpc>
              <a:buFontTx/>
              <a:buNone/>
            </a:pPr>
            <a:r>
              <a:rPr lang="en-US" sz="2800" b="1" smtClean="0">
                <a:solidFill>
                  <a:srgbClr val="0099CC"/>
                </a:solidFill>
                <a:latin typeface="Courier New" panose="02070309020205020404" pitchFamily="49" charset="0"/>
              </a:rPr>
              <a:t>				(SELECT	SKU_DATA.Buyer</a:t>
            </a:r>
          </a:p>
          <a:p>
            <a:pPr eaLnBrk="1" hangingPunct="1">
              <a:lnSpc>
                <a:spcPct val="90000"/>
              </a:lnSpc>
              <a:buFontTx/>
              <a:buNone/>
            </a:pPr>
            <a:r>
              <a:rPr lang="en-US" sz="2800" b="1" smtClean="0">
                <a:solidFill>
                  <a:srgbClr val="0099CC"/>
                </a:solidFill>
                <a:latin typeface="Courier New" panose="02070309020205020404" pitchFamily="49" charset="0"/>
              </a:rPr>
              <a:t>				 FROM 	SKU_DATA, BUYER</a:t>
            </a:r>
          </a:p>
          <a:p>
            <a:pPr eaLnBrk="1" hangingPunct="1">
              <a:lnSpc>
                <a:spcPct val="90000"/>
              </a:lnSpc>
              <a:buFontTx/>
              <a:buNone/>
            </a:pPr>
            <a:r>
              <a:rPr lang="en-US" sz="2800" b="1" smtClean="0">
                <a:solidFill>
                  <a:srgbClr val="0099CC"/>
                </a:solidFill>
                <a:latin typeface="Courier New" panose="02070309020205020404" pitchFamily="49" charset="0"/>
              </a:rPr>
              <a:t>				 WHERE	SKU_DATA.BUYER =</a:t>
            </a:r>
          </a:p>
          <a:p>
            <a:pPr eaLnBrk="1" hangingPunct="1">
              <a:lnSpc>
                <a:spcPct val="90000"/>
              </a:lnSpc>
              <a:buFontTx/>
              <a:buNone/>
            </a:pPr>
            <a:r>
              <a:rPr lang="en-US" sz="2800" b="1" smtClean="0">
                <a:solidFill>
                  <a:srgbClr val="0099CC"/>
                </a:solidFill>
                <a:latin typeface="Courier New" panose="02070309020205020404" pitchFamily="49" charset="0"/>
              </a:rPr>
              <a:t>						BUYER.Buyer);</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C792E50D-B401-4D4C-A70E-551D3C056275}" type="slidenum">
              <a:rPr lang="en-US" smtClean="0"/>
              <a:pPr/>
              <a:t>10</a:t>
            </a:fld>
            <a:endParaRPr lang="en-US" smtClean="0"/>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Type of Database</a:t>
            </a:r>
          </a:p>
        </p:txBody>
      </p:sp>
      <p:sp>
        <p:nvSpPr>
          <p:cNvPr id="16387" name="Rectangle 3"/>
          <p:cNvSpPr>
            <a:spLocks noGrp="1" noChangeArrowheads="1"/>
          </p:cNvSpPr>
          <p:nvPr>
            <p:ph type="body" idx="1"/>
          </p:nvPr>
        </p:nvSpPr>
        <p:spPr/>
        <p:txBody>
          <a:bodyPr/>
          <a:lstStyle/>
          <a:p>
            <a:pPr eaLnBrk="1" hangingPunct="1"/>
            <a:r>
              <a:rPr lang="en-US" smtClean="0"/>
              <a:t>Updateable database, or read-only database?</a:t>
            </a:r>
          </a:p>
          <a:p>
            <a:pPr eaLnBrk="1" hangingPunct="1"/>
            <a:r>
              <a:rPr lang="en-US" smtClean="0"/>
              <a:t>If updateable database, we normally want tables in BCNF.</a:t>
            </a:r>
          </a:p>
          <a:p>
            <a:pPr eaLnBrk="1" hangingPunct="1"/>
            <a:r>
              <a:rPr lang="en-US" smtClean="0"/>
              <a:t>If read-only database, we may not use BCNF tables.</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C792E50D-B401-4D4C-A70E-551D3C056275}" type="slidenum">
              <a:rPr lang="en-US" smtClean="0"/>
              <a:pPr/>
              <a:t>11</a:t>
            </a:fld>
            <a:endParaRPr lang="en-US" smtClean="0"/>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229600" cy="3306762"/>
          </a:xfrm>
        </p:spPr>
        <p:txBody>
          <a:bodyPr/>
          <a:lstStyle/>
          <a:p>
            <a:pPr eaLnBrk="1" hangingPunct="1"/>
            <a:r>
              <a:rPr lang="en-US" smtClean="0"/>
              <a:t>Designing</a:t>
            </a:r>
            <a:br>
              <a:rPr lang="en-US" smtClean="0"/>
            </a:br>
            <a:r>
              <a:rPr lang="en-US" smtClean="0"/>
              <a:t> Updatable Databases</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87F30ED3-84FF-444B-8FBC-93976E7F1D72}" type="slidenum">
              <a:rPr lang="en-US" smtClean="0"/>
              <a:pPr/>
              <a:t>12</a:t>
            </a:fld>
            <a:endParaRPr lang="en-US" smtClean="0"/>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4000" smtClean="0"/>
              <a:t>Normalization:</a:t>
            </a:r>
            <a:br>
              <a:rPr lang="en-US" sz="4000" smtClean="0"/>
            </a:br>
            <a:r>
              <a:rPr lang="en-US" sz="4000" smtClean="0"/>
              <a:t>Advantages and Disadvantages</a:t>
            </a:r>
          </a:p>
        </p:txBody>
      </p:sp>
      <p:pic>
        <p:nvPicPr>
          <p:cNvPr id="18437" name="Picture 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19200" y="1600200"/>
            <a:ext cx="6637338" cy="3124200"/>
          </a:xfrm>
          <a:noFill/>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C792E50D-B401-4D4C-A70E-551D3C056275}" type="slidenum">
              <a:rPr lang="en-US" smtClean="0"/>
              <a:pPr/>
              <a:t>13</a:t>
            </a:fld>
            <a:endParaRPr lang="en-US" smtClean="0"/>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1" y="1551401"/>
            <a:ext cx="8192000" cy="2376000"/>
          </a:xfrm>
          <a:prstGeom prst="rect">
            <a:avLst/>
          </a:prstGeom>
        </p:spPr>
      </p:pic>
      <p:sp>
        <p:nvSpPr>
          <p:cNvPr id="19459" name="Rectangle 2"/>
          <p:cNvSpPr>
            <a:spLocks noGrp="1" noChangeArrowheads="1"/>
          </p:cNvSpPr>
          <p:nvPr>
            <p:ph type="title"/>
          </p:nvPr>
        </p:nvSpPr>
        <p:spPr/>
        <p:txBody>
          <a:bodyPr/>
          <a:lstStyle/>
          <a:p>
            <a:pPr eaLnBrk="1" hangingPunct="1"/>
            <a:r>
              <a:rPr lang="en-US" sz="4000" smtClean="0"/>
              <a:t>Non-Normalized Table:</a:t>
            </a:r>
            <a:br>
              <a:rPr lang="en-US" sz="4000" smtClean="0"/>
            </a:br>
            <a:r>
              <a:rPr lang="en-US" sz="4000" smtClean="0"/>
              <a:t>EQUIPMENT_REPAIR</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C792E50D-B401-4D4C-A70E-551D3C056275}" type="slidenum">
              <a:rPr lang="en-US" smtClean="0"/>
              <a:pPr/>
              <a:t>14</a:t>
            </a:fld>
            <a:endParaRPr lang="en-US" smtClean="0"/>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28800" y="1524000"/>
            <a:ext cx="6044444" cy="4628572"/>
          </a:xfrm>
          <a:prstGeom prst="rect">
            <a:avLst/>
          </a:prstGeom>
        </p:spPr>
      </p:pic>
      <p:sp>
        <p:nvSpPr>
          <p:cNvPr id="20483" name="Rectangle 2"/>
          <p:cNvSpPr>
            <a:spLocks noGrp="1" noChangeArrowheads="1"/>
          </p:cNvSpPr>
          <p:nvPr>
            <p:ph type="title"/>
          </p:nvPr>
        </p:nvSpPr>
        <p:spPr/>
        <p:txBody>
          <a:bodyPr/>
          <a:lstStyle/>
          <a:p>
            <a:pPr eaLnBrk="1" hangingPunct="1"/>
            <a:r>
              <a:rPr lang="en-US" sz="4000" smtClean="0"/>
              <a:t>Normalized Tables:</a:t>
            </a:r>
            <a:br>
              <a:rPr lang="en-US" sz="4000" smtClean="0"/>
            </a:br>
            <a:r>
              <a:rPr lang="en-US" sz="4000" smtClean="0"/>
              <a:t>ITEM and REPAIR</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C792E50D-B401-4D4C-A70E-551D3C056275}" type="slidenum">
              <a:rPr lang="en-US" smtClean="0"/>
              <a:pPr/>
              <a:t>15</a:t>
            </a:fld>
            <a:endParaRPr lang="en-US" smtClean="0"/>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Copying Data to New Tables</a:t>
            </a:r>
          </a:p>
        </p:txBody>
      </p:sp>
      <p:sp>
        <p:nvSpPr>
          <p:cNvPr id="21507" name="Rectangle 3"/>
          <p:cNvSpPr>
            <a:spLocks noGrp="1" noChangeArrowheads="1"/>
          </p:cNvSpPr>
          <p:nvPr>
            <p:ph type="body" idx="1"/>
          </p:nvPr>
        </p:nvSpPr>
        <p:spPr/>
        <p:txBody>
          <a:bodyPr/>
          <a:lstStyle/>
          <a:p>
            <a:pPr eaLnBrk="1" hangingPunct="1">
              <a:lnSpc>
                <a:spcPct val="90000"/>
              </a:lnSpc>
            </a:pPr>
            <a:r>
              <a:rPr lang="en-US" smtClean="0"/>
              <a:t>To copy data from one table to another, use the SQL command </a:t>
            </a:r>
            <a:r>
              <a:rPr lang="en-US" b="1" smtClean="0">
                <a:solidFill>
                  <a:srgbClr val="0099CC"/>
                </a:solidFill>
              </a:rPr>
              <a:t>INSERT INTO </a:t>
            </a:r>
            <a:r>
              <a:rPr lang="en-US" b="1" i="1" smtClean="0">
                <a:solidFill>
                  <a:srgbClr val="0099CC"/>
                </a:solidFill>
              </a:rPr>
              <a:t>TableName</a:t>
            </a:r>
            <a:r>
              <a:rPr lang="en-US" smtClean="0"/>
              <a:t> command:</a:t>
            </a:r>
          </a:p>
          <a:p>
            <a:pPr eaLnBrk="1" hangingPunct="1">
              <a:lnSpc>
                <a:spcPct val="90000"/>
              </a:lnSpc>
              <a:buFontTx/>
              <a:buNone/>
            </a:pPr>
            <a:r>
              <a:rPr lang="en-US" b="1" smtClean="0">
                <a:solidFill>
                  <a:srgbClr val="0066FF"/>
                </a:solidFill>
                <a:latin typeface="Courier New" panose="02070309020205020404" pitchFamily="49" charset="0"/>
              </a:rPr>
              <a:t>  </a:t>
            </a:r>
            <a:r>
              <a:rPr lang="en-US" sz="2000" b="1" smtClean="0">
                <a:solidFill>
                  <a:srgbClr val="0099CC"/>
                </a:solidFill>
                <a:latin typeface="Courier New" panose="02070309020205020404" pitchFamily="49" charset="0"/>
              </a:rPr>
              <a:t>INSERT INTO EQUIPMENT_ITEM</a:t>
            </a:r>
          </a:p>
          <a:p>
            <a:pPr eaLnBrk="1" hangingPunct="1">
              <a:lnSpc>
                <a:spcPct val="90000"/>
              </a:lnSpc>
              <a:buFontTx/>
              <a:buNone/>
            </a:pPr>
            <a:r>
              <a:rPr lang="en-US" sz="2000" b="1" smtClean="0">
                <a:solidFill>
                  <a:srgbClr val="0099CC"/>
                </a:solidFill>
                <a:latin typeface="Courier New" panose="02070309020205020404" pitchFamily="49" charset="0"/>
              </a:rPr>
              <a:t>		SELECT	DISTINCT ItemNumber, 			            EquipmentType, AcquisitionCost</a:t>
            </a:r>
          </a:p>
          <a:p>
            <a:pPr eaLnBrk="1" hangingPunct="1">
              <a:lnSpc>
                <a:spcPct val="90000"/>
              </a:lnSpc>
              <a:buFontTx/>
              <a:buNone/>
            </a:pPr>
            <a:r>
              <a:rPr lang="en-US" sz="2000" b="1" smtClean="0">
                <a:solidFill>
                  <a:srgbClr val="0099CC"/>
                </a:solidFill>
                <a:latin typeface="Courier New" panose="02070309020205020404" pitchFamily="49" charset="0"/>
              </a:rPr>
              <a:t>		FROM	 	EQUIPMENT_REPAIR;</a:t>
            </a:r>
            <a:endParaRPr lang="en-US" sz="2000" smtClean="0">
              <a:solidFill>
                <a:srgbClr val="0099CC"/>
              </a:solidFill>
            </a:endParaRPr>
          </a:p>
          <a:p>
            <a:pPr eaLnBrk="1" hangingPunct="1">
              <a:lnSpc>
                <a:spcPct val="90000"/>
              </a:lnSpc>
              <a:buFontTx/>
              <a:buNone/>
            </a:pPr>
            <a:r>
              <a:rPr lang="en-US" b="1" smtClean="0">
                <a:solidFill>
                  <a:srgbClr val="0099CC"/>
                </a:solidFill>
                <a:latin typeface="Courier New" panose="02070309020205020404" pitchFamily="49" charset="0"/>
              </a:rPr>
              <a:t> 	 </a:t>
            </a:r>
            <a:r>
              <a:rPr lang="en-US" sz="2000" b="1" smtClean="0">
                <a:solidFill>
                  <a:srgbClr val="0099CC"/>
                </a:solidFill>
                <a:latin typeface="Courier New" panose="02070309020205020404" pitchFamily="49" charset="0"/>
              </a:rPr>
              <a:t>INSERT INTO REPAIR</a:t>
            </a:r>
          </a:p>
          <a:p>
            <a:pPr eaLnBrk="1" hangingPunct="1">
              <a:lnSpc>
                <a:spcPct val="90000"/>
              </a:lnSpc>
              <a:buFontTx/>
              <a:buNone/>
            </a:pPr>
            <a:r>
              <a:rPr lang="en-US" sz="2000" b="1" smtClean="0">
                <a:solidFill>
                  <a:srgbClr val="0099CC"/>
                </a:solidFill>
                <a:latin typeface="Courier New" panose="02070309020205020404" pitchFamily="49" charset="0"/>
              </a:rPr>
              <a:t>		SELECT	RepairNumber, ItemNumber, </a:t>
            </a:r>
            <a:br>
              <a:rPr lang="en-US" sz="2000" b="1" smtClean="0">
                <a:solidFill>
                  <a:srgbClr val="0099CC"/>
                </a:solidFill>
                <a:latin typeface="Courier New" panose="02070309020205020404" pitchFamily="49" charset="0"/>
              </a:rPr>
            </a:br>
            <a:r>
              <a:rPr lang="en-US" sz="2000" b="1" smtClean="0">
                <a:solidFill>
                  <a:srgbClr val="0099CC"/>
                </a:solidFill>
                <a:latin typeface="Courier New" panose="02070309020205020404" pitchFamily="49" charset="0"/>
              </a:rPr>
              <a:t>			RepairDate, RepairCost</a:t>
            </a:r>
          </a:p>
          <a:p>
            <a:pPr eaLnBrk="1" hangingPunct="1">
              <a:lnSpc>
                <a:spcPct val="90000"/>
              </a:lnSpc>
              <a:buFontTx/>
              <a:buNone/>
            </a:pPr>
            <a:r>
              <a:rPr lang="en-US" sz="2000" b="1" smtClean="0">
                <a:solidFill>
                  <a:srgbClr val="0099CC"/>
                </a:solidFill>
                <a:latin typeface="Courier New" panose="02070309020205020404" pitchFamily="49" charset="0"/>
              </a:rPr>
              <a:t>		FROM	 	EQUIPMENT_REPAIR;</a:t>
            </a:r>
            <a:endParaRPr lang="en-US" sz="2000" smtClean="0">
              <a:solidFill>
                <a:srgbClr val="0099CC"/>
              </a:solidFill>
            </a:endParaRPr>
          </a:p>
          <a:p>
            <a:pPr eaLnBrk="1" hangingPunct="1">
              <a:lnSpc>
                <a:spcPct val="90000"/>
              </a:lnSpc>
            </a:pPr>
            <a:endParaRPr lang="en-US" sz="2000" smtClean="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C792E50D-B401-4D4C-A70E-551D3C056275}" type="slidenum">
              <a:rPr lang="en-US" smtClean="0"/>
              <a:pPr/>
              <a:t>16</a:t>
            </a:fld>
            <a:endParaRPr lang="en-US" smtClean="0"/>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Choosing Not To Use BCNF</a:t>
            </a:r>
          </a:p>
        </p:txBody>
      </p:sp>
      <p:sp>
        <p:nvSpPr>
          <p:cNvPr id="22531" name="Rectangle 3"/>
          <p:cNvSpPr>
            <a:spLocks noGrp="1" noChangeArrowheads="1"/>
          </p:cNvSpPr>
          <p:nvPr>
            <p:ph type="body" idx="1"/>
          </p:nvPr>
        </p:nvSpPr>
        <p:spPr/>
        <p:txBody>
          <a:bodyPr/>
          <a:lstStyle/>
          <a:p>
            <a:pPr eaLnBrk="1" hangingPunct="1"/>
            <a:r>
              <a:rPr lang="en-US" sz="2800" smtClean="0"/>
              <a:t>BCNF is used to control anomalies from functional dependencies.</a:t>
            </a:r>
          </a:p>
          <a:p>
            <a:pPr eaLnBrk="1" hangingPunct="1"/>
            <a:r>
              <a:rPr lang="en-US" sz="2800" smtClean="0"/>
              <a:t>There are times when BCNF is not desirable.</a:t>
            </a:r>
          </a:p>
          <a:p>
            <a:pPr eaLnBrk="1" hangingPunct="1"/>
            <a:r>
              <a:rPr lang="en-US" sz="2800" smtClean="0"/>
              <a:t>The classic example is ZIP codes:</a:t>
            </a:r>
          </a:p>
          <a:p>
            <a:pPr lvl="1" eaLnBrk="1" hangingPunct="1"/>
            <a:r>
              <a:rPr lang="en-US" sz="2400" smtClean="0"/>
              <a:t>ZIP codes almost never change.</a:t>
            </a:r>
          </a:p>
          <a:p>
            <a:pPr lvl="1" eaLnBrk="1" hangingPunct="1"/>
            <a:r>
              <a:rPr lang="en-US" sz="2400" smtClean="0"/>
              <a:t>Any anomalies are likely to be caught by normal business practices.</a:t>
            </a:r>
          </a:p>
          <a:p>
            <a:pPr lvl="1" eaLnBrk="1" hangingPunct="1"/>
            <a:r>
              <a:rPr lang="en-US" sz="2400" smtClean="0"/>
              <a:t>Not having to use SQL to join data in two tables will speed up application processing.</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C792E50D-B401-4D4C-A70E-551D3C056275}" type="slidenum">
              <a:rPr lang="en-US" smtClean="0"/>
              <a:pPr/>
              <a:t>17</a:t>
            </a:fld>
            <a:endParaRPr lang="en-US" smtClean="0"/>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Multivalued Dependencies</a:t>
            </a:r>
          </a:p>
        </p:txBody>
      </p:sp>
      <p:sp>
        <p:nvSpPr>
          <p:cNvPr id="23555" name="Rectangle 3"/>
          <p:cNvSpPr>
            <a:spLocks noGrp="1" noChangeArrowheads="1"/>
          </p:cNvSpPr>
          <p:nvPr>
            <p:ph type="body" idx="1"/>
          </p:nvPr>
        </p:nvSpPr>
        <p:spPr/>
        <p:txBody>
          <a:bodyPr/>
          <a:lstStyle/>
          <a:p>
            <a:pPr eaLnBrk="1" hangingPunct="1"/>
            <a:r>
              <a:rPr lang="en-US" smtClean="0"/>
              <a:t>Anomalies from multivalued dependencies are very problematic.</a:t>
            </a:r>
          </a:p>
          <a:p>
            <a:pPr eaLnBrk="1" hangingPunct="1"/>
            <a:r>
              <a:rPr lang="en-US" b="1" i="1" smtClean="0"/>
              <a:t>Always</a:t>
            </a:r>
            <a:r>
              <a:rPr lang="en-US" smtClean="0"/>
              <a:t> place the columns of a multivalued dependency into a separate table (4NF).</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C792E50D-B401-4D4C-A70E-551D3C056275}" type="slidenum">
              <a:rPr lang="en-US" smtClean="0"/>
              <a:pPr/>
              <a:t>18</a:t>
            </a:fld>
            <a:endParaRPr lang="en-US" smtClean="0"/>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74638"/>
            <a:ext cx="8229600" cy="3306762"/>
          </a:xfrm>
        </p:spPr>
        <p:txBody>
          <a:bodyPr/>
          <a:lstStyle/>
          <a:p>
            <a:pPr eaLnBrk="1" hangingPunct="1"/>
            <a:r>
              <a:rPr lang="en-US" smtClean="0"/>
              <a:t>Designing</a:t>
            </a:r>
            <a:br>
              <a:rPr lang="en-US" smtClean="0"/>
            </a:br>
            <a:r>
              <a:rPr lang="en-US" smtClean="0"/>
              <a:t> Read-Only Databases</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87F30ED3-84FF-444B-8FBC-93976E7F1D72}" type="slidenum">
              <a:rPr lang="en-US" smtClean="0"/>
              <a:pPr/>
              <a:t>19</a:t>
            </a:fld>
            <a:endParaRPr lang="en-US" smtClean="0"/>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Chapter Objectives</a:t>
            </a:r>
          </a:p>
        </p:txBody>
      </p:sp>
      <p:sp>
        <p:nvSpPr>
          <p:cNvPr id="7171" name="Rectangle 3"/>
          <p:cNvSpPr>
            <a:spLocks noGrp="1" noChangeArrowheads="1"/>
          </p:cNvSpPr>
          <p:nvPr>
            <p:ph type="body" idx="1"/>
          </p:nvPr>
        </p:nvSpPr>
        <p:spPr/>
        <p:txBody>
          <a:bodyPr/>
          <a:lstStyle/>
          <a:p>
            <a:pPr eaLnBrk="1" hangingPunct="1"/>
            <a:r>
              <a:rPr lang="en-US" sz="2400" smtClean="0"/>
              <a:t>To design updatable databases to store data received from another source</a:t>
            </a:r>
          </a:p>
          <a:p>
            <a:pPr eaLnBrk="1" hangingPunct="1"/>
            <a:r>
              <a:rPr lang="en-US" sz="2400" smtClean="0"/>
              <a:t>To use SQL to access table structure</a:t>
            </a:r>
          </a:p>
          <a:p>
            <a:pPr eaLnBrk="1" hangingPunct="1"/>
            <a:r>
              <a:rPr lang="en-US" sz="2400" smtClean="0"/>
              <a:t>To understand the advantages and disadvantages of normalization</a:t>
            </a:r>
          </a:p>
          <a:p>
            <a:pPr eaLnBrk="1" hangingPunct="1"/>
            <a:r>
              <a:rPr lang="en-US" sz="2400" smtClean="0"/>
              <a:t>To understand denormalization</a:t>
            </a:r>
          </a:p>
          <a:p>
            <a:pPr eaLnBrk="1" hangingPunct="1"/>
            <a:r>
              <a:rPr lang="en-US" sz="2400" smtClean="0"/>
              <a:t>To design read-only databases to store data from updateable databases</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C792E50D-B401-4D4C-A70E-551D3C056275}" type="slidenum">
              <a:rPr lang="en-US" smtClean="0"/>
              <a:pPr/>
              <a:t>2</a:t>
            </a:fld>
            <a:endParaRPr lang="en-US" smtClean="0"/>
          </a:p>
          <a:p>
            <a:endParaRPr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Read-Only Databases</a:t>
            </a:r>
          </a:p>
        </p:txBody>
      </p:sp>
      <p:sp>
        <p:nvSpPr>
          <p:cNvPr id="25603" name="Rectangle 3"/>
          <p:cNvSpPr>
            <a:spLocks noGrp="1" noChangeArrowheads="1"/>
          </p:cNvSpPr>
          <p:nvPr>
            <p:ph type="body" idx="1"/>
          </p:nvPr>
        </p:nvSpPr>
        <p:spPr/>
        <p:txBody>
          <a:bodyPr/>
          <a:lstStyle/>
          <a:p>
            <a:pPr eaLnBrk="1" hangingPunct="1">
              <a:buClr>
                <a:schemeClr val="tx1"/>
              </a:buClr>
            </a:pPr>
            <a:r>
              <a:rPr lang="en-US" b="1" smtClean="0">
                <a:solidFill>
                  <a:srgbClr val="0099CC"/>
                </a:solidFill>
              </a:rPr>
              <a:t>Read-only databases</a:t>
            </a:r>
            <a:r>
              <a:rPr lang="en-US" smtClean="0">
                <a:solidFill>
                  <a:srgbClr val="0099CC"/>
                </a:solidFill>
              </a:rPr>
              <a:t> </a:t>
            </a:r>
            <a:r>
              <a:rPr lang="en-US" smtClean="0"/>
              <a:t>are nonoperational databases using data extracted from operational databases.</a:t>
            </a:r>
          </a:p>
          <a:p>
            <a:pPr eaLnBrk="1" hangingPunct="1"/>
            <a:r>
              <a:rPr lang="en-US" smtClean="0"/>
              <a:t>They are used for querying, reporting, and data mining applications.</a:t>
            </a:r>
          </a:p>
          <a:p>
            <a:pPr eaLnBrk="1" hangingPunct="1"/>
            <a:r>
              <a:rPr lang="en-US" smtClean="0"/>
              <a:t>They are never updated (in the operational database sense</a:t>
            </a:r>
            <a:r>
              <a:rPr lang="en-US" smtClean="0">
                <a:cs typeface="Arial" panose="020B0604020202020204" pitchFamily="34" charset="0"/>
              </a:rPr>
              <a:t>—</a:t>
            </a:r>
            <a:r>
              <a:rPr lang="en-US" smtClean="0"/>
              <a:t>they may have new data imported from time to time).</a:t>
            </a:r>
          </a:p>
          <a:p>
            <a:pPr eaLnBrk="1" hangingPunct="1"/>
            <a:endParaRPr lang="en-US" smtClean="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C792E50D-B401-4D4C-A70E-551D3C056275}" type="slidenum">
              <a:rPr lang="en-US" smtClean="0"/>
              <a:pPr/>
              <a:t>20</a:t>
            </a:fld>
            <a:endParaRPr lang="en-US" smtClean="0"/>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Denormalization</a:t>
            </a:r>
          </a:p>
        </p:txBody>
      </p:sp>
      <p:sp>
        <p:nvSpPr>
          <p:cNvPr id="26627" name="Rectangle 3"/>
          <p:cNvSpPr>
            <a:spLocks noGrp="1" noChangeArrowheads="1"/>
          </p:cNvSpPr>
          <p:nvPr>
            <p:ph type="body" idx="1"/>
          </p:nvPr>
        </p:nvSpPr>
        <p:spPr/>
        <p:txBody>
          <a:bodyPr/>
          <a:lstStyle/>
          <a:p>
            <a:pPr eaLnBrk="1" hangingPunct="1">
              <a:lnSpc>
                <a:spcPct val="90000"/>
              </a:lnSpc>
            </a:pPr>
            <a:r>
              <a:rPr lang="en-US" smtClean="0"/>
              <a:t>For read-only databases, normalization is seldom an advantage.</a:t>
            </a:r>
          </a:p>
          <a:p>
            <a:pPr lvl="1" eaLnBrk="1" hangingPunct="1">
              <a:lnSpc>
                <a:spcPct val="90000"/>
              </a:lnSpc>
            </a:pPr>
            <a:r>
              <a:rPr lang="en-US" smtClean="0"/>
              <a:t>Application processing speed is more important.</a:t>
            </a:r>
          </a:p>
          <a:p>
            <a:pPr eaLnBrk="1" hangingPunct="1">
              <a:lnSpc>
                <a:spcPct val="90000"/>
              </a:lnSpc>
            </a:pPr>
            <a:r>
              <a:rPr lang="en-US" b="1" smtClean="0">
                <a:solidFill>
                  <a:srgbClr val="0099CC"/>
                </a:solidFill>
              </a:rPr>
              <a:t>Denormalization</a:t>
            </a:r>
            <a:r>
              <a:rPr lang="en-US" b="1" smtClean="0">
                <a:solidFill>
                  <a:srgbClr val="0066FF"/>
                </a:solidFill>
              </a:rPr>
              <a:t> </a:t>
            </a:r>
            <a:r>
              <a:rPr lang="en-US" smtClean="0"/>
              <a:t>is the joining of the data in normalized tables prior to storing the data.</a:t>
            </a:r>
          </a:p>
          <a:p>
            <a:pPr eaLnBrk="1" hangingPunct="1">
              <a:lnSpc>
                <a:spcPct val="90000"/>
              </a:lnSpc>
            </a:pPr>
            <a:r>
              <a:rPr lang="en-US" smtClean="0"/>
              <a:t>The data is then stored in nonnormalized tables. </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C792E50D-B401-4D4C-A70E-551D3C056275}" type="slidenum">
              <a:rPr lang="en-US" smtClean="0"/>
              <a:pPr/>
              <a:t>21</a:t>
            </a:fld>
            <a:endParaRPr lang="en-US" smtClean="0"/>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115654" y="1142999"/>
            <a:ext cx="2751746" cy="5084444"/>
          </a:xfrm>
          <a:prstGeom prst="rect">
            <a:avLst/>
          </a:prstGeom>
        </p:spPr>
      </p:pic>
      <p:sp>
        <p:nvSpPr>
          <p:cNvPr id="27651" name="Rectangle 2"/>
          <p:cNvSpPr>
            <a:spLocks noGrp="1" noChangeArrowheads="1"/>
          </p:cNvSpPr>
          <p:nvPr>
            <p:ph type="title"/>
          </p:nvPr>
        </p:nvSpPr>
        <p:spPr>
          <a:xfrm>
            <a:off x="457200" y="274638"/>
            <a:ext cx="8229600" cy="792162"/>
          </a:xfrm>
        </p:spPr>
        <p:txBody>
          <a:bodyPr/>
          <a:lstStyle/>
          <a:p>
            <a:pPr eaLnBrk="1" hangingPunct="1"/>
            <a:r>
              <a:rPr lang="en-US" smtClean="0"/>
              <a:t>Normalized Tables</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C792E50D-B401-4D4C-A70E-551D3C056275}" type="slidenum">
              <a:rPr lang="en-US" smtClean="0"/>
              <a:pPr/>
              <a:t>22</a:t>
            </a:fld>
            <a:endParaRPr lang="en-US" smtClean="0"/>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133600" y="3886205"/>
            <a:ext cx="4811174" cy="2344508"/>
          </a:xfrm>
          <a:prstGeom prst="rect">
            <a:avLst/>
          </a:prstGeom>
        </p:spPr>
      </p:pic>
      <p:sp>
        <p:nvSpPr>
          <p:cNvPr id="28674" name="Rectangle 2"/>
          <p:cNvSpPr>
            <a:spLocks noGrp="1" noChangeArrowheads="1"/>
          </p:cNvSpPr>
          <p:nvPr>
            <p:ph type="title"/>
          </p:nvPr>
        </p:nvSpPr>
        <p:spPr/>
        <p:txBody>
          <a:bodyPr/>
          <a:lstStyle/>
          <a:p>
            <a:pPr eaLnBrk="1" hangingPunct="1"/>
            <a:r>
              <a:rPr lang="en-US" smtClean="0"/>
              <a:t>Denormalizing the Data</a:t>
            </a:r>
          </a:p>
        </p:txBody>
      </p:sp>
      <p:sp>
        <p:nvSpPr>
          <p:cNvPr id="28675" name="Rectangle 3"/>
          <p:cNvSpPr>
            <a:spLocks noGrp="1" noChangeArrowheads="1"/>
          </p:cNvSpPr>
          <p:nvPr>
            <p:ph type="body" sz="half" idx="1"/>
          </p:nvPr>
        </p:nvSpPr>
        <p:spPr>
          <a:xfrm>
            <a:off x="457200" y="1600200"/>
            <a:ext cx="8229600" cy="2286000"/>
          </a:xfrm>
        </p:spPr>
        <p:txBody>
          <a:bodyPr/>
          <a:lstStyle/>
          <a:p>
            <a:pPr eaLnBrk="1" hangingPunct="1">
              <a:buFontTx/>
              <a:buNone/>
            </a:pPr>
            <a:r>
              <a:rPr lang="en-US" sz="1800" b="1" smtClean="0">
                <a:solidFill>
                  <a:srgbClr val="0066FF"/>
                </a:solidFill>
                <a:latin typeface="Courier New" panose="02070309020205020404" pitchFamily="49" charset="0"/>
              </a:rPr>
              <a:t>INSERT INTO STUDENT_ACTIVITY_PAYMENT_DATA</a:t>
            </a:r>
          </a:p>
          <a:p>
            <a:pPr eaLnBrk="1" hangingPunct="1">
              <a:buFontTx/>
              <a:buNone/>
            </a:pPr>
            <a:r>
              <a:rPr lang="en-US" sz="1800" b="1" smtClean="0">
                <a:solidFill>
                  <a:srgbClr val="0066FF"/>
                </a:solidFill>
                <a:latin typeface="Courier New" panose="02070309020205020404" pitchFamily="49" charset="0"/>
              </a:rPr>
              <a:t>		SELECT  	STUDENT.StudentID, StudentName, 				ACTIVITY.Activity,</a:t>
            </a:r>
            <a:br>
              <a:rPr lang="en-US" sz="1800" b="1" smtClean="0">
                <a:solidFill>
                  <a:srgbClr val="0066FF"/>
                </a:solidFill>
                <a:latin typeface="Courier New" panose="02070309020205020404" pitchFamily="49" charset="0"/>
              </a:rPr>
            </a:br>
            <a:r>
              <a:rPr lang="en-US" sz="1800" b="1" smtClean="0">
                <a:solidFill>
                  <a:srgbClr val="0066FF"/>
                </a:solidFill>
                <a:latin typeface="Courier New" panose="02070309020205020404" pitchFamily="49" charset="0"/>
              </a:rPr>
              <a:t>		  	ActivityFee, AmountPaid</a:t>
            </a:r>
          </a:p>
          <a:p>
            <a:pPr eaLnBrk="1" hangingPunct="1">
              <a:buFontTx/>
              <a:buNone/>
            </a:pPr>
            <a:r>
              <a:rPr lang="en-US" sz="1800" b="1" smtClean="0">
                <a:solidFill>
                  <a:srgbClr val="0066FF"/>
                </a:solidFill>
                <a:latin typeface="Courier New" panose="02070309020205020404" pitchFamily="49" charset="0"/>
              </a:rPr>
              <a:t>		FROM	 	STUDENT, PAYMENT, ACTIVITY</a:t>
            </a:r>
          </a:p>
          <a:p>
            <a:pPr eaLnBrk="1" hangingPunct="1">
              <a:buFontTx/>
              <a:buNone/>
            </a:pPr>
            <a:r>
              <a:rPr lang="en-US" sz="1800" b="1" smtClean="0">
                <a:solidFill>
                  <a:srgbClr val="0066FF"/>
                </a:solidFill>
                <a:latin typeface="Courier New" panose="02070309020205020404" pitchFamily="49" charset="0"/>
              </a:rPr>
              <a:t>		WHERE		STUDENT.StudentID = PAYMENT.StudentID</a:t>
            </a:r>
          </a:p>
          <a:p>
            <a:pPr eaLnBrk="1" hangingPunct="1">
              <a:buFontTx/>
              <a:buNone/>
            </a:pPr>
            <a:r>
              <a:rPr lang="en-US" sz="1800" b="1" smtClean="0">
                <a:solidFill>
                  <a:srgbClr val="0066FF"/>
                </a:solidFill>
                <a:latin typeface="Courier New" panose="02070309020205020404" pitchFamily="49" charset="0"/>
              </a:rPr>
              <a:t>			AND	PAYMENT.Activity = ACTIVITY.Activity;</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EC77891E-AD39-47E6-B1FC-A083994F13B8}" type="slidenum">
              <a:rPr lang="en-US" smtClean="0"/>
              <a:pPr/>
              <a:t>23</a:t>
            </a:fld>
            <a:endParaRPr lang="en-US" smtClean="0"/>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Customized Tables I</a:t>
            </a:r>
          </a:p>
        </p:txBody>
      </p:sp>
      <p:sp>
        <p:nvSpPr>
          <p:cNvPr id="29699" name="Rectangle 3"/>
          <p:cNvSpPr>
            <a:spLocks noGrp="1" noChangeArrowheads="1"/>
          </p:cNvSpPr>
          <p:nvPr>
            <p:ph type="body" sz="half" idx="1"/>
          </p:nvPr>
        </p:nvSpPr>
        <p:spPr/>
        <p:txBody>
          <a:bodyPr/>
          <a:lstStyle/>
          <a:p>
            <a:pPr eaLnBrk="1" hangingPunct="1"/>
            <a:r>
              <a:rPr lang="en-US" sz="2800" smtClean="0"/>
              <a:t>Read-only databases are often designed with many copies of the same data, but with each copy customized for a specific application.</a:t>
            </a:r>
          </a:p>
          <a:p>
            <a:pPr eaLnBrk="1" hangingPunct="1"/>
            <a:r>
              <a:rPr lang="en-US" sz="2800" smtClean="0"/>
              <a:t>Consider the PRODUCT table:</a:t>
            </a:r>
          </a:p>
        </p:txBody>
      </p:sp>
      <p:pic>
        <p:nvPicPr>
          <p:cNvPr id="29702" name="Picture 8"/>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340350" y="1524000"/>
            <a:ext cx="2882900" cy="4419600"/>
          </a:xfrm>
          <a:noFill/>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EC77891E-AD39-47E6-B1FC-A083994F13B8}" type="slidenum">
              <a:rPr lang="en-US" smtClean="0"/>
              <a:pPr/>
              <a:t>24</a:t>
            </a:fld>
            <a:endParaRPr lang="en-US" smtClean="0"/>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Customized Tables II</a:t>
            </a:r>
          </a:p>
        </p:txBody>
      </p:sp>
      <p:sp>
        <p:nvSpPr>
          <p:cNvPr id="30723" name="Rectangle 3"/>
          <p:cNvSpPr>
            <a:spLocks noGrp="1" noChangeArrowheads="1"/>
          </p:cNvSpPr>
          <p:nvPr>
            <p:ph type="body" idx="1"/>
          </p:nvPr>
        </p:nvSpPr>
        <p:spPr/>
        <p:txBody>
          <a:bodyPr/>
          <a:lstStyle/>
          <a:p>
            <a:pPr eaLnBrk="1" hangingPunct="1">
              <a:buFontTx/>
              <a:buNone/>
            </a:pPr>
            <a:r>
              <a:rPr lang="en-US" sz="1800" b="1" smtClean="0">
                <a:solidFill>
                  <a:srgbClr val="0099CC"/>
                </a:solidFill>
              </a:rPr>
              <a:t>PRODUCT_PURCHASING (</a:t>
            </a:r>
            <a:r>
              <a:rPr lang="en-US" sz="1800" b="1" u="sng" smtClean="0">
                <a:solidFill>
                  <a:srgbClr val="0099CC"/>
                </a:solidFill>
              </a:rPr>
              <a:t>SKU</a:t>
            </a:r>
            <a:r>
              <a:rPr lang="en-US" sz="1800" b="1" smtClean="0">
                <a:solidFill>
                  <a:srgbClr val="0099CC"/>
                </a:solidFill>
              </a:rPr>
              <a:t>, SKU_Description, VendorNumber, VendorName, VendorContact_1, VendorContact_2, VendorStreet, VendorCity, VendorState, VendorZip)</a:t>
            </a:r>
          </a:p>
          <a:p>
            <a:pPr eaLnBrk="1" hangingPunct="1">
              <a:buFontTx/>
              <a:buNone/>
            </a:pPr>
            <a:endParaRPr lang="en-US" sz="1800" b="1" smtClean="0">
              <a:solidFill>
                <a:srgbClr val="0099CC"/>
              </a:solidFill>
            </a:endParaRPr>
          </a:p>
          <a:p>
            <a:pPr eaLnBrk="1" hangingPunct="1">
              <a:buFontTx/>
              <a:buNone/>
            </a:pPr>
            <a:r>
              <a:rPr lang="en-US" sz="1800" b="1" smtClean="0">
                <a:solidFill>
                  <a:srgbClr val="0099CC"/>
                </a:solidFill>
              </a:rPr>
              <a:t>PRODUCT_USAGE (</a:t>
            </a:r>
            <a:r>
              <a:rPr lang="en-US" sz="1800" b="1" u="sng" smtClean="0">
                <a:solidFill>
                  <a:srgbClr val="0099CC"/>
                </a:solidFill>
              </a:rPr>
              <a:t>SKU</a:t>
            </a:r>
            <a:r>
              <a:rPr lang="en-US" sz="1800" b="1" smtClean="0">
                <a:solidFill>
                  <a:srgbClr val="0099CC"/>
                </a:solidFill>
              </a:rPr>
              <a:t>,  SKU_Description, QuantitySoldPastYear, QuantitySoldPastQuarter, QuantitySoldPastMonth)</a:t>
            </a:r>
          </a:p>
          <a:p>
            <a:pPr eaLnBrk="1" hangingPunct="1">
              <a:buFontTx/>
              <a:buNone/>
            </a:pPr>
            <a:endParaRPr lang="en-US" sz="1800" b="1" smtClean="0">
              <a:solidFill>
                <a:srgbClr val="0099CC"/>
              </a:solidFill>
            </a:endParaRPr>
          </a:p>
          <a:p>
            <a:pPr eaLnBrk="1" hangingPunct="1">
              <a:buFontTx/>
              <a:buNone/>
            </a:pPr>
            <a:r>
              <a:rPr lang="en-US" sz="1800" b="1" smtClean="0">
                <a:solidFill>
                  <a:srgbClr val="0099CC"/>
                </a:solidFill>
              </a:rPr>
              <a:t>PRODUCT_WEB (</a:t>
            </a:r>
            <a:r>
              <a:rPr lang="en-US" sz="1800" b="1" u="sng" smtClean="0">
                <a:solidFill>
                  <a:srgbClr val="0099CC"/>
                </a:solidFill>
              </a:rPr>
              <a:t>SKU</a:t>
            </a:r>
            <a:r>
              <a:rPr lang="en-US" sz="1800" b="1" smtClean="0">
                <a:solidFill>
                  <a:srgbClr val="0099CC"/>
                </a:solidFill>
              </a:rPr>
              <a:t>, DetailPicture, ThumbnailPicture, MarketingShortDescription, MarketingLongDescription, PartColor)</a:t>
            </a:r>
          </a:p>
          <a:p>
            <a:pPr eaLnBrk="1" hangingPunct="1">
              <a:buFontTx/>
              <a:buNone/>
            </a:pPr>
            <a:endParaRPr lang="en-US" sz="1800" b="1" smtClean="0">
              <a:solidFill>
                <a:srgbClr val="0099CC"/>
              </a:solidFill>
            </a:endParaRPr>
          </a:p>
          <a:p>
            <a:pPr eaLnBrk="1" hangingPunct="1">
              <a:buFontTx/>
              <a:buNone/>
            </a:pPr>
            <a:r>
              <a:rPr lang="en-US" sz="1800" b="1" smtClean="0">
                <a:solidFill>
                  <a:srgbClr val="0099CC"/>
                </a:solidFill>
              </a:rPr>
              <a:t>PRODUCT_INVENTORY (</a:t>
            </a:r>
            <a:r>
              <a:rPr lang="en-US" sz="1800" b="1" u="sng" smtClean="0">
                <a:solidFill>
                  <a:srgbClr val="0099CC"/>
                </a:solidFill>
              </a:rPr>
              <a:t>SKU</a:t>
            </a:r>
            <a:r>
              <a:rPr lang="en-US" sz="1800" b="1" smtClean="0">
                <a:solidFill>
                  <a:srgbClr val="0099CC"/>
                </a:solidFill>
              </a:rPr>
              <a:t>, PartNumber, SKU_Description, UnitsCode, BinNumber, ProductionKeyCode)</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C792E50D-B401-4D4C-A70E-551D3C056275}" type="slidenum">
              <a:rPr lang="en-US" smtClean="0"/>
              <a:pPr/>
              <a:t>25</a:t>
            </a:fld>
            <a:endParaRPr lang="en-US" smtClean="0"/>
          </a:p>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Common Design Problems</a:t>
            </a:r>
          </a:p>
        </p:txBody>
      </p:sp>
      <p:pic>
        <p:nvPicPr>
          <p:cNvPr id="31749" name="Picture 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0" y="1752600"/>
            <a:ext cx="4816475" cy="2057400"/>
          </a:xfrm>
          <a:noFill/>
        </p:spPr>
      </p:pic>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C792E50D-B401-4D4C-A70E-551D3C056275}" type="slidenum">
              <a:rPr lang="en-US" smtClean="0"/>
              <a:pPr/>
              <a:t>26</a:t>
            </a:fld>
            <a:endParaRPr lang="en-US" smtClean="0"/>
          </a:p>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z="3600" smtClean="0"/>
              <a:t>The Multivalue, Multicolumn Problem</a:t>
            </a:r>
          </a:p>
        </p:txBody>
      </p:sp>
      <p:sp>
        <p:nvSpPr>
          <p:cNvPr id="32771" name="Rectangle 3"/>
          <p:cNvSpPr>
            <a:spLocks noGrp="1" noChangeArrowheads="1"/>
          </p:cNvSpPr>
          <p:nvPr>
            <p:ph type="body" idx="1"/>
          </p:nvPr>
        </p:nvSpPr>
        <p:spPr/>
        <p:txBody>
          <a:bodyPr/>
          <a:lstStyle/>
          <a:p>
            <a:pPr eaLnBrk="1" hangingPunct="1">
              <a:lnSpc>
                <a:spcPct val="90000"/>
              </a:lnSpc>
            </a:pPr>
            <a:r>
              <a:rPr lang="en-US" smtClean="0"/>
              <a:t>The </a:t>
            </a:r>
            <a:r>
              <a:rPr lang="en-US" b="1" smtClean="0">
                <a:solidFill>
                  <a:srgbClr val="0099CC"/>
                </a:solidFill>
              </a:rPr>
              <a:t>multivalue, multicolumn problem</a:t>
            </a:r>
            <a:r>
              <a:rPr lang="en-US" smtClean="0">
                <a:solidFill>
                  <a:srgbClr val="0099CC"/>
                </a:solidFill>
              </a:rPr>
              <a:t> </a:t>
            </a:r>
            <a:r>
              <a:rPr lang="en-US" smtClean="0"/>
              <a:t>occurs when multiple values of an attribute are stored in more than one column:</a:t>
            </a:r>
          </a:p>
          <a:p>
            <a:pPr eaLnBrk="1" hangingPunct="1">
              <a:lnSpc>
                <a:spcPct val="90000"/>
              </a:lnSpc>
              <a:buFontTx/>
              <a:buNone/>
            </a:pPr>
            <a:r>
              <a:rPr lang="en-US" sz="1800" smtClean="0">
                <a:solidFill>
                  <a:srgbClr val="0066FF"/>
                </a:solidFill>
              </a:rPr>
              <a:t>	</a:t>
            </a:r>
            <a:r>
              <a:rPr lang="en-US" sz="1800" smtClean="0">
                <a:solidFill>
                  <a:srgbClr val="0099CC"/>
                </a:solidFill>
              </a:rPr>
              <a:t>EMPLOYEE (</a:t>
            </a:r>
            <a:r>
              <a:rPr lang="en-US" sz="1800" u="sng" smtClean="0">
                <a:solidFill>
                  <a:srgbClr val="0099CC"/>
                </a:solidFill>
              </a:rPr>
              <a:t>EmployeeNumber</a:t>
            </a:r>
            <a:r>
              <a:rPr lang="en-US" sz="1800" smtClean="0">
                <a:solidFill>
                  <a:srgbClr val="0099CC"/>
                </a:solidFill>
              </a:rPr>
              <a:t>, EmployeeLastName, EmployeeLastName, Email, Auto1_LicenseNumber, Auto2_LicenseNumber, Auto3_LicenseNumber)</a:t>
            </a:r>
          </a:p>
          <a:p>
            <a:pPr eaLnBrk="1" hangingPunct="1">
              <a:lnSpc>
                <a:spcPct val="90000"/>
              </a:lnSpc>
            </a:pPr>
            <a:r>
              <a:rPr lang="en-US" smtClean="0"/>
              <a:t>This is another form of a multivalued dependecy.</a:t>
            </a:r>
          </a:p>
          <a:p>
            <a:pPr eaLnBrk="1" hangingPunct="1">
              <a:lnSpc>
                <a:spcPct val="90000"/>
              </a:lnSpc>
            </a:pPr>
            <a:r>
              <a:rPr lang="en-US" smtClean="0"/>
              <a:t>Solution = like the 4NF solution for  multivalued dependencies, use a separate table to store the multiple values.</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C792E50D-B401-4D4C-A70E-551D3C056275}" type="slidenum">
              <a:rPr lang="en-US" smtClean="0"/>
              <a:pPr/>
              <a:t>27</a:t>
            </a:fld>
            <a:endParaRPr lang="en-US" smtClean="0"/>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Inconsistent Values I</a:t>
            </a:r>
          </a:p>
        </p:txBody>
      </p:sp>
      <p:sp>
        <p:nvSpPr>
          <p:cNvPr id="33795" name="Rectangle 3"/>
          <p:cNvSpPr>
            <a:spLocks noGrp="1" noChangeArrowheads="1"/>
          </p:cNvSpPr>
          <p:nvPr>
            <p:ph type="body" idx="1"/>
          </p:nvPr>
        </p:nvSpPr>
        <p:spPr/>
        <p:txBody>
          <a:bodyPr/>
          <a:lstStyle/>
          <a:p>
            <a:pPr eaLnBrk="1" hangingPunct="1">
              <a:lnSpc>
                <a:spcPct val="90000"/>
              </a:lnSpc>
              <a:buClr>
                <a:schemeClr val="tx1"/>
              </a:buClr>
            </a:pPr>
            <a:r>
              <a:rPr lang="en-US" b="1" smtClean="0">
                <a:solidFill>
                  <a:srgbClr val="0099CC"/>
                </a:solidFill>
              </a:rPr>
              <a:t>Inconsistent values</a:t>
            </a:r>
            <a:r>
              <a:rPr lang="en-US" smtClean="0">
                <a:solidFill>
                  <a:srgbClr val="0099CC"/>
                </a:solidFill>
              </a:rPr>
              <a:t> </a:t>
            </a:r>
            <a:r>
              <a:rPr lang="en-US" smtClean="0"/>
              <a:t>occur when different users, or different data sources, use slightly different forms of the same data value:</a:t>
            </a:r>
          </a:p>
          <a:p>
            <a:pPr lvl="1" eaLnBrk="1" hangingPunct="1">
              <a:lnSpc>
                <a:spcPct val="90000"/>
              </a:lnSpc>
            </a:pPr>
            <a:r>
              <a:rPr lang="en-US" smtClean="0"/>
              <a:t>Different codings:</a:t>
            </a:r>
          </a:p>
          <a:p>
            <a:pPr lvl="2" eaLnBrk="1" hangingPunct="1">
              <a:lnSpc>
                <a:spcPct val="90000"/>
              </a:lnSpc>
            </a:pPr>
            <a:r>
              <a:rPr lang="en-US" smtClean="0"/>
              <a:t>SKU_Description = </a:t>
            </a:r>
            <a:r>
              <a:rPr lang="en-US" smtClean="0">
                <a:cs typeface="Arial" panose="020B0604020202020204" pitchFamily="34" charset="0"/>
              </a:rPr>
              <a:t>'</a:t>
            </a:r>
            <a:r>
              <a:rPr lang="en-US" smtClean="0"/>
              <a:t>Corn, Large Can</a:t>
            </a:r>
            <a:r>
              <a:rPr lang="en-US" smtClean="0">
                <a:cs typeface="Arial" panose="020B0604020202020204" pitchFamily="34" charset="0"/>
              </a:rPr>
              <a:t>'</a:t>
            </a:r>
            <a:r>
              <a:rPr lang="en-US" smtClean="0"/>
              <a:t> </a:t>
            </a:r>
            <a:endParaRPr lang="en-US" smtClean="0">
              <a:cs typeface="Arial" panose="020B0604020202020204" pitchFamily="34" charset="0"/>
            </a:endParaRPr>
          </a:p>
          <a:p>
            <a:pPr lvl="2" eaLnBrk="1" hangingPunct="1">
              <a:lnSpc>
                <a:spcPct val="90000"/>
              </a:lnSpc>
            </a:pPr>
            <a:r>
              <a:rPr lang="en-US" smtClean="0"/>
              <a:t>SKU_Description = </a:t>
            </a:r>
            <a:r>
              <a:rPr lang="en-US" smtClean="0">
                <a:cs typeface="Arial" panose="020B0604020202020204" pitchFamily="34" charset="0"/>
              </a:rPr>
              <a:t>'</a:t>
            </a:r>
            <a:r>
              <a:rPr lang="en-US" smtClean="0"/>
              <a:t>Can, Corn, Large</a:t>
            </a:r>
            <a:r>
              <a:rPr lang="en-US" smtClean="0">
                <a:cs typeface="Arial" panose="020B0604020202020204" pitchFamily="34" charset="0"/>
              </a:rPr>
              <a:t>'</a:t>
            </a:r>
          </a:p>
          <a:p>
            <a:pPr lvl="2" eaLnBrk="1" hangingPunct="1">
              <a:lnSpc>
                <a:spcPct val="90000"/>
              </a:lnSpc>
            </a:pPr>
            <a:r>
              <a:rPr lang="en-US" smtClean="0"/>
              <a:t>SKU_Description = </a:t>
            </a:r>
            <a:r>
              <a:rPr lang="en-US" smtClean="0">
                <a:cs typeface="Arial" panose="020B0604020202020204" pitchFamily="34" charset="0"/>
              </a:rPr>
              <a:t>'Large </a:t>
            </a:r>
            <a:r>
              <a:rPr lang="en-US" smtClean="0"/>
              <a:t>Can Corn</a:t>
            </a:r>
            <a:r>
              <a:rPr lang="en-US" smtClean="0">
                <a:cs typeface="Arial" panose="020B0604020202020204" pitchFamily="34" charset="0"/>
              </a:rPr>
              <a:t>‘</a:t>
            </a:r>
          </a:p>
          <a:p>
            <a:pPr lvl="1" eaLnBrk="1" hangingPunct="1">
              <a:lnSpc>
                <a:spcPct val="90000"/>
              </a:lnSpc>
            </a:pPr>
            <a:r>
              <a:rPr lang="en-US" smtClean="0">
                <a:cs typeface="Arial" panose="020B0604020202020204" pitchFamily="34" charset="0"/>
              </a:rPr>
              <a:t>Different spellings:</a:t>
            </a:r>
          </a:p>
          <a:p>
            <a:pPr lvl="2" eaLnBrk="1" hangingPunct="1">
              <a:lnSpc>
                <a:spcPct val="90000"/>
              </a:lnSpc>
            </a:pPr>
            <a:r>
              <a:rPr lang="en-US" smtClean="0">
                <a:cs typeface="Arial" panose="020B0604020202020204" pitchFamily="34" charset="0"/>
              </a:rPr>
              <a:t>Coffee, Cofee, Coffeee</a:t>
            </a:r>
          </a:p>
          <a:p>
            <a:pPr lvl="1" eaLnBrk="1" hangingPunct="1">
              <a:lnSpc>
                <a:spcPct val="90000"/>
              </a:lnSpc>
            </a:pPr>
            <a:endParaRPr lang="en-US" smtClean="0">
              <a:cs typeface="Arial" panose="020B0604020202020204" pitchFamily="34" charset="0"/>
            </a:endParaRPr>
          </a:p>
          <a:p>
            <a:pPr lvl="1" eaLnBrk="1" hangingPunct="1">
              <a:lnSpc>
                <a:spcPct val="90000"/>
              </a:lnSpc>
            </a:pPr>
            <a:endParaRPr lang="en-US" smtClean="0">
              <a:cs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C792E50D-B401-4D4C-A70E-551D3C056275}" type="slidenum">
              <a:rPr lang="en-US" smtClean="0"/>
              <a:pPr/>
              <a:t>28</a:t>
            </a:fld>
            <a:endParaRPr lang="en-US" smtClean="0"/>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Inconsistent Values II</a:t>
            </a:r>
          </a:p>
        </p:txBody>
      </p:sp>
      <p:sp>
        <p:nvSpPr>
          <p:cNvPr id="34819" name="Rectangle 3"/>
          <p:cNvSpPr>
            <a:spLocks noGrp="1" noChangeArrowheads="1"/>
          </p:cNvSpPr>
          <p:nvPr>
            <p:ph type="body" idx="1"/>
          </p:nvPr>
        </p:nvSpPr>
        <p:spPr/>
        <p:txBody>
          <a:bodyPr/>
          <a:lstStyle/>
          <a:p>
            <a:pPr eaLnBrk="1" hangingPunct="1"/>
            <a:r>
              <a:rPr lang="en-US" sz="2800" smtClean="0"/>
              <a:t>Particularly problematic are primary or foreign key values.</a:t>
            </a:r>
          </a:p>
          <a:p>
            <a:pPr eaLnBrk="1" hangingPunct="1"/>
            <a:r>
              <a:rPr lang="en-US" sz="2800" smtClean="0"/>
              <a:t>To detect:</a:t>
            </a:r>
          </a:p>
          <a:p>
            <a:pPr lvl="1" eaLnBrk="1" hangingPunct="1"/>
            <a:r>
              <a:rPr lang="en-US" sz="2400" smtClean="0"/>
              <a:t>Use referential integrity check already discussed for checking keys.</a:t>
            </a:r>
          </a:p>
          <a:p>
            <a:pPr lvl="1" eaLnBrk="1" hangingPunct="1"/>
            <a:r>
              <a:rPr lang="en-US" sz="2400" smtClean="0"/>
              <a:t>Use the SQL GROUP BY clause on suspected columns.</a:t>
            </a:r>
          </a:p>
          <a:p>
            <a:pPr eaLnBrk="1" hangingPunct="1">
              <a:buFontTx/>
              <a:buNone/>
            </a:pPr>
            <a:endParaRPr lang="en-US" sz="1800" b="1" smtClean="0">
              <a:solidFill>
                <a:srgbClr val="0066FF"/>
              </a:solidFill>
              <a:latin typeface="Courier New" panose="02070309020205020404" pitchFamily="49" charset="0"/>
            </a:endParaRPr>
          </a:p>
          <a:p>
            <a:pPr eaLnBrk="1" hangingPunct="1">
              <a:buFontTx/>
              <a:buNone/>
            </a:pPr>
            <a:r>
              <a:rPr lang="en-US" sz="1800" b="1" smtClean="0">
                <a:solidFill>
                  <a:srgbClr val="0066FF"/>
                </a:solidFill>
                <a:latin typeface="Courier New" panose="02070309020205020404" pitchFamily="49" charset="0"/>
              </a:rPr>
              <a:t>  </a:t>
            </a:r>
          </a:p>
          <a:p>
            <a:pPr lvl="1" eaLnBrk="1" hangingPunct="1">
              <a:buFontTx/>
              <a:buNone/>
            </a:pPr>
            <a:endParaRPr lang="en-US" sz="2400" smtClean="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C792E50D-B401-4D4C-A70E-551D3C056275}" type="slidenum">
              <a:rPr lang="en-US" smtClean="0"/>
              <a:pPr/>
              <a:t>29</a:t>
            </a:fld>
            <a:endParaRPr lang="en-US" smtClean="0"/>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Chapter Objectives</a:t>
            </a:r>
          </a:p>
        </p:txBody>
      </p:sp>
      <p:sp>
        <p:nvSpPr>
          <p:cNvPr id="8195" name="Rectangle 3"/>
          <p:cNvSpPr>
            <a:spLocks noGrp="1" noChangeArrowheads="1"/>
          </p:cNvSpPr>
          <p:nvPr>
            <p:ph type="body" idx="1"/>
          </p:nvPr>
        </p:nvSpPr>
        <p:spPr/>
        <p:txBody>
          <a:bodyPr/>
          <a:lstStyle/>
          <a:p>
            <a:pPr eaLnBrk="1" hangingPunct="1"/>
            <a:r>
              <a:rPr lang="en-US" sz="2400" smtClean="0"/>
              <a:t>To recognize and be able to correct common design problems:</a:t>
            </a:r>
          </a:p>
          <a:p>
            <a:pPr lvl="1" eaLnBrk="1" hangingPunct="1"/>
            <a:r>
              <a:rPr lang="en-US" sz="2000" smtClean="0"/>
              <a:t>The multivalue, multicolumn problem</a:t>
            </a:r>
          </a:p>
          <a:p>
            <a:pPr lvl="1" eaLnBrk="1" hangingPunct="1"/>
            <a:r>
              <a:rPr lang="en-US" sz="2000" smtClean="0"/>
              <a:t>The inconsistent values problem</a:t>
            </a:r>
          </a:p>
          <a:p>
            <a:pPr lvl="1" eaLnBrk="1" hangingPunct="1"/>
            <a:r>
              <a:rPr lang="en-US" sz="2000" smtClean="0"/>
              <a:t>The missing values problem</a:t>
            </a:r>
          </a:p>
          <a:p>
            <a:pPr lvl="1" eaLnBrk="1" hangingPunct="1"/>
            <a:r>
              <a:rPr lang="en-US" sz="2000" smtClean="0"/>
              <a:t>The general-purpose remarks column problem</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C792E50D-B401-4D4C-A70E-551D3C056275}" type="slidenum">
              <a:rPr lang="en-US" smtClean="0"/>
              <a:pPr/>
              <a:t>3</a:t>
            </a:fld>
            <a:endParaRPr lang="en-US" smtClean="0"/>
          </a:p>
          <a:p>
            <a:endParaRPr lang="en-US"/>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00414" y="3051800"/>
            <a:ext cx="5543172" cy="3015625"/>
          </a:xfrm>
          <a:prstGeom prst="rect">
            <a:avLst/>
          </a:prstGeom>
        </p:spPr>
      </p:pic>
      <p:sp>
        <p:nvSpPr>
          <p:cNvPr id="35842" name="Rectangle 2"/>
          <p:cNvSpPr>
            <a:spLocks noGrp="1" noChangeArrowheads="1"/>
          </p:cNvSpPr>
          <p:nvPr>
            <p:ph type="title"/>
          </p:nvPr>
        </p:nvSpPr>
        <p:spPr/>
        <p:txBody>
          <a:bodyPr/>
          <a:lstStyle/>
          <a:p>
            <a:pPr eaLnBrk="1" hangingPunct="1"/>
            <a:r>
              <a:rPr lang="en-US" smtClean="0"/>
              <a:t>Inconsistent Values III</a:t>
            </a:r>
          </a:p>
        </p:txBody>
      </p:sp>
      <p:sp>
        <p:nvSpPr>
          <p:cNvPr id="35843" name="Rectangle 3"/>
          <p:cNvSpPr>
            <a:spLocks noGrp="1" noChangeArrowheads="1"/>
          </p:cNvSpPr>
          <p:nvPr>
            <p:ph type="body" idx="1"/>
          </p:nvPr>
        </p:nvSpPr>
        <p:spPr>
          <a:xfrm>
            <a:off x="457200" y="1600200"/>
            <a:ext cx="8229600" cy="1676400"/>
          </a:xfrm>
        </p:spPr>
        <p:txBody>
          <a:bodyPr/>
          <a:lstStyle/>
          <a:p>
            <a:pPr eaLnBrk="1" hangingPunct="1">
              <a:buFontTx/>
              <a:buNone/>
            </a:pPr>
            <a:endParaRPr lang="en-US" sz="1800" b="1" smtClean="0">
              <a:solidFill>
                <a:srgbClr val="0066FF"/>
              </a:solidFill>
              <a:latin typeface="Courier New" panose="02070309020205020404" pitchFamily="49" charset="0"/>
            </a:endParaRPr>
          </a:p>
          <a:p>
            <a:pPr eaLnBrk="1" hangingPunct="1">
              <a:buFontTx/>
              <a:buNone/>
            </a:pPr>
            <a:r>
              <a:rPr lang="en-US" sz="1800" b="1" smtClean="0">
                <a:solidFill>
                  <a:srgbClr val="0066FF"/>
                </a:solidFill>
                <a:latin typeface="Courier New" panose="02070309020205020404" pitchFamily="49" charset="0"/>
              </a:rPr>
              <a:t>   </a:t>
            </a:r>
            <a:r>
              <a:rPr lang="en-US" sz="1800" b="1" smtClean="0">
                <a:solidFill>
                  <a:srgbClr val="0099CC"/>
                </a:solidFill>
                <a:latin typeface="Courier New" panose="02070309020205020404" pitchFamily="49" charset="0"/>
              </a:rPr>
              <a:t>SELECT 	SKU_Description, COUNT(*) AS NameCount</a:t>
            </a:r>
          </a:p>
          <a:p>
            <a:pPr eaLnBrk="1" hangingPunct="1">
              <a:buFontTx/>
              <a:buNone/>
            </a:pPr>
            <a:r>
              <a:rPr lang="en-US" sz="1800" b="1" smtClean="0">
                <a:solidFill>
                  <a:srgbClr val="0099CC"/>
                </a:solidFill>
                <a:latin typeface="Courier New" panose="02070309020205020404" pitchFamily="49" charset="0"/>
              </a:rPr>
              <a:t>   FROM	SKU_DATA</a:t>
            </a:r>
          </a:p>
          <a:p>
            <a:pPr eaLnBrk="1" hangingPunct="1">
              <a:buFontTx/>
              <a:buNone/>
            </a:pPr>
            <a:r>
              <a:rPr lang="en-US" sz="1800" b="1" smtClean="0">
                <a:solidFill>
                  <a:srgbClr val="0099CC"/>
                </a:solidFill>
                <a:latin typeface="Courier New" panose="02070309020205020404" pitchFamily="49" charset="0"/>
              </a:rPr>
              <a:t>   GROUP BY	SKU_Description</a:t>
            </a:r>
            <a:r>
              <a:rPr lang="en-US" sz="1800" b="1" smtClean="0">
                <a:solidFill>
                  <a:srgbClr val="0066FF"/>
                </a:solidFill>
                <a:latin typeface="Courier New" panose="02070309020205020404" pitchFamily="49" charset="0"/>
              </a:rPr>
              <a:t>;</a:t>
            </a:r>
          </a:p>
          <a:p>
            <a:pPr lvl="1" eaLnBrk="1" hangingPunct="1">
              <a:buFontTx/>
              <a:buNone/>
            </a:pPr>
            <a:endParaRPr lang="en-US" sz="2400" smtClean="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C792E50D-B401-4D4C-A70E-551D3C056275}" type="slidenum">
              <a:rPr lang="en-US" smtClean="0"/>
              <a:pPr/>
              <a:t>30</a:t>
            </a:fld>
            <a:endParaRPr lang="en-US" smtClean="0"/>
          </a:p>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Missing Values</a:t>
            </a:r>
          </a:p>
        </p:txBody>
      </p:sp>
      <p:sp>
        <p:nvSpPr>
          <p:cNvPr id="36867" name="Rectangle 3"/>
          <p:cNvSpPr>
            <a:spLocks noGrp="1" noChangeArrowheads="1"/>
          </p:cNvSpPr>
          <p:nvPr>
            <p:ph type="body" idx="1"/>
          </p:nvPr>
        </p:nvSpPr>
        <p:spPr/>
        <p:txBody>
          <a:bodyPr/>
          <a:lstStyle/>
          <a:p>
            <a:pPr eaLnBrk="1" hangingPunct="1"/>
            <a:r>
              <a:rPr lang="en-US" smtClean="0"/>
              <a:t>A </a:t>
            </a:r>
            <a:r>
              <a:rPr lang="en-US" b="1" smtClean="0">
                <a:solidFill>
                  <a:srgbClr val="0099CC"/>
                </a:solidFill>
              </a:rPr>
              <a:t>missing value</a:t>
            </a:r>
            <a:r>
              <a:rPr lang="en-US" smtClean="0">
                <a:solidFill>
                  <a:srgbClr val="0099CC"/>
                </a:solidFill>
              </a:rPr>
              <a:t> </a:t>
            </a:r>
            <a:r>
              <a:rPr lang="en-US" smtClean="0"/>
              <a:t>or </a:t>
            </a:r>
            <a:r>
              <a:rPr lang="en-US" b="1" smtClean="0">
                <a:solidFill>
                  <a:srgbClr val="0099CC"/>
                </a:solidFill>
              </a:rPr>
              <a:t>null value</a:t>
            </a:r>
            <a:r>
              <a:rPr lang="en-US" smtClean="0">
                <a:solidFill>
                  <a:srgbClr val="0099CC"/>
                </a:solidFill>
              </a:rPr>
              <a:t> </a:t>
            </a:r>
            <a:r>
              <a:rPr lang="en-US" smtClean="0"/>
              <a:t>is a value that has never been provided.</a:t>
            </a:r>
          </a:p>
          <a:p>
            <a:pPr lvl="2" eaLnBrk="1" hangingPunct="1"/>
            <a:endParaRPr lang="en-US" smtClean="0"/>
          </a:p>
          <a:p>
            <a:pPr eaLnBrk="1" hangingPunct="1">
              <a:buFontTx/>
              <a:buNone/>
            </a:pPr>
            <a:endParaRPr lang="en-US" smtClean="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C792E50D-B401-4D4C-A70E-551D3C056275}" type="slidenum">
              <a:rPr lang="en-US" smtClean="0"/>
              <a:pPr/>
              <a:t>31</a:t>
            </a:fld>
            <a:endParaRPr lang="en-US" smtClean="0"/>
          </a:p>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Null Values</a:t>
            </a:r>
          </a:p>
        </p:txBody>
      </p:sp>
      <p:sp>
        <p:nvSpPr>
          <p:cNvPr id="37891" name="Rectangle 3"/>
          <p:cNvSpPr>
            <a:spLocks noGrp="1" noChangeArrowheads="1"/>
          </p:cNvSpPr>
          <p:nvPr>
            <p:ph type="body" idx="1"/>
          </p:nvPr>
        </p:nvSpPr>
        <p:spPr/>
        <p:txBody>
          <a:bodyPr/>
          <a:lstStyle/>
          <a:p>
            <a:pPr eaLnBrk="1" hangingPunct="1"/>
            <a:r>
              <a:rPr lang="en-US" sz="2800" smtClean="0"/>
              <a:t>Null values are ambiguous:</a:t>
            </a:r>
          </a:p>
          <a:p>
            <a:pPr lvl="1" eaLnBrk="1" hangingPunct="1"/>
            <a:r>
              <a:rPr lang="en-US" sz="2400" smtClean="0"/>
              <a:t>May indicate that a value is inappropriate;</a:t>
            </a:r>
          </a:p>
          <a:p>
            <a:pPr lvl="2" eaLnBrk="1" hangingPunct="1"/>
            <a:r>
              <a:rPr lang="en-US" sz="2000" smtClean="0"/>
              <a:t>DateOfLastChildbirth is inappropriate for a male.</a:t>
            </a:r>
          </a:p>
          <a:p>
            <a:pPr lvl="1" eaLnBrk="1" hangingPunct="1"/>
            <a:r>
              <a:rPr lang="en-US" sz="2400" smtClean="0"/>
              <a:t>May indicate that a value is appropriate but unknown;</a:t>
            </a:r>
          </a:p>
          <a:p>
            <a:pPr lvl="2" eaLnBrk="1" hangingPunct="1"/>
            <a:r>
              <a:rPr lang="en-US" sz="2000" smtClean="0"/>
              <a:t>DateOfLastChildbirth is appropriate for a female, but may be unknown.</a:t>
            </a:r>
          </a:p>
          <a:p>
            <a:pPr lvl="1" eaLnBrk="1" hangingPunct="1"/>
            <a:r>
              <a:rPr lang="en-US" sz="2400" smtClean="0"/>
              <a:t>May indicate that a value is appropriate and known, but has never been entered;</a:t>
            </a:r>
          </a:p>
          <a:p>
            <a:pPr lvl="2" eaLnBrk="1" hangingPunct="1"/>
            <a:r>
              <a:rPr lang="en-US" sz="2000" smtClean="0"/>
              <a:t>DateOfLastChildbirth is appropriate for a female, and may be known but no one has recorded it in the database.</a:t>
            </a:r>
          </a:p>
          <a:p>
            <a:pPr lvl="2" eaLnBrk="1" hangingPunct="1"/>
            <a:endParaRPr lang="en-US" sz="2000" smtClean="0"/>
          </a:p>
          <a:p>
            <a:pPr eaLnBrk="1" hangingPunct="1">
              <a:buFontTx/>
              <a:buNone/>
            </a:pPr>
            <a:endParaRPr lang="en-US" sz="2800" smtClean="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C792E50D-B401-4D4C-A70E-551D3C056275}" type="slidenum">
              <a:rPr lang="en-US" smtClean="0"/>
              <a:pPr/>
              <a:t>32</a:t>
            </a:fld>
            <a:endParaRPr lang="en-US" smtClean="0"/>
          </a:p>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145005" y="4429171"/>
            <a:ext cx="2676190" cy="742857"/>
          </a:xfrm>
          <a:prstGeom prst="rect">
            <a:avLst/>
          </a:prstGeom>
        </p:spPr>
      </p:pic>
      <p:sp>
        <p:nvSpPr>
          <p:cNvPr id="38914" name="Rectangle 2"/>
          <p:cNvSpPr>
            <a:spLocks noGrp="1" noChangeArrowheads="1"/>
          </p:cNvSpPr>
          <p:nvPr>
            <p:ph type="title"/>
          </p:nvPr>
        </p:nvSpPr>
        <p:spPr/>
        <p:txBody>
          <a:bodyPr/>
          <a:lstStyle/>
          <a:p>
            <a:pPr eaLnBrk="1" hangingPunct="1"/>
            <a:r>
              <a:rPr lang="en-US" smtClean="0"/>
              <a:t>Checking for Null Values</a:t>
            </a:r>
          </a:p>
        </p:txBody>
      </p:sp>
      <p:sp>
        <p:nvSpPr>
          <p:cNvPr id="38915" name="Rectangle 3"/>
          <p:cNvSpPr>
            <a:spLocks noGrp="1" noChangeArrowheads="1"/>
          </p:cNvSpPr>
          <p:nvPr>
            <p:ph type="body" idx="1"/>
          </p:nvPr>
        </p:nvSpPr>
        <p:spPr/>
        <p:txBody>
          <a:bodyPr/>
          <a:lstStyle/>
          <a:p>
            <a:pPr eaLnBrk="1" hangingPunct="1"/>
            <a:r>
              <a:rPr lang="en-US" smtClean="0"/>
              <a:t>Use the SQL keyword IS NULL to check for null values:</a:t>
            </a:r>
          </a:p>
          <a:p>
            <a:pPr eaLnBrk="1" hangingPunct="1">
              <a:buFontTx/>
              <a:buNone/>
            </a:pPr>
            <a:r>
              <a:rPr lang="en-US" sz="2000" b="1" smtClean="0">
                <a:solidFill>
                  <a:srgbClr val="0066FF"/>
                </a:solidFill>
                <a:latin typeface="Courier New" panose="02070309020205020404" pitchFamily="49" charset="0"/>
              </a:rPr>
              <a:t>	 </a:t>
            </a:r>
          </a:p>
          <a:p>
            <a:pPr eaLnBrk="1" hangingPunct="1">
              <a:buFontTx/>
              <a:buNone/>
            </a:pPr>
            <a:r>
              <a:rPr lang="en-US" sz="2000" b="1" smtClean="0">
                <a:solidFill>
                  <a:srgbClr val="0066FF"/>
                </a:solidFill>
                <a:latin typeface="Courier New" panose="02070309020205020404" pitchFamily="49" charset="0"/>
              </a:rPr>
              <a:t>	 </a:t>
            </a:r>
            <a:r>
              <a:rPr lang="en-US" sz="2000" b="1" smtClean="0">
                <a:solidFill>
                  <a:srgbClr val="0099CC"/>
                </a:solidFill>
                <a:latin typeface="Courier New" panose="02070309020205020404" pitchFamily="49" charset="0"/>
              </a:rPr>
              <a:t>SELECT 	COUNT(*) AS QuantityNullCount</a:t>
            </a:r>
          </a:p>
          <a:p>
            <a:pPr eaLnBrk="1" hangingPunct="1">
              <a:buFontTx/>
              <a:buNone/>
            </a:pPr>
            <a:r>
              <a:rPr lang="en-US" sz="2000" b="1" smtClean="0">
                <a:solidFill>
                  <a:srgbClr val="0099CC"/>
                </a:solidFill>
                <a:latin typeface="Courier New" panose="02070309020205020404" pitchFamily="49" charset="0"/>
              </a:rPr>
              <a:t>   FROM	ORDER_ITEM</a:t>
            </a:r>
          </a:p>
          <a:p>
            <a:pPr eaLnBrk="1" hangingPunct="1">
              <a:buFontTx/>
              <a:buNone/>
            </a:pPr>
            <a:r>
              <a:rPr lang="en-US" sz="2000" b="1" smtClean="0">
                <a:solidFill>
                  <a:srgbClr val="0099CC"/>
                </a:solidFill>
                <a:latin typeface="Courier New" panose="02070309020205020404" pitchFamily="49" charset="0"/>
              </a:rPr>
              <a:t>   WHERE	Quantity IS NULL;</a:t>
            </a:r>
          </a:p>
          <a:p>
            <a:pPr eaLnBrk="1" hangingPunct="1"/>
            <a:endParaRPr lang="en-US" smtClean="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C792E50D-B401-4D4C-A70E-551D3C056275}" type="slidenum">
              <a:rPr lang="en-US" smtClean="0"/>
              <a:pPr/>
              <a:t>33</a:t>
            </a:fld>
            <a:endParaRPr lang="en-US" smtClean="0"/>
          </a:p>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z="3200" smtClean="0"/>
              <a:t>The General-Purpose Remarks Column</a:t>
            </a:r>
          </a:p>
        </p:txBody>
      </p:sp>
      <p:sp>
        <p:nvSpPr>
          <p:cNvPr id="39939" name="Rectangle 3"/>
          <p:cNvSpPr>
            <a:spLocks noGrp="1" noChangeArrowheads="1"/>
          </p:cNvSpPr>
          <p:nvPr>
            <p:ph type="body" idx="1"/>
          </p:nvPr>
        </p:nvSpPr>
        <p:spPr/>
        <p:txBody>
          <a:bodyPr/>
          <a:lstStyle/>
          <a:p>
            <a:pPr eaLnBrk="1" hangingPunct="1">
              <a:lnSpc>
                <a:spcPct val="80000"/>
              </a:lnSpc>
            </a:pPr>
            <a:r>
              <a:rPr lang="en-US" sz="2800" smtClean="0"/>
              <a:t>A </a:t>
            </a:r>
            <a:r>
              <a:rPr lang="en-US" sz="2800" b="1" smtClean="0">
                <a:solidFill>
                  <a:srgbClr val="0099CC"/>
                </a:solidFill>
              </a:rPr>
              <a:t>general-purpose remarks column</a:t>
            </a:r>
            <a:r>
              <a:rPr lang="en-US" sz="2800" smtClean="0">
                <a:solidFill>
                  <a:srgbClr val="0099CC"/>
                </a:solidFill>
              </a:rPr>
              <a:t> </a:t>
            </a:r>
            <a:r>
              <a:rPr lang="en-US" sz="2800" smtClean="0"/>
              <a:t>is a column with a name such as:</a:t>
            </a:r>
          </a:p>
          <a:p>
            <a:pPr lvl="1" eaLnBrk="1" hangingPunct="1">
              <a:lnSpc>
                <a:spcPct val="80000"/>
              </a:lnSpc>
            </a:pPr>
            <a:r>
              <a:rPr lang="en-US" sz="2400" smtClean="0"/>
              <a:t>Remarks</a:t>
            </a:r>
          </a:p>
          <a:p>
            <a:pPr lvl="1" eaLnBrk="1" hangingPunct="1">
              <a:lnSpc>
                <a:spcPct val="80000"/>
              </a:lnSpc>
            </a:pPr>
            <a:r>
              <a:rPr lang="en-US" sz="2400" smtClean="0"/>
              <a:t>Comments</a:t>
            </a:r>
          </a:p>
          <a:p>
            <a:pPr lvl="1" eaLnBrk="1" hangingPunct="1">
              <a:lnSpc>
                <a:spcPct val="80000"/>
              </a:lnSpc>
            </a:pPr>
            <a:r>
              <a:rPr lang="en-US" sz="2400" smtClean="0"/>
              <a:t>Notes</a:t>
            </a:r>
          </a:p>
          <a:p>
            <a:pPr eaLnBrk="1" hangingPunct="1">
              <a:lnSpc>
                <a:spcPct val="80000"/>
              </a:lnSpc>
            </a:pPr>
            <a:r>
              <a:rPr lang="en-US" sz="2800" smtClean="0"/>
              <a:t>It often contains important data stored in an inconsistent, verbal, and verbose way.</a:t>
            </a:r>
          </a:p>
          <a:p>
            <a:pPr lvl="1" eaLnBrk="1" hangingPunct="1">
              <a:lnSpc>
                <a:spcPct val="80000"/>
              </a:lnSpc>
            </a:pPr>
            <a:r>
              <a:rPr lang="en-US" sz="2400" smtClean="0"/>
              <a:t>A typical use is to store data on a customer’s interests.</a:t>
            </a:r>
          </a:p>
          <a:p>
            <a:pPr eaLnBrk="1" hangingPunct="1">
              <a:lnSpc>
                <a:spcPct val="80000"/>
              </a:lnSpc>
            </a:pPr>
            <a:r>
              <a:rPr lang="en-US" sz="2800" smtClean="0"/>
              <a:t>Such a column may:</a:t>
            </a:r>
          </a:p>
          <a:p>
            <a:pPr lvl="1" eaLnBrk="1" hangingPunct="1">
              <a:lnSpc>
                <a:spcPct val="80000"/>
              </a:lnSpc>
            </a:pPr>
            <a:r>
              <a:rPr lang="en-US" sz="2400" smtClean="0"/>
              <a:t>Be used inconsistently</a:t>
            </a:r>
          </a:p>
          <a:p>
            <a:pPr lvl="1" eaLnBrk="1" hangingPunct="1">
              <a:lnSpc>
                <a:spcPct val="80000"/>
              </a:lnSpc>
            </a:pPr>
            <a:r>
              <a:rPr lang="en-US" sz="2400" smtClean="0"/>
              <a:t>Hold multiple data items</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C792E50D-B401-4D4C-A70E-551D3C056275}" type="slidenum">
              <a:rPr lang="en-US" smtClean="0"/>
              <a:pPr/>
              <a:t>34</a:t>
            </a:fld>
            <a:endParaRPr lang="en-US" smtClean="0"/>
          </a:p>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a:xfrm>
            <a:off x="0" y="0"/>
            <a:ext cx="9144000" cy="2590800"/>
          </a:xfrm>
        </p:spPr>
        <p:txBody>
          <a:bodyPr/>
          <a:lstStyle/>
          <a:p>
            <a:pPr eaLnBrk="1" hangingPunct="1">
              <a:defRPr/>
            </a:pPr>
            <a:r>
              <a:rPr lang="en-US" sz="3600" dirty="0" smtClean="0"/>
              <a:t/>
            </a:r>
            <a:br>
              <a:rPr lang="en-US" sz="3600" dirty="0" smtClean="0"/>
            </a:br>
            <a:r>
              <a:rPr lang="en-US" sz="3600" dirty="0" smtClean="0">
                <a:latin typeface="Calibri" pitchFamily="34" charset="0"/>
                <a:cs typeface="Calibri" pitchFamily="34" charset="0"/>
              </a:rPr>
              <a:t>David </a:t>
            </a:r>
            <a:r>
              <a:rPr lang="en-US" sz="3600" dirty="0" err="1" smtClean="0">
                <a:latin typeface="Calibri" pitchFamily="34" charset="0"/>
                <a:cs typeface="Calibri" pitchFamily="34" charset="0"/>
              </a:rPr>
              <a:t>Kroenke</a:t>
            </a:r>
            <a:r>
              <a:rPr lang="en-US" sz="3600" dirty="0" smtClean="0">
                <a:latin typeface="Calibri" pitchFamily="34" charset="0"/>
                <a:cs typeface="Calibri" pitchFamily="34" charset="0"/>
              </a:rPr>
              <a:t> and David Auer</a:t>
            </a:r>
            <a:r>
              <a:rPr lang="en-US" sz="3600" dirty="0" smtClean="0"/>
              <a:t/>
            </a:r>
            <a:br>
              <a:rPr lang="en-US" sz="3600" dirty="0" smtClean="0"/>
            </a:br>
            <a:r>
              <a:rPr lang="en-US" sz="4000" dirty="0" smtClean="0"/>
              <a:t> </a:t>
            </a:r>
            <a:r>
              <a:rPr lang="en-US" sz="4000" dirty="0" smtClean="0">
                <a:latin typeface="Calibri" pitchFamily="34" charset="0"/>
                <a:cs typeface="Calibri" pitchFamily="34" charset="0"/>
              </a:rPr>
              <a:t>Database Processing</a:t>
            </a:r>
            <a:r>
              <a:rPr lang="en-US" sz="4000" dirty="0" smtClean="0">
                <a:solidFill>
                  <a:schemeClr val="tx1"/>
                </a:solidFill>
              </a:rPr>
              <a:t/>
            </a:r>
            <a:br>
              <a:rPr lang="en-US" sz="4000" dirty="0" smtClean="0">
                <a:solidFill>
                  <a:schemeClr val="tx1"/>
                </a:solidFill>
              </a:rPr>
            </a:br>
            <a:r>
              <a:rPr lang="en-US" sz="3200" dirty="0" smtClean="0">
                <a:solidFill>
                  <a:schemeClr val="bg1">
                    <a:lumMod val="85000"/>
                  </a:schemeClr>
                </a:solidFill>
                <a:latin typeface="Calibri" pitchFamily="34" charset="0"/>
                <a:cs typeface="Calibri" pitchFamily="34" charset="0"/>
              </a:rPr>
              <a:t>Fundamentals, Design, and Implementation</a:t>
            </a:r>
            <a:br>
              <a:rPr lang="en-US" sz="3200" dirty="0" smtClean="0">
                <a:solidFill>
                  <a:schemeClr val="bg1">
                    <a:lumMod val="85000"/>
                  </a:schemeClr>
                </a:solidFill>
                <a:latin typeface="Calibri" pitchFamily="34" charset="0"/>
                <a:cs typeface="Calibri" pitchFamily="34" charset="0"/>
              </a:rPr>
            </a:br>
            <a:r>
              <a:rPr lang="en-US" sz="3200" dirty="0" smtClean="0">
                <a:latin typeface="Calibri" pitchFamily="34" charset="0"/>
                <a:cs typeface="Calibri" pitchFamily="34" charset="0"/>
              </a:rPr>
              <a:t>(13th Edition)</a:t>
            </a:r>
            <a:r>
              <a:rPr lang="en-US" sz="3200" dirty="0" smtClean="0">
                <a:solidFill>
                  <a:schemeClr val="bg2">
                    <a:lumMod val="40000"/>
                    <a:lumOff val="60000"/>
                  </a:schemeClr>
                </a:solidFill>
              </a:rPr>
              <a:t/>
            </a:r>
            <a:br>
              <a:rPr lang="en-US" sz="3200" dirty="0" smtClean="0">
                <a:solidFill>
                  <a:schemeClr val="bg2">
                    <a:lumMod val="40000"/>
                    <a:lumOff val="60000"/>
                  </a:schemeClr>
                </a:solidFill>
              </a:rPr>
            </a:br>
            <a:endParaRPr lang="en-US" sz="3200" dirty="0" smtClean="0">
              <a:solidFill>
                <a:schemeClr val="bg2">
                  <a:lumMod val="40000"/>
                  <a:lumOff val="60000"/>
                </a:schemeClr>
              </a:solidFill>
            </a:endParaRPr>
          </a:p>
        </p:txBody>
      </p:sp>
      <p:sp>
        <p:nvSpPr>
          <p:cNvPr id="40963" name="Rectangle 4"/>
          <p:cNvSpPr>
            <a:spLocks noGrp="1" noChangeArrowheads="1"/>
          </p:cNvSpPr>
          <p:nvPr>
            <p:ph type="body" idx="1"/>
          </p:nvPr>
        </p:nvSpPr>
        <p:spPr>
          <a:xfrm>
            <a:off x="457200" y="3581400"/>
            <a:ext cx="8229600" cy="990600"/>
          </a:xfrm>
        </p:spPr>
        <p:txBody>
          <a:bodyPr/>
          <a:lstStyle/>
          <a:p>
            <a:pPr algn="ctr" eaLnBrk="1" hangingPunct="1">
              <a:lnSpc>
                <a:spcPct val="80000"/>
              </a:lnSpc>
              <a:buFontTx/>
              <a:buNone/>
            </a:pPr>
            <a:r>
              <a:rPr lang="en-US" b="1" dirty="0" smtClean="0">
                <a:solidFill>
                  <a:srgbClr val="339966"/>
                </a:solidFill>
                <a:latin typeface="Calibri" panose="020F0502020204030204" pitchFamily="34" charset="0"/>
                <a:ea typeface="Calibri" panose="020F0502020204030204" pitchFamily="34" charset="0"/>
                <a:cs typeface="Calibri" panose="020F0502020204030204" pitchFamily="34" charset="0"/>
              </a:rPr>
              <a:t>End of Presentation:</a:t>
            </a:r>
          </a:p>
          <a:p>
            <a:pPr algn="ctr" eaLnBrk="1" hangingPunct="1">
              <a:lnSpc>
                <a:spcPct val="80000"/>
              </a:lnSpc>
              <a:buFontTx/>
              <a:buNone/>
            </a:pPr>
            <a:r>
              <a:rPr lang="en-US" b="1" dirty="0" smtClean="0">
                <a:solidFill>
                  <a:srgbClr val="0000CC"/>
                </a:solidFill>
                <a:latin typeface="Calibri" panose="020F0502020204030204" pitchFamily="34" charset="0"/>
                <a:ea typeface="Calibri" panose="020F0502020204030204" pitchFamily="34" charset="0"/>
                <a:cs typeface="Calibri" panose="020F0502020204030204" pitchFamily="34" charset="0"/>
              </a:rPr>
              <a:t>Chapter Four</a:t>
            </a:r>
          </a:p>
        </p:txBody>
      </p:sp>
      <p:cxnSp>
        <p:nvCxnSpPr>
          <p:cNvPr id="7" name="Straight Connector 6"/>
          <p:cNvCxnSpPr/>
          <p:nvPr/>
        </p:nvCxnSpPr>
        <p:spPr>
          <a:xfrm>
            <a:off x="0" y="2590800"/>
            <a:ext cx="9144000" cy="1588"/>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170613"/>
            <a:ext cx="9144000" cy="1587"/>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0966" name="Footer Placeholder 9"/>
          <p:cNvSpPr txBox="1">
            <a:spLocks noGrp="1"/>
          </p:cNvSpPr>
          <p:nvPr/>
        </p:nvSpPr>
        <p:spPr bwMode="auto">
          <a:xfrm>
            <a:off x="457200" y="6248400"/>
            <a:ext cx="5486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140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C792E50D-B401-4D4C-A70E-551D3C056275}" type="slidenum">
              <a:rPr lang="en-US" smtClean="0"/>
              <a:pPr/>
              <a:t>35</a:t>
            </a:fld>
            <a:endParaRPr lang="en-US" smtClean="0"/>
          </a:p>
          <a:p>
            <a:endParaRPr lang="en-US"/>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p>
            <a:pPr algn="r">
              <a:defRPr/>
            </a:pPr>
            <a:endParaRPr lang="en-US" sz="1400">
              <a:solidFill>
                <a:srgbClr val="000000"/>
              </a:solidFill>
              <a:effectLst>
                <a:outerShdw blurRad="38100" dist="38100" dir="2700000" algn="tl">
                  <a:srgbClr val="C0C0C0"/>
                </a:outerShdw>
              </a:effectLst>
              <a:latin typeface="Arial" charset="0"/>
              <a:cs typeface="Arial" charset="0"/>
            </a:endParaRPr>
          </a:p>
        </p:txBody>
      </p:sp>
      <p:pic>
        <p:nvPicPr>
          <p:cNvPr id="41987"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66800" y="381000"/>
            <a:ext cx="7242175" cy="2363788"/>
          </a:xfrm>
          <a:prstGeom prst="rect">
            <a:avLst/>
          </a:prstGeom>
          <a:solidFill>
            <a:schemeClr val="hlink"/>
          </a:solidFill>
          <a:ln w="9525">
            <a:solidFill>
              <a:schemeClr val="bg1"/>
            </a:solidFill>
            <a:miter lim="800000"/>
            <a:headEnd/>
            <a:tailEnd/>
          </a:ln>
        </p:spPr>
      </p:pic>
      <p:sp>
        <p:nvSpPr>
          <p:cNvPr id="41988" name="Rectangle 4"/>
          <p:cNvSpPr>
            <a:spLocks noChangeArrowheads="1"/>
          </p:cNvSpPr>
          <p:nvPr/>
        </p:nvSpPr>
        <p:spPr bwMode="auto">
          <a:xfrm>
            <a:off x="685800" y="2895600"/>
            <a:ext cx="758983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600">
                <a:solidFill>
                  <a:srgbClr val="000000"/>
                </a:solidFill>
                <a:cs typeface="Times New Roman" panose="02020603050405020304"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C792E50D-B401-4D4C-A70E-551D3C056275}" type="slidenum">
              <a:rPr lang="en-US" smtClean="0"/>
              <a:pPr/>
              <a:t>36</a:t>
            </a:fld>
            <a:endParaRPr lang="en-US" smtClean="0"/>
          </a:p>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Chapter Premise</a:t>
            </a:r>
          </a:p>
        </p:txBody>
      </p:sp>
      <p:sp>
        <p:nvSpPr>
          <p:cNvPr id="9219" name="Rectangle 3"/>
          <p:cNvSpPr>
            <a:spLocks noGrp="1" noChangeArrowheads="1"/>
          </p:cNvSpPr>
          <p:nvPr>
            <p:ph type="body" idx="1"/>
          </p:nvPr>
        </p:nvSpPr>
        <p:spPr/>
        <p:txBody>
          <a:bodyPr/>
          <a:lstStyle/>
          <a:p>
            <a:pPr eaLnBrk="1" hangingPunct="1"/>
            <a:r>
              <a:rPr lang="en-US" smtClean="0"/>
              <a:t>We have received one or more tables of existing data.</a:t>
            </a:r>
          </a:p>
          <a:p>
            <a:pPr eaLnBrk="1" hangingPunct="1"/>
            <a:r>
              <a:rPr lang="en-US" smtClean="0"/>
              <a:t>The data is to be stored in a new database.</a:t>
            </a:r>
          </a:p>
          <a:p>
            <a:pPr eaLnBrk="1" hangingPunct="1"/>
            <a:r>
              <a:rPr lang="en-US" smtClean="0"/>
              <a:t>QUESTION:  Should the data be stored as received, or should it be transformed for storage?</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C792E50D-B401-4D4C-A70E-551D3C056275}" type="slidenum">
              <a:rPr lang="en-US" smtClean="0"/>
              <a:pPr/>
              <a:t>4</a:t>
            </a:fld>
            <a:endParaRPr lang="en-US" smtClean="0"/>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029200" y="2678113"/>
            <a:ext cx="3359844" cy="3554901"/>
          </a:xfrm>
          <a:prstGeom prst="rect">
            <a:avLst/>
          </a:prstGeom>
        </p:spPr>
      </p:pic>
      <p:sp>
        <p:nvSpPr>
          <p:cNvPr id="10243" name="Rectangle 2"/>
          <p:cNvSpPr>
            <a:spLocks noGrp="1" noChangeArrowheads="1"/>
          </p:cNvSpPr>
          <p:nvPr>
            <p:ph type="title"/>
          </p:nvPr>
        </p:nvSpPr>
        <p:spPr/>
        <p:txBody>
          <a:bodyPr/>
          <a:lstStyle/>
          <a:p>
            <a:pPr eaLnBrk="1" hangingPunct="1"/>
            <a:r>
              <a:rPr lang="en-US" sz="4000" smtClean="0"/>
              <a:t>How Many Tables?</a:t>
            </a:r>
            <a:endParaRPr lang="en-US" sz="3200" smtClean="0"/>
          </a:p>
        </p:txBody>
      </p:sp>
      <p:sp>
        <p:nvSpPr>
          <p:cNvPr id="10246" name="Rectangle 5"/>
          <p:cNvSpPr>
            <a:spLocks noChangeArrowheads="1"/>
          </p:cNvSpPr>
          <p:nvPr/>
        </p:nvSpPr>
        <p:spPr bwMode="auto">
          <a:xfrm>
            <a:off x="457200" y="1600200"/>
            <a:ext cx="82296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1600" b="1">
                <a:solidFill>
                  <a:srgbClr val="0099CC"/>
                </a:solidFill>
              </a:rPr>
              <a:t>SKU_DATA (</a:t>
            </a:r>
            <a:r>
              <a:rPr lang="en-US" sz="1600" b="1" u="sng">
                <a:solidFill>
                  <a:srgbClr val="0099CC"/>
                </a:solidFill>
              </a:rPr>
              <a:t>SKU</a:t>
            </a:r>
            <a:r>
              <a:rPr lang="en-US" sz="1600" b="1">
                <a:solidFill>
                  <a:srgbClr val="0099CC"/>
                </a:solidFill>
              </a:rPr>
              <a:t>, SKU_Description, </a:t>
            </a:r>
            <a:r>
              <a:rPr lang="en-US" sz="1600" b="1" i="1">
                <a:solidFill>
                  <a:srgbClr val="0099CC"/>
                </a:solidFill>
              </a:rPr>
              <a:t>Buyer</a:t>
            </a:r>
            <a:r>
              <a:rPr lang="en-US" sz="1600" b="1">
                <a:solidFill>
                  <a:srgbClr val="0099CC"/>
                </a:solidFill>
              </a:rPr>
              <a:t>)</a:t>
            </a:r>
          </a:p>
          <a:p>
            <a:pPr eaLnBrk="1" hangingPunct="1"/>
            <a:r>
              <a:rPr lang="en-US" sz="1600" b="1">
                <a:solidFill>
                  <a:srgbClr val="0099CC"/>
                </a:solidFill>
              </a:rPr>
              <a:t>BUYER (</a:t>
            </a:r>
            <a:r>
              <a:rPr lang="en-US" sz="1600" b="1" u="sng">
                <a:solidFill>
                  <a:srgbClr val="0099CC"/>
                </a:solidFill>
              </a:rPr>
              <a:t>Buyer</a:t>
            </a:r>
            <a:r>
              <a:rPr lang="en-US" sz="1600" b="1">
                <a:solidFill>
                  <a:srgbClr val="0099CC"/>
                </a:solidFill>
              </a:rPr>
              <a:t>, Department)</a:t>
            </a:r>
          </a:p>
          <a:p>
            <a:pPr eaLnBrk="1" hangingPunct="1"/>
            <a:endParaRPr lang="en-US" sz="1600" b="1">
              <a:solidFill>
                <a:srgbClr val="0099CC"/>
              </a:solidFill>
              <a:sym typeface="Wingdings" panose="05000000000000000000" pitchFamily="2" charset="2"/>
            </a:endParaRPr>
          </a:p>
          <a:p>
            <a:pPr eaLnBrk="1" hangingPunct="1"/>
            <a:r>
              <a:rPr lang="en-US" sz="1600" b="1">
                <a:solidFill>
                  <a:srgbClr val="0099CC"/>
                </a:solidFill>
              </a:rPr>
              <a:t>Where SKU_DATA.Buyer must exist in BUYER.Buyer</a:t>
            </a:r>
            <a:endParaRPr lang="en-US" sz="1600"/>
          </a:p>
        </p:txBody>
      </p:sp>
      <p:sp>
        <p:nvSpPr>
          <p:cNvPr id="10247" name="Text Box 4"/>
          <p:cNvSpPr txBox="1">
            <a:spLocks noChangeArrowheads="1"/>
          </p:cNvSpPr>
          <p:nvPr/>
        </p:nvSpPr>
        <p:spPr bwMode="auto">
          <a:xfrm>
            <a:off x="457200" y="2895600"/>
            <a:ext cx="4191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Should we store these two tables as they are, or should we combine them into one table in our new database?</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C792E50D-B401-4D4C-A70E-551D3C056275}" type="slidenum">
              <a:rPr lang="en-US" smtClean="0"/>
              <a:pPr/>
              <a:t>5</a:t>
            </a:fld>
            <a:endParaRPr lang="en-US" smtClean="0"/>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19200" y="1600200"/>
            <a:ext cx="6691313" cy="3200400"/>
          </a:xfrm>
          <a:noFill/>
        </p:spPr>
      </p:pic>
      <p:sp>
        <p:nvSpPr>
          <p:cNvPr id="11267" name="Rectangle 2"/>
          <p:cNvSpPr>
            <a:spLocks noGrp="1" noChangeArrowheads="1"/>
          </p:cNvSpPr>
          <p:nvPr>
            <p:ph type="title"/>
          </p:nvPr>
        </p:nvSpPr>
        <p:spPr/>
        <p:txBody>
          <a:bodyPr/>
          <a:lstStyle/>
          <a:p>
            <a:pPr eaLnBrk="1" hangingPunct="1"/>
            <a:r>
              <a:rPr lang="en-US" smtClean="0"/>
              <a:t>Assessing Table Structure</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C792E50D-B401-4D4C-A70E-551D3C056275}" type="slidenum">
              <a:rPr lang="en-US" smtClean="0"/>
              <a:pPr/>
              <a:t>6</a:t>
            </a:fld>
            <a:endParaRPr lang="en-US" smtClean="0"/>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Counting Rows in a Table</a:t>
            </a:r>
          </a:p>
        </p:txBody>
      </p:sp>
      <p:sp>
        <p:nvSpPr>
          <p:cNvPr id="12291" name="Rectangle 3"/>
          <p:cNvSpPr>
            <a:spLocks noGrp="1" noChangeArrowheads="1"/>
          </p:cNvSpPr>
          <p:nvPr>
            <p:ph type="body" idx="1"/>
          </p:nvPr>
        </p:nvSpPr>
        <p:spPr>
          <a:xfrm>
            <a:off x="457200" y="1600200"/>
            <a:ext cx="8229600" cy="3352800"/>
          </a:xfrm>
        </p:spPr>
        <p:txBody>
          <a:bodyPr/>
          <a:lstStyle/>
          <a:p>
            <a:pPr eaLnBrk="1" hangingPunct="1">
              <a:lnSpc>
                <a:spcPct val="90000"/>
              </a:lnSpc>
            </a:pPr>
            <a:r>
              <a:rPr lang="en-US" smtClean="0"/>
              <a:t>To count the number of rows in a table use the </a:t>
            </a:r>
            <a:r>
              <a:rPr lang="en-US" b="1" smtClean="0">
                <a:solidFill>
                  <a:srgbClr val="0099CC"/>
                </a:solidFill>
              </a:rPr>
              <a:t>SQL COUNT(*) built-in function </a:t>
            </a:r>
            <a:r>
              <a:rPr lang="en-US" smtClean="0"/>
              <a:t>:</a:t>
            </a:r>
          </a:p>
          <a:p>
            <a:pPr eaLnBrk="1" hangingPunct="1">
              <a:lnSpc>
                <a:spcPct val="90000"/>
              </a:lnSpc>
              <a:buFontTx/>
              <a:buNone/>
            </a:pPr>
            <a:r>
              <a:rPr lang="en-US" b="1" smtClean="0">
                <a:solidFill>
                  <a:srgbClr val="0066FF"/>
                </a:solidFill>
                <a:latin typeface="Courier New" panose="02070309020205020404" pitchFamily="49" charset="0"/>
              </a:rPr>
              <a:t> </a:t>
            </a:r>
          </a:p>
          <a:p>
            <a:pPr eaLnBrk="1" hangingPunct="1">
              <a:lnSpc>
                <a:spcPct val="90000"/>
              </a:lnSpc>
              <a:buFontTx/>
              <a:buNone/>
            </a:pPr>
            <a:r>
              <a:rPr lang="en-US" b="1" smtClean="0">
                <a:solidFill>
                  <a:srgbClr val="0066FF"/>
                </a:solidFill>
                <a:latin typeface="Courier New" panose="02070309020205020404" pitchFamily="49" charset="0"/>
              </a:rPr>
              <a:t>  </a:t>
            </a:r>
            <a:r>
              <a:rPr lang="en-US" b="1" smtClean="0">
                <a:solidFill>
                  <a:srgbClr val="0099CC"/>
                </a:solidFill>
                <a:latin typeface="Courier New" panose="02070309020205020404" pitchFamily="49" charset="0"/>
              </a:rPr>
              <a:t>SELECT	COUNT(*) AS NumRows</a:t>
            </a:r>
          </a:p>
          <a:p>
            <a:pPr eaLnBrk="1" hangingPunct="1">
              <a:lnSpc>
                <a:spcPct val="90000"/>
              </a:lnSpc>
              <a:buFontTx/>
              <a:buNone/>
            </a:pPr>
            <a:r>
              <a:rPr lang="en-US" b="1" smtClean="0">
                <a:solidFill>
                  <a:srgbClr val="0099CC"/>
                </a:solidFill>
                <a:latin typeface="Courier New" panose="02070309020205020404" pitchFamily="49" charset="0"/>
              </a:rPr>
              <a:t>  FROM		SKU_DATA;</a:t>
            </a:r>
          </a:p>
          <a:p>
            <a:pPr eaLnBrk="1" hangingPunct="1">
              <a:lnSpc>
                <a:spcPct val="90000"/>
              </a:lnSpc>
              <a:buFontTx/>
              <a:buNone/>
            </a:pPr>
            <a:r>
              <a:rPr lang="en-US" smtClean="0"/>
              <a:t> </a:t>
            </a: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C792E50D-B401-4D4C-A70E-551D3C056275}" type="slidenum">
              <a:rPr lang="en-US" smtClean="0"/>
              <a:pPr/>
              <a:t>7</a:t>
            </a:fld>
            <a:endParaRPr lang="en-US" smtClean="0"/>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Examining the Columns</a:t>
            </a:r>
          </a:p>
        </p:txBody>
      </p:sp>
      <p:sp>
        <p:nvSpPr>
          <p:cNvPr id="13315" name="Rectangle 3"/>
          <p:cNvSpPr>
            <a:spLocks noGrp="1" noChangeArrowheads="1"/>
          </p:cNvSpPr>
          <p:nvPr>
            <p:ph type="body" idx="1"/>
          </p:nvPr>
        </p:nvSpPr>
        <p:spPr/>
        <p:txBody>
          <a:bodyPr/>
          <a:lstStyle/>
          <a:p>
            <a:pPr eaLnBrk="1" hangingPunct="1"/>
            <a:r>
              <a:rPr lang="en-US" smtClean="0"/>
              <a:t>To determine the number and type of columns in a table, use an SQL SELECT statement.</a:t>
            </a:r>
          </a:p>
          <a:p>
            <a:pPr eaLnBrk="1" hangingPunct="1"/>
            <a:r>
              <a:rPr lang="en-US" smtClean="0"/>
              <a:t>To limit the number of rows retrieved, use the </a:t>
            </a:r>
            <a:r>
              <a:rPr lang="en-US" b="1" smtClean="0">
                <a:solidFill>
                  <a:srgbClr val="0099CC"/>
                </a:solidFill>
              </a:rPr>
              <a:t>SQL TOP {NumberOfRows} expression</a:t>
            </a:r>
            <a:r>
              <a:rPr lang="en-US" smtClean="0"/>
              <a:t>:</a:t>
            </a:r>
          </a:p>
          <a:p>
            <a:pPr eaLnBrk="1" hangingPunct="1">
              <a:buFontTx/>
              <a:buNone/>
            </a:pPr>
            <a:r>
              <a:rPr lang="en-US" b="1" smtClean="0">
                <a:solidFill>
                  <a:srgbClr val="0066FF"/>
                </a:solidFill>
                <a:latin typeface="Courier New" panose="02070309020205020404" pitchFamily="49" charset="0"/>
              </a:rPr>
              <a:t>  </a:t>
            </a:r>
            <a:r>
              <a:rPr lang="en-US" b="1" smtClean="0">
                <a:solidFill>
                  <a:srgbClr val="0099CC"/>
                </a:solidFill>
                <a:latin typeface="Courier New" panose="02070309020205020404" pitchFamily="49" charset="0"/>
              </a:rPr>
              <a:t>SELECT	TOP (10) *</a:t>
            </a:r>
          </a:p>
          <a:p>
            <a:pPr eaLnBrk="1" hangingPunct="1">
              <a:buFontTx/>
              <a:buNone/>
            </a:pPr>
            <a:r>
              <a:rPr lang="en-US" b="1" smtClean="0">
                <a:solidFill>
                  <a:srgbClr val="0099CC"/>
                </a:solidFill>
                <a:latin typeface="Courier New" panose="02070309020205020404" pitchFamily="49" charset="0"/>
              </a:rPr>
              <a:t>  FROM	  	SKU_DATA;</a:t>
            </a:r>
            <a:endParaRPr lang="en-US" smtClean="0">
              <a:solidFill>
                <a:srgbClr val="0099CC"/>
              </a:solidFill>
            </a:endParaRPr>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C792E50D-B401-4D4C-A70E-551D3C056275}" type="slidenum">
              <a:rPr lang="en-US" smtClean="0"/>
              <a:pPr/>
              <a:t>8</a:t>
            </a:fld>
            <a:endParaRPr lang="en-US" smtClean="0"/>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z="4000" smtClean="0"/>
              <a:t>Checking Validity of Assumed Referential Integrity Constraints I</a:t>
            </a:r>
          </a:p>
        </p:txBody>
      </p:sp>
      <p:sp>
        <p:nvSpPr>
          <p:cNvPr id="14339" name="Rectangle 3"/>
          <p:cNvSpPr>
            <a:spLocks noGrp="1" noChangeArrowheads="1"/>
          </p:cNvSpPr>
          <p:nvPr>
            <p:ph type="body" idx="1"/>
          </p:nvPr>
        </p:nvSpPr>
        <p:spPr/>
        <p:txBody>
          <a:bodyPr/>
          <a:lstStyle/>
          <a:p>
            <a:pPr eaLnBrk="1" hangingPunct="1"/>
            <a:r>
              <a:rPr lang="en-US" smtClean="0"/>
              <a:t>Given two tables with an assumed foreign key constraint:</a:t>
            </a:r>
          </a:p>
          <a:p>
            <a:pPr eaLnBrk="1" hangingPunct="1">
              <a:buFontTx/>
              <a:buNone/>
            </a:pPr>
            <a:endParaRPr lang="en-US" sz="1800" b="1" smtClean="0">
              <a:solidFill>
                <a:srgbClr val="0066FF"/>
              </a:solidFill>
            </a:endParaRPr>
          </a:p>
          <a:p>
            <a:pPr eaLnBrk="1" hangingPunct="1">
              <a:buFontTx/>
              <a:buNone/>
            </a:pPr>
            <a:r>
              <a:rPr lang="en-US" sz="1800" b="1" smtClean="0">
                <a:solidFill>
                  <a:srgbClr val="0066FF"/>
                </a:solidFill>
              </a:rPr>
              <a:t>     </a:t>
            </a:r>
            <a:r>
              <a:rPr lang="en-US" sz="1800" b="1" smtClean="0">
                <a:solidFill>
                  <a:srgbClr val="0099CC"/>
                </a:solidFill>
              </a:rPr>
              <a:t>SKU_DATA 	(</a:t>
            </a:r>
            <a:r>
              <a:rPr lang="en-US" sz="1800" b="1" u="sng" smtClean="0">
                <a:solidFill>
                  <a:srgbClr val="0099CC"/>
                </a:solidFill>
              </a:rPr>
              <a:t>SKU</a:t>
            </a:r>
            <a:r>
              <a:rPr lang="en-US" sz="1800" b="1" smtClean="0">
                <a:solidFill>
                  <a:srgbClr val="0099CC"/>
                </a:solidFill>
              </a:rPr>
              <a:t>, SKU_Description, </a:t>
            </a:r>
            <a:r>
              <a:rPr lang="en-US" sz="1800" b="1" i="1" smtClean="0">
                <a:solidFill>
                  <a:srgbClr val="0099CC"/>
                </a:solidFill>
              </a:rPr>
              <a:t>Buyer</a:t>
            </a:r>
            <a:r>
              <a:rPr lang="en-US" sz="1800" b="1" smtClean="0">
                <a:solidFill>
                  <a:srgbClr val="0099CC"/>
                </a:solidFill>
              </a:rPr>
              <a:t>)</a:t>
            </a:r>
          </a:p>
          <a:p>
            <a:pPr eaLnBrk="1" hangingPunct="1">
              <a:buFontTx/>
              <a:buNone/>
            </a:pPr>
            <a:r>
              <a:rPr lang="en-US" sz="1800" b="1" smtClean="0">
                <a:solidFill>
                  <a:srgbClr val="0099CC"/>
                </a:solidFill>
              </a:rPr>
              <a:t>     BUYER	(</a:t>
            </a:r>
            <a:r>
              <a:rPr lang="en-US" sz="1800" b="1" u="sng" smtClean="0">
                <a:solidFill>
                  <a:srgbClr val="0099CC"/>
                </a:solidFill>
              </a:rPr>
              <a:t>Buyer</a:t>
            </a:r>
            <a:r>
              <a:rPr lang="en-US" sz="1800" b="1" smtClean="0">
                <a:solidFill>
                  <a:srgbClr val="0099CC"/>
                </a:solidFill>
              </a:rPr>
              <a:t>, Department)</a:t>
            </a:r>
          </a:p>
          <a:p>
            <a:pPr eaLnBrk="1" hangingPunct="1">
              <a:buFontTx/>
              <a:buNone/>
            </a:pPr>
            <a:r>
              <a:rPr lang="en-US" sz="1800" b="1" smtClean="0">
                <a:solidFill>
                  <a:srgbClr val="0099CC"/>
                </a:solidFill>
              </a:rPr>
              <a:t>	</a:t>
            </a:r>
          </a:p>
          <a:p>
            <a:pPr eaLnBrk="1" hangingPunct="1">
              <a:buFontTx/>
              <a:buNone/>
            </a:pPr>
            <a:r>
              <a:rPr lang="en-US" sz="1800" b="1" smtClean="0">
                <a:solidFill>
                  <a:srgbClr val="0099CC"/>
                </a:solidFill>
              </a:rPr>
              <a:t>	Where SKU_DATA.Buyer must exist in BUYER.Buyer</a:t>
            </a:r>
          </a:p>
          <a:p>
            <a:pPr eaLnBrk="1" hangingPunct="1">
              <a:buFontTx/>
              <a:buNone/>
            </a:pPr>
            <a:endParaRPr lang="en-US" sz="1800" smtClean="0"/>
          </a:p>
        </p:txBody>
      </p:sp>
      <p:sp>
        <p:nvSpPr>
          <p:cNvPr id="2" name="Footer Placeholder 1"/>
          <p:cNvSpPr>
            <a:spLocks noGrp="1"/>
          </p:cNvSpPr>
          <p:nvPr>
            <p:ph type="ftr" sz="quarter" idx="10"/>
          </p:nvPr>
        </p:nvSpPr>
        <p:spPr/>
        <p:txBody>
          <a:bodyPr/>
          <a:lstStyle/>
          <a:p>
            <a:pPr>
              <a:defRPr/>
            </a:pPr>
            <a:r>
              <a:rPr lang="en-US" smtClean="0"/>
              <a:t>KROENKE AND AUER - DATABASE PROCESSING, 13th Edition  © 2014 Pearson Education, Inc.</a:t>
            </a:r>
            <a:endParaRPr lang="en-US" dirty="0"/>
          </a:p>
        </p:txBody>
      </p:sp>
      <p:sp>
        <p:nvSpPr>
          <p:cNvPr id="3" name="Slide Number Placeholder 2"/>
          <p:cNvSpPr>
            <a:spLocks noGrp="1"/>
          </p:cNvSpPr>
          <p:nvPr>
            <p:ph type="sldNum" sz="quarter" idx="11"/>
          </p:nvPr>
        </p:nvSpPr>
        <p:spPr/>
        <p:txBody>
          <a:bodyPr/>
          <a:lstStyle/>
          <a:p>
            <a:r>
              <a:rPr lang="en-US" smtClean="0"/>
              <a:t>4-</a:t>
            </a:r>
            <a:fld id="{C792E50D-B401-4D4C-A70E-551D3C056275}" type="slidenum">
              <a:rPr lang="en-US" smtClean="0"/>
              <a:pPr/>
              <a:t>9</a:t>
            </a:fld>
            <a:endParaRPr lang="en-US" smtClean="0"/>
          </a:p>
          <a:p>
            <a:endParaRPr 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251</TotalTime>
  <Words>1694</Words>
  <Application>Microsoft Macintosh PowerPoint</Application>
  <PresentationFormat>On-screen Show (4:3)</PresentationFormat>
  <Paragraphs>237</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Default Design</vt:lpstr>
      <vt:lpstr> David M. Kroenke and David J. Auer Database Processing Fundamentals, Design, and Implementation </vt:lpstr>
      <vt:lpstr>Chapter Objectives</vt:lpstr>
      <vt:lpstr>Chapter Objectives</vt:lpstr>
      <vt:lpstr>Chapter Premise</vt:lpstr>
      <vt:lpstr>How Many Tables?</vt:lpstr>
      <vt:lpstr>Assessing Table Structure</vt:lpstr>
      <vt:lpstr>Counting Rows in a Table</vt:lpstr>
      <vt:lpstr>Examining the Columns</vt:lpstr>
      <vt:lpstr>Checking Validity of Assumed Referential Integrity Constraints I</vt:lpstr>
      <vt:lpstr>Checking Validity of Assumed Referential Integrity Constraints II</vt:lpstr>
      <vt:lpstr>Type of Database</vt:lpstr>
      <vt:lpstr>Designing  Updatable Databases</vt:lpstr>
      <vt:lpstr>Normalization: Advantages and Disadvantages</vt:lpstr>
      <vt:lpstr>Non-Normalized Table: EQUIPMENT_REPAIR</vt:lpstr>
      <vt:lpstr>Normalized Tables: ITEM and REPAIR</vt:lpstr>
      <vt:lpstr>Copying Data to New Tables</vt:lpstr>
      <vt:lpstr>Choosing Not To Use BCNF</vt:lpstr>
      <vt:lpstr>Multivalued Dependencies</vt:lpstr>
      <vt:lpstr>Designing  Read-Only Databases</vt:lpstr>
      <vt:lpstr>Read-Only Databases</vt:lpstr>
      <vt:lpstr>Denormalization</vt:lpstr>
      <vt:lpstr>Normalized Tables</vt:lpstr>
      <vt:lpstr>Denormalizing the Data</vt:lpstr>
      <vt:lpstr>Customized Tables I</vt:lpstr>
      <vt:lpstr>Customized Tables II</vt:lpstr>
      <vt:lpstr>Common Design Problems</vt:lpstr>
      <vt:lpstr>The Multivalue, Multicolumn Problem</vt:lpstr>
      <vt:lpstr>Inconsistent Values I</vt:lpstr>
      <vt:lpstr>Inconsistent Values II</vt:lpstr>
      <vt:lpstr>Inconsistent Values III</vt:lpstr>
      <vt:lpstr>Missing Values</vt:lpstr>
      <vt:lpstr>Null Values</vt:lpstr>
      <vt:lpstr>Checking for Null Values</vt:lpstr>
      <vt:lpstr>The General-Purpose Remarks Column</vt:lpstr>
      <vt:lpstr> David Kroenke and David Auer  Database Processing Fundamentals, Design, and Implementation (13th Edition) </vt:lpstr>
      <vt:lpstr>PowerPoint Presentation</vt:lpstr>
    </vt:vector>
  </TitlesOfParts>
  <Company>Western Washington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Kroenke-Auer-DBP-e13-PPT-Chapter-04</dc:title>
  <dc:creator>David J. Auer</dc:creator>
  <cp:lastModifiedBy>Jane Bonnell</cp:lastModifiedBy>
  <cp:revision>59</cp:revision>
  <dcterms:created xsi:type="dcterms:W3CDTF">2005-01-24T23:48:45Z</dcterms:created>
  <dcterms:modified xsi:type="dcterms:W3CDTF">2013-08-07T18:35:28Z</dcterms:modified>
</cp:coreProperties>
</file>