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295" r:id="rId2"/>
    <p:sldId id="297" r:id="rId3"/>
    <p:sldId id="260" r:id="rId4"/>
    <p:sldId id="261" r:id="rId5"/>
    <p:sldId id="257" r:id="rId6"/>
    <p:sldId id="301" r:id="rId7"/>
    <p:sldId id="262" r:id="rId8"/>
    <p:sldId id="302" r:id="rId9"/>
    <p:sldId id="265" r:id="rId10"/>
    <p:sldId id="303" r:id="rId11"/>
    <p:sldId id="264" r:id="rId12"/>
    <p:sldId id="263" r:id="rId13"/>
    <p:sldId id="267" r:id="rId14"/>
    <p:sldId id="304" r:id="rId15"/>
    <p:sldId id="268" r:id="rId16"/>
    <p:sldId id="269" r:id="rId17"/>
    <p:sldId id="266" r:id="rId18"/>
    <p:sldId id="272" r:id="rId19"/>
    <p:sldId id="274" r:id="rId20"/>
    <p:sldId id="276" r:id="rId21"/>
    <p:sldId id="277" r:id="rId22"/>
    <p:sldId id="278" r:id="rId23"/>
    <p:sldId id="279" r:id="rId24"/>
    <p:sldId id="280" r:id="rId25"/>
    <p:sldId id="281" r:id="rId26"/>
    <p:sldId id="282" r:id="rId27"/>
    <p:sldId id="283" r:id="rId28"/>
    <p:sldId id="275" r:id="rId29"/>
    <p:sldId id="284" r:id="rId30"/>
    <p:sldId id="293" r:id="rId31"/>
    <p:sldId id="292" r:id="rId32"/>
    <p:sldId id="294" r:id="rId33"/>
    <p:sldId id="286" r:id="rId34"/>
    <p:sldId id="287" r:id="rId35"/>
    <p:sldId id="290" r:id="rId36"/>
    <p:sldId id="300" r:id="rId37"/>
    <p:sldId id="299"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9966"/>
    <a:srgbClr val="0099CC"/>
    <a:srgbClr val="0066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87" autoAdjust="0"/>
    <p:restoredTop sz="94693" autoAdjust="0"/>
  </p:normalViewPr>
  <p:slideViewPr>
    <p:cSldViewPr>
      <p:cViewPr varScale="1">
        <p:scale>
          <a:sx n="125" d="100"/>
          <a:sy n="125" d="100"/>
        </p:scale>
        <p:origin x="109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A2A1521-2AFD-4EF9-A3C7-5E7D71631139}" type="slidenum">
              <a:rPr lang="en-US"/>
              <a:pPr/>
              <a:t>‹#›</a:t>
            </a:fld>
            <a:endParaRPr lang="en-US"/>
          </a:p>
        </p:txBody>
      </p:sp>
    </p:spTree>
    <p:extLst>
      <p:ext uri="{BB962C8B-B14F-4D97-AF65-F5344CB8AC3E}">
        <p14:creationId xmlns:p14="http://schemas.microsoft.com/office/powerpoint/2010/main" val="16417713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740242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728229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429885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740283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164797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733646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940456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621361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388279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099407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900717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6772466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153563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707851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353295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710749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1543932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76799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6007140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7628391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9330680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353237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257774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7721826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742346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7771704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2710941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8114861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2700173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E6D0B9F-8BE3-4AEF-A199-0A5A4E60851E}" type="slidenum">
              <a:rPr lang="en-US"/>
              <a:pPr eaLnBrk="1" hangingPunct="1"/>
              <a:t>36</a:t>
            </a:fld>
            <a:endParaRPr lang="en-US"/>
          </a:p>
        </p:txBody>
      </p:sp>
    </p:spTree>
    <p:extLst>
      <p:ext uri="{BB962C8B-B14F-4D97-AF65-F5344CB8AC3E}">
        <p14:creationId xmlns:p14="http://schemas.microsoft.com/office/powerpoint/2010/main" val="33525514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52525" y="692150"/>
            <a:ext cx="4554538" cy="3416300"/>
          </a:xfrm>
          <a:ln/>
        </p:spPr>
      </p:sp>
      <p:sp>
        <p:nvSpPr>
          <p:cNvPr id="8089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0" tIns="44446" rIns="90480" bIns="44446"/>
          <a:lstStyle/>
          <a:p>
            <a:endParaRPr lang="en-US" smtClean="0">
              <a:latin typeface="Arial" panose="020B0604020202020204" pitchFamily="34" charset="0"/>
            </a:endParaRPr>
          </a:p>
        </p:txBody>
      </p:sp>
    </p:spTree>
    <p:extLst>
      <p:ext uri="{BB962C8B-B14F-4D97-AF65-F5344CB8AC3E}">
        <p14:creationId xmlns:p14="http://schemas.microsoft.com/office/powerpoint/2010/main" val="1816553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242296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796676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159174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301910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629960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650471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ftr" sz="quarter" idx="10"/>
          </p:nvPr>
        </p:nvSpPr>
        <p:spPr/>
        <p:txBody>
          <a:bodyPr/>
          <a:lstStyle>
            <a:lvl1pPr>
              <a:defRPr/>
            </a:lvl1pPr>
          </a:lstStyle>
          <a:p>
            <a:pPr>
              <a:defRPr/>
            </a:pPr>
            <a:r>
              <a:rPr lang="en-US" smtClean="0"/>
              <a:t>KROENKE AND AUER - DATABASE PROCESSING, 13th Edition  © 2014 Pearson Education, Inc.</a:t>
            </a:r>
            <a:endParaRPr lang="en-US" dirty="0"/>
          </a:p>
        </p:txBody>
      </p:sp>
      <p:sp>
        <p:nvSpPr>
          <p:cNvPr id="5" name="Rectangle 4"/>
          <p:cNvSpPr>
            <a:spLocks noGrp="1" noChangeArrowheads="1"/>
          </p:cNvSpPr>
          <p:nvPr>
            <p:ph type="sldNum" sz="quarter" idx="11"/>
          </p:nvPr>
        </p:nvSpPr>
        <p:spPr/>
        <p:txBody>
          <a:bodyPr/>
          <a:lstStyle>
            <a:lvl1pPr>
              <a:defRPr/>
            </a:lvl1pPr>
          </a:lstStyle>
          <a:p>
            <a:r>
              <a:rPr lang="en-US"/>
              <a:t>8-</a:t>
            </a:r>
            <a:fld id="{55808DCF-4CCB-4374-BF99-3FCE1821184B}" type="slidenum">
              <a:rPr lang="en-US"/>
              <a:pPr/>
              <a:t>‹#›</a:t>
            </a:fld>
            <a:endParaRPr lang="en-US"/>
          </a:p>
          <a:p>
            <a:endParaRPr lang="en-US"/>
          </a:p>
        </p:txBody>
      </p:sp>
    </p:spTree>
    <p:extLst>
      <p:ext uri="{BB962C8B-B14F-4D97-AF65-F5344CB8AC3E}">
        <p14:creationId xmlns:p14="http://schemas.microsoft.com/office/powerpoint/2010/main" val="4181125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p:txBody>
          <a:bodyPr/>
          <a:lstStyle>
            <a:lvl1pPr>
              <a:defRPr/>
            </a:lvl1pPr>
          </a:lstStyle>
          <a:p>
            <a:pPr>
              <a:defRPr/>
            </a:pPr>
            <a:r>
              <a:rPr lang="en-US" smtClean="0"/>
              <a:t>KROENKE AND AUER - DATABASE PROCESSING, 13th Edition  © 2014 Pearson Education, Inc.</a:t>
            </a:r>
            <a:endParaRPr lang="en-US" dirty="0"/>
          </a:p>
        </p:txBody>
      </p:sp>
      <p:sp>
        <p:nvSpPr>
          <p:cNvPr id="5" name="Rectangle 4"/>
          <p:cNvSpPr>
            <a:spLocks noGrp="1" noChangeArrowheads="1"/>
          </p:cNvSpPr>
          <p:nvPr>
            <p:ph type="sldNum" sz="quarter" idx="11"/>
          </p:nvPr>
        </p:nvSpPr>
        <p:spPr/>
        <p:txBody>
          <a:bodyPr/>
          <a:lstStyle>
            <a:lvl1pPr>
              <a:defRPr/>
            </a:lvl1pPr>
          </a:lstStyle>
          <a:p>
            <a:r>
              <a:rPr lang="en-US"/>
              <a:t>8-</a:t>
            </a:r>
            <a:fld id="{DCC1AE96-FD7D-459C-A4DD-A7B5B0F0F713}" type="slidenum">
              <a:rPr lang="en-US"/>
              <a:pPr/>
              <a:t>‹#›</a:t>
            </a:fld>
            <a:endParaRPr lang="en-US"/>
          </a:p>
          <a:p>
            <a:endParaRPr lang="en-US"/>
          </a:p>
        </p:txBody>
      </p:sp>
    </p:spTree>
    <p:extLst>
      <p:ext uri="{BB962C8B-B14F-4D97-AF65-F5344CB8AC3E}">
        <p14:creationId xmlns:p14="http://schemas.microsoft.com/office/powerpoint/2010/main" val="1644164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p:txBody>
          <a:bodyPr/>
          <a:lstStyle>
            <a:lvl1pPr>
              <a:defRPr/>
            </a:lvl1pPr>
          </a:lstStyle>
          <a:p>
            <a:pPr>
              <a:defRPr/>
            </a:pPr>
            <a:r>
              <a:rPr lang="en-US" smtClean="0"/>
              <a:t>KROENKE AND AUER - DATABASE PROCESSING, 13th Edition  © 2014 Pearson Education, Inc.</a:t>
            </a:r>
            <a:endParaRPr lang="en-US" dirty="0"/>
          </a:p>
        </p:txBody>
      </p:sp>
      <p:sp>
        <p:nvSpPr>
          <p:cNvPr id="5" name="Rectangle 4"/>
          <p:cNvSpPr>
            <a:spLocks noGrp="1" noChangeArrowheads="1"/>
          </p:cNvSpPr>
          <p:nvPr>
            <p:ph type="sldNum" sz="quarter" idx="11"/>
          </p:nvPr>
        </p:nvSpPr>
        <p:spPr/>
        <p:txBody>
          <a:bodyPr/>
          <a:lstStyle>
            <a:lvl1pPr>
              <a:defRPr/>
            </a:lvl1pPr>
          </a:lstStyle>
          <a:p>
            <a:r>
              <a:rPr lang="en-US"/>
              <a:t>8-</a:t>
            </a:r>
            <a:fld id="{454EE82B-C6DD-4DAC-9FB7-8330AC4A7017}" type="slidenum">
              <a:rPr lang="en-US"/>
              <a:pPr/>
              <a:t>‹#›</a:t>
            </a:fld>
            <a:endParaRPr lang="en-US"/>
          </a:p>
          <a:p>
            <a:endParaRPr lang="en-US"/>
          </a:p>
        </p:txBody>
      </p:sp>
    </p:spTree>
    <p:extLst>
      <p:ext uri="{BB962C8B-B14F-4D97-AF65-F5344CB8AC3E}">
        <p14:creationId xmlns:p14="http://schemas.microsoft.com/office/powerpoint/2010/main" val="68256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ftr" sz="quarter" idx="10"/>
          </p:nvPr>
        </p:nvSpPr>
        <p:spPr/>
        <p:txBody>
          <a:bodyPr/>
          <a:lstStyle>
            <a:lvl1pPr>
              <a:defRPr/>
            </a:lvl1pPr>
          </a:lstStyle>
          <a:p>
            <a:pPr>
              <a:defRPr/>
            </a:pPr>
            <a:r>
              <a:rPr lang="en-US" smtClean="0"/>
              <a:t>KROENKE AND AUER - DATABASE PROCESSING, 13th Edition  © 2014 Pearson Education, Inc.</a:t>
            </a:r>
            <a:endParaRPr lang="en-US" dirty="0"/>
          </a:p>
        </p:txBody>
      </p:sp>
      <p:sp>
        <p:nvSpPr>
          <p:cNvPr id="5" name="Rectangle 4"/>
          <p:cNvSpPr>
            <a:spLocks noGrp="1" noChangeArrowheads="1"/>
          </p:cNvSpPr>
          <p:nvPr>
            <p:ph type="sldNum" sz="quarter" idx="11"/>
          </p:nvPr>
        </p:nvSpPr>
        <p:spPr/>
        <p:txBody>
          <a:bodyPr/>
          <a:lstStyle>
            <a:lvl1pPr>
              <a:defRPr/>
            </a:lvl1pPr>
          </a:lstStyle>
          <a:p>
            <a:r>
              <a:rPr lang="en-US"/>
              <a:t>8-</a:t>
            </a:r>
            <a:fld id="{67E5CB67-EA94-4A43-A3F3-E97EE90F341D}" type="slidenum">
              <a:rPr lang="en-US"/>
              <a:pPr/>
              <a:t>‹#›</a:t>
            </a:fld>
            <a:endParaRPr lang="en-US"/>
          </a:p>
          <a:p>
            <a:endParaRPr lang="en-US"/>
          </a:p>
        </p:txBody>
      </p:sp>
    </p:spTree>
    <p:extLst>
      <p:ext uri="{BB962C8B-B14F-4D97-AF65-F5344CB8AC3E}">
        <p14:creationId xmlns:p14="http://schemas.microsoft.com/office/powerpoint/2010/main" val="3948806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p:txBody>
          <a:bodyPr/>
          <a:lstStyle>
            <a:lvl1pPr>
              <a:defRPr/>
            </a:lvl1pPr>
          </a:lstStyle>
          <a:p>
            <a:pPr>
              <a:defRPr/>
            </a:pPr>
            <a:r>
              <a:rPr lang="en-US" smtClean="0"/>
              <a:t>KROENKE AND AUER - DATABASE PROCESSING, 13th Edition  © 2014 Pearson Education, Inc.</a:t>
            </a:r>
            <a:endParaRPr lang="en-US" dirty="0"/>
          </a:p>
        </p:txBody>
      </p:sp>
      <p:sp>
        <p:nvSpPr>
          <p:cNvPr id="5" name="Rectangle 4"/>
          <p:cNvSpPr>
            <a:spLocks noGrp="1" noChangeArrowheads="1"/>
          </p:cNvSpPr>
          <p:nvPr>
            <p:ph type="sldNum" sz="quarter" idx="11"/>
          </p:nvPr>
        </p:nvSpPr>
        <p:spPr/>
        <p:txBody>
          <a:bodyPr/>
          <a:lstStyle>
            <a:lvl1pPr>
              <a:defRPr/>
            </a:lvl1pPr>
          </a:lstStyle>
          <a:p>
            <a:r>
              <a:rPr lang="en-US"/>
              <a:t>8-</a:t>
            </a:r>
            <a:fld id="{2CCDA438-3D2C-45CF-AB02-AFF7A80CF6C6}" type="slidenum">
              <a:rPr lang="en-US"/>
              <a:pPr/>
              <a:t>‹#›</a:t>
            </a:fld>
            <a:endParaRPr lang="en-US"/>
          </a:p>
          <a:p>
            <a:endParaRPr lang="en-US"/>
          </a:p>
        </p:txBody>
      </p:sp>
    </p:spTree>
    <p:extLst>
      <p:ext uri="{BB962C8B-B14F-4D97-AF65-F5344CB8AC3E}">
        <p14:creationId xmlns:p14="http://schemas.microsoft.com/office/powerpoint/2010/main" val="414470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solidFill>
                  <a:srgbClr val="0000CC"/>
                </a:solidFill>
              </a:defRPr>
            </a:lvl1pPr>
          </a:lstStyle>
          <a:p>
            <a:pPr>
              <a:defRPr/>
            </a:pPr>
            <a:r>
              <a:rPr lang="en-US" smtClean="0"/>
              <a:t>KROENKE AND AUER - DATABASE PROCESSING, 13th Edition  © 2014 Pearson Education, Inc.</a:t>
            </a:r>
            <a:endParaRPr lang="en-US" dirty="0"/>
          </a:p>
        </p:txBody>
      </p:sp>
      <p:sp>
        <p:nvSpPr>
          <p:cNvPr id="6" name="Slide Number Placeholder 5"/>
          <p:cNvSpPr>
            <a:spLocks noGrp="1"/>
          </p:cNvSpPr>
          <p:nvPr>
            <p:ph type="sldNum" sz="quarter" idx="11"/>
          </p:nvPr>
        </p:nvSpPr>
        <p:spPr/>
        <p:txBody>
          <a:bodyPr/>
          <a:lstStyle>
            <a:lvl1pPr>
              <a:defRPr/>
            </a:lvl1pPr>
          </a:lstStyle>
          <a:p>
            <a:r>
              <a:rPr lang="en-US"/>
              <a:t>8-</a:t>
            </a:r>
            <a:fld id="{EE3E86C3-3036-460D-927C-49D1D7918766}" type="slidenum">
              <a:rPr lang="en-US"/>
              <a:pPr/>
              <a:t>‹#›</a:t>
            </a:fld>
            <a:endParaRPr lang="en-US"/>
          </a:p>
          <a:p>
            <a:endParaRPr lang="en-US"/>
          </a:p>
        </p:txBody>
      </p:sp>
    </p:spTree>
    <p:extLst>
      <p:ext uri="{BB962C8B-B14F-4D97-AF65-F5344CB8AC3E}">
        <p14:creationId xmlns:p14="http://schemas.microsoft.com/office/powerpoint/2010/main" val="3447956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p:txBody>
          <a:bodyPr/>
          <a:lstStyle>
            <a:lvl1pPr>
              <a:defRPr/>
            </a:lvl1pPr>
          </a:lstStyle>
          <a:p>
            <a:pPr>
              <a:defRPr/>
            </a:pPr>
            <a:r>
              <a:rPr lang="en-US" smtClean="0"/>
              <a:t>KROENKE AND AUER - DATABASE PROCESSING, 13th Edition  © 2014 Pearson Education, Inc.</a:t>
            </a:r>
            <a:endParaRPr lang="en-US" dirty="0"/>
          </a:p>
        </p:txBody>
      </p:sp>
      <p:sp>
        <p:nvSpPr>
          <p:cNvPr id="8" name="Rectangle 7"/>
          <p:cNvSpPr>
            <a:spLocks noGrp="1" noChangeArrowheads="1"/>
          </p:cNvSpPr>
          <p:nvPr>
            <p:ph type="sldNum" sz="quarter" idx="11"/>
          </p:nvPr>
        </p:nvSpPr>
        <p:spPr/>
        <p:txBody>
          <a:bodyPr/>
          <a:lstStyle>
            <a:lvl1pPr>
              <a:defRPr/>
            </a:lvl1pPr>
          </a:lstStyle>
          <a:p>
            <a:r>
              <a:rPr lang="en-US"/>
              <a:t>8-</a:t>
            </a:r>
            <a:fld id="{0544DD40-54A6-4701-B00A-4EC1623C9D7F}" type="slidenum">
              <a:rPr lang="en-US"/>
              <a:pPr/>
              <a:t>‹#›</a:t>
            </a:fld>
            <a:endParaRPr lang="en-US"/>
          </a:p>
          <a:p>
            <a:endParaRPr lang="en-US"/>
          </a:p>
        </p:txBody>
      </p:sp>
    </p:spTree>
    <p:extLst>
      <p:ext uri="{BB962C8B-B14F-4D97-AF65-F5344CB8AC3E}">
        <p14:creationId xmlns:p14="http://schemas.microsoft.com/office/powerpoint/2010/main" val="378775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p:txBody>
          <a:bodyPr/>
          <a:lstStyle>
            <a:lvl1pPr>
              <a:defRPr/>
            </a:lvl1pPr>
          </a:lstStyle>
          <a:p>
            <a:pPr>
              <a:defRPr/>
            </a:pPr>
            <a:r>
              <a:rPr lang="en-US" smtClean="0"/>
              <a:t>KROENKE AND AUER - DATABASE PROCESSING, 13th Edition  © 2014 Pearson Education, Inc.</a:t>
            </a:r>
            <a:endParaRPr lang="en-US" dirty="0"/>
          </a:p>
        </p:txBody>
      </p:sp>
      <p:sp>
        <p:nvSpPr>
          <p:cNvPr id="4" name="Rectangle 3"/>
          <p:cNvSpPr>
            <a:spLocks noGrp="1" noChangeArrowheads="1"/>
          </p:cNvSpPr>
          <p:nvPr>
            <p:ph type="sldNum" sz="quarter" idx="11"/>
          </p:nvPr>
        </p:nvSpPr>
        <p:spPr/>
        <p:txBody>
          <a:bodyPr/>
          <a:lstStyle>
            <a:lvl1pPr>
              <a:defRPr/>
            </a:lvl1pPr>
          </a:lstStyle>
          <a:p>
            <a:r>
              <a:rPr lang="en-US"/>
              <a:t>8-</a:t>
            </a:r>
            <a:fld id="{3FCF4311-B4A5-4B01-81B6-41922140DD23}" type="slidenum">
              <a:rPr lang="en-US"/>
              <a:pPr/>
              <a:t>‹#›</a:t>
            </a:fld>
            <a:endParaRPr lang="en-US"/>
          </a:p>
          <a:p>
            <a:endParaRPr lang="en-US"/>
          </a:p>
        </p:txBody>
      </p:sp>
    </p:spTree>
    <p:extLst>
      <p:ext uri="{BB962C8B-B14F-4D97-AF65-F5344CB8AC3E}">
        <p14:creationId xmlns:p14="http://schemas.microsoft.com/office/powerpoint/2010/main" val="335441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ftr" sz="quarter" idx="10"/>
          </p:nvPr>
        </p:nvSpPr>
        <p:spPr/>
        <p:txBody>
          <a:bodyPr/>
          <a:lstStyle>
            <a:lvl1pPr>
              <a:defRPr/>
            </a:lvl1pPr>
          </a:lstStyle>
          <a:p>
            <a:pPr>
              <a:defRPr/>
            </a:pPr>
            <a:r>
              <a:rPr lang="en-US" smtClean="0"/>
              <a:t>KROENKE AND AUER - DATABASE PROCESSING, 13th Edition  © 2014 Pearson Education, Inc.</a:t>
            </a:r>
            <a:endParaRPr lang="en-US" dirty="0"/>
          </a:p>
        </p:txBody>
      </p:sp>
      <p:sp>
        <p:nvSpPr>
          <p:cNvPr id="3" name="Rectangle 2"/>
          <p:cNvSpPr>
            <a:spLocks noGrp="1" noChangeArrowheads="1"/>
          </p:cNvSpPr>
          <p:nvPr>
            <p:ph type="sldNum" sz="quarter" idx="11"/>
          </p:nvPr>
        </p:nvSpPr>
        <p:spPr/>
        <p:txBody>
          <a:bodyPr/>
          <a:lstStyle>
            <a:lvl1pPr>
              <a:defRPr/>
            </a:lvl1pPr>
          </a:lstStyle>
          <a:p>
            <a:r>
              <a:rPr lang="en-US"/>
              <a:t>8-</a:t>
            </a:r>
            <a:fld id="{216BC54F-DA0A-4D3A-8E7A-E0C04837F00F}" type="slidenum">
              <a:rPr lang="en-US"/>
              <a:pPr/>
              <a:t>‹#›</a:t>
            </a:fld>
            <a:endParaRPr lang="en-US"/>
          </a:p>
          <a:p>
            <a:endParaRPr lang="en-US"/>
          </a:p>
        </p:txBody>
      </p:sp>
    </p:spTree>
    <p:extLst>
      <p:ext uri="{BB962C8B-B14F-4D97-AF65-F5344CB8AC3E}">
        <p14:creationId xmlns:p14="http://schemas.microsoft.com/office/powerpoint/2010/main" val="3583293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p:txBody>
          <a:bodyPr/>
          <a:lstStyle>
            <a:lvl1pPr>
              <a:defRPr/>
            </a:lvl1pPr>
          </a:lstStyle>
          <a:p>
            <a:pPr>
              <a:defRPr/>
            </a:pPr>
            <a:r>
              <a:rPr lang="en-US" smtClean="0"/>
              <a:t>KROENKE AND AUER - DATABASE PROCESSING, 13th Edition  © 2014 Pearson Education, Inc.</a:t>
            </a:r>
            <a:endParaRPr lang="en-US" dirty="0"/>
          </a:p>
        </p:txBody>
      </p:sp>
      <p:sp>
        <p:nvSpPr>
          <p:cNvPr id="6" name="Rectangle 5"/>
          <p:cNvSpPr>
            <a:spLocks noGrp="1" noChangeArrowheads="1"/>
          </p:cNvSpPr>
          <p:nvPr>
            <p:ph type="sldNum" sz="quarter" idx="11"/>
          </p:nvPr>
        </p:nvSpPr>
        <p:spPr/>
        <p:txBody>
          <a:bodyPr/>
          <a:lstStyle>
            <a:lvl1pPr>
              <a:defRPr/>
            </a:lvl1pPr>
          </a:lstStyle>
          <a:p>
            <a:r>
              <a:rPr lang="en-US"/>
              <a:t>8-</a:t>
            </a:r>
            <a:fld id="{04E543A7-6E2D-4BBA-B668-EC599CBEEFE5}" type="slidenum">
              <a:rPr lang="en-US"/>
              <a:pPr/>
              <a:t>‹#›</a:t>
            </a:fld>
            <a:endParaRPr lang="en-US"/>
          </a:p>
          <a:p>
            <a:endParaRPr lang="en-US"/>
          </a:p>
        </p:txBody>
      </p:sp>
    </p:spTree>
    <p:extLst>
      <p:ext uri="{BB962C8B-B14F-4D97-AF65-F5344CB8AC3E}">
        <p14:creationId xmlns:p14="http://schemas.microsoft.com/office/powerpoint/2010/main" val="2068298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p:txBody>
          <a:bodyPr/>
          <a:lstStyle>
            <a:lvl1pPr>
              <a:defRPr/>
            </a:lvl1pPr>
          </a:lstStyle>
          <a:p>
            <a:pPr>
              <a:defRPr/>
            </a:pPr>
            <a:r>
              <a:rPr lang="en-US" smtClean="0"/>
              <a:t>KROENKE AND AUER - DATABASE PROCESSING, 13th Edition  © 2014 Pearson Education, Inc.</a:t>
            </a:r>
            <a:endParaRPr lang="en-US" dirty="0"/>
          </a:p>
        </p:txBody>
      </p:sp>
      <p:sp>
        <p:nvSpPr>
          <p:cNvPr id="6" name="Rectangle 5"/>
          <p:cNvSpPr>
            <a:spLocks noGrp="1" noChangeArrowheads="1"/>
          </p:cNvSpPr>
          <p:nvPr>
            <p:ph type="sldNum" sz="quarter" idx="11"/>
          </p:nvPr>
        </p:nvSpPr>
        <p:spPr/>
        <p:txBody>
          <a:bodyPr/>
          <a:lstStyle>
            <a:lvl1pPr>
              <a:defRPr/>
            </a:lvl1pPr>
          </a:lstStyle>
          <a:p>
            <a:r>
              <a:rPr lang="en-US"/>
              <a:t>8-</a:t>
            </a:r>
            <a:fld id="{1A11C95D-9EFA-4EE7-BAFD-10415CF36634}" type="slidenum">
              <a:rPr lang="en-US"/>
              <a:pPr/>
              <a:t>‹#›</a:t>
            </a:fld>
            <a:endParaRPr lang="en-US"/>
          </a:p>
          <a:p>
            <a:endParaRPr lang="en-US"/>
          </a:p>
        </p:txBody>
      </p:sp>
    </p:spTree>
    <p:extLst>
      <p:ext uri="{BB962C8B-B14F-4D97-AF65-F5344CB8AC3E}">
        <p14:creationId xmlns:p14="http://schemas.microsoft.com/office/powerpoint/2010/main" val="3456098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solidFill>
            <a:srgbClr val="0000CC"/>
          </a:solidFill>
          <a:ln>
            <a:noFill/>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248400"/>
            <a:ext cx="541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00CC"/>
                </a:solidFill>
                <a:latin typeface="Arial" charset="0"/>
              </a:defRPr>
            </a:lvl1pPr>
          </a:lstStyle>
          <a:p>
            <a:pPr>
              <a:defRPr/>
            </a:pPr>
            <a:r>
              <a:rPr lang="en-US" dirty="0" smtClean="0"/>
              <a:t>KROENKE AND AUER - DATABASE PROCESSING, 13th Edition  © 2014 Pearson Education, Inc.</a:t>
            </a: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CC"/>
                </a:solidFill>
              </a:defRPr>
            </a:lvl1pPr>
          </a:lstStyle>
          <a:p>
            <a:r>
              <a:rPr lang="en-US" dirty="0" smtClean="0"/>
              <a:t>8-</a:t>
            </a:r>
            <a:fld id="{014ECE98-2414-4282-B5AB-D817B91A18E1}" type="slidenum">
              <a:rPr lang="en-US" smtClean="0"/>
              <a:pPr/>
              <a:t>‹#›</a:t>
            </a:fld>
            <a:endParaRPr lang="en-US" dirty="0" smtClean="0"/>
          </a:p>
          <a:p>
            <a:endParaRPr lang="en-US" dirty="0"/>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hf hdr="0" dt="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cid:3287383400_217756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0"/>
            <a:ext cx="9144000" cy="2362200"/>
          </a:xfrm>
        </p:spPr>
        <p:txBody>
          <a:bodyPr/>
          <a:lstStyle/>
          <a:p>
            <a:pPr eaLnBrk="1" hangingPunct="1">
              <a:spcBef>
                <a:spcPct val="20000"/>
              </a:spcBef>
              <a:defRPr/>
            </a:pPr>
            <a:r>
              <a:rPr lang="en-US" sz="4000" dirty="0" smtClean="0"/>
              <a:t/>
            </a:r>
            <a:br>
              <a:rPr lang="en-US" sz="4000" dirty="0" smtClean="0"/>
            </a:br>
            <a:r>
              <a:rPr lang="en-US" sz="4000" dirty="0">
                <a:latin typeface="Calibri" pitchFamily="34" charset="0"/>
                <a:cs typeface="Calibri" pitchFamily="34" charset="0"/>
              </a:rPr>
              <a:t>David M. </a:t>
            </a:r>
            <a:r>
              <a:rPr lang="en-US" sz="4000" dirty="0" err="1">
                <a:latin typeface="Calibri" pitchFamily="34" charset="0"/>
                <a:cs typeface="Calibri" pitchFamily="34" charset="0"/>
              </a:rPr>
              <a:t>Kroenke</a:t>
            </a:r>
            <a:r>
              <a:rPr lang="en-US" sz="4000" dirty="0">
                <a:latin typeface="Calibri" pitchFamily="34" charset="0"/>
                <a:cs typeface="Calibri" pitchFamily="34" charset="0"/>
              </a:rPr>
              <a:t> and David J. Auer</a:t>
            </a:r>
            <a:r>
              <a:rPr lang="en-US" sz="4000" dirty="0" smtClean="0"/>
              <a:t/>
            </a:r>
            <a:br>
              <a:rPr lang="en-US" sz="4000" dirty="0" smtClean="0"/>
            </a:br>
            <a:r>
              <a:rPr lang="en-US" sz="4000" dirty="0">
                <a:solidFill>
                  <a:schemeClr val="accent3"/>
                </a:solidFill>
                <a:latin typeface="Calibri" pitchFamily="34" charset="0"/>
                <a:cs typeface="Calibri" pitchFamily="34" charset="0"/>
              </a:rPr>
              <a:t>Database </a:t>
            </a:r>
            <a:r>
              <a:rPr lang="en-US" sz="4000" dirty="0" smtClean="0">
                <a:solidFill>
                  <a:schemeClr val="accent3"/>
                </a:solidFill>
                <a:latin typeface="Calibri" pitchFamily="34" charset="0"/>
                <a:cs typeface="Calibri" pitchFamily="34" charset="0"/>
              </a:rPr>
              <a:t>Processing</a:t>
            </a:r>
            <a:r>
              <a:rPr lang="en-US" sz="4000" dirty="0">
                <a:solidFill>
                  <a:schemeClr val="tx1"/>
                </a:solidFill>
                <a:latin typeface="Calibri" pitchFamily="34" charset="0"/>
                <a:cs typeface="Calibri" pitchFamily="34" charset="0"/>
              </a:rPr>
              <a:t/>
            </a:r>
            <a:br>
              <a:rPr lang="en-US" sz="4000" dirty="0">
                <a:solidFill>
                  <a:schemeClr val="tx1"/>
                </a:solidFill>
                <a:latin typeface="Calibri" pitchFamily="34" charset="0"/>
                <a:cs typeface="Calibri" pitchFamily="34" charset="0"/>
              </a:rPr>
            </a:br>
            <a:r>
              <a:rPr lang="en-US" sz="3200" dirty="0">
                <a:solidFill>
                  <a:schemeClr val="bg2">
                    <a:lumMod val="40000"/>
                    <a:lumOff val="60000"/>
                  </a:schemeClr>
                </a:solidFill>
                <a:latin typeface="Calibri" pitchFamily="34" charset="0"/>
                <a:cs typeface="Calibri" pitchFamily="34" charset="0"/>
              </a:rPr>
              <a:t>Fundamentals, Design, and Implementation</a:t>
            </a:r>
            <a:r>
              <a:rPr lang="en-US" sz="4000" dirty="0" smtClean="0">
                <a:solidFill>
                  <a:srgbClr val="B3B3B3"/>
                </a:solidFill>
              </a:rPr>
              <a:t/>
            </a:r>
            <a:br>
              <a:rPr lang="en-US" sz="4000" dirty="0" smtClean="0">
                <a:solidFill>
                  <a:srgbClr val="B3B3B3"/>
                </a:solidFill>
              </a:rPr>
            </a:br>
            <a:endParaRPr lang="en-US" sz="4000" dirty="0" smtClean="0"/>
          </a:p>
        </p:txBody>
      </p:sp>
      <p:sp>
        <p:nvSpPr>
          <p:cNvPr id="13316" name="Rectangle 5"/>
          <p:cNvSpPr>
            <a:spLocks noChangeArrowheads="1"/>
          </p:cNvSpPr>
          <p:nvPr/>
        </p:nvSpPr>
        <p:spPr bwMode="auto">
          <a:xfrm>
            <a:off x="3276600" y="2438400"/>
            <a:ext cx="58674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endParaRPr lang="en-US" sz="1000" b="1" dirty="0">
              <a:solidFill>
                <a:srgbClr val="3399FF"/>
              </a:solidFill>
            </a:endParaRPr>
          </a:p>
          <a:p>
            <a:pPr algn="ctr" eaLnBrk="1" hangingPunct="1">
              <a:spcBef>
                <a:spcPct val="20000"/>
              </a:spcBef>
            </a:pPr>
            <a:r>
              <a:rPr lang="en-US" sz="3600" b="1" dirty="0">
                <a:solidFill>
                  <a:srgbClr val="339966"/>
                </a:solidFill>
                <a:latin typeface="Calibri" panose="020F0502020204030204" pitchFamily="34" charset="0"/>
                <a:ea typeface="Calibri" panose="020F0502020204030204" pitchFamily="34" charset="0"/>
                <a:cs typeface="Calibri" panose="020F0502020204030204" pitchFamily="34" charset="0"/>
              </a:rPr>
              <a:t>Chapter Eight:</a:t>
            </a:r>
          </a:p>
          <a:p>
            <a:pPr algn="ctr" eaLnBrk="1" hangingPunct="1">
              <a:spcBef>
                <a:spcPct val="20000"/>
              </a:spcBef>
            </a:pPr>
            <a:r>
              <a:rPr lang="en-US" sz="3600" b="1" dirty="0">
                <a:solidFill>
                  <a:srgbClr val="0000CC"/>
                </a:solidFill>
                <a:latin typeface="Calibri" panose="020F0502020204030204" pitchFamily="34" charset="0"/>
                <a:ea typeface="Calibri" panose="020F0502020204030204" pitchFamily="34" charset="0"/>
                <a:cs typeface="Calibri" panose="020F0502020204030204" pitchFamily="34" charset="0"/>
              </a:rPr>
              <a:t>Database Redesign</a:t>
            </a:r>
            <a:endParaRPr lang="en-US" sz="4000" b="1" dirty="0">
              <a:solidFill>
                <a:srgbClr val="0000CC"/>
              </a:solidFill>
            </a:endParaRPr>
          </a:p>
        </p:txBody>
      </p:sp>
      <p:sp>
        <p:nvSpPr>
          <p:cNvPr id="2055" name="Rectangle 7"/>
          <p:cNvSpPr>
            <a:spLocks noChangeArrowheads="1"/>
          </p:cNvSpPr>
          <p:nvPr/>
        </p:nvSpPr>
        <p:spPr bwMode="auto">
          <a:xfrm>
            <a:off x="457200" y="1524000"/>
            <a:ext cx="8001000" cy="1600200"/>
          </a:xfrm>
          <a:prstGeom prst="rect">
            <a:avLst/>
          </a:prstGeom>
          <a:noFill/>
          <a:ln w="9525">
            <a:noFill/>
            <a:miter lim="800000"/>
            <a:headEnd/>
            <a:tailEnd/>
          </a:ln>
          <a:effectLst/>
        </p:spPr>
        <p:txBody>
          <a:bodyPr/>
          <a:lstStyle/>
          <a:p>
            <a:pPr>
              <a:spcBef>
                <a:spcPct val="20000"/>
              </a:spcBef>
              <a:defRPr/>
            </a:pPr>
            <a:endParaRPr lang="en-US" sz="3200" dirty="0">
              <a:solidFill>
                <a:schemeClr val="bg2">
                  <a:lumMod val="60000"/>
                  <a:lumOff val="40000"/>
                </a:schemeClr>
              </a:solidFill>
              <a:latin typeface="Arial" charset="0"/>
            </a:endParaRPr>
          </a:p>
        </p:txBody>
      </p:sp>
      <p:cxnSp>
        <p:nvCxnSpPr>
          <p:cNvPr id="10" name="Straight Connector 9"/>
          <p:cNvCxnSpPr/>
          <p:nvPr/>
        </p:nvCxnSpPr>
        <p:spPr>
          <a:xfrm>
            <a:off x="0" y="2362200"/>
            <a:ext cx="9144000" cy="1588"/>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6170613"/>
            <a:ext cx="9144000" cy="1587"/>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91443" y="2458723"/>
            <a:ext cx="3481524" cy="2294476"/>
          </a:xfrm>
          <a:prstGeom prst="rect">
            <a:avLst/>
          </a:prstGeom>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4638"/>
            <a:ext cx="8229600" cy="1249362"/>
          </a:xfrm>
        </p:spPr>
        <p:txBody>
          <a:bodyPr/>
          <a:lstStyle/>
          <a:p>
            <a:pPr eaLnBrk="1" hangingPunct="1"/>
            <a:r>
              <a:rPr lang="en-US" sz="4000" dirty="0" smtClean="0"/>
              <a:t>Checking Functional Dependencies</a:t>
            </a:r>
            <a:br>
              <a:rPr lang="en-US" sz="4000" dirty="0" smtClean="0"/>
            </a:br>
            <a:r>
              <a:rPr lang="en-US" sz="3600" dirty="0" smtClean="0"/>
              <a:t>Results</a:t>
            </a:r>
          </a:p>
        </p:txBody>
      </p: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10</a:t>
            </a:fld>
            <a:endParaRPr lang="en-US" smtClean="0"/>
          </a:p>
          <a:p>
            <a:endParaRPr lang="en-US"/>
          </a:p>
        </p:txBody>
      </p:sp>
      <p:pic>
        <p:nvPicPr>
          <p:cNvPr id="5" name="Picture 4"/>
          <p:cNvPicPr>
            <a:picLocks noChangeAspect="1"/>
          </p:cNvPicPr>
          <p:nvPr/>
        </p:nvPicPr>
        <p:blipFill>
          <a:blip r:embed="rId3"/>
          <a:stretch>
            <a:fillRect/>
          </a:stretch>
        </p:blipFill>
        <p:spPr>
          <a:xfrm>
            <a:off x="2900571" y="1828800"/>
            <a:ext cx="3342857" cy="1085714"/>
          </a:xfrm>
          <a:prstGeom prst="rect">
            <a:avLst/>
          </a:prstGeom>
        </p:spPr>
      </p:pic>
      <p:sp>
        <p:nvSpPr>
          <p:cNvPr id="6" name="Footer Placeholder 5"/>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extLst>
      <p:ext uri="{BB962C8B-B14F-4D97-AF65-F5344CB8AC3E}">
        <p14:creationId xmlns:p14="http://schemas.microsoft.com/office/powerpoint/2010/main" val="7221211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EXISTS and NOT EXISTS</a:t>
            </a:r>
          </a:p>
        </p:txBody>
      </p:sp>
      <p:sp>
        <p:nvSpPr>
          <p:cNvPr id="20483" name="Rectangle 3"/>
          <p:cNvSpPr>
            <a:spLocks noGrp="1" noChangeArrowheads="1"/>
          </p:cNvSpPr>
          <p:nvPr>
            <p:ph type="body" idx="1"/>
          </p:nvPr>
        </p:nvSpPr>
        <p:spPr/>
        <p:txBody>
          <a:bodyPr/>
          <a:lstStyle/>
          <a:p>
            <a:pPr eaLnBrk="1" hangingPunct="1">
              <a:buClr>
                <a:schemeClr val="tx1"/>
              </a:buClr>
            </a:pPr>
            <a:r>
              <a:rPr lang="en-US" sz="2800" b="1" smtClean="0">
                <a:solidFill>
                  <a:srgbClr val="0099CC"/>
                </a:solidFill>
              </a:rPr>
              <a:t>EXISTS</a:t>
            </a:r>
            <a:r>
              <a:rPr lang="en-US" sz="2800" smtClean="0"/>
              <a:t> and </a:t>
            </a:r>
            <a:r>
              <a:rPr lang="en-US" sz="2800" b="1" smtClean="0">
                <a:solidFill>
                  <a:srgbClr val="0099CC"/>
                </a:solidFill>
              </a:rPr>
              <a:t>NOT EXISTS</a:t>
            </a:r>
            <a:r>
              <a:rPr lang="en-US" sz="2800" smtClean="0">
                <a:solidFill>
                  <a:srgbClr val="0099CC"/>
                </a:solidFill>
              </a:rPr>
              <a:t> </a:t>
            </a:r>
            <a:r>
              <a:rPr lang="en-US" sz="2800" smtClean="0"/>
              <a:t>are specialized forms of correlated subqueries.</a:t>
            </a:r>
          </a:p>
          <a:p>
            <a:pPr lvl="1" eaLnBrk="1" hangingPunct="1"/>
            <a:r>
              <a:rPr lang="en-US" sz="2400" smtClean="0"/>
              <a:t>An EXISTS condition is true if any row in the subquery meets the specified conditions.</a:t>
            </a:r>
          </a:p>
          <a:p>
            <a:pPr lvl="1" eaLnBrk="1" hangingPunct="1"/>
            <a:r>
              <a:rPr lang="en-US" sz="2400" smtClean="0"/>
              <a:t>A NOT EXISTS condition is true only if all rows in the subquery do not meet the specified condition.</a:t>
            </a:r>
          </a:p>
          <a:p>
            <a:pPr eaLnBrk="1" hangingPunct="1"/>
            <a:r>
              <a:rPr lang="en-US" sz="2800" smtClean="0"/>
              <a:t>The use of a </a:t>
            </a:r>
            <a:r>
              <a:rPr lang="en-US" sz="2800" b="1" smtClean="0">
                <a:solidFill>
                  <a:srgbClr val="0099CC"/>
                </a:solidFill>
              </a:rPr>
              <a:t>double NOT EXISTS</a:t>
            </a:r>
            <a:r>
              <a:rPr lang="en-US" sz="2800" smtClean="0">
                <a:solidFill>
                  <a:srgbClr val="0099CC"/>
                </a:solidFill>
              </a:rPr>
              <a:t> </a:t>
            </a:r>
            <a:r>
              <a:rPr lang="en-US" sz="2800" smtClean="0"/>
              <a:t>can be used to find rows that have some specified condition to every row of a table.</a:t>
            </a:r>
          </a:p>
        </p:txBody>
      </p: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11</a:t>
            </a:fld>
            <a:endParaRPr lang="en-US" smtClean="0"/>
          </a:p>
          <a:p>
            <a:endParaRPr lang="en-US"/>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4000" smtClean="0"/>
              <a:t>Checking Functional Dependencies</a:t>
            </a:r>
          </a:p>
        </p:txBody>
      </p:sp>
      <p:sp>
        <p:nvSpPr>
          <p:cNvPr id="21507" name="Rectangle 3"/>
          <p:cNvSpPr>
            <a:spLocks noGrp="1" noChangeArrowheads="1"/>
          </p:cNvSpPr>
          <p:nvPr>
            <p:ph type="body" idx="1"/>
          </p:nvPr>
        </p:nvSpPr>
        <p:spPr/>
        <p:txBody>
          <a:bodyPr/>
          <a:lstStyle/>
          <a:p>
            <a:pPr eaLnBrk="1" hangingPunct="1"/>
            <a:r>
              <a:rPr lang="en-US" smtClean="0"/>
              <a:t>Here is the code to check the previous functional dependency using EXISTS:</a:t>
            </a:r>
          </a:p>
          <a:p>
            <a:pPr eaLnBrk="1" hangingPunct="1">
              <a:lnSpc>
                <a:spcPct val="90000"/>
              </a:lnSpc>
              <a:buFontTx/>
              <a:buNone/>
            </a:pPr>
            <a:endParaRPr lang="en-US" sz="2000" b="1" smtClean="0">
              <a:solidFill>
                <a:srgbClr val="0066FF"/>
              </a:solidFill>
              <a:latin typeface="Courier New" panose="02070309020205020404" pitchFamily="49" charset="0"/>
            </a:endParaRPr>
          </a:p>
          <a:p>
            <a:pPr eaLnBrk="1" hangingPunct="1">
              <a:lnSpc>
                <a:spcPct val="90000"/>
              </a:lnSpc>
              <a:buFontTx/>
              <a:buNone/>
            </a:pPr>
            <a:r>
              <a:rPr lang="en-US" sz="2000" b="1" smtClean="0">
                <a:solidFill>
                  <a:srgbClr val="0066FF"/>
                </a:solidFill>
                <a:latin typeface="Courier New" panose="02070309020205020404" pitchFamily="49" charset="0"/>
              </a:rPr>
              <a:t>  </a:t>
            </a:r>
            <a:r>
              <a:rPr lang="en-US" sz="2000" b="1" smtClean="0">
                <a:solidFill>
                  <a:srgbClr val="0099CC"/>
                </a:solidFill>
                <a:latin typeface="Courier New" panose="02070309020205020404" pitchFamily="49" charset="0"/>
              </a:rPr>
              <a:t>SELECT 	E1.Department, E1.BudgetCode</a:t>
            </a:r>
          </a:p>
          <a:p>
            <a:pPr eaLnBrk="1" hangingPunct="1">
              <a:lnSpc>
                <a:spcPct val="90000"/>
              </a:lnSpc>
              <a:buFontTx/>
              <a:buNone/>
            </a:pPr>
            <a:r>
              <a:rPr lang="en-US" sz="2000" b="1" smtClean="0">
                <a:solidFill>
                  <a:srgbClr val="0099CC"/>
                </a:solidFill>
                <a:latin typeface="Courier New" panose="02070309020205020404" pitchFamily="49" charset="0"/>
              </a:rPr>
              <a:t>  FROM 	EMPLOYEE E1</a:t>
            </a:r>
          </a:p>
          <a:p>
            <a:pPr eaLnBrk="1" hangingPunct="1">
              <a:lnSpc>
                <a:spcPct val="90000"/>
              </a:lnSpc>
              <a:buFontTx/>
              <a:buNone/>
            </a:pPr>
            <a:r>
              <a:rPr lang="en-US" sz="2000" b="1" smtClean="0">
                <a:solidFill>
                  <a:srgbClr val="0099CC"/>
                </a:solidFill>
                <a:latin typeface="Courier New" panose="02070309020205020404" pitchFamily="49" charset="0"/>
              </a:rPr>
              <a:t>  WHERE 	EXISTS</a:t>
            </a:r>
          </a:p>
          <a:p>
            <a:pPr lvl="1" eaLnBrk="1" hangingPunct="1">
              <a:lnSpc>
                <a:spcPct val="90000"/>
              </a:lnSpc>
              <a:buFontTx/>
              <a:buNone/>
            </a:pPr>
            <a:r>
              <a:rPr lang="en-US" sz="2000" b="1" smtClean="0">
                <a:solidFill>
                  <a:srgbClr val="0099CC"/>
                </a:solidFill>
                <a:latin typeface="Courier New" panose="02070309020205020404" pitchFamily="49" charset="0"/>
              </a:rPr>
              <a:t>			(SELECT *</a:t>
            </a:r>
          </a:p>
          <a:p>
            <a:pPr lvl="1" eaLnBrk="1" hangingPunct="1">
              <a:lnSpc>
                <a:spcPct val="90000"/>
              </a:lnSpc>
              <a:buFontTx/>
              <a:buNone/>
            </a:pPr>
            <a:r>
              <a:rPr lang="en-US" sz="2000" b="1" smtClean="0">
                <a:solidFill>
                  <a:srgbClr val="0099CC"/>
                </a:solidFill>
                <a:latin typeface="Courier New" panose="02070309020205020404" pitchFamily="49" charset="0"/>
              </a:rPr>
              <a:t>			 FROM   EMPLOYEE E2</a:t>
            </a:r>
          </a:p>
          <a:p>
            <a:pPr lvl="1" eaLnBrk="1" hangingPunct="1">
              <a:lnSpc>
                <a:spcPct val="90000"/>
              </a:lnSpc>
              <a:buFontTx/>
              <a:buNone/>
            </a:pPr>
            <a:r>
              <a:rPr lang="en-US" sz="2000" b="1" smtClean="0">
                <a:solidFill>
                  <a:srgbClr val="0099CC"/>
                </a:solidFill>
                <a:latin typeface="Courier New" panose="02070309020205020404" pitchFamily="49" charset="0"/>
              </a:rPr>
              <a:t>			 WHERE  E1.Department = E2.Department</a:t>
            </a:r>
          </a:p>
          <a:p>
            <a:pPr lvl="1" eaLnBrk="1" hangingPunct="1">
              <a:lnSpc>
                <a:spcPct val="90000"/>
              </a:lnSpc>
              <a:buFontTx/>
              <a:buNone/>
            </a:pPr>
            <a:r>
              <a:rPr lang="en-US" sz="2000" b="1" smtClean="0">
                <a:solidFill>
                  <a:srgbClr val="0099CC"/>
                </a:solidFill>
                <a:latin typeface="Courier New" panose="02070309020205020404" pitchFamily="49" charset="0"/>
              </a:rPr>
              <a:t>			    AND E1.BudgetCode &lt;&gt; E2.BudgetCode);</a:t>
            </a:r>
          </a:p>
        </p:txBody>
      </p: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12</a:t>
            </a:fld>
            <a:endParaRPr lang="en-US" smtClean="0"/>
          </a:p>
          <a:p>
            <a:endParaRPr lang="en-US"/>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Double NOT EXISTS</a:t>
            </a:r>
          </a:p>
        </p:txBody>
      </p:sp>
      <p:sp>
        <p:nvSpPr>
          <p:cNvPr id="22531" name="Rectangle 3"/>
          <p:cNvSpPr>
            <a:spLocks noGrp="1" noChangeArrowheads="1"/>
          </p:cNvSpPr>
          <p:nvPr>
            <p:ph type="body" idx="1"/>
          </p:nvPr>
        </p:nvSpPr>
        <p:spPr/>
        <p:txBody>
          <a:bodyPr/>
          <a:lstStyle/>
          <a:p>
            <a:pPr eaLnBrk="1" hangingPunct="1">
              <a:lnSpc>
                <a:spcPct val="90000"/>
              </a:lnSpc>
            </a:pPr>
            <a:r>
              <a:rPr lang="en-US" sz="2800" smtClean="0"/>
              <a:t>The following code determines the name of any ARTIST that is of interest to every CUSTOMER:</a:t>
            </a:r>
          </a:p>
          <a:p>
            <a:pPr eaLnBrk="1" hangingPunct="1">
              <a:lnSpc>
                <a:spcPct val="90000"/>
              </a:lnSpc>
              <a:buFontTx/>
              <a:buNone/>
            </a:pPr>
            <a:r>
              <a:rPr lang="en-US" sz="2000" b="1" smtClean="0">
                <a:solidFill>
                  <a:srgbClr val="0066FF"/>
                </a:solidFill>
                <a:latin typeface="Courier New" panose="02070309020205020404" pitchFamily="49" charset="0"/>
              </a:rPr>
              <a:t>	</a:t>
            </a:r>
            <a:r>
              <a:rPr lang="en-US" sz="2000" b="1" smtClean="0">
                <a:solidFill>
                  <a:srgbClr val="0099CC"/>
                </a:solidFill>
                <a:latin typeface="Courier New" panose="02070309020205020404" pitchFamily="49" charset="0"/>
              </a:rPr>
              <a:t>SELECT   A.Name</a:t>
            </a:r>
          </a:p>
          <a:p>
            <a:pPr eaLnBrk="1" hangingPunct="1">
              <a:lnSpc>
                <a:spcPct val="90000"/>
              </a:lnSpc>
              <a:buFontTx/>
              <a:buNone/>
            </a:pPr>
            <a:r>
              <a:rPr lang="en-US" sz="2000" b="1" smtClean="0">
                <a:solidFill>
                  <a:srgbClr val="0099CC"/>
                </a:solidFill>
                <a:latin typeface="Courier New" panose="02070309020205020404" pitchFamily="49" charset="0"/>
              </a:rPr>
              <a:t>	FROM     ARTIST AS A</a:t>
            </a:r>
          </a:p>
          <a:p>
            <a:pPr eaLnBrk="1" hangingPunct="1">
              <a:lnSpc>
                <a:spcPct val="90000"/>
              </a:lnSpc>
              <a:buFontTx/>
              <a:buNone/>
            </a:pPr>
            <a:r>
              <a:rPr lang="en-US" sz="2000" b="1" smtClean="0">
                <a:solidFill>
                  <a:srgbClr val="0099CC"/>
                </a:solidFill>
                <a:latin typeface="Courier New" panose="02070309020205020404" pitchFamily="49" charset="0"/>
              </a:rPr>
              <a:t>	WHERE    NOT EXISTS</a:t>
            </a:r>
          </a:p>
          <a:p>
            <a:pPr lvl="1" eaLnBrk="1" hangingPunct="1">
              <a:lnSpc>
                <a:spcPct val="90000"/>
              </a:lnSpc>
              <a:buFontTx/>
              <a:buNone/>
            </a:pPr>
            <a:r>
              <a:rPr lang="en-US" sz="2000" b="1" smtClean="0">
                <a:solidFill>
                  <a:srgbClr val="0099CC"/>
                </a:solidFill>
                <a:latin typeface="Courier New" panose="02070309020205020404" pitchFamily="49" charset="0"/>
              </a:rPr>
              <a:t>		     (SELECT  C.CustomerID</a:t>
            </a:r>
          </a:p>
          <a:p>
            <a:pPr lvl="1" eaLnBrk="1" hangingPunct="1">
              <a:lnSpc>
                <a:spcPct val="90000"/>
              </a:lnSpc>
              <a:buFontTx/>
              <a:buNone/>
            </a:pPr>
            <a:r>
              <a:rPr lang="en-US" sz="2000" b="1" smtClean="0">
                <a:solidFill>
                  <a:srgbClr val="0099CC"/>
                </a:solidFill>
                <a:latin typeface="Courier New" panose="02070309020205020404" pitchFamily="49" charset="0"/>
              </a:rPr>
              <a:t>		      FROM    CUSTOMER C</a:t>
            </a:r>
          </a:p>
          <a:p>
            <a:pPr lvl="1" eaLnBrk="1" hangingPunct="1">
              <a:lnSpc>
                <a:spcPct val="90000"/>
              </a:lnSpc>
              <a:buFontTx/>
              <a:buNone/>
            </a:pPr>
            <a:r>
              <a:rPr lang="en-US" sz="2000" b="1" smtClean="0">
                <a:solidFill>
                  <a:srgbClr val="0099CC"/>
                </a:solidFill>
                <a:latin typeface="Courier New" panose="02070309020205020404" pitchFamily="49" charset="0"/>
              </a:rPr>
              <a:t>		      WHERE   NOT EXISTS</a:t>
            </a:r>
          </a:p>
          <a:p>
            <a:pPr lvl="2" eaLnBrk="1" hangingPunct="1">
              <a:lnSpc>
                <a:spcPct val="90000"/>
              </a:lnSpc>
              <a:buFontTx/>
              <a:buNone/>
            </a:pPr>
            <a:r>
              <a:rPr lang="en-US" sz="2000" b="1" smtClean="0">
                <a:solidFill>
                  <a:srgbClr val="0099CC"/>
                </a:solidFill>
                <a:latin typeface="Courier New" panose="02070309020205020404" pitchFamily="49" charset="0"/>
              </a:rPr>
              <a:t>		        (SELECT  CI.CustomerID</a:t>
            </a:r>
          </a:p>
          <a:p>
            <a:pPr lvl="2" eaLnBrk="1" hangingPunct="1">
              <a:lnSpc>
                <a:spcPct val="90000"/>
              </a:lnSpc>
              <a:buFontTx/>
              <a:buNone/>
            </a:pPr>
            <a:r>
              <a:rPr lang="en-US" sz="2000" b="1" smtClean="0">
                <a:solidFill>
                  <a:srgbClr val="0099CC"/>
                </a:solidFill>
                <a:latin typeface="Courier New" panose="02070309020205020404" pitchFamily="49" charset="0"/>
              </a:rPr>
              <a:t>  	         FROM    CUSTOMER_artist_int CI</a:t>
            </a:r>
          </a:p>
          <a:p>
            <a:pPr lvl="2" eaLnBrk="1" hangingPunct="1">
              <a:lnSpc>
                <a:spcPct val="90000"/>
              </a:lnSpc>
              <a:buFontTx/>
              <a:buNone/>
            </a:pPr>
            <a:r>
              <a:rPr lang="en-US" sz="2000" b="1" smtClean="0">
                <a:solidFill>
                  <a:srgbClr val="0099CC"/>
                </a:solidFill>
                <a:latin typeface="Courier New" panose="02070309020205020404" pitchFamily="49" charset="0"/>
              </a:rPr>
              <a:t>		         WHERE   C.CustomerID =     				    CI.CustomerID</a:t>
            </a:r>
          </a:p>
          <a:p>
            <a:pPr lvl="2" eaLnBrk="1" hangingPunct="1">
              <a:lnSpc>
                <a:spcPct val="90000"/>
              </a:lnSpc>
              <a:buFontTx/>
              <a:buNone/>
            </a:pPr>
            <a:r>
              <a:rPr lang="en-US" sz="2000" b="1" smtClean="0">
                <a:solidFill>
                  <a:srgbClr val="0099CC"/>
                </a:solidFill>
                <a:latin typeface="Courier New" panose="02070309020205020404" pitchFamily="49" charset="0"/>
              </a:rPr>
              <a:t>			      AND  A.ArtistID =        				    CI.ArtistID));</a:t>
            </a:r>
          </a:p>
        </p:txBody>
      </p: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13</a:t>
            </a:fld>
            <a:endParaRPr lang="en-US" smtClean="0"/>
          </a:p>
          <a:p>
            <a:endParaRPr lang="en-US"/>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t>Double NOT EXISTS Results</a:t>
            </a:r>
          </a:p>
        </p:txBody>
      </p: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14</a:t>
            </a:fld>
            <a:endParaRPr lang="en-US" smtClean="0"/>
          </a:p>
          <a:p>
            <a:endParaRPr lang="en-US"/>
          </a:p>
        </p:txBody>
      </p:sp>
      <p:pic>
        <p:nvPicPr>
          <p:cNvPr id="5" name="Picture 4"/>
          <p:cNvPicPr>
            <a:picLocks noChangeAspect="1"/>
          </p:cNvPicPr>
          <p:nvPr/>
        </p:nvPicPr>
        <p:blipFill>
          <a:blip r:embed="rId3"/>
          <a:stretch>
            <a:fillRect/>
          </a:stretch>
        </p:blipFill>
        <p:spPr>
          <a:xfrm>
            <a:off x="3005333" y="1752600"/>
            <a:ext cx="3133333" cy="676190"/>
          </a:xfrm>
          <a:prstGeom prst="rect">
            <a:avLst/>
          </a:prstGeom>
        </p:spPr>
      </p:pic>
      <p:sp>
        <p:nvSpPr>
          <p:cNvPr id="6" name="Footer Placeholder 5"/>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extLst>
      <p:ext uri="{BB962C8B-B14F-4D97-AF65-F5344CB8AC3E}">
        <p14:creationId xmlns:p14="http://schemas.microsoft.com/office/powerpoint/2010/main" val="134722128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Database Redesign</a:t>
            </a:r>
          </a:p>
        </p:txBody>
      </p:sp>
      <p:sp>
        <p:nvSpPr>
          <p:cNvPr id="23555" name="Rectangle 3"/>
          <p:cNvSpPr>
            <a:spLocks noGrp="1" noChangeArrowheads="1"/>
          </p:cNvSpPr>
          <p:nvPr>
            <p:ph type="body" idx="1"/>
          </p:nvPr>
        </p:nvSpPr>
        <p:spPr/>
        <p:txBody>
          <a:bodyPr/>
          <a:lstStyle/>
          <a:p>
            <a:pPr eaLnBrk="1" hangingPunct="1"/>
            <a:r>
              <a:rPr lang="en-US" sz="2800" smtClean="0"/>
              <a:t>Three principles for database redesign: </a:t>
            </a:r>
          </a:p>
          <a:p>
            <a:pPr lvl="1" eaLnBrk="1" hangingPunct="1"/>
            <a:r>
              <a:rPr lang="en-US" sz="2400" smtClean="0"/>
              <a:t>Measure twice and cut once: </a:t>
            </a:r>
            <a:r>
              <a:rPr lang="en-US" sz="2400" b="1" smtClean="0">
                <a:solidFill>
                  <a:srgbClr val="0099CC"/>
                </a:solidFill>
              </a:rPr>
              <a:t>understand</a:t>
            </a:r>
            <a:r>
              <a:rPr lang="en-US" sz="2400" smtClean="0"/>
              <a:t> the current structure and contents of the database before making any structure changes.</a:t>
            </a:r>
          </a:p>
          <a:p>
            <a:pPr lvl="1" eaLnBrk="1" hangingPunct="1">
              <a:buClr>
                <a:schemeClr val="tx1"/>
              </a:buClr>
            </a:pPr>
            <a:r>
              <a:rPr lang="en-US" sz="2400" b="1" smtClean="0">
                <a:solidFill>
                  <a:srgbClr val="0099CC"/>
                </a:solidFill>
              </a:rPr>
              <a:t>Test</a:t>
            </a:r>
            <a:r>
              <a:rPr lang="en-US" sz="2400" smtClean="0"/>
              <a:t> the new changes on a test database before making real changes.</a:t>
            </a:r>
          </a:p>
          <a:p>
            <a:pPr lvl="1" eaLnBrk="1" hangingPunct="1"/>
            <a:r>
              <a:rPr lang="en-US" sz="2400" smtClean="0"/>
              <a:t>Create a complete </a:t>
            </a:r>
            <a:r>
              <a:rPr lang="en-US" sz="2400" b="1" smtClean="0">
                <a:solidFill>
                  <a:srgbClr val="0099CC"/>
                </a:solidFill>
              </a:rPr>
              <a:t>backup</a:t>
            </a:r>
            <a:r>
              <a:rPr lang="en-US" sz="2400" smtClean="0"/>
              <a:t> of the operational database before making any structure changes.</a:t>
            </a:r>
          </a:p>
          <a:p>
            <a:pPr eaLnBrk="1" hangingPunct="1"/>
            <a:r>
              <a:rPr lang="en-US" sz="2800" smtClean="0"/>
              <a:t>Technique: </a:t>
            </a:r>
            <a:r>
              <a:rPr lang="en-US" sz="2800" b="1" smtClean="0"/>
              <a:t>Reverse Engineering (RE)</a:t>
            </a:r>
          </a:p>
        </p:txBody>
      </p: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15</a:t>
            </a:fld>
            <a:endParaRPr lang="en-US" smtClean="0"/>
          </a:p>
          <a:p>
            <a:endParaRPr lang="en-US"/>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Reverse Engineering (RE)</a:t>
            </a:r>
          </a:p>
        </p:txBody>
      </p:sp>
      <p:sp>
        <p:nvSpPr>
          <p:cNvPr id="24579" name="Rectangle 3"/>
          <p:cNvSpPr>
            <a:spLocks noGrp="1" noChangeArrowheads="1"/>
          </p:cNvSpPr>
          <p:nvPr>
            <p:ph type="body" idx="1"/>
          </p:nvPr>
        </p:nvSpPr>
        <p:spPr/>
        <p:txBody>
          <a:bodyPr/>
          <a:lstStyle/>
          <a:p>
            <a:pPr eaLnBrk="1" hangingPunct="1">
              <a:buClr>
                <a:schemeClr val="tx1"/>
              </a:buClr>
            </a:pPr>
            <a:r>
              <a:rPr lang="en-US" sz="2800" b="1" dirty="0" smtClean="0">
                <a:solidFill>
                  <a:srgbClr val="0066FF"/>
                </a:solidFill>
              </a:rPr>
              <a:t>Reverse engineering (RE)</a:t>
            </a:r>
            <a:r>
              <a:rPr lang="en-US" sz="2800" dirty="0" smtClean="0"/>
              <a:t> is the process of reading and producing a data model from </a:t>
            </a:r>
            <a:br>
              <a:rPr lang="en-US" sz="2800" dirty="0" smtClean="0"/>
            </a:br>
            <a:r>
              <a:rPr lang="en-US" sz="2800" dirty="0" smtClean="0"/>
              <a:t>a database schema. </a:t>
            </a:r>
          </a:p>
          <a:p>
            <a:pPr eaLnBrk="1" hangingPunct="1"/>
            <a:r>
              <a:rPr lang="en-US" sz="2800" dirty="0" smtClean="0"/>
              <a:t>A </a:t>
            </a:r>
            <a:r>
              <a:rPr lang="en-US" sz="2800" b="1" dirty="0" smtClean="0">
                <a:solidFill>
                  <a:srgbClr val="0066FF"/>
                </a:solidFill>
              </a:rPr>
              <a:t>reverse engineered (RE) data model</a:t>
            </a:r>
            <a:r>
              <a:rPr lang="en-US" sz="2800" b="1" dirty="0" smtClean="0"/>
              <a:t>:</a:t>
            </a:r>
            <a:r>
              <a:rPr lang="en-US" sz="2800" dirty="0" smtClean="0"/>
              <a:t> </a:t>
            </a:r>
          </a:p>
          <a:p>
            <a:pPr lvl="1" eaLnBrk="1" hangingPunct="1"/>
            <a:r>
              <a:rPr lang="en-US" sz="2400" dirty="0" smtClean="0"/>
              <a:t>Provides a basis to begin the database redesign project.</a:t>
            </a:r>
          </a:p>
          <a:p>
            <a:pPr lvl="1" eaLnBrk="1" hangingPunct="1"/>
            <a:r>
              <a:rPr lang="en-US" sz="2400" dirty="0" smtClean="0"/>
              <a:t>Is neither truly a conceptual nor an internal schema as it has characteristics of both.</a:t>
            </a:r>
          </a:p>
          <a:p>
            <a:pPr lvl="1" eaLnBrk="1" hangingPunct="1"/>
            <a:r>
              <a:rPr lang="en-US" sz="2400" dirty="0" smtClean="0"/>
              <a:t>Should be carefully reviewed because it almost always has missing information.</a:t>
            </a:r>
          </a:p>
        </p:txBody>
      </p: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16</a:t>
            </a:fld>
            <a:endParaRPr lang="en-US" smtClean="0"/>
          </a:p>
          <a:p>
            <a:endParaRPr lang="en-US"/>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02464" y="1494296"/>
            <a:ext cx="7931936" cy="4709587"/>
          </a:xfrm>
          <a:prstGeom prst="rect">
            <a:avLst/>
          </a:prstGeom>
        </p:spPr>
      </p:pic>
      <p:sp>
        <p:nvSpPr>
          <p:cNvPr id="25602" name="Rectangle 2"/>
          <p:cNvSpPr>
            <a:spLocks noGrp="1" noChangeArrowheads="1"/>
          </p:cNvSpPr>
          <p:nvPr>
            <p:ph type="title"/>
          </p:nvPr>
        </p:nvSpPr>
        <p:spPr/>
        <p:txBody>
          <a:bodyPr/>
          <a:lstStyle/>
          <a:p>
            <a:pPr eaLnBrk="1" hangingPunct="1"/>
            <a:r>
              <a:rPr lang="en-US" sz="4000" smtClean="0"/>
              <a:t>Reverse Engineered Data Model</a:t>
            </a:r>
          </a:p>
        </p:txBody>
      </p: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17</a:t>
            </a:fld>
            <a:endParaRPr lang="en-US" smtClean="0"/>
          </a:p>
          <a:p>
            <a:endParaRPr lang="en-US"/>
          </a:p>
        </p:txBody>
      </p:sp>
      <p:sp>
        <p:nvSpPr>
          <p:cNvPr id="6" name="Footer Placeholder 5"/>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Dependency Graphs</a:t>
            </a:r>
          </a:p>
        </p:txBody>
      </p:sp>
      <p:sp>
        <p:nvSpPr>
          <p:cNvPr id="26627" name="Rectangle 3"/>
          <p:cNvSpPr>
            <a:spLocks noGrp="1" noChangeArrowheads="1"/>
          </p:cNvSpPr>
          <p:nvPr>
            <p:ph type="body" idx="1"/>
          </p:nvPr>
        </p:nvSpPr>
        <p:spPr/>
        <p:txBody>
          <a:bodyPr/>
          <a:lstStyle/>
          <a:p>
            <a:pPr eaLnBrk="1" hangingPunct="1">
              <a:buClr>
                <a:schemeClr val="tx1"/>
              </a:buClr>
            </a:pPr>
            <a:r>
              <a:rPr lang="en-US" sz="2800" b="1" smtClean="0">
                <a:solidFill>
                  <a:srgbClr val="0099CC"/>
                </a:solidFill>
              </a:rPr>
              <a:t>Dependency graphs</a:t>
            </a:r>
            <a:r>
              <a:rPr lang="en-US" sz="2800" smtClean="0">
                <a:solidFill>
                  <a:srgbClr val="0099CC"/>
                </a:solidFill>
              </a:rPr>
              <a:t> </a:t>
            </a:r>
            <a:r>
              <a:rPr lang="en-US" sz="2800" smtClean="0"/>
              <a:t>are diagrams used to portray the dependency of one element on another.</a:t>
            </a:r>
          </a:p>
        </p:txBody>
      </p: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18</a:t>
            </a:fld>
            <a:endParaRPr lang="en-US" smtClean="0"/>
          </a:p>
          <a:p>
            <a:endParaRPr lang="en-US"/>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z="4000" smtClean="0"/>
              <a:t>Composite Dependency Graph</a:t>
            </a:r>
            <a:br>
              <a:rPr lang="en-US" sz="4000" smtClean="0"/>
            </a:br>
            <a:r>
              <a:rPr lang="en-US" sz="4000" smtClean="0"/>
              <a:t>[Incomplete]</a:t>
            </a:r>
          </a:p>
        </p:txBody>
      </p:sp>
      <p:pic>
        <p:nvPicPr>
          <p:cNvPr id="27652" name="Picture 6" descr="C:\Users\Auer.WWU\Auer-Projects\Kroenke-Auer-Projects\Kroenke-Auer-DBP-e11\DBP-e11-Supplements\Images\Chapter08\Fig8-4.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16063" y="1609725"/>
            <a:ext cx="6188075" cy="4552950"/>
          </a:xfrm>
        </p:spPr>
      </p:pic>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19</a:t>
            </a:fld>
            <a:endParaRPr lang="en-US" smtClean="0"/>
          </a:p>
          <a:p>
            <a:endParaRPr lang="en-US"/>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Chapter Objectives</a:t>
            </a:r>
          </a:p>
        </p:txBody>
      </p:sp>
      <p:sp>
        <p:nvSpPr>
          <p:cNvPr id="14339" name="Rectangle 3"/>
          <p:cNvSpPr>
            <a:spLocks noGrp="1" noChangeArrowheads="1"/>
          </p:cNvSpPr>
          <p:nvPr>
            <p:ph type="body" idx="1"/>
          </p:nvPr>
        </p:nvSpPr>
        <p:spPr/>
        <p:txBody>
          <a:bodyPr/>
          <a:lstStyle/>
          <a:p>
            <a:pPr eaLnBrk="1" hangingPunct="1"/>
            <a:r>
              <a:rPr lang="en-US" sz="2200" smtClean="0"/>
              <a:t>To understand the need for database redesign</a:t>
            </a:r>
          </a:p>
          <a:p>
            <a:pPr eaLnBrk="1" hangingPunct="1"/>
            <a:r>
              <a:rPr lang="en-US" sz="2200" smtClean="0"/>
              <a:t>To be able to use correlated subqueries</a:t>
            </a:r>
          </a:p>
          <a:p>
            <a:pPr eaLnBrk="1" hangingPunct="1"/>
            <a:r>
              <a:rPr lang="en-US" sz="2200" smtClean="0"/>
              <a:t>To be able to use the SQL EXISTS and NOT EXISTS keywords in correlated subqueries</a:t>
            </a:r>
          </a:p>
          <a:p>
            <a:pPr eaLnBrk="1" hangingPunct="1"/>
            <a:r>
              <a:rPr lang="en-US" sz="2200" smtClean="0"/>
              <a:t>To understand reverse engineering</a:t>
            </a:r>
          </a:p>
          <a:p>
            <a:pPr eaLnBrk="1" hangingPunct="1"/>
            <a:r>
              <a:rPr lang="en-US" sz="2200" smtClean="0"/>
              <a:t>To be able to use dependency graphs</a:t>
            </a:r>
          </a:p>
          <a:p>
            <a:pPr eaLnBrk="1" hangingPunct="1"/>
            <a:r>
              <a:rPr lang="en-US" sz="2200" smtClean="0"/>
              <a:t>To be able to change table names</a:t>
            </a:r>
          </a:p>
          <a:p>
            <a:pPr eaLnBrk="1" hangingPunct="1"/>
            <a:r>
              <a:rPr lang="en-US" sz="2200" smtClean="0"/>
              <a:t>To be able to change table columns</a:t>
            </a:r>
          </a:p>
          <a:p>
            <a:pPr eaLnBrk="1" hangingPunct="1"/>
            <a:r>
              <a:rPr lang="en-US" sz="2200" smtClean="0"/>
              <a:t>To be able to change relationship cardinalities</a:t>
            </a:r>
          </a:p>
          <a:p>
            <a:pPr eaLnBrk="1" hangingPunct="1"/>
            <a:r>
              <a:rPr lang="en-US" sz="2200" smtClean="0"/>
              <a:t>To be able to change relationship properties</a:t>
            </a:r>
          </a:p>
          <a:p>
            <a:pPr eaLnBrk="1" hangingPunct="1"/>
            <a:r>
              <a:rPr lang="en-US" sz="2200" smtClean="0"/>
              <a:t>To be able to add and delete relationships</a:t>
            </a:r>
          </a:p>
          <a:p>
            <a:pPr eaLnBrk="1" hangingPunct="1"/>
            <a:endParaRPr lang="en-US" sz="2400" smtClean="0"/>
          </a:p>
        </p:txBody>
      </p: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2</a:t>
            </a:fld>
            <a:endParaRPr lang="en-US" smtClean="0"/>
          </a:p>
          <a:p>
            <a:endParaRPr lang="en-US"/>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Database Backup and Test Databases</a:t>
            </a:r>
          </a:p>
        </p:txBody>
      </p:sp>
      <p:sp>
        <p:nvSpPr>
          <p:cNvPr id="28675" name="Rectangle 3"/>
          <p:cNvSpPr>
            <a:spLocks noGrp="1" noChangeArrowheads="1"/>
          </p:cNvSpPr>
          <p:nvPr>
            <p:ph type="body" idx="1"/>
          </p:nvPr>
        </p:nvSpPr>
        <p:spPr/>
        <p:txBody>
          <a:bodyPr/>
          <a:lstStyle/>
          <a:p>
            <a:pPr eaLnBrk="1" hangingPunct="1">
              <a:lnSpc>
                <a:spcPct val="90000"/>
              </a:lnSpc>
            </a:pPr>
            <a:r>
              <a:rPr lang="en-US" sz="2800" dirty="0" smtClean="0"/>
              <a:t>Before making any changes to an operational database:</a:t>
            </a:r>
          </a:p>
          <a:p>
            <a:pPr lvl="1" eaLnBrk="1" hangingPunct="1">
              <a:lnSpc>
                <a:spcPct val="90000"/>
              </a:lnSpc>
            </a:pPr>
            <a:r>
              <a:rPr lang="en-US" sz="2400" dirty="0" smtClean="0"/>
              <a:t>A complete backup of the operational database should be made. </a:t>
            </a:r>
          </a:p>
          <a:p>
            <a:pPr lvl="1" eaLnBrk="1" hangingPunct="1">
              <a:lnSpc>
                <a:spcPct val="90000"/>
              </a:lnSpc>
            </a:pPr>
            <a:r>
              <a:rPr lang="en-US" sz="2400" dirty="0" smtClean="0"/>
              <a:t>Any proposed changes should be thoroughly tested.</a:t>
            </a:r>
          </a:p>
          <a:p>
            <a:pPr eaLnBrk="1" hangingPunct="1">
              <a:lnSpc>
                <a:spcPct val="90000"/>
              </a:lnSpc>
            </a:pPr>
            <a:r>
              <a:rPr lang="en-US" sz="2800" dirty="0" smtClean="0"/>
              <a:t>Three different copies of the database schema used in the redesign process:</a:t>
            </a:r>
          </a:p>
          <a:p>
            <a:pPr lvl="1" eaLnBrk="1" hangingPunct="1">
              <a:lnSpc>
                <a:spcPct val="90000"/>
              </a:lnSpc>
            </a:pPr>
            <a:r>
              <a:rPr lang="en-US" sz="2400" dirty="0" smtClean="0"/>
              <a:t>A small test database for initial testing</a:t>
            </a:r>
          </a:p>
          <a:p>
            <a:pPr lvl="1" eaLnBrk="1" hangingPunct="1">
              <a:lnSpc>
                <a:spcPct val="90000"/>
              </a:lnSpc>
            </a:pPr>
            <a:r>
              <a:rPr lang="en-US" sz="2400" dirty="0" smtClean="0"/>
              <a:t>A large test database for secondary testing</a:t>
            </a:r>
          </a:p>
          <a:p>
            <a:pPr lvl="1" eaLnBrk="1" hangingPunct="1">
              <a:lnSpc>
                <a:spcPct val="90000"/>
              </a:lnSpc>
            </a:pPr>
            <a:r>
              <a:rPr lang="en-US" sz="2400" dirty="0" smtClean="0"/>
              <a:t>The operational database</a:t>
            </a:r>
          </a:p>
        </p:txBody>
      </p: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20</a:t>
            </a:fld>
            <a:endParaRPr lang="en-US" smtClean="0"/>
          </a:p>
          <a:p>
            <a:endParaRPr lang="en-US"/>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Database Redesign Changes</a:t>
            </a:r>
          </a:p>
        </p:txBody>
      </p:sp>
      <p:sp>
        <p:nvSpPr>
          <p:cNvPr id="29699" name="Rectangle 3"/>
          <p:cNvSpPr>
            <a:spLocks noGrp="1" noChangeArrowheads="1"/>
          </p:cNvSpPr>
          <p:nvPr>
            <p:ph type="body" idx="1"/>
          </p:nvPr>
        </p:nvSpPr>
        <p:spPr/>
        <p:txBody>
          <a:bodyPr/>
          <a:lstStyle/>
          <a:p>
            <a:pPr eaLnBrk="1" hangingPunct="1">
              <a:lnSpc>
                <a:spcPct val="90000"/>
              </a:lnSpc>
            </a:pPr>
            <a:r>
              <a:rPr lang="en-US" sz="2800" smtClean="0"/>
              <a:t>Changing tables and columns</a:t>
            </a:r>
          </a:p>
          <a:p>
            <a:pPr lvl="1" eaLnBrk="1" hangingPunct="1">
              <a:lnSpc>
                <a:spcPct val="90000"/>
              </a:lnSpc>
            </a:pPr>
            <a:r>
              <a:rPr lang="en-US" sz="2400" smtClean="0"/>
              <a:t>Changing table names</a:t>
            </a:r>
          </a:p>
          <a:p>
            <a:pPr lvl="1" eaLnBrk="1" hangingPunct="1">
              <a:lnSpc>
                <a:spcPct val="90000"/>
              </a:lnSpc>
            </a:pPr>
            <a:r>
              <a:rPr lang="en-US" sz="2400" smtClean="0"/>
              <a:t>Adding and dropping table columns</a:t>
            </a:r>
          </a:p>
          <a:p>
            <a:pPr lvl="1" eaLnBrk="1" hangingPunct="1">
              <a:lnSpc>
                <a:spcPct val="90000"/>
              </a:lnSpc>
            </a:pPr>
            <a:r>
              <a:rPr lang="en-US" sz="2400" smtClean="0"/>
              <a:t>Changing data type or constraints</a:t>
            </a:r>
          </a:p>
          <a:p>
            <a:pPr lvl="1" eaLnBrk="1" hangingPunct="1">
              <a:lnSpc>
                <a:spcPct val="90000"/>
              </a:lnSpc>
            </a:pPr>
            <a:r>
              <a:rPr lang="en-US" sz="2400" smtClean="0"/>
              <a:t>Adding and dropping constraints</a:t>
            </a:r>
          </a:p>
          <a:p>
            <a:pPr eaLnBrk="1" hangingPunct="1">
              <a:lnSpc>
                <a:spcPct val="90000"/>
              </a:lnSpc>
            </a:pPr>
            <a:r>
              <a:rPr lang="en-US" sz="2800" smtClean="0"/>
              <a:t>Changing relationships</a:t>
            </a:r>
          </a:p>
          <a:p>
            <a:pPr lvl="1" eaLnBrk="1" hangingPunct="1">
              <a:lnSpc>
                <a:spcPct val="90000"/>
              </a:lnSpc>
            </a:pPr>
            <a:r>
              <a:rPr lang="en-US" sz="2400" smtClean="0"/>
              <a:t>Changing cardinalities</a:t>
            </a:r>
          </a:p>
          <a:p>
            <a:pPr lvl="1" eaLnBrk="1" hangingPunct="1">
              <a:lnSpc>
                <a:spcPct val="90000"/>
              </a:lnSpc>
            </a:pPr>
            <a:r>
              <a:rPr lang="en-US" sz="2400" smtClean="0"/>
              <a:t>Adding and deleting relationships</a:t>
            </a:r>
          </a:p>
          <a:p>
            <a:pPr lvl="1" eaLnBrk="1" hangingPunct="1">
              <a:lnSpc>
                <a:spcPct val="90000"/>
              </a:lnSpc>
            </a:pPr>
            <a:r>
              <a:rPr lang="en-US" sz="2400" smtClean="0"/>
              <a:t>Adding and removing relationships for denormalization</a:t>
            </a:r>
          </a:p>
        </p:txBody>
      </p: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21</a:t>
            </a:fld>
            <a:endParaRPr lang="en-US" smtClean="0"/>
          </a:p>
          <a:p>
            <a:endParaRPr lang="en-US"/>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Changing Table Names</a:t>
            </a:r>
          </a:p>
        </p:txBody>
      </p:sp>
      <p:sp>
        <p:nvSpPr>
          <p:cNvPr id="30723" name="Rectangle 3"/>
          <p:cNvSpPr>
            <a:spLocks noGrp="1" noChangeArrowheads="1"/>
          </p:cNvSpPr>
          <p:nvPr>
            <p:ph type="body" idx="1"/>
          </p:nvPr>
        </p:nvSpPr>
        <p:spPr/>
        <p:txBody>
          <a:bodyPr/>
          <a:lstStyle/>
          <a:p>
            <a:pPr eaLnBrk="1" hangingPunct="1">
              <a:lnSpc>
                <a:spcPct val="90000"/>
              </a:lnSpc>
            </a:pPr>
            <a:r>
              <a:rPr lang="en-US" sz="2800" smtClean="0"/>
              <a:t>Although SQL or DBMS specific commands exist, there is no good command to change a table name except in the most simple cases.</a:t>
            </a:r>
          </a:p>
          <a:p>
            <a:pPr lvl="1" eaLnBrk="1" hangingPunct="1">
              <a:lnSpc>
                <a:spcPct val="90000"/>
              </a:lnSpc>
            </a:pPr>
            <a:r>
              <a:rPr lang="en-US" sz="2400" smtClean="0"/>
              <a:t>The table needs to be re-created under the new name, tested, and the old table is dropped.</a:t>
            </a:r>
          </a:p>
          <a:p>
            <a:pPr eaLnBrk="1" hangingPunct="1">
              <a:lnSpc>
                <a:spcPct val="90000"/>
              </a:lnSpc>
            </a:pPr>
            <a:r>
              <a:rPr lang="en-US" sz="2800" smtClean="0"/>
              <a:t>Changing a table name has a surprising number of potential consequences.</a:t>
            </a:r>
          </a:p>
          <a:p>
            <a:pPr lvl="1" eaLnBrk="1" hangingPunct="1">
              <a:lnSpc>
                <a:spcPct val="90000"/>
              </a:lnSpc>
            </a:pPr>
            <a:r>
              <a:rPr lang="en-US" sz="2400" smtClean="0"/>
              <a:t>Therefore, using views defined as table aliases is more appropriate.</a:t>
            </a:r>
          </a:p>
          <a:p>
            <a:pPr lvl="1" eaLnBrk="1" hangingPunct="1">
              <a:lnSpc>
                <a:spcPct val="90000"/>
              </a:lnSpc>
            </a:pPr>
            <a:r>
              <a:rPr lang="en-US" sz="2400" smtClean="0"/>
              <a:t>Only views that define the aliases would need to be changed when the source table name is changed.</a:t>
            </a:r>
          </a:p>
        </p:txBody>
      </p: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22</a:t>
            </a:fld>
            <a:endParaRPr lang="en-US" smtClean="0"/>
          </a:p>
          <a:p>
            <a:endParaRPr lang="en-US"/>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Adding Columns</a:t>
            </a:r>
          </a:p>
        </p:txBody>
      </p:sp>
      <p:sp>
        <p:nvSpPr>
          <p:cNvPr id="31747" name="Rectangle 3"/>
          <p:cNvSpPr>
            <a:spLocks noGrp="1" noChangeArrowheads="1"/>
          </p:cNvSpPr>
          <p:nvPr>
            <p:ph type="body" idx="1"/>
          </p:nvPr>
        </p:nvSpPr>
        <p:spPr>
          <a:xfrm>
            <a:off x="533400" y="1600200"/>
            <a:ext cx="8153400" cy="4495800"/>
          </a:xfrm>
        </p:spPr>
        <p:txBody>
          <a:bodyPr/>
          <a:lstStyle/>
          <a:p>
            <a:pPr eaLnBrk="1" hangingPunct="1"/>
            <a:r>
              <a:rPr lang="en-US" sz="2400" smtClean="0"/>
              <a:t>To add NULL columns to a table:</a:t>
            </a:r>
          </a:p>
          <a:p>
            <a:pPr eaLnBrk="1" hangingPunct="1">
              <a:buFontTx/>
              <a:buNone/>
            </a:pPr>
            <a:r>
              <a:rPr lang="en-US" sz="2000" b="1" smtClean="0">
                <a:solidFill>
                  <a:srgbClr val="0066FF"/>
                </a:solidFill>
                <a:latin typeface="Courier New" panose="02070309020205020404" pitchFamily="49" charset="0"/>
              </a:rPr>
              <a:t>  </a:t>
            </a:r>
            <a:r>
              <a:rPr lang="en-US" sz="2000" b="1" smtClean="0">
                <a:solidFill>
                  <a:srgbClr val="0099CC"/>
                </a:solidFill>
                <a:latin typeface="Courier New" panose="02070309020205020404" pitchFamily="49" charset="0"/>
              </a:rPr>
              <a:t>ALTER TABLE WORK</a:t>
            </a:r>
          </a:p>
          <a:p>
            <a:pPr eaLnBrk="1" hangingPunct="1">
              <a:buFontTx/>
              <a:buNone/>
            </a:pPr>
            <a:r>
              <a:rPr lang="en-US" sz="2000" b="1" smtClean="0">
                <a:solidFill>
                  <a:srgbClr val="0099CC"/>
                </a:solidFill>
                <a:latin typeface="Courier New" panose="02070309020205020404" pitchFamily="49" charset="0"/>
              </a:rPr>
              <a:t>		ADD COLUMN DateCreated Date NULL;</a:t>
            </a:r>
          </a:p>
          <a:p>
            <a:pPr eaLnBrk="1" hangingPunct="1"/>
            <a:r>
              <a:rPr lang="en-US" sz="2400" smtClean="0"/>
              <a:t>Other column constraints, e.g., DEFAULT or UNIQUE, may be included with the column definition.</a:t>
            </a:r>
          </a:p>
          <a:p>
            <a:pPr eaLnBrk="1" hangingPunct="1"/>
            <a:r>
              <a:rPr lang="en-US" sz="2400" smtClean="0"/>
              <a:t>Newly added DEFAULT constraint will be applied to only new rows, existing rows will have null values.</a:t>
            </a:r>
          </a:p>
          <a:p>
            <a:pPr eaLnBrk="1" hangingPunct="1"/>
            <a:r>
              <a:rPr lang="en-US" sz="2400" smtClean="0"/>
              <a:t>Three steps to add a NOT NULL column:</a:t>
            </a:r>
          </a:p>
          <a:p>
            <a:pPr lvl="1" eaLnBrk="1" hangingPunct="1"/>
            <a:r>
              <a:rPr lang="en-US" sz="2000" smtClean="0"/>
              <a:t>Add the column as NULL.</a:t>
            </a:r>
          </a:p>
          <a:p>
            <a:pPr lvl="1" eaLnBrk="1" hangingPunct="1"/>
            <a:r>
              <a:rPr lang="en-US" sz="2000" smtClean="0"/>
              <a:t>Add data to every row.</a:t>
            </a:r>
          </a:p>
          <a:p>
            <a:pPr lvl="1" eaLnBrk="1" hangingPunct="1"/>
            <a:r>
              <a:rPr lang="en-US" sz="2000" smtClean="0"/>
              <a:t>Alter the column constraint to NOT NULL.</a:t>
            </a:r>
          </a:p>
        </p:txBody>
      </p: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23</a:t>
            </a:fld>
            <a:endParaRPr lang="en-US" smtClean="0"/>
          </a:p>
          <a:p>
            <a:endParaRPr lang="en-US"/>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Dropping Columns </a:t>
            </a:r>
          </a:p>
        </p:txBody>
      </p:sp>
      <p:sp>
        <p:nvSpPr>
          <p:cNvPr id="32771" name="Rectangle 3"/>
          <p:cNvSpPr>
            <a:spLocks noGrp="1" noChangeArrowheads="1"/>
          </p:cNvSpPr>
          <p:nvPr>
            <p:ph type="body" idx="1"/>
          </p:nvPr>
        </p:nvSpPr>
        <p:spPr/>
        <p:txBody>
          <a:bodyPr/>
          <a:lstStyle/>
          <a:p>
            <a:pPr eaLnBrk="1" hangingPunct="1"/>
            <a:r>
              <a:rPr lang="en-US" sz="2800" smtClean="0"/>
              <a:t>To drop nonkey columns: </a:t>
            </a:r>
          </a:p>
          <a:p>
            <a:pPr lvl="1" eaLnBrk="1" hangingPunct="1">
              <a:buFontTx/>
              <a:buNone/>
            </a:pPr>
            <a:r>
              <a:rPr lang="en-US" sz="2000" b="1" smtClean="0">
                <a:solidFill>
                  <a:srgbClr val="0099CC"/>
                </a:solidFill>
                <a:latin typeface="Courier New" panose="02070309020205020404" pitchFamily="49" charset="0"/>
              </a:rPr>
              <a:t>ALTER TABLE WORK</a:t>
            </a:r>
          </a:p>
          <a:p>
            <a:pPr lvl="1" eaLnBrk="1" hangingPunct="1">
              <a:buFontTx/>
              <a:buNone/>
            </a:pPr>
            <a:r>
              <a:rPr lang="en-US" sz="2000" b="1" smtClean="0">
                <a:solidFill>
                  <a:srgbClr val="0099CC"/>
                </a:solidFill>
                <a:latin typeface="Courier New" panose="02070309020205020404" pitchFamily="49" charset="0"/>
              </a:rPr>
              <a:t>		DROP COLUMN DateCreated;</a:t>
            </a:r>
          </a:p>
          <a:p>
            <a:pPr eaLnBrk="1" hangingPunct="1"/>
            <a:r>
              <a:rPr lang="en-US" sz="2800" smtClean="0"/>
              <a:t>To drop a foreign key column, the foreign key constraint must first be dropped.</a:t>
            </a:r>
          </a:p>
          <a:p>
            <a:pPr eaLnBrk="1" hangingPunct="1"/>
            <a:r>
              <a:rPr lang="en-US" sz="2800" smtClean="0"/>
              <a:t>To drop the primary key, all foreign keys using the primary key must first be dropped; followed by dropping the primary key constraint.</a:t>
            </a:r>
          </a:p>
        </p:txBody>
      </p: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24</a:t>
            </a:fld>
            <a:endParaRPr lang="en-US" smtClean="0"/>
          </a:p>
          <a:p>
            <a:endParaRPr lang="en-US"/>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Changing Data Type or Constraints</a:t>
            </a:r>
          </a:p>
        </p:txBody>
      </p:sp>
      <p:sp>
        <p:nvSpPr>
          <p:cNvPr id="33795" name="Rectangle 3"/>
          <p:cNvSpPr>
            <a:spLocks noGrp="1" noChangeArrowheads="1"/>
          </p:cNvSpPr>
          <p:nvPr>
            <p:ph type="body" idx="1"/>
          </p:nvPr>
        </p:nvSpPr>
        <p:spPr/>
        <p:txBody>
          <a:bodyPr/>
          <a:lstStyle/>
          <a:p>
            <a:pPr eaLnBrk="1" hangingPunct="1"/>
            <a:r>
              <a:rPr lang="en-US" sz="2800" smtClean="0"/>
              <a:t>Use the </a:t>
            </a:r>
            <a:r>
              <a:rPr lang="en-US" sz="2800" b="1" smtClean="0">
                <a:solidFill>
                  <a:srgbClr val="0099CC"/>
                </a:solidFill>
              </a:rPr>
              <a:t>ALTER TABLE ALTER COLUMN</a:t>
            </a:r>
            <a:r>
              <a:rPr lang="en-US" sz="2800" smtClean="0">
                <a:solidFill>
                  <a:srgbClr val="0099CC"/>
                </a:solidFill>
              </a:rPr>
              <a:t> </a:t>
            </a:r>
            <a:r>
              <a:rPr lang="en-US" sz="2800" smtClean="0"/>
              <a:t>to change data types and constraints.</a:t>
            </a:r>
          </a:p>
          <a:p>
            <a:pPr eaLnBrk="1" hangingPunct="1"/>
            <a:r>
              <a:rPr lang="en-US" sz="2800" smtClean="0"/>
              <a:t>For some changes, data will be lost or the DBMS may refuse the change.</a:t>
            </a:r>
          </a:p>
          <a:p>
            <a:pPr eaLnBrk="1" hangingPunct="1"/>
            <a:r>
              <a:rPr lang="en-US" sz="2800" smtClean="0"/>
              <a:t>To change a constraint from NULL to NOT NULL, all rows must have a value first.</a:t>
            </a:r>
          </a:p>
        </p:txBody>
      </p: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25</a:t>
            </a:fld>
            <a:endParaRPr lang="en-US" smtClean="0"/>
          </a:p>
          <a:p>
            <a:endParaRPr lang="en-US"/>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Changing Data Type or Constraints</a:t>
            </a:r>
          </a:p>
        </p:txBody>
      </p:sp>
      <p:sp>
        <p:nvSpPr>
          <p:cNvPr id="34819" name="Rectangle 3"/>
          <p:cNvSpPr>
            <a:spLocks noGrp="1" noChangeArrowheads="1"/>
          </p:cNvSpPr>
          <p:nvPr>
            <p:ph type="body" idx="1"/>
          </p:nvPr>
        </p:nvSpPr>
        <p:spPr/>
        <p:txBody>
          <a:bodyPr/>
          <a:lstStyle/>
          <a:p>
            <a:pPr eaLnBrk="1" hangingPunct="1"/>
            <a:r>
              <a:rPr lang="en-US" sz="2800" smtClean="0"/>
              <a:t>Converting more specific data type, e.g., date, money, and numeric, to char or varchar will usually succeed.</a:t>
            </a:r>
          </a:p>
          <a:p>
            <a:pPr lvl="1" eaLnBrk="1" hangingPunct="1"/>
            <a:r>
              <a:rPr lang="en-US" sz="2400" smtClean="0"/>
              <a:t>Changing a data type from char or varchar to a more specific type can be a problem.</a:t>
            </a:r>
          </a:p>
          <a:p>
            <a:pPr eaLnBrk="1" hangingPunct="1"/>
            <a:r>
              <a:rPr lang="en-US" sz="2800" smtClean="0"/>
              <a:t>Example:</a:t>
            </a:r>
          </a:p>
          <a:p>
            <a:pPr lvl="1" eaLnBrk="1" hangingPunct="1">
              <a:buFontTx/>
              <a:buNone/>
            </a:pPr>
            <a:r>
              <a:rPr lang="en-US" sz="2000" b="1" smtClean="0">
                <a:solidFill>
                  <a:srgbClr val="0099CC"/>
                </a:solidFill>
                <a:latin typeface="Courier New" panose="02070309020205020404" pitchFamily="49" charset="0"/>
              </a:rPr>
              <a:t>ALTER TABLE ARTIST</a:t>
            </a:r>
          </a:p>
          <a:p>
            <a:pPr lvl="1" eaLnBrk="1" hangingPunct="1">
              <a:buFontTx/>
              <a:buNone/>
            </a:pPr>
            <a:r>
              <a:rPr lang="en-US" sz="2000" b="1" smtClean="0">
                <a:solidFill>
                  <a:srgbClr val="0099CC"/>
                </a:solidFill>
                <a:latin typeface="Courier New" panose="02070309020205020404" pitchFamily="49" charset="0"/>
              </a:rPr>
              <a:t>		   ALTER COLUMN Birthdate Numeric (4,0) NULL;</a:t>
            </a:r>
          </a:p>
        </p:txBody>
      </p: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26</a:t>
            </a:fld>
            <a:endParaRPr lang="en-US" smtClean="0"/>
          </a:p>
          <a:p>
            <a:endParaRPr lang="en-US"/>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Adding and Dropping Constraints</a:t>
            </a:r>
          </a:p>
        </p:txBody>
      </p:sp>
      <p:sp>
        <p:nvSpPr>
          <p:cNvPr id="35843" name="Rectangle 3"/>
          <p:cNvSpPr>
            <a:spLocks noGrp="1" noChangeArrowheads="1"/>
          </p:cNvSpPr>
          <p:nvPr>
            <p:ph type="body" idx="1"/>
          </p:nvPr>
        </p:nvSpPr>
        <p:spPr/>
        <p:txBody>
          <a:bodyPr/>
          <a:lstStyle/>
          <a:p>
            <a:pPr eaLnBrk="1" hangingPunct="1"/>
            <a:r>
              <a:rPr lang="en-US" sz="2800" smtClean="0"/>
              <a:t>Use the </a:t>
            </a:r>
            <a:r>
              <a:rPr lang="en-US" sz="2800" b="1" smtClean="0">
                <a:solidFill>
                  <a:srgbClr val="0099CC"/>
                </a:solidFill>
              </a:rPr>
              <a:t>ALTER TABLE ADD (DROP) CONSTRAINT</a:t>
            </a:r>
            <a:r>
              <a:rPr lang="en-US" sz="2800" smtClean="0">
                <a:solidFill>
                  <a:srgbClr val="0099CC"/>
                </a:solidFill>
              </a:rPr>
              <a:t> </a:t>
            </a:r>
            <a:r>
              <a:rPr lang="en-US" sz="2800" smtClean="0"/>
              <a:t>to add (remove) constraints</a:t>
            </a:r>
          </a:p>
          <a:p>
            <a:pPr eaLnBrk="1" hangingPunct="1"/>
            <a:r>
              <a:rPr lang="en-US" sz="2800" smtClean="0"/>
              <a:t>Example</a:t>
            </a:r>
          </a:p>
          <a:p>
            <a:pPr lvl="1" eaLnBrk="1" hangingPunct="1">
              <a:buFontTx/>
              <a:buNone/>
            </a:pPr>
            <a:r>
              <a:rPr lang="en-US" sz="2000" b="1" smtClean="0">
                <a:solidFill>
                  <a:srgbClr val="0099CC"/>
                </a:solidFill>
                <a:latin typeface="Courier New" panose="02070309020205020404" pitchFamily="49" charset="0"/>
              </a:rPr>
              <a:t>ALTER TABLE ARTIST</a:t>
            </a:r>
          </a:p>
          <a:p>
            <a:pPr lvl="1" eaLnBrk="1" hangingPunct="1">
              <a:buFontTx/>
              <a:buNone/>
            </a:pPr>
            <a:r>
              <a:rPr lang="en-US" sz="2000" b="1" smtClean="0">
                <a:solidFill>
                  <a:srgbClr val="0099CC"/>
                </a:solidFill>
                <a:latin typeface="Courier New" panose="02070309020205020404" pitchFamily="49" charset="0"/>
              </a:rPr>
              <a:t>		   ADD CONSTRAINT NumericBirthYearCheck</a:t>
            </a:r>
          </a:p>
          <a:p>
            <a:pPr lvl="1" eaLnBrk="1" hangingPunct="1">
              <a:buFontTx/>
              <a:buNone/>
            </a:pPr>
            <a:r>
              <a:rPr lang="en-US" sz="2000" b="1" smtClean="0">
                <a:solidFill>
                  <a:srgbClr val="0099CC"/>
                </a:solidFill>
                <a:latin typeface="Courier New" panose="02070309020205020404" pitchFamily="49" charset="0"/>
              </a:rPr>
              <a:t>			 CHECK (Birthdate &gt; 1900 and</a:t>
            </a:r>
          </a:p>
          <a:p>
            <a:pPr lvl="1" eaLnBrk="1" hangingPunct="1">
              <a:buFontTx/>
              <a:buNone/>
            </a:pPr>
            <a:r>
              <a:rPr lang="en-US" sz="2000" b="1" smtClean="0">
                <a:solidFill>
                  <a:srgbClr val="0099CC"/>
                </a:solidFill>
                <a:latin typeface="Courier New" panose="02070309020205020404" pitchFamily="49" charset="0"/>
              </a:rPr>
              <a:t>				  Birthdate &lt; 2100);</a:t>
            </a:r>
          </a:p>
        </p:txBody>
      </p: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27</a:t>
            </a:fld>
            <a:endParaRPr lang="en-US" smtClean="0"/>
          </a:p>
          <a:p>
            <a:endParaRPr lang="en-US"/>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Changing Minimum Cardinalities</a:t>
            </a:r>
          </a:p>
        </p:txBody>
      </p:sp>
      <p:sp>
        <p:nvSpPr>
          <p:cNvPr id="36867" name="Rectangle 3"/>
          <p:cNvSpPr>
            <a:spLocks noGrp="1" noChangeArrowheads="1"/>
          </p:cNvSpPr>
          <p:nvPr>
            <p:ph type="body" idx="1"/>
          </p:nvPr>
        </p:nvSpPr>
        <p:spPr/>
        <p:txBody>
          <a:bodyPr/>
          <a:lstStyle/>
          <a:p>
            <a:pPr eaLnBrk="1" hangingPunct="1"/>
            <a:r>
              <a:rPr lang="en-US" sz="2800" smtClean="0"/>
              <a:t>On the parent side: </a:t>
            </a:r>
          </a:p>
          <a:p>
            <a:pPr lvl="1" eaLnBrk="1" hangingPunct="1"/>
            <a:r>
              <a:rPr lang="en-US" sz="2400" smtClean="0"/>
              <a:t>To change from zero to one, change the foreign key constraint from NULL to NOT NULL.</a:t>
            </a:r>
          </a:p>
          <a:p>
            <a:pPr lvl="2" eaLnBrk="1" hangingPunct="1"/>
            <a:r>
              <a:rPr lang="en-US" sz="2000" smtClean="0"/>
              <a:t>Can only be done if all the rows in the table have a value.</a:t>
            </a:r>
          </a:p>
          <a:p>
            <a:pPr lvl="1" eaLnBrk="1" hangingPunct="1"/>
            <a:r>
              <a:rPr lang="en-US" sz="2400" smtClean="0"/>
              <a:t>To change from one to zero, change the foreign key constraint from NOT NULL to NULL.</a:t>
            </a:r>
          </a:p>
          <a:p>
            <a:pPr eaLnBrk="1" hangingPunct="1"/>
            <a:r>
              <a:rPr lang="en-US" sz="2800" smtClean="0"/>
              <a:t>On the child side: </a:t>
            </a:r>
          </a:p>
          <a:p>
            <a:pPr lvl="1" eaLnBrk="1" hangingPunct="1"/>
            <a:r>
              <a:rPr lang="en-US" sz="2400" smtClean="0"/>
              <a:t>Add (to change from zero to one) or drop (to change from one to zero) triggers that enforce the constraint.</a:t>
            </a:r>
          </a:p>
        </p:txBody>
      </p: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28</a:t>
            </a:fld>
            <a:endParaRPr lang="en-US" smtClean="0"/>
          </a:p>
          <a:p>
            <a:endParaRPr lang="en-US"/>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4000" smtClean="0"/>
              <a:t>Changing Maximum Cardinalities: 1:1 to 1:N</a:t>
            </a:r>
          </a:p>
        </p:txBody>
      </p:sp>
      <p:sp>
        <p:nvSpPr>
          <p:cNvPr id="37891" name="Rectangle 3"/>
          <p:cNvSpPr>
            <a:spLocks noGrp="1" noChangeArrowheads="1"/>
          </p:cNvSpPr>
          <p:nvPr>
            <p:ph type="body" idx="1"/>
          </p:nvPr>
        </p:nvSpPr>
        <p:spPr/>
        <p:txBody>
          <a:bodyPr/>
          <a:lstStyle/>
          <a:p>
            <a:pPr eaLnBrk="1" hangingPunct="1"/>
            <a:r>
              <a:rPr lang="en-US" smtClean="0"/>
              <a:t>If the foreign key is in the correct table, remove the unique constraint on the foreign key column.</a:t>
            </a:r>
          </a:p>
          <a:p>
            <a:pPr eaLnBrk="1" hangingPunct="1"/>
            <a:r>
              <a:rPr lang="en-US" smtClean="0"/>
              <a:t>If the foreign key is in the wrong table, move the foreign key to the correct table and do not place a unique constraint on that table.</a:t>
            </a:r>
          </a:p>
        </p:txBody>
      </p: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29</a:t>
            </a:fld>
            <a:endParaRPr lang="en-US" smtClean="0"/>
          </a:p>
          <a:p>
            <a:endParaRPr lang="en-US"/>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Need for Database Redesign</a:t>
            </a:r>
          </a:p>
        </p:txBody>
      </p:sp>
      <p:sp>
        <p:nvSpPr>
          <p:cNvPr id="15363" name="Rectangle 3"/>
          <p:cNvSpPr>
            <a:spLocks noGrp="1" noChangeArrowheads="1"/>
          </p:cNvSpPr>
          <p:nvPr>
            <p:ph type="body" idx="1"/>
          </p:nvPr>
        </p:nvSpPr>
        <p:spPr/>
        <p:txBody>
          <a:bodyPr/>
          <a:lstStyle/>
          <a:p>
            <a:pPr eaLnBrk="1" hangingPunct="1">
              <a:buClr>
                <a:schemeClr val="tx1"/>
              </a:buClr>
            </a:pPr>
            <a:r>
              <a:rPr lang="en-US" sz="2400" b="1" smtClean="0">
                <a:solidFill>
                  <a:srgbClr val="0099CC"/>
                </a:solidFill>
              </a:rPr>
              <a:t>Database redesign</a:t>
            </a:r>
            <a:r>
              <a:rPr lang="en-US" sz="2400" smtClean="0">
                <a:solidFill>
                  <a:srgbClr val="0099CC"/>
                </a:solidFill>
              </a:rPr>
              <a:t> </a:t>
            </a:r>
            <a:r>
              <a:rPr lang="en-US" sz="2400" smtClean="0"/>
              <a:t>is necessary:</a:t>
            </a:r>
          </a:p>
          <a:p>
            <a:pPr lvl="1" eaLnBrk="1" hangingPunct="1"/>
            <a:r>
              <a:rPr lang="en-US" sz="2000" smtClean="0"/>
              <a:t>To fix mistakes made during the initial database design.</a:t>
            </a:r>
          </a:p>
          <a:p>
            <a:pPr lvl="1" eaLnBrk="1" hangingPunct="1"/>
            <a:r>
              <a:rPr lang="en-US" sz="2000" smtClean="0"/>
              <a:t>To adapt the database to changes in system requirements.</a:t>
            </a:r>
          </a:p>
          <a:p>
            <a:pPr eaLnBrk="1" hangingPunct="1"/>
            <a:r>
              <a:rPr lang="en-US" sz="2400" smtClean="0"/>
              <a:t>Because information systems and organizations create each other, a new information system will cause changes in systems requirements:</a:t>
            </a:r>
          </a:p>
          <a:p>
            <a:pPr lvl="1" eaLnBrk="1" hangingPunct="1"/>
            <a:r>
              <a:rPr lang="en-US" sz="2000" smtClean="0"/>
              <a:t>When a new system is installed, users can behave in new ways.</a:t>
            </a:r>
          </a:p>
          <a:p>
            <a:pPr lvl="1" eaLnBrk="1" hangingPunct="1"/>
            <a:r>
              <a:rPr lang="en-US" sz="2000" smtClean="0"/>
              <a:t>As the users behave in the new ways, they will want changes to the system to accommodate their new behaviors.</a:t>
            </a:r>
          </a:p>
        </p:txBody>
      </p: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3</a:t>
            </a:fld>
            <a:endParaRPr lang="en-US" smtClean="0"/>
          </a:p>
          <a:p>
            <a:endParaRPr lang="en-US"/>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z="4000" smtClean="0"/>
              <a:t>Changing Maximum Cardinalities: 1:1 to 1:N Example</a:t>
            </a:r>
          </a:p>
        </p:txBody>
      </p:sp>
      <p:pic>
        <p:nvPicPr>
          <p:cNvPr id="38916" name="Picture 6" descr="C:\Users\Auer.WWU\Auer-Projects\Kroenke-Auer-Projects\Kroenke-Auer-DBP-e11\DBP-e11-Supplements\Images\Chapter08\Fig8-5.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33400" y="1990725"/>
            <a:ext cx="8086725" cy="1670050"/>
          </a:xfrm>
        </p:spPr>
      </p:pic>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30</a:t>
            </a:fld>
            <a:endParaRPr lang="en-US" smtClean="0"/>
          </a:p>
          <a:p>
            <a:endParaRPr lang="en-US"/>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z="4000" smtClean="0"/>
              <a:t>Changing Maximum Cardinalities:</a:t>
            </a:r>
            <a:br>
              <a:rPr lang="en-US" sz="4000" smtClean="0"/>
            </a:br>
            <a:r>
              <a:rPr lang="en-US" sz="4000" smtClean="0"/>
              <a:t>1:N to N:M</a:t>
            </a:r>
          </a:p>
        </p:txBody>
      </p:sp>
      <p:sp>
        <p:nvSpPr>
          <p:cNvPr id="39939" name="Rectangle 3"/>
          <p:cNvSpPr>
            <a:spLocks noGrp="1" noChangeArrowheads="1"/>
          </p:cNvSpPr>
          <p:nvPr>
            <p:ph type="body" idx="1"/>
          </p:nvPr>
        </p:nvSpPr>
        <p:spPr/>
        <p:txBody>
          <a:bodyPr/>
          <a:lstStyle/>
          <a:p>
            <a:pPr eaLnBrk="1" hangingPunct="1"/>
            <a:r>
              <a:rPr lang="en-US" smtClean="0"/>
              <a:t>Build a new intersection table and move the key and foreign key values to the intersection table</a:t>
            </a:r>
          </a:p>
        </p:txBody>
      </p: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31</a:t>
            </a:fld>
            <a:endParaRPr lang="en-US" smtClean="0"/>
          </a:p>
          <a:p>
            <a:endParaRPr lang="en-US"/>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Grp="1" noChangeArrowheads="1"/>
          </p:cNvSpPr>
          <p:nvPr>
            <p:ph type="title"/>
          </p:nvPr>
        </p:nvSpPr>
        <p:spPr/>
        <p:txBody>
          <a:bodyPr/>
          <a:lstStyle/>
          <a:p>
            <a:pPr eaLnBrk="1" hangingPunct="1"/>
            <a:r>
              <a:rPr lang="en-US" sz="4000" smtClean="0"/>
              <a:t>Changing Maximum Cardinalities:</a:t>
            </a:r>
            <a:br>
              <a:rPr lang="en-US" sz="4000" smtClean="0"/>
            </a:br>
            <a:r>
              <a:rPr lang="en-US" sz="4000" smtClean="0"/>
              <a:t>1:N to N:M Example</a:t>
            </a:r>
          </a:p>
        </p:txBody>
      </p:sp>
      <p:pic>
        <p:nvPicPr>
          <p:cNvPr id="4096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3" y="1685925"/>
            <a:ext cx="8053387" cy="414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32</a:t>
            </a:fld>
            <a:endParaRPr lang="en-US" smtClean="0"/>
          </a:p>
          <a:p>
            <a:endParaRPr lang="en-US"/>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Reducing Cardinalities </a:t>
            </a:r>
          </a:p>
        </p:txBody>
      </p:sp>
      <p:sp>
        <p:nvSpPr>
          <p:cNvPr id="41987" name="Rectangle 3"/>
          <p:cNvSpPr>
            <a:spLocks noGrp="1" noChangeArrowheads="1"/>
          </p:cNvSpPr>
          <p:nvPr>
            <p:ph type="body" idx="1"/>
          </p:nvPr>
        </p:nvSpPr>
        <p:spPr/>
        <p:txBody>
          <a:bodyPr/>
          <a:lstStyle/>
          <a:p>
            <a:pPr eaLnBrk="1" hangingPunct="1"/>
            <a:r>
              <a:rPr lang="en-US" sz="2800" smtClean="0"/>
              <a:t>Reducing cardinalities may result in data loss.</a:t>
            </a:r>
          </a:p>
          <a:p>
            <a:pPr eaLnBrk="1" hangingPunct="1"/>
            <a:r>
              <a:rPr lang="en-US" sz="2800" smtClean="0"/>
              <a:t>Reducing N:M to 1:N:</a:t>
            </a:r>
          </a:p>
          <a:p>
            <a:pPr lvl="1" eaLnBrk="1" hangingPunct="1"/>
            <a:r>
              <a:rPr lang="en-US" sz="2400" smtClean="0"/>
              <a:t>Create a foreign key in the parent table and move one value from the intersection table into that foreign key.</a:t>
            </a:r>
          </a:p>
          <a:p>
            <a:pPr eaLnBrk="1" hangingPunct="1"/>
            <a:r>
              <a:rPr lang="en-US" sz="2800" smtClean="0"/>
              <a:t>Reducing 1:N to 1:1:</a:t>
            </a:r>
          </a:p>
          <a:p>
            <a:pPr lvl="1" eaLnBrk="1" hangingPunct="1"/>
            <a:r>
              <a:rPr lang="en-US" sz="2400" smtClean="0"/>
              <a:t>Remove any duplicates in the foreign key and then set a uniqueness constraint on that key.</a:t>
            </a:r>
          </a:p>
        </p:txBody>
      </p: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33</a:t>
            </a:fld>
            <a:endParaRPr lang="en-US" smtClean="0"/>
          </a:p>
          <a:p>
            <a:endParaRPr lang="en-US"/>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Adding and Deleting Relationships</a:t>
            </a:r>
          </a:p>
        </p:txBody>
      </p:sp>
      <p:sp>
        <p:nvSpPr>
          <p:cNvPr id="43011" name="Rectangle 3"/>
          <p:cNvSpPr>
            <a:spLocks noGrp="1" noChangeArrowheads="1"/>
          </p:cNvSpPr>
          <p:nvPr>
            <p:ph type="body" idx="1"/>
          </p:nvPr>
        </p:nvSpPr>
        <p:spPr/>
        <p:txBody>
          <a:bodyPr/>
          <a:lstStyle/>
          <a:p>
            <a:pPr eaLnBrk="1" hangingPunct="1"/>
            <a:r>
              <a:rPr lang="en-US" sz="2800" smtClean="0"/>
              <a:t>Adding new tables and relationships:</a:t>
            </a:r>
          </a:p>
          <a:p>
            <a:pPr lvl="1" eaLnBrk="1" hangingPunct="1"/>
            <a:r>
              <a:rPr lang="en-US" sz="2400" smtClean="0"/>
              <a:t>Add the tables and relationships using CREATE TABLE statements with FOREIGN KEY constraints.</a:t>
            </a:r>
          </a:p>
          <a:p>
            <a:pPr lvl="1" eaLnBrk="1" hangingPunct="1"/>
            <a:r>
              <a:rPr lang="en-US" sz="2400" smtClean="0"/>
              <a:t>If an existing table has a child relationship to the new table, add a FOREIGN KEY constraint using the existing table.</a:t>
            </a:r>
          </a:p>
          <a:p>
            <a:pPr eaLnBrk="1" hangingPunct="1"/>
            <a:r>
              <a:rPr lang="en-US" sz="2800" smtClean="0"/>
              <a:t>Deleting relationships and tables:</a:t>
            </a:r>
          </a:p>
          <a:p>
            <a:pPr lvl="1" eaLnBrk="1" hangingPunct="1"/>
            <a:r>
              <a:rPr lang="en-US" sz="2400" smtClean="0"/>
              <a:t>Drop the foreign key constraints and then drop the tables.</a:t>
            </a:r>
          </a:p>
        </p:txBody>
      </p: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34</a:t>
            </a:fld>
            <a:endParaRPr lang="en-US" smtClean="0"/>
          </a:p>
          <a:p>
            <a:endParaRPr lang="en-US"/>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Forward Engineering</a:t>
            </a:r>
          </a:p>
        </p:txBody>
      </p:sp>
      <p:sp>
        <p:nvSpPr>
          <p:cNvPr id="44035" name="Rectangle 3"/>
          <p:cNvSpPr>
            <a:spLocks noGrp="1" noChangeArrowheads="1"/>
          </p:cNvSpPr>
          <p:nvPr>
            <p:ph type="body" idx="1"/>
          </p:nvPr>
        </p:nvSpPr>
        <p:spPr/>
        <p:txBody>
          <a:bodyPr/>
          <a:lstStyle/>
          <a:p>
            <a:pPr eaLnBrk="1" hangingPunct="1">
              <a:lnSpc>
                <a:spcPct val="90000"/>
              </a:lnSpc>
              <a:buClr>
                <a:schemeClr val="tx1"/>
              </a:buClr>
            </a:pPr>
            <a:r>
              <a:rPr lang="en-US" sz="2800" b="1" smtClean="0">
                <a:solidFill>
                  <a:srgbClr val="0099CC"/>
                </a:solidFill>
              </a:rPr>
              <a:t>Forward engineering</a:t>
            </a:r>
            <a:r>
              <a:rPr lang="en-US" sz="2800" smtClean="0">
                <a:solidFill>
                  <a:srgbClr val="0099CC"/>
                </a:solidFill>
              </a:rPr>
              <a:t> </a:t>
            </a:r>
            <a:r>
              <a:rPr lang="en-US" sz="2800" smtClean="0"/>
              <a:t>is the process of applying data model changes to an existing database.</a:t>
            </a:r>
          </a:p>
          <a:p>
            <a:pPr eaLnBrk="1" hangingPunct="1">
              <a:lnSpc>
                <a:spcPct val="90000"/>
              </a:lnSpc>
            </a:pPr>
            <a:r>
              <a:rPr lang="en-US" sz="2800" smtClean="0"/>
              <a:t>Results of forward engineering should be tested before using it on an operational database.</a:t>
            </a:r>
          </a:p>
          <a:p>
            <a:pPr eaLnBrk="1" hangingPunct="1">
              <a:lnSpc>
                <a:spcPct val="90000"/>
              </a:lnSpc>
            </a:pPr>
            <a:r>
              <a:rPr lang="en-US" sz="2800" smtClean="0"/>
              <a:t>Some tools will show the SQL that will execute during the forward engineering process:</a:t>
            </a:r>
          </a:p>
          <a:p>
            <a:pPr lvl="1" eaLnBrk="1" hangingPunct="1">
              <a:lnSpc>
                <a:spcPct val="90000"/>
              </a:lnSpc>
            </a:pPr>
            <a:r>
              <a:rPr lang="en-US" sz="2400" smtClean="0"/>
              <a:t>If so, that SQL should be carefully reviewed.</a:t>
            </a:r>
          </a:p>
        </p:txBody>
      </p: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35</a:t>
            </a:fld>
            <a:endParaRPr lang="en-US" smtClean="0"/>
          </a:p>
          <a:p>
            <a:endParaRPr lang="en-US"/>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title"/>
          </p:nvPr>
        </p:nvSpPr>
        <p:spPr>
          <a:xfrm>
            <a:off x="0" y="0"/>
            <a:ext cx="9144000" cy="2514600"/>
          </a:xfrm>
        </p:spPr>
        <p:txBody>
          <a:bodyPr/>
          <a:lstStyle/>
          <a:p>
            <a:pPr eaLnBrk="1" hangingPunct="1"/>
            <a:r>
              <a:rPr lang="en-US" sz="3600" dirty="0" smtClean="0"/>
              <a:t/>
            </a:r>
            <a:br>
              <a:rPr lang="en-US" sz="3600" dirty="0" smtClean="0"/>
            </a:br>
            <a:r>
              <a:rPr lang="en-US" sz="3600" dirty="0" smtClean="0">
                <a:latin typeface="Calibri" panose="020F0502020204030204" pitchFamily="34" charset="0"/>
                <a:ea typeface="Calibri" panose="020F0502020204030204" pitchFamily="34" charset="0"/>
                <a:cs typeface="Calibri" panose="020F0502020204030204" pitchFamily="34" charset="0"/>
              </a:rPr>
              <a:t>David </a:t>
            </a:r>
            <a:r>
              <a:rPr lang="en-US" sz="3600" dirty="0" err="1" smtClean="0">
                <a:latin typeface="Calibri" panose="020F0502020204030204" pitchFamily="34" charset="0"/>
                <a:ea typeface="Calibri" panose="020F0502020204030204" pitchFamily="34" charset="0"/>
                <a:cs typeface="Calibri" panose="020F0502020204030204" pitchFamily="34" charset="0"/>
              </a:rPr>
              <a:t>Kroenke</a:t>
            </a:r>
            <a:r>
              <a:rPr lang="en-US" sz="3600" dirty="0" smtClean="0">
                <a:latin typeface="Calibri" panose="020F0502020204030204" pitchFamily="34" charset="0"/>
                <a:ea typeface="Calibri" panose="020F0502020204030204" pitchFamily="34" charset="0"/>
                <a:cs typeface="Calibri" panose="020F0502020204030204" pitchFamily="34" charset="0"/>
              </a:rPr>
              <a:t> and David Auer</a:t>
            </a:r>
            <a:r>
              <a:rPr lang="en-US" sz="3600" dirty="0" smtClean="0"/>
              <a:t/>
            </a:r>
            <a:br>
              <a:rPr lang="en-US" sz="3600" dirty="0" smtClean="0"/>
            </a:br>
            <a:r>
              <a:rPr lang="en-US" sz="4000" dirty="0" smtClean="0"/>
              <a:t> </a:t>
            </a:r>
            <a:r>
              <a:rPr lang="en-US" sz="4000" dirty="0" smtClean="0">
                <a:solidFill>
                  <a:schemeClr val="accent3"/>
                </a:solidFill>
                <a:latin typeface="Calibri" panose="020F0502020204030204" pitchFamily="34" charset="0"/>
                <a:ea typeface="Calibri" panose="020F0502020204030204" pitchFamily="34" charset="0"/>
                <a:cs typeface="Calibri" panose="020F0502020204030204" pitchFamily="34" charset="0"/>
              </a:rPr>
              <a:t>Database Processing</a:t>
            </a:r>
            <a:r>
              <a:rPr lang="en-US" sz="40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r>
            <a:br>
              <a:rPr lang="en-US" sz="4000" dirty="0" smtClean="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3200" dirty="0" smtClean="0">
                <a:solidFill>
                  <a:schemeClr val="bg2">
                    <a:lumMod val="40000"/>
                    <a:lumOff val="60000"/>
                  </a:schemeClr>
                </a:solidFill>
                <a:latin typeface="Calibri" panose="020F0502020204030204" pitchFamily="34" charset="0"/>
                <a:ea typeface="Calibri" panose="020F0502020204030204" pitchFamily="34" charset="0"/>
                <a:cs typeface="Calibri" panose="020F0502020204030204" pitchFamily="34" charset="0"/>
              </a:rPr>
              <a:t>Fundamentals, Design, and Implementation</a:t>
            </a:r>
            <a:r>
              <a:rPr lang="en-US" sz="3200" dirty="0" smtClean="0">
                <a:latin typeface="Calibri" panose="020F0502020204030204" pitchFamily="34" charset="0"/>
                <a:ea typeface="Calibri" panose="020F0502020204030204" pitchFamily="34" charset="0"/>
                <a:cs typeface="Calibri" panose="020F0502020204030204" pitchFamily="34" charset="0"/>
              </a:rPr>
              <a:t/>
            </a:r>
            <a:br>
              <a:rPr lang="en-US" sz="3200" dirty="0" smtClean="0">
                <a:latin typeface="Calibri" panose="020F0502020204030204" pitchFamily="34" charset="0"/>
                <a:ea typeface="Calibri" panose="020F0502020204030204" pitchFamily="34" charset="0"/>
                <a:cs typeface="Calibri" panose="020F0502020204030204" pitchFamily="34" charset="0"/>
              </a:rPr>
            </a:br>
            <a:r>
              <a:rPr lang="en-US" sz="3200" dirty="0" smtClean="0">
                <a:latin typeface="Calibri" panose="020F0502020204030204" pitchFamily="34" charset="0"/>
                <a:ea typeface="Calibri" panose="020F0502020204030204" pitchFamily="34" charset="0"/>
                <a:cs typeface="Calibri" panose="020F0502020204030204" pitchFamily="34" charset="0"/>
              </a:rPr>
              <a:t> (13th Edition) </a:t>
            </a:r>
            <a:r>
              <a:rPr lang="en-US" sz="3200" dirty="0" smtClean="0">
                <a:solidFill>
                  <a:srgbClr val="CCCCCC"/>
                </a:solidFill>
              </a:rPr>
              <a:t/>
            </a:r>
            <a:br>
              <a:rPr lang="en-US" sz="3200" dirty="0" smtClean="0">
                <a:solidFill>
                  <a:srgbClr val="CCCCCC"/>
                </a:solidFill>
              </a:rPr>
            </a:br>
            <a:endParaRPr lang="en-US" sz="3200" dirty="0" smtClean="0">
              <a:solidFill>
                <a:srgbClr val="CCCCCC"/>
              </a:solidFill>
            </a:endParaRPr>
          </a:p>
        </p:txBody>
      </p:sp>
      <p:sp>
        <p:nvSpPr>
          <p:cNvPr id="45059" name="Rectangle 4"/>
          <p:cNvSpPr>
            <a:spLocks noGrp="1" noChangeArrowheads="1"/>
          </p:cNvSpPr>
          <p:nvPr>
            <p:ph type="body" idx="1"/>
          </p:nvPr>
        </p:nvSpPr>
        <p:spPr>
          <a:xfrm>
            <a:off x="457200" y="3581400"/>
            <a:ext cx="8229600" cy="990600"/>
          </a:xfrm>
        </p:spPr>
        <p:txBody>
          <a:bodyPr/>
          <a:lstStyle/>
          <a:p>
            <a:pPr algn="ctr" eaLnBrk="1" hangingPunct="1">
              <a:lnSpc>
                <a:spcPct val="80000"/>
              </a:lnSpc>
              <a:buFontTx/>
              <a:buNone/>
            </a:pPr>
            <a:r>
              <a:rPr lang="en-US" b="1" dirty="0" smtClean="0">
                <a:solidFill>
                  <a:srgbClr val="339966"/>
                </a:solidFill>
                <a:latin typeface="Calibri" panose="020F0502020204030204" pitchFamily="34" charset="0"/>
                <a:ea typeface="Calibri" panose="020F0502020204030204" pitchFamily="34" charset="0"/>
                <a:cs typeface="Calibri" panose="020F0502020204030204" pitchFamily="34" charset="0"/>
              </a:rPr>
              <a:t>End of Presentation:</a:t>
            </a:r>
          </a:p>
          <a:p>
            <a:pPr algn="ctr" eaLnBrk="1" hangingPunct="1">
              <a:lnSpc>
                <a:spcPct val="80000"/>
              </a:lnSpc>
              <a:buFontTx/>
              <a:buNone/>
            </a:pPr>
            <a:r>
              <a:rPr lang="en-US" b="1" dirty="0" smtClean="0">
                <a:solidFill>
                  <a:srgbClr val="0000CC"/>
                </a:solidFill>
                <a:latin typeface="Calibri" panose="020F0502020204030204" pitchFamily="34" charset="0"/>
                <a:ea typeface="Calibri" panose="020F0502020204030204" pitchFamily="34" charset="0"/>
                <a:cs typeface="Calibri" panose="020F0502020204030204" pitchFamily="34" charset="0"/>
              </a:rPr>
              <a:t>Chapter Eight</a:t>
            </a:r>
          </a:p>
        </p:txBody>
      </p:sp>
      <p:cxnSp>
        <p:nvCxnSpPr>
          <p:cNvPr id="7" name="Straight Connector 6"/>
          <p:cNvCxnSpPr/>
          <p:nvPr/>
        </p:nvCxnSpPr>
        <p:spPr>
          <a:xfrm>
            <a:off x="0" y="2514600"/>
            <a:ext cx="9144000" cy="1588"/>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170613"/>
            <a:ext cx="9144000" cy="1587"/>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36</a:t>
            </a:fld>
            <a:endParaRPr lang="en-US" smtClean="0"/>
          </a:p>
          <a:p>
            <a:endParaRPr lang="en-US"/>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a:defRPr/>
            </a:pPr>
            <a:endParaRPr lang="en-US" sz="1400" smtClean="0">
              <a:solidFill>
                <a:srgbClr val="000000"/>
              </a:solidFill>
              <a:effectLst>
                <a:outerShdw blurRad="38100" dist="38100" dir="2700000" algn="tl">
                  <a:srgbClr val="C0C0C0"/>
                </a:outerShdw>
              </a:effectLst>
              <a:cs typeface="Arial" charset="0"/>
            </a:endParaRPr>
          </a:p>
        </p:txBody>
      </p:sp>
      <p:pic>
        <p:nvPicPr>
          <p:cNvPr id="46084"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66800" y="381000"/>
            <a:ext cx="7242175" cy="2363788"/>
          </a:xfrm>
          <a:prstGeom prst="rect">
            <a:avLst/>
          </a:prstGeom>
          <a:solidFill>
            <a:schemeClr val="hlink"/>
          </a:solidFill>
          <a:ln w="9525">
            <a:solidFill>
              <a:schemeClr val="bg1"/>
            </a:solidFill>
            <a:miter lim="800000"/>
            <a:headEnd/>
            <a:tailEnd/>
          </a:ln>
        </p:spPr>
      </p:pic>
      <p:sp>
        <p:nvSpPr>
          <p:cNvPr id="46085" name="Rectangle 4"/>
          <p:cNvSpPr>
            <a:spLocks noChangeArrowheads="1"/>
          </p:cNvSpPr>
          <p:nvPr/>
        </p:nvSpPr>
        <p:spPr bwMode="auto">
          <a:xfrm>
            <a:off x="685800" y="2895600"/>
            <a:ext cx="758983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600">
                <a:solidFill>
                  <a:srgbClr val="000000"/>
                </a:solidFill>
                <a:cs typeface="Times New Roman" panose="02020603050405020304"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37</a:t>
            </a:fld>
            <a:endParaRPr lang="en-US" smtClean="0"/>
          </a:p>
          <a:p>
            <a:endParaRPr lang="en-US"/>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Correlated Subqueries</a:t>
            </a:r>
          </a:p>
        </p:txBody>
      </p:sp>
      <p:sp>
        <p:nvSpPr>
          <p:cNvPr id="16387" name="Rectangle 3"/>
          <p:cNvSpPr>
            <a:spLocks noGrp="1" noChangeArrowheads="1"/>
          </p:cNvSpPr>
          <p:nvPr>
            <p:ph type="body" idx="1"/>
          </p:nvPr>
        </p:nvSpPr>
        <p:spPr/>
        <p:txBody>
          <a:bodyPr/>
          <a:lstStyle/>
          <a:p>
            <a:pPr eaLnBrk="1" hangingPunct="1"/>
            <a:r>
              <a:rPr lang="en-US" sz="2800" smtClean="0"/>
              <a:t>A </a:t>
            </a:r>
            <a:r>
              <a:rPr lang="en-US" sz="2800" b="1" smtClean="0">
                <a:solidFill>
                  <a:srgbClr val="0099CC"/>
                </a:solidFill>
              </a:rPr>
              <a:t>correlated subquery</a:t>
            </a:r>
            <a:r>
              <a:rPr lang="en-US" sz="2800" smtClean="0">
                <a:solidFill>
                  <a:srgbClr val="0099CC"/>
                </a:solidFill>
              </a:rPr>
              <a:t> </a:t>
            </a:r>
            <a:r>
              <a:rPr lang="en-US" sz="2800" smtClean="0"/>
              <a:t>looks similar to a regular subquery.</a:t>
            </a:r>
          </a:p>
          <a:p>
            <a:pPr eaLnBrk="1" hangingPunct="1"/>
            <a:r>
              <a:rPr lang="en-US" sz="2800" smtClean="0"/>
              <a:t>A regular subquery can be processed from the bottom up.</a:t>
            </a:r>
          </a:p>
          <a:p>
            <a:pPr eaLnBrk="1" hangingPunct="1"/>
            <a:r>
              <a:rPr lang="en-US" sz="2800" smtClean="0"/>
              <a:t>For a correlated subquery, the processing is nested, i.e., a row from an upper query statement is used in comparison with rows in a lower-level query.</a:t>
            </a:r>
          </a:p>
        </p:txBody>
      </p: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4</a:t>
            </a:fld>
            <a:endParaRPr lang="en-US" smtClean="0"/>
          </a:p>
          <a:p>
            <a:endParaRPr lang="en-US"/>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Non-Correlated Subquery</a:t>
            </a:r>
          </a:p>
        </p:txBody>
      </p:sp>
      <p:sp>
        <p:nvSpPr>
          <p:cNvPr id="17411" name="Rectangle 3"/>
          <p:cNvSpPr>
            <a:spLocks noGrp="1" noChangeArrowheads="1"/>
          </p:cNvSpPr>
          <p:nvPr>
            <p:ph type="body" idx="1"/>
          </p:nvPr>
        </p:nvSpPr>
        <p:spPr>
          <a:xfrm>
            <a:off x="457200" y="1600200"/>
            <a:ext cx="8229600" cy="4343400"/>
          </a:xfrm>
        </p:spPr>
        <p:txBody>
          <a:bodyPr/>
          <a:lstStyle/>
          <a:p>
            <a:pPr eaLnBrk="1" hangingPunct="1">
              <a:lnSpc>
                <a:spcPct val="80000"/>
              </a:lnSpc>
            </a:pPr>
            <a:r>
              <a:rPr lang="en-US" sz="2400" smtClean="0"/>
              <a:t>We used the following type of subquery in Chapter 2.</a:t>
            </a:r>
          </a:p>
          <a:p>
            <a:pPr eaLnBrk="1" hangingPunct="1">
              <a:lnSpc>
                <a:spcPct val="80000"/>
              </a:lnSpc>
            </a:pPr>
            <a:r>
              <a:rPr lang="en-US" sz="2400" smtClean="0"/>
              <a:t>It contains two separate tables in the levels of the query.</a:t>
            </a:r>
          </a:p>
          <a:p>
            <a:pPr lvl="1" eaLnBrk="1" hangingPunct="1">
              <a:lnSpc>
                <a:spcPct val="80000"/>
              </a:lnSpc>
            </a:pPr>
            <a:r>
              <a:rPr lang="en-US" sz="2000" smtClean="0"/>
              <a:t>ARTIST in the </a:t>
            </a:r>
            <a:r>
              <a:rPr lang="en-US" sz="2000" i="1" smtClean="0"/>
              <a:t>top level query</a:t>
            </a:r>
            <a:endParaRPr lang="en-US" sz="2000" smtClean="0"/>
          </a:p>
          <a:p>
            <a:pPr lvl="1" eaLnBrk="1" hangingPunct="1">
              <a:lnSpc>
                <a:spcPct val="80000"/>
              </a:lnSpc>
            </a:pPr>
            <a:r>
              <a:rPr lang="en-US" sz="2000" smtClean="0"/>
              <a:t>WORK in the </a:t>
            </a:r>
            <a:r>
              <a:rPr lang="en-US" sz="2000" i="1" smtClean="0"/>
              <a:t>subquery</a:t>
            </a:r>
            <a:endParaRPr lang="en-US" sz="2000" smtClean="0"/>
          </a:p>
          <a:p>
            <a:pPr lvl="1" eaLnBrk="1" hangingPunct="1">
              <a:lnSpc>
                <a:spcPct val="80000"/>
              </a:lnSpc>
            </a:pPr>
            <a:endParaRPr lang="en-US" sz="2000" smtClean="0"/>
          </a:p>
          <a:p>
            <a:pPr eaLnBrk="1" hangingPunct="1">
              <a:lnSpc>
                <a:spcPct val="80000"/>
              </a:lnSpc>
              <a:buFontTx/>
              <a:buNone/>
            </a:pPr>
            <a:r>
              <a:rPr lang="en-US" sz="2400" b="1" smtClean="0">
                <a:solidFill>
                  <a:srgbClr val="0066FF"/>
                </a:solidFill>
                <a:latin typeface="Courier New" panose="02070309020205020404" pitchFamily="49" charset="0"/>
              </a:rPr>
              <a:t>  </a:t>
            </a:r>
            <a:r>
              <a:rPr lang="en-US" sz="2400" b="1" smtClean="0">
                <a:solidFill>
                  <a:srgbClr val="0099CC"/>
                </a:solidFill>
                <a:latin typeface="Courier New" panose="02070309020205020404" pitchFamily="49" charset="0"/>
              </a:rPr>
              <a:t>SELECT	A.Name</a:t>
            </a:r>
          </a:p>
          <a:p>
            <a:pPr eaLnBrk="1" hangingPunct="1">
              <a:lnSpc>
                <a:spcPct val="80000"/>
              </a:lnSpc>
              <a:buFontTx/>
              <a:buNone/>
            </a:pPr>
            <a:r>
              <a:rPr lang="en-US" sz="2400" b="1" smtClean="0">
                <a:solidFill>
                  <a:srgbClr val="0099CC"/>
                </a:solidFill>
                <a:latin typeface="Courier New" panose="02070309020205020404" pitchFamily="49" charset="0"/>
              </a:rPr>
              <a:t>  FROM	ARTIST A</a:t>
            </a:r>
          </a:p>
          <a:p>
            <a:pPr eaLnBrk="1" hangingPunct="1">
              <a:lnSpc>
                <a:spcPct val="80000"/>
              </a:lnSpc>
              <a:buFontTx/>
              <a:buNone/>
            </a:pPr>
            <a:r>
              <a:rPr lang="en-US" sz="2400" b="1" smtClean="0">
                <a:solidFill>
                  <a:srgbClr val="0099CC"/>
                </a:solidFill>
                <a:latin typeface="Courier New" panose="02070309020205020404" pitchFamily="49" charset="0"/>
              </a:rPr>
              <a:t>  WHERE	A.ArtistID IN</a:t>
            </a:r>
          </a:p>
          <a:p>
            <a:pPr eaLnBrk="1" hangingPunct="1">
              <a:lnSpc>
                <a:spcPct val="80000"/>
              </a:lnSpc>
              <a:buFontTx/>
              <a:buNone/>
            </a:pPr>
            <a:r>
              <a:rPr lang="en-US" sz="2400" b="1" smtClean="0">
                <a:solidFill>
                  <a:srgbClr val="0099CC"/>
                </a:solidFill>
                <a:latin typeface="Courier New" panose="02070309020205020404" pitchFamily="49" charset="0"/>
              </a:rPr>
              <a:t>		    (SELECT	 W.ArtistID</a:t>
            </a:r>
          </a:p>
          <a:p>
            <a:pPr eaLnBrk="1" hangingPunct="1">
              <a:lnSpc>
                <a:spcPct val="80000"/>
              </a:lnSpc>
              <a:buFontTx/>
              <a:buNone/>
            </a:pPr>
            <a:r>
              <a:rPr lang="en-US" sz="2400" b="1" smtClean="0">
                <a:solidFill>
                  <a:srgbClr val="0099CC"/>
                </a:solidFill>
                <a:latin typeface="Courier New" panose="02070309020205020404" pitchFamily="49" charset="0"/>
              </a:rPr>
              <a:t>		     FROM		 WORK W</a:t>
            </a:r>
          </a:p>
          <a:p>
            <a:pPr eaLnBrk="1" hangingPunct="1">
              <a:lnSpc>
                <a:spcPct val="80000"/>
              </a:lnSpc>
              <a:buFontTx/>
              <a:buNone/>
            </a:pPr>
            <a:r>
              <a:rPr lang="en-US" sz="2400" b="1" smtClean="0">
                <a:solidFill>
                  <a:srgbClr val="0099CC"/>
                </a:solidFill>
                <a:latin typeface="Courier New" panose="02070309020205020404" pitchFamily="49" charset="0"/>
              </a:rPr>
              <a:t>		     WHERE 	 W.Title =</a:t>
            </a:r>
          </a:p>
          <a:p>
            <a:pPr eaLnBrk="1" hangingPunct="1">
              <a:lnSpc>
                <a:spcPct val="80000"/>
              </a:lnSpc>
              <a:buFontTx/>
              <a:buNone/>
            </a:pPr>
            <a:r>
              <a:rPr lang="en-US" sz="2400" b="1" smtClean="0">
                <a:solidFill>
                  <a:srgbClr val="0099CC"/>
                </a:solidFill>
                <a:latin typeface="Courier New" panose="02070309020205020404" pitchFamily="49" charset="0"/>
              </a:rPr>
              <a:t>					   ‘Blue Interior‘);</a:t>
            </a:r>
          </a:p>
          <a:p>
            <a:pPr lvl="1" eaLnBrk="1" hangingPunct="1">
              <a:lnSpc>
                <a:spcPct val="80000"/>
              </a:lnSpc>
            </a:pPr>
            <a:endParaRPr lang="en-US" sz="2000" smtClean="0">
              <a:solidFill>
                <a:srgbClr val="0099CC"/>
              </a:solidFill>
            </a:endParaRPr>
          </a:p>
        </p:txBody>
      </p: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5</a:t>
            </a:fld>
            <a:endParaRPr lang="en-US" smtClean="0"/>
          </a:p>
          <a:p>
            <a:endParaRPr lang="en-US"/>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229600" cy="1401762"/>
          </a:xfrm>
        </p:spPr>
        <p:txBody>
          <a:bodyPr/>
          <a:lstStyle/>
          <a:p>
            <a:pPr eaLnBrk="1" hangingPunct="1"/>
            <a:r>
              <a:rPr lang="en-US" dirty="0" smtClean="0"/>
              <a:t>Non-Correlated </a:t>
            </a:r>
            <a:r>
              <a:rPr lang="en-US" dirty="0" err="1" smtClean="0"/>
              <a:t>Subquery</a:t>
            </a:r>
            <a:r>
              <a:rPr lang="en-US" dirty="0" smtClean="0"/>
              <a:t> Results</a:t>
            </a:r>
          </a:p>
        </p:txBody>
      </p: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6</a:t>
            </a:fld>
            <a:endParaRPr lang="en-US" smtClean="0"/>
          </a:p>
          <a:p>
            <a:endParaRPr lang="en-US"/>
          </a:p>
        </p:txBody>
      </p:sp>
      <p:pic>
        <p:nvPicPr>
          <p:cNvPr id="5" name="Picture 4"/>
          <p:cNvPicPr>
            <a:picLocks noChangeAspect="1"/>
          </p:cNvPicPr>
          <p:nvPr/>
        </p:nvPicPr>
        <p:blipFill>
          <a:blip r:embed="rId3"/>
          <a:stretch>
            <a:fillRect/>
          </a:stretch>
        </p:blipFill>
        <p:spPr>
          <a:xfrm>
            <a:off x="3048190" y="2209800"/>
            <a:ext cx="3047619" cy="761905"/>
          </a:xfrm>
          <a:prstGeom prst="rect">
            <a:avLst/>
          </a:prstGeom>
        </p:spPr>
      </p:pic>
      <p:sp>
        <p:nvSpPr>
          <p:cNvPr id="6" name="Footer Placeholder 5"/>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extLst>
      <p:ext uri="{BB962C8B-B14F-4D97-AF65-F5344CB8AC3E}">
        <p14:creationId xmlns:p14="http://schemas.microsoft.com/office/powerpoint/2010/main" val="4053934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Correlated Subquery</a:t>
            </a:r>
          </a:p>
        </p:txBody>
      </p:sp>
      <p:sp>
        <p:nvSpPr>
          <p:cNvPr id="18435" name="Rectangle 3"/>
          <p:cNvSpPr>
            <a:spLocks noGrp="1" noChangeArrowheads="1"/>
          </p:cNvSpPr>
          <p:nvPr>
            <p:ph type="body" idx="1"/>
          </p:nvPr>
        </p:nvSpPr>
        <p:spPr/>
        <p:txBody>
          <a:bodyPr/>
          <a:lstStyle/>
          <a:p>
            <a:pPr eaLnBrk="1" hangingPunct="1">
              <a:lnSpc>
                <a:spcPct val="90000"/>
              </a:lnSpc>
            </a:pPr>
            <a:r>
              <a:rPr lang="en-US" sz="2400" smtClean="0"/>
              <a:t>The following is a correlated subquery.</a:t>
            </a:r>
          </a:p>
          <a:p>
            <a:pPr eaLnBrk="1" hangingPunct="1">
              <a:lnSpc>
                <a:spcPct val="90000"/>
              </a:lnSpc>
            </a:pPr>
            <a:r>
              <a:rPr lang="en-US" sz="2400" smtClean="0"/>
              <a:t>It contains the same tables in </a:t>
            </a:r>
            <a:r>
              <a:rPr lang="en-US" sz="2400" i="1" smtClean="0"/>
              <a:t>both</a:t>
            </a:r>
            <a:r>
              <a:rPr lang="en-US" sz="2400" smtClean="0"/>
              <a:t> levels of the query.</a:t>
            </a:r>
          </a:p>
          <a:p>
            <a:pPr lvl="1" eaLnBrk="1" hangingPunct="1">
              <a:lnSpc>
                <a:spcPct val="90000"/>
              </a:lnSpc>
            </a:pPr>
            <a:endParaRPr lang="en-US" sz="2000" smtClean="0"/>
          </a:p>
          <a:p>
            <a:pPr eaLnBrk="1" hangingPunct="1">
              <a:lnSpc>
                <a:spcPct val="90000"/>
              </a:lnSpc>
              <a:buFontTx/>
              <a:buNone/>
            </a:pPr>
            <a:r>
              <a:rPr lang="en-US" sz="2400" b="1" smtClean="0">
                <a:solidFill>
                  <a:srgbClr val="0066FF"/>
                </a:solidFill>
                <a:latin typeface="Courier New" panose="02070309020205020404" pitchFamily="49" charset="0"/>
              </a:rPr>
              <a:t>  </a:t>
            </a:r>
            <a:r>
              <a:rPr lang="en-US" sz="2400" b="1" smtClean="0">
                <a:solidFill>
                  <a:srgbClr val="0099CC"/>
                </a:solidFill>
                <a:latin typeface="Courier New" panose="02070309020205020404" pitchFamily="49" charset="0"/>
              </a:rPr>
              <a:t>SELECT 	W1.Title, W1.Copy</a:t>
            </a:r>
          </a:p>
          <a:p>
            <a:pPr eaLnBrk="1" hangingPunct="1">
              <a:lnSpc>
                <a:spcPct val="90000"/>
              </a:lnSpc>
              <a:buFontTx/>
              <a:buNone/>
            </a:pPr>
            <a:r>
              <a:rPr lang="en-US" sz="2400" b="1" smtClean="0">
                <a:solidFill>
                  <a:srgbClr val="0099CC"/>
                </a:solidFill>
                <a:latin typeface="Courier New" panose="02070309020205020404" pitchFamily="49" charset="0"/>
              </a:rPr>
              <a:t>  FROM	WORK W1</a:t>
            </a:r>
          </a:p>
          <a:p>
            <a:pPr eaLnBrk="1" hangingPunct="1">
              <a:lnSpc>
                <a:spcPct val="90000"/>
              </a:lnSpc>
              <a:buFontTx/>
              <a:buNone/>
            </a:pPr>
            <a:r>
              <a:rPr lang="en-US" sz="2400" b="1" smtClean="0">
                <a:solidFill>
                  <a:srgbClr val="0099CC"/>
                </a:solidFill>
                <a:latin typeface="Courier New" panose="02070309020205020404" pitchFamily="49" charset="0"/>
              </a:rPr>
              <a:t>  WHERE 	W1.Title  IN</a:t>
            </a:r>
          </a:p>
          <a:p>
            <a:pPr eaLnBrk="1" hangingPunct="1">
              <a:lnSpc>
                <a:spcPct val="90000"/>
              </a:lnSpc>
              <a:buFontTx/>
              <a:buNone/>
            </a:pPr>
            <a:r>
              <a:rPr lang="en-US" sz="2400" b="1" smtClean="0">
                <a:solidFill>
                  <a:srgbClr val="0099CC"/>
                </a:solidFill>
                <a:latin typeface="Courier New" panose="02070309020205020404" pitchFamily="49" charset="0"/>
              </a:rPr>
              <a:t> 		    (SELECT 	W2.Title</a:t>
            </a:r>
          </a:p>
          <a:p>
            <a:pPr eaLnBrk="1" hangingPunct="1">
              <a:lnSpc>
                <a:spcPct val="90000"/>
              </a:lnSpc>
              <a:buFontTx/>
              <a:buNone/>
            </a:pPr>
            <a:r>
              <a:rPr lang="en-US" sz="2400" b="1" smtClean="0">
                <a:solidFill>
                  <a:srgbClr val="0099CC"/>
                </a:solidFill>
                <a:latin typeface="Courier New" panose="02070309020205020404" pitchFamily="49" charset="0"/>
              </a:rPr>
              <a:t>		     FROM 		WORK W2</a:t>
            </a:r>
          </a:p>
          <a:p>
            <a:pPr eaLnBrk="1" hangingPunct="1">
              <a:lnSpc>
                <a:spcPct val="90000"/>
              </a:lnSpc>
              <a:buFontTx/>
              <a:buNone/>
            </a:pPr>
            <a:r>
              <a:rPr lang="en-US" sz="2400" b="1" smtClean="0">
                <a:solidFill>
                  <a:srgbClr val="0099CC"/>
                </a:solidFill>
                <a:latin typeface="Courier New" panose="02070309020205020404" pitchFamily="49" charset="0"/>
              </a:rPr>
              <a:t>		     WHERE  	W1.Title = W2.Title</a:t>
            </a:r>
          </a:p>
          <a:p>
            <a:pPr eaLnBrk="1" hangingPunct="1">
              <a:lnSpc>
                <a:spcPct val="90000"/>
              </a:lnSpc>
              <a:buFontTx/>
              <a:buNone/>
            </a:pPr>
            <a:r>
              <a:rPr lang="en-US" sz="2400" b="1" smtClean="0">
                <a:solidFill>
                  <a:srgbClr val="0099CC"/>
                </a:solidFill>
                <a:latin typeface="Courier New" panose="02070309020205020404" pitchFamily="49" charset="0"/>
              </a:rPr>
              <a:t>		        AND	W1.WorkID &lt;&gt; W2.WorkID);</a:t>
            </a:r>
          </a:p>
          <a:p>
            <a:pPr lvl="1" eaLnBrk="1" hangingPunct="1">
              <a:lnSpc>
                <a:spcPct val="90000"/>
              </a:lnSpc>
            </a:pPr>
            <a:endParaRPr lang="en-US" sz="2000" smtClean="0"/>
          </a:p>
          <a:p>
            <a:pPr eaLnBrk="1" hangingPunct="1">
              <a:lnSpc>
                <a:spcPct val="90000"/>
              </a:lnSpc>
            </a:pPr>
            <a:endParaRPr lang="en-US" sz="2400" smtClean="0"/>
          </a:p>
        </p:txBody>
      </p: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7</a:t>
            </a:fld>
            <a:endParaRPr lang="en-US" smtClean="0"/>
          </a:p>
          <a:p>
            <a:endParaRPr lang="en-US"/>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Correlated </a:t>
            </a:r>
            <a:r>
              <a:rPr lang="en-US" dirty="0" err="1" smtClean="0"/>
              <a:t>Subquery</a:t>
            </a:r>
            <a:r>
              <a:rPr lang="en-US" dirty="0" smtClean="0"/>
              <a:t> Results</a:t>
            </a:r>
          </a:p>
        </p:txBody>
      </p: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8</a:t>
            </a:fld>
            <a:endParaRPr lang="en-US" smtClean="0"/>
          </a:p>
          <a:p>
            <a:endParaRPr lang="en-US"/>
          </a:p>
        </p:txBody>
      </p:sp>
      <p:pic>
        <p:nvPicPr>
          <p:cNvPr id="5" name="Picture 4"/>
          <p:cNvPicPr>
            <a:picLocks noChangeAspect="1"/>
          </p:cNvPicPr>
          <p:nvPr/>
        </p:nvPicPr>
        <p:blipFill>
          <a:blip r:embed="rId3"/>
          <a:stretch>
            <a:fillRect/>
          </a:stretch>
        </p:blipFill>
        <p:spPr>
          <a:xfrm>
            <a:off x="2633905" y="1600200"/>
            <a:ext cx="3876190" cy="4371429"/>
          </a:xfrm>
          <a:prstGeom prst="rect">
            <a:avLst/>
          </a:prstGeom>
        </p:spPr>
      </p:pic>
      <p:sp>
        <p:nvSpPr>
          <p:cNvPr id="6" name="Footer Placeholder 5"/>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extLst>
      <p:ext uri="{BB962C8B-B14F-4D97-AF65-F5344CB8AC3E}">
        <p14:creationId xmlns:p14="http://schemas.microsoft.com/office/powerpoint/2010/main" val="58282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z="4000" smtClean="0"/>
              <a:t>Checking Functional Dependencies</a:t>
            </a:r>
          </a:p>
        </p:txBody>
      </p:sp>
      <p:sp>
        <p:nvSpPr>
          <p:cNvPr id="19459" name="Rectangle 3"/>
          <p:cNvSpPr>
            <a:spLocks noGrp="1" noChangeArrowheads="1"/>
          </p:cNvSpPr>
          <p:nvPr>
            <p:ph type="body" idx="1"/>
          </p:nvPr>
        </p:nvSpPr>
        <p:spPr/>
        <p:txBody>
          <a:bodyPr/>
          <a:lstStyle/>
          <a:p>
            <a:pPr eaLnBrk="1" hangingPunct="1">
              <a:lnSpc>
                <a:spcPct val="90000"/>
              </a:lnSpc>
            </a:pPr>
            <a:r>
              <a:rPr lang="en-US" sz="2400" smtClean="0"/>
              <a:t>The following correlated subquery can be used to check for any rows that violate the functional dependency.</a:t>
            </a:r>
          </a:p>
          <a:p>
            <a:pPr lvl="1" eaLnBrk="1" hangingPunct="1">
              <a:lnSpc>
                <a:spcPct val="90000"/>
              </a:lnSpc>
              <a:buFontTx/>
              <a:buNone/>
            </a:pPr>
            <a:r>
              <a:rPr lang="en-US" sz="2000" smtClean="0"/>
              <a:t>			</a:t>
            </a:r>
            <a:r>
              <a:rPr lang="en-US" sz="2000" b="1" smtClean="0">
                <a:solidFill>
                  <a:srgbClr val="0099CC"/>
                </a:solidFill>
              </a:rPr>
              <a:t>Department </a:t>
            </a:r>
            <a:r>
              <a:rPr lang="en-US" sz="2000" b="1" smtClean="0">
                <a:solidFill>
                  <a:srgbClr val="0099CC"/>
                </a:solidFill>
                <a:sym typeface="Wingdings" panose="05000000000000000000" pitchFamily="2" charset="2"/>
              </a:rPr>
              <a:t> BudgetCode</a:t>
            </a:r>
          </a:p>
          <a:p>
            <a:pPr lvl="1" eaLnBrk="1" hangingPunct="1">
              <a:lnSpc>
                <a:spcPct val="90000"/>
              </a:lnSpc>
              <a:buFontTx/>
              <a:buNone/>
            </a:pPr>
            <a:endParaRPr lang="en-US" sz="2000" b="1" smtClean="0">
              <a:solidFill>
                <a:srgbClr val="0066FF"/>
              </a:solidFill>
              <a:sym typeface="Wingdings" panose="05000000000000000000" pitchFamily="2" charset="2"/>
            </a:endParaRPr>
          </a:p>
          <a:p>
            <a:pPr eaLnBrk="1" hangingPunct="1">
              <a:lnSpc>
                <a:spcPct val="90000"/>
              </a:lnSpc>
              <a:buFontTx/>
              <a:buNone/>
            </a:pPr>
            <a:r>
              <a:rPr lang="en-US" sz="2000" b="1" smtClean="0">
                <a:solidFill>
                  <a:srgbClr val="0066FF"/>
                </a:solidFill>
                <a:latin typeface="Courier New" panose="02070309020205020404" pitchFamily="49" charset="0"/>
              </a:rPr>
              <a:t>  </a:t>
            </a:r>
            <a:r>
              <a:rPr lang="en-US" sz="2000" b="1" smtClean="0">
                <a:solidFill>
                  <a:srgbClr val="0099CC"/>
                </a:solidFill>
                <a:latin typeface="Courier New" panose="02070309020205020404" pitchFamily="49" charset="0"/>
              </a:rPr>
              <a:t>SELECT 	E1.Department, E1.BudgetCode</a:t>
            </a:r>
          </a:p>
          <a:p>
            <a:pPr eaLnBrk="1" hangingPunct="1">
              <a:lnSpc>
                <a:spcPct val="90000"/>
              </a:lnSpc>
              <a:buFontTx/>
              <a:buNone/>
            </a:pPr>
            <a:r>
              <a:rPr lang="en-US" sz="2000" b="1" smtClean="0">
                <a:solidFill>
                  <a:srgbClr val="0099CC"/>
                </a:solidFill>
                <a:latin typeface="Courier New" panose="02070309020205020404" pitchFamily="49" charset="0"/>
              </a:rPr>
              <a:t>  FROM 	EMPLOYEE E1</a:t>
            </a:r>
          </a:p>
          <a:p>
            <a:pPr eaLnBrk="1" hangingPunct="1">
              <a:lnSpc>
                <a:spcPct val="90000"/>
              </a:lnSpc>
              <a:buFontTx/>
              <a:buNone/>
            </a:pPr>
            <a:r>
              <a:rPr lang="en-US" sz="2000" b="1" smtClean="0">
                <a:solidFill>
                  <a:srgbClr val="0099CC"/>
                </a:solidFill>
                <a:latin typeface="Courier New" panose="02070309020205020404" pitchFamily="49" charset="0"/>
              </a:rPr>
              <a:t>  WHERE 	E1.Department IN</a:t>
            </a:r>
          </a:p>
          <a:p>
            <a:pPr lvl="1" eaLnBrk="1" hangingPunct="1">
              <a:lnSpc>
                <a:spcPct val="90000"/>
              </a:lnSpc>
              <a:buFontTx/>
              <a:buNone/>
            </a:pPr>
            <a:r>
              <a:rPr lang="en-US" sz="2000" b="1" smtClean="0">
                <a:solidFill>
                  <a:srgbClr val="0099CC"/>
                </a:solidFill>
                <a:latin typeface="Courier New" panose="02070309020205020404" pitchFamily="49" charset="0"/>
              </a:rPr>
              <a:t>			(SELECT 	E2.Department</a:t>
            </a:r>
          </a:p>
          <a:p>
            <a:pPr lvl="1" eaLnBrk="1" hangingPunct="1">
              <a:lnSpc>
                <a:spcPct val="90000"/>
              </a:lnSpc>
              <a:buFontTx/>
              <a:buNone/>
            </a:pPr>
            <a:r>
              <a:rPr lang="en-US" sz="2000" b="1" smtClean="0">
                <a:solidFill>
                  <a:srgbClr val="0099CC"/>
                </a:solidFill>
                <a:latin typeface="Courier New" panose="02070309020205020404" pitchFamily="49" charset="0"/>
              </a:rPr>
              <a:t>			 FROM 	EMPLOYEE E2</a:t>
            </a:r>
          </a:p>
          <a:p>
            <a:pPr lvl="1" eaLnBrk="1" hangingPunct="1">
              <a:lnSpc>
                <a:spcPct val="90000"/>
              </a:lnSpc>
              <a:buFontTx/>
              <a:buNone/>
            </a:pPr>
            <a:r>
              <a:rPr lang="en-US" sz="2000" b="1" smtClean="0">
                <a:solidFill>
                  <a:srgbClr val="0099CC"/>
                </a:solidFill>
                <a:latin typeface="Courier New" panose="02070309020205020404" pitchFamily="49" charset="0"/>
              </a:rPr>
              <a:t>			 WHERE 	E1.Department = 						    E2.Department</a:t>
            </a:r>
          </a:p>
          <a:p>
            <a:pPr lvl="1" eaLnBrk="1" hangingPunct="1">
              <a:lnSpc>
                <a:spcPct val="90000"/>
              </a:lnSpc>
              <a:buFontTx/>
              <a:buNone/>
            </a:pPr>
            <a:r>
              <a:rPr lang="en-US" sz="2000" b="1" smtClean="0">
                <a:solidFill>
                  <a:srgbClr val="0099CC"/>
                </a:solidFill>
                <a:latin typeface="Courier New" panose="02070309020205020404" pitchFamily="49" charset="0"/>
              </a:rPr>
              <a:t>				AND 	E1.BudgetCode &lt;&gt; 						    E2.BudgetCode);</a:t>
            </a:r>
          </a:p>
        </p:txBody>
      </p:sp>
      <p:sp>
        <p:nvSpPr>
          <p:cNvPr id="3" name="Slide Number Placeholder 2"/>
          <p:cNvSpPr>
            <a:spLocks noGrp="1"/>
          </p:cNvSpPr>
          <p:nvPr>
            <p:ph type="sldNum" sz="quarter" idx="11"/>
          </p:nvPr>
        </p:nvSpPr>
        <p:spPr/>
        <p:txBody>
          <a:bodyPr/>
          <a:lstStyle/>
          <a:p>
            <a:r>
              <a:rPr lang="en-US" smtClean="0"/>
              <a:t>8-</a:t>
            </a:r>
            <a:fld id="{67E5CB67-EA94-4A43-A3F3-E97EE90F341D}" type="slidenum">
              <a:rPr lang="en-US" smtClean="0"/>
              <a:pPr/>
              <a:t>9</a:t>
            </a:fld>
            <a:endParaRPr lang="en-US" smtClean="0"/>
          </a:p>
          <a:p>
            <a:endParaRPr lang="en-US"/>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1912</Words>
  <Application>Microsoft Office PowerPoint</Application>
  <PresentationFormat>On-screen Show (4:3)</PresentationFormat>
  <Paragraphs>273</Paragraphs>
  <Slides>37</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Courier New</vt:lpstr>
      <vt:lpstr>Times New Roman</vt:lpstr>
      <vt:lpstr>Wingdings</vt:lpstr>
      <vt:lpstr>Default Design</vt:lpstr>
      <vt:lpstr> David M. Kroenke and David J. Auer Database Processing Fundamentals, Design, and Implementation </vt:lpstr>
      <vt:lpstr>Chapter Objectives</vt:lpstr>
      <vt:lpstr>Need for Database Redesign</vt:lpstr>
      <vt:lpstr>Correlated Subqueries</vt:lpstr>
      <vt:lpstr>Non-Correlated Subquery</vt:lpstr>
      <vt:lpstr>Non-Correlated Subquery Results</vt:lpstr>
      <vt:lpstr>Correlated Subquery</vt:lpstr>
      <vt:lpstr>Correlated Subquery Results</vt:lpstr>
      <vt:lpstr>Checking Functional Dependencies</vt:lpstr>
      <vt:lpstr>Checking Functional Dependencies Results</vt:lpstr>
      <vt:lpstr>EXISTS and NOT EXISTS</vt:lpstr>
      <vt:lpstr>Checking Functional Dependencies</vt:lpstr>
      <vt:lpstr>Double NOT EXISTS</vt:lpstr>
      <vt:lpstr>Double NOT EXISTS Results</vt:lpstr>
      <vt:lpstr>Database Redesign</vt:lpstr>
      <vt:lpstr>Reverse Engineering (RE)</vt:lpstr>
      <vt:lpstr>Reverse Engineered Data Model</vt:lpstr>
      <vt:lpstr>Dependency Graphs</vt:lpstr>
      <vt:lpstr>Composite Dependency Graph [Incomplete]</vt:lpstr>
      <vt:lpstr>Database Backup and Test Databases</vt:lpstr>
      <vt:lpstr>Database Redesign Changes</vt:lpstr>
      <vt:lpstr>Changing Table Names</vt:lpstr>
      <vt:lpstr>Adding Columns</vt:lpstr>
      <vt:lpstr>Dropping Columns </vt:lpstr>
      <vt:lpstr>Changing Data Type or Constraints</vt:lpstr>
      <vt:lpstr>Changing Data Type or Constraints</vt:lpstr>
      <vt:lpstr>Adding and Dropping Constraints</vt:lpstr>
      <vt:lpstr>Changing Minimum Cardinalities</vt:lpstr>
      <vt:lpstr>Changing Maximum Cardinalities: 1:1 to 1:N</vt:lpstr>
      <vt:lpstr>Changing Maximum Cardinalities: 1:1 to 1:N Example</vt:lpstr>
      <vt:lpstr>Changing Maximum Cardinalities: 1:N to N:M</vt:lpstr>
      <vt:lpstr>Changing Maximum Cardinalities: 1:N to N:M Example</vt:lpstr>
      <vt:lpstr>Reducing Cardinalities </vt:lpstr>
      <vt:lpstr>Adding and Deleting Relationships</vt:lpstr>
      <vt:lpstr>Forward Engineering</vt:lpstr>
      <vt:lpstr> David Kroenke and David Auer  Database Processing Fundamentals, Design, and Implementation  (13th Edition)  </vt:lpstr>
      <vt:lpstr>PowerPoint Presentation</vt:lpstr>
    </vt:vector>
  </TitlesOfParts>
  <Company>Western Washington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Kroenke-Auer-DBP-e13-PPT-Chapter08</dc:title>
  <dc:creator>David J. Auer</dc:creator>
  <cp:lastModifiedBy>David Auer</cp:lastModifiedBy>
  <cp:revision>58</cp:revision>
  <dcterms:created xsi:type="dcterms:W3CDTF">2005-01-24T23:48:45Z</dcterms:created>
  <dcterms:modified xsi:type="dcterms:W3CDTF">2013-08-08T15:54:00Z</dcterms:modified>
</cp:coreProperties>
</file>