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sldIdLst>
    <p:sldId id="307" r:id="rId2"/>
    <p:sldId id="308" r:id="rId3"/>
    <p:sldId id="310" r:id="rId4"/>
    <p:sldId id="260" r:id="rId5"/>
    <p:sldId id="261" r:id="rId6"/>
    <p:sldId id="314" r:id="rId7"/>
    <p:sldId id="263" r:id="rId8"/>
    <p:sldId id="264" r:id="rId9"/>
    <p:sldId id="257" r:id="rId10"/>
    <p:sldId id="265" r:id="rId11"/>
    <p:sldId id="267" r:id="rId12"/>
    <p:sldId id="266" r:id="rId13"/>
    <p:sldId id="268" r:id="rId14"/>
    <p:sldId id="270" r:id="rId15"/>
    <p:sldId id="271" r:id="rId16"/>
    <p:sldId id="269" r:id="rId17"/>
    <p:sldId id="272" r:id="rId18"/>
    <p:sldId id="274" r:id="rId19"/>
    <p:sldId id="275" r:id="rId20"/>
    <p:sldId id="273" r:id="rId21"/>
    <p:sldId id="278" r:id="rId22"/>
    <p:sldId id="276" r:id="rId23"/>
    <p:sldId id="277" r:id="rId24"/>
    <p:sldId id="280" r:id="rId25"/>
    <p:sldId id="281" r:id="rId26"/>
    <p:sldId id="283" r:id="rId27"/>
    <p:sldId id="284" r:id="rId28"/>
    <p:sldId id="285" r:id="rId29"/>
    <p:sldId id="282" r:id="rId30"/>
    <p:sldId id="320" r:id="rId31"/>
    <p:sldId id="286" r:id="rId32"/>
    <p:sldId id="289" r:id="rId33"/>
    <p:sldId id="287" r:id="rId34"/>
    <p:sldId id="288" r:id="rId35"/>
    <p:sldId id="311" r:id="rId36"/>
    <p:sldId id="321" r:id="rId37"/>
    <p:sldId id="291" r:id="rId38"/>
    <p:sldId id="292" r:id="rId39"/>
    <p:sldId id="293" r:id="rId40"/>
    <p:sldId id="294" r:id="rId41"/>
    <p:sldId id="295" r:id="rId42"/>
    <p:sldId id="296" r:id="rId43"/>
    <p:sldId id="297" r:id="rId44"/>
    <p:sldId id="298" r:id="rId45"/>
    <p:sldId id="299" r:id="rId46"/>
    <p:sldId id="304" r:id="rId47"/>
    <p:sldId id="300" r:id="rId48"/>
    <p:sldId id="279" r:id="rId49"/>
    <p:sldId id="301" r:id="rId50"/>
    <p:sldId id="305" r:id="rId51"/>
    <p:sldId id="306" r:id="rId52"/>
    <p:sldId id="313" r:id="rId53"/>
    <p:sldId id="312"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9966"/>
    <a:srgbClr val="0099CC"/>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4660"/>
  </p:normalViewPr>
  <p:slideViewPr>
    <p:cSldViewPr>
      <p:cViewPr varScale="1">
        <p:scale>
          <a:sx n="125" d="100"/>
          <a:sy n="125" d="100"/>
        </p:scale>
        <p:origin x="109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0247FD3-6C1D-4CC0-BC8F-B8910A43A69B}" type="slidenum">
              <a:rPr lang="en-US"/>
              <a:pPr/>
              <a:t>‹#›</a:t>
            </a:fld>
            <a:endParaRPr lang="en-US"/>
          </a:p>
        </p:txBody>
      </p:sp>
    </p:spTree>
    <p:extLst>
      <p:ext uri="{BB962C8B-B14F-4D97-AF65-F5344CB8AC3E}">
        <p14:creationId xmlns:p14="http://schemas.microsoft.com/office/powerpoint/2010/main" val="6276722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338974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41964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269301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996484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229794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843802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115182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004548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053818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780410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095909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367895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887028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086855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29377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353561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383530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321336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451604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994366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034047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03325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079605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8754367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7065300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9526112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257034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0366466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6356932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9375966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905114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53998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364050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320989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8053273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4356269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4475479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5613866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3593485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9078602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4012749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7413671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0002457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652085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98725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8293018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8234618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F4C127-B7B8-466D-A64C-ACD8B788FE5E}" type="slidenum">
              <a:rPr lang="en-US"/>
              <a:pPr eaLnBrk="1" hangingPunct="1"/>
              <a:t>52</a:t>
            </a:fld>
            <a:endParaRPr lang="en-US"/>
          </a:p>
        </p:txBody>
      </p:sp>
    </p:spTree>
    <p:extLst>
      <p:ext uri="{BB962C8B-B14F-4D97-AF65-F5344CB8AC3E}">
        <p14:creationId xmlns:p14="http://schemas.microsoft.com/office/powerpoint/2010/main" val="4380713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2525" y="692150"/>
            <a:ext cx="4554538" cy="3416300"/>
          </a:xfrm>
          <a:ln/>
        </p:spPr>
      </p:sp>
      <p:sp>
        <p:nvSpPr>
          <p:cNvPr id="12390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endParaRPr lang="en-US" smtClean="0">
              <a:latin typeface="Arial" panose="020B0604020202020204" pitchFamily="34" charset="0"/>
            </a:endParaRPr>
          </a:p>
        </p:txBody>
      </p:sp>
    </p:spTree>
    <p:extLst>
      <p:ext uri="{BB962C8B-B14F-4D97-AF65-F5344CB8AC3E}">
        <p14:creationId xmlns:p14="http://schemas.microsoft.com/office/powerpoint/2010/main" val="739570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41773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083547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573971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12196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4"/>
          <p:cNvSpPr>
            <a:spLocks noGrp="1" noChangeArrowheads="1"/>
          </p:cNvSpPr>
          <p:nvPr>
            <p:ph type="sldNum" sz="quarter" idx="11"/>
          </p:nvPr>
        </p:nvSpPr>
        <p:spPr/>
        <p:txBody>
          <a:bodyPr/>
          <a:lstStyle>
            <a:lvl1pPr>
              <a:defRPr/>
            </a:lvl1pPr>
          </a:lstStyle>
          <a:p>
            <a:r>
              <a:rPr lang="en-US"/>
              <a:t>9-</a:t>
            </a:r>
            <a:fld id="{6C528B60-2178-4B2E-9303-6588CB5475B9}" type="slidenum">
              <a:rPr lang="en-US"/>
              <a:pPr/>
              <a:t>‹#›</a:t>
            </a:fld>
            <a:endParaRPr lang="en-US"/>
          </a:p>
          <a:p>
            <a:endParaRPr lang="en-US"/>
          </a:p>
        </p:txBody>
      </p:sp>
    </p:spTree>
    <p:extLst>
      <p:ext uri="{BB962C8B-B14F-4D97-AF65-F5344CB8AC3E}">
        <p14:creationId xmlns:p14="http://schemas.microsoft.com/office/powerpoint/2010/main" val="36001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4"/>
          <p:cNvSpPr>
            <a:spLocks noGrp="1" noChangeArrowheads="1"/>
          </p:cNvSpPr>
          <p:nvPr>
            <p:ph type="sldNum" sz="quarter" idx="11"/>
          </p:nvPr>
        </p:nvSpPr>
        <p:spPr/>
        <p:txBody>
          <a:bodyPr/>
          <a:lstStyle>
            <a:lvl1pPr>
              <a:defRPr/>
            </a:lvl1pPr>
          </a:lstStyle>
          <a:p>
            <a:r>
              <a:rPr lang="en-US"/>
              <a:t>9-</a:t>
            </a:r>
            <a:fld id="{23C5C346-EB25-4850-91DA-9F4D246ABF0A}" type="slidenum">
              <a:rPr lang="en-US"/>
              <a:pPr/>
              <a:t>‹#›</a:t>
            </a:fld>
            <a:endParaRPr lang="en-US"/>
          </a:p>
          <a:p>
            <a:endParaRPr lang="en-US"/>
          </a:p>
        </p:txBody>
      </p:sp>
    </p:spTree>
    <p:extLst>
      <p:ext uri="{BB962C8B-B14F-4D97-AF65-F5344CB8AC3E}">
        <p14:creationId xmlns:p14="http://schemas.microsoft.com/office/powerpoint/2010/main" val="309363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4"/>
          <p:cNvSpPr>
            <a:spLocks noGrp="1" noChangeArrowheads="1"/>
          </p:cNvSpPr>
          <p:nvPr>
            <p:ph type="sldNum" sz="quarter" idx="11"/>
          </p:nvPr>
        </p:nvSpPr>
        <p:spPr/>
        <p:txBody>
          <a:bodyPr/>
          <a:lstStyle>
            <a:lvl1pPr>
              <a:defRPr/>
            </a:lvl1pPr>
          </a:lstStyle>
          <a:p>
            <a:r>
              <a:rPr lang="en-US"/>
              <a:t>9-</a:t>
            </a:r>
            <a:fld id="{20169417-8600-46E4-9F32-027B4E6C7DFB}" type="slidenum">
              <a:rPr lang="en-US"/>
              <a:pPr/>
              <a:t>‹#›</a:t>
            </a:fld>
            <a:endParaRPr lang="en-US"/>
          </a:p>
          <a:p>
            <a:endParaRPr lang="en-US"/>
          </a:p>
        </p:txBody>
      </p:sp>
    </p:spTree>
    <p:extLst>
      <p:ext uri="{BB962C8B-B14F-4D97-AF65-F5344CB8AC3E}">
        <p14:creationId xmlns:p14="http://schemas.microsoft.com/office/powerpoint/2010/main" val="599181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248400"/>
            <a:ext cx="5943600" cy="476250"/>
          </a:xfrm>
        </p:spPr>
        <p:txBody>
          <a:bodyPr/>
          <a:lstStyle>
            <a:lvl1pPr>
              <a:defRPr>
                <a:solidFill>
                  <a:srgbClr val="0099CC"/>
                </a:solidFill>
              </a:defRPr>
            </a:lvl1pPr>
          </a:lstStyle>
          <a:p>
            <a:pPr>
              <a:defRPr/>
            </a:pPr>
            <a:r>
              <a:rPr lang="en-US" smtClean="0"/>
              <a:t>KROENKE AND AUER - DATABASE PROCESSING, 13th Edition  © 2014 Pearson Education, Inc.</a:t>
            </a:r>
            <a:endParaRPr lang="en-US" dirty="0"/>
          </a:p>
        </p:txBody>
      </p:sp>
      <p:sp>
        <p:nvSpPr>
          <p:cNvPr id="6" name="Slide Number Placeholder 5"/>
          <p:cNvSpPr>
            <a:spLocks noGrp="1"/>
          </p:cNvSpPr>
          <p:nvPr>
            <p:ph type="sldNum" sz="quarter" idx="11"/>
          </p:nvPr>
        </p:nvSpPr>
        <p:spPr/>
        <p:txBody>
          <a:bodyPr/>
          <a:lstStyle>
            <a:lvl1pPr>
              <a:defRPr/>
            </a:lvl1pPr>
          </a:lstStyle>
          <a:p>
            <a:r>
              <a:rPr lang="en-US"/>
              <a:t>9-</a:t>
            </a:r>
            <a:fld id="{01A6C3FC-3D11-40A7-971F-36F56074DE3B}" type="slidenum">
              <a:rPr lang="en-US"/>
              <a:pPr/>
              <a:t>‹#›</a:t>
            </a:fld>
            <a:endParaRPr lang="en-US"/>
          </a:p>
          <a:p>
            <a:endParaRPr lang="en-US"/>
          </a:p>
        </p:txBody>
      </p:sp>
    </p:spTree>
    <p:extLst>
      <p:ext uri="{BB962C8B-B14F-4D97-AF65-F5344CB8AC3E}">
        <p14:creationId xmlns:p14="http://schemas.microsoft.com/office/powerpoint/2010/main" val="358746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4"/>
          <p:cNvSpPr>
            <a:spLocks noGrp="1" noChangeArrowheads="1"/>
          </p:cNvSpPr>
          <p:nvPr>
            <p:ph type="sldNum" sz="quarter" idx="11"/>
          </p:nvPr>
        </p:nvSpPr>
        <p:spPr/>
        <p:txBody>
          <a:bodyPr/>
          <a:lstStyle>
            <a:lvl1pPr>
              <a:defRPr/>
            </a:lvl1pPr>
          </a:lstStyle>
          <a:p>
            <a:r>
              <a:rPr lang="en-US"/>
              <a:t>9-</a:t>
            </a:r>
            <a:fld id="{10A00118-B76E-4A84-9314-1FDB2C5824C1}" type="slidenum">
              <a:rPr lang="en-US"/>
              <a:pPr/>
              <a:t>‹#›</a:t>
            </a:fld>
            <a:endParaRPr lang="en-US"/>
          </a:p>
          <a:p>
            <a:endParaRPr lang="en-US"/>
          </a:p>
        </p:txBody>
      </p:sp>
    </p:spTree>
    <p:extLst>
      <p:ext uri="{BB962C8B-B14F-4D97-AF65-F5344CB8AC3E}">
        <p14:creationId xmlns:p14="http://schemas.microsoft.com/office/powerpoint/2010/main" val="722219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4"/>
          <p:cNvSpPr>
            <a:spLocks noGrp="1" noChangeArrowheads="1"/>
          </p:cNvSpPr>
          <p:nvPr>
            <p:ph type="sldNum" sz="quarter" idx="11"/>
          </p:nvPr>
        </p:nvSpPr>
        <p:spPr/>
        <p:txBody>
          <a:bodyPr/>
          <a:lstStyle>
            <a:lvl1pPr>
              <a:defRPr/>
            </a:lvl1pPr>
          </a:lstStyle>
          <a:p>
            <a:r>
              <a:rPr lang="en-US"/>
              <a:t>9-</a:t>
            </a:r>
            <a:fld id="{56B89D4F-6286-4E20-9004-803A91502A93}" type="slidenum">
              <a:rPr lang="en-US"/>
              <a:pPr/>
              <a:t>‹#›</a:t>
            </a:fld>
            <a:endParaRPr lang="en-US"/>
          </a:p>
          <a:p>
            <a:endParaRPr lang="en-US"/>
          </a:p>
        </p:txBody>
      </p:sp>
    </p:spTree>
    <p:extLst>
      <p:ext uri="{BB962C8B-B14F-4D97-AF65-F5344CB8AC3E}">
        <p14:creationId xmlns:p14="http://schemas.microsoft.com/office/powerpoint/2010/main" val="417495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6" name="Rectangle 5"/>
          <p:cNvSpPr>
            <a:spLocks noGrp="1" noChangeArrowheads="1"/>
          </p:cNvSpPr>
          <p:nvPr>
            <p:ph type="sldNum" sz="quarter" idx="11"/>
          </p:nvPr>
        </p:nvSpPr>
        <p:spPr/>
        <p:txBody>
          <a:bodyPr/>
          <a:lstStyle>
            <a:lvl1pPr>
              <a:defRPr/>
            </a:lvl1pPr>
          </a:lstStyle>
          <a:p>
            <a:r>
              <a:rPr lang="en-US"/>
              <a:t>9-</a:t>
            </a:r>
            <a:fld id="{49B01434-474A-466E-93BD-2AC279802BCE}" type="slidenum">
              <a:rPr lang="en-US"/>
              <a:pPr/>
              <a:t>‹#›</a:t>
            </a:fld>
            <a:endParaRPr lang="en-US"/>
          </a:p>
          <a:p>
            <a:endParaRPr lang="en-US"/>
          </a:p>
        </p:txBody>
      </p:sp>
    </p:spTree>
    <p:extLst>
      <p:ext uri="{BB962C8B-B14F-4D97-AF65-F5344CB8AC3E}">
        <p14:creationId xmlns:p14="http://schemas.microsoft.com/office/powerpoint/2010/main" val="37962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8" name="Rectangle 7"/>
          <p:cNvSpPr>
            <a:spLocks noGrp="1" noChangeArrowheads="1"/>
          </p:cNvSpPr>
          <p:nvPr>
            <p:ph type="sldNum" sz="quarter" idx="11"/>
          </p:nvPr>
        </p:nvSpPr>
        <p:spPr/>
        <p:txBody>
          <a:bodyPr/>
          <a:lstStyle>
            <a:lvl1pPr>
              <a:defRPr/>
            </a:lvl1pPr>
          </a:lstStyle>
          <a:p>
            <a:r>
              <a:rPr lang="en-US"/>
              <a:t>9-</a:t>
            </a:r>
            <a:fld id="{661110F6-5680-4F90-97B9-E969AB808ACA}" type="slidenum">
              <a:rPr lang="en-US"/>
              <a:pPr/>
              <a:t>‹#›</a:t>
            </a:fld>
            <a:endParaRPr lang="en-US"/>
          </a:p>
          <a:p>
            <a:endParaRPr lang="en-US"/>
          </a:p>
        </p:txBody>
      </p:sp>
    </p:spTree>
    <p:extLst>
      <p:ext uri="{BB962C8B-B14F-4D97-AF65-F5344CB8AC3E}">
        <p14:creationId xmlns:p14="http://schemas.microsoft.com/office/powerpoint/2010/main" val="93376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4" name="Rectangle 3"/>
          <p:cNvSpPr>
            <a:spLocks noGrp="1" noChangeArrowheads="1"/>
          </p:cNvSpPr>
          <p:nvPr>
            <p:ph type="sldNum" sz="quarter" idx="11"/>
          </p:nvPr>
        </p:nvSpPr>
        <p:spPr/>
        <p:txBody>
          <a:bodyPr/>
          <a:lstStyle>
            <a:lvl1pPr>
              <a:defRPr/>
            </a:lvl1pPr>
          </a:lstStyle>
          <a:p>
            <a:r>
              <a:rPr lang="en-US"/>
              <a:t>9-</a:t>
            </a:r>
            <a:fld id="{FA4DE28B-A57C-4F67-BE83-AE7E062D2481}" type="slidenum">
              <a:rPr lang="en-US"/>
              <a:pPr/>
              <a:t>‹#›</a:t>
            </a:fld>
            <a:endParaRPr lang="en-US"/>
          </a:p>
          <a:p>
            <a:endParaRPr lang="en-US"/>
          </a:p>
        </p:txBody>
      </p:sp>
    </p:spTree>
    <p:extLst>
      <p:ext uri="{BB962C8B-B14F-4D97-AF65-F5344CB8AC3E}">
        <p14:creationId xmlns:p14="http://schemas.microsoft.com/office/powerpoint/2010/main" val="130936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3" name="Rectangle 2"/>
          <p:cNvSpPr>
            <a:spLocks noGrp="1" noChangeArrowheads="1"/>
          </p:cNvSpPr>
          <p:nvPr>
            <p:ph type="sldNum" sz="quarter" idx="11"/>
          </p:nvPr>
        </p:nvSpPr>
        <p:spPr/>
        <p:txBody>
          <a:bodyPr/>
          <a:lstStyle>
            <a:lvl1pPr>
              <a:defRPr/>
            </a:lvl1pPr>
          </a:lstStyle>
          <a:p>
            <a:r>
              <a:rPr lang="en-US"/>
              <a:t>9-</a:t>
            </a:r>
            <a:fld id="{9F5BB7D3-40CC-4E52-B7B9-6F6D9735E476}" type="slidenum">
              <a:rPr lang="en-US"/>
              <a:pPr/>
              <a:t>‹#›</a:t>
            </a:fld>
            <a:endParaRPr lang="en-US"/>
          </a:p>
          <a:p>
            <a:endParaRPr lang="en-US"/>
          </a:p>
        </p:txBody>
      </p:sp>
    </p:spTree>
    <p:extLst>
      <p:ext uri="{BB962C8B-B14F-4D97-AF65-F5344CB8AC3E}">
        <p14:creationId xmlns:p14="http://schemas.microsoft.com/office/powerpoint/2010/main" val="11928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6" name="Rectangle 5"/>
          <p:cNvSpPr>
            <a:spLocks noGrp="1" noChangeArrowheads="1"/>
          </p:cNvSpPr>
          <p:nvPr>
            <p:ph type="sldNum" sz="quarter" idx="11"/>
          </p:nvPr>
        </p:nvSpPr>
        <p:spPr/>
        <p:txBody>
          <a:bodyPr/>
          <a:lstStyle>
            <a:lvl1pPr>
              <a:defRPr/>
            </a:lvl1pPr>
          </a:lstStyle>
          <a:p>
            <a:r>
              <a:rPr lang="en-US"/>
              <a:t>9-</a:t>
            </a:r>
            <a:fld id="{3650F902-5838-4BB7-9B0D-18E3F2894599}" type="slidenum">
              <a:rPr lang="en-US"/>
              <a:pPr/>
              <a:t>‹#›</a:t>
            </a:fld>
            <a:endParaRPr lang="en-US"/>
          </a:p>
          <a:p>
            <a:endParaRPr lang="en-US"/>
          </a:p>
        </p:txBody>
      </p:sp>
    </p:spTree>
    <p:extLst>
      <p:ext uri="{BB962C8B-B14F-4D97-AF65-F5344CB8AC3E}">
        <p14:creationId xmlns:p14="http://schemas.microsoft.com/office/powerpoint/2010/main" val="31271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6" name="Rectangle 5"/>
          <p:cNvSpPr>
            <a:spLocks noGrp="1" noChangeArrowheads="1"/>
          </p:cNvSpPr>
          <p:nvPr>
            <p:ph type="sldNum" sz="quarter" idx="11"/>
          </p:nvPr>
        </p:nvSpPr>
        <p:spPr/>
        <p:txBody>
          <a:bodyPr/>
          <a:lstStyle>
            <a:lvl1pPr>
              <a:defRPr/>
            </a:lvl1pPr>
          </a:lstStyle>
          <a:p>
            <a:r>
              <a:rPr lang="en-US"/>
              <a:t>9-</a:t>
            </a:r>
            <a:fld id="{CE0388ED-5E7C-4398-AA67-10BE11217E25}" type="slidenum">
              <a:rPr lang="en-US"/>
              <a:pPr/>
              <a:t>‹#›</a:t>
            </a:fld>
            <a:endParaRPr lang="en-US"/>
          </a:p>
          <a:p>
            <a:endParaRPr lang="en-US"/>
          </a:p>
        </p:txBody>
      </p:sp>
    </p:spTree>
    <p:extLst>
      <p:ext uri="{BB962C8B-B14F-4D97-AF65-F5344CB8AC3E}">
        <p14:creationId xmlns:p14="http://schemas.microsoft.com/office/powerpoint/2010/main" val="1117511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00CC"/>
          </a:solidFill>
          <a:ln>
            <a:noFill/>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248400"/>
            <a:ext cx="541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CC"/>
                </a:solidFill>
                <a:latin typeface="Arial" charset="0"/>
              </a:defRPr>
            </a:lvl1pPr>
          </a:lstStyle>
          <a:p>
            <a:pPr>
              <a:defRPr/>
            </a:pPr>
            <a:r>
              <a:rPr lang="en-US" dirty="0" smtClean="0"/>
              <a:t>KROENKE AND AUER - DATABASE PROCESSING, 13th Edition  © 2014 Pearson Education, Inc.</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CC"/>
                </a:solidFill>
              </a:defRPr>
            </a:lvl1pPr>
          </a:lstStyle>
          <a:p>
            <a:r>
              <a:rPr lang="en-US" dirty="0" smtClean="0"/>
              <a:t>9-</a:t>
            </a:r>
            <a:fld id="{79EE2DBB-7AE8-441D-BF18-2D73AB35159A}" type="slidenum">
              <a:rPr lang="en-US" smtClean="0"/>
              <a:pPr/>
              <a:t>‹#›</a:t>
            </a:fld>
            <a:endParaRPr lang="en-US" dirty="0" smtClean="0"/>
          </a:p>
          <a:p>
            <a:endParaRPr lang="en-US"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0"/>
            <a:ext cx="9144000" cy="2362200"/>
          </a:xfrm>
          <a:solidFill>
            <a:srgbClr val="0000CC"/>
          </a:solidFill>
        </p:spPr>
        <p:txBody>
          <a:bodyPr/>
          <a:lstStyle/>
          <a:p>
            <a:pPr eaLnBrk="1" hangingPunct="1">
              <a:spcBef>
                <a:spcPct val="20000"/>
              </a:spcBef>
              <a:defRPr/>
            </a:pPr>
            <a:r>
              <a:rPr lang="en-US" sz="4000" dirty="0" smtClean="0"/>
              <a:t/>
            </a:r>
            <a:br>
              <a:rPr lang="en-US" sz="4000" dirty="0" smtClean="0"/>
            </a:br>
            <a:r>
              <a:rPr lang="en-US" sz="4000" dirty="0">
                <a:latin typeface="Calibri" pitchFamily="34" charset="0"/>
                <a:cs typeface="Calibri" pitchFamily="34" charset="0"/>
              </a:rPr>
              <a:t>David M. </a:t>
            </a:r>
            <a:r>
              <a:rPr lang="en-US" sz="4000" dirty="0" err="1">
                <a:latin typeface="Calibri" pitchFamily="34" charset="0"/>
                <a:cs typeface="Calibri" pitchFamily="34" charset="0"/>
              </a:rPr>
              <a:t>Kroenke</a:t>
            </a:r>
            <a:r>
              <a:rPr lang="en-US" sz="4000" dirty="0">
                <a:latin typeface="Calibri" pitchFamily="34" charset="0"/>
                <a:cs typeface="Calibri" pitchFamily="34" charset="0"/>
              </a:rPr>
              <a:t> and David J. Auer</a:t>
            </a:r>
            <a:r>
              <a:rPr lang="en-US" sz="4000" dirty="0" smtClean="0"/>
              <a:t/>
            </a:r>
            <a:br>
              <a:rPr lang="en-US" sz="4000" dirty="0" smtClean="0"/>
            </a:br>
            <a:r>
              <a:rPr lang="en-US" sz="4000" dirty="0">
                <a:solidFill>
                  <a:schemeClr val="accent3"/>
                </a:solidFill>
                <a:latin typeface="Calibri" pitchFamily="34" charset="0"/>
                <a:cs typeface="Calibri" pitchFamily="34" charset="0"/>
              </a:rPr>
              <a:t>Database </a:t>
            </a:r>
            <a:r>
              <a:rPr lang="en-US" sz="4000" dirty="0" smtClean="0">
                <a:solidFill>
                  <a:schemeClr val="accent3"/>
                </a:solidFill>
                <a:latin typeface="Calibri" pitchFamily="34" charset="0"/>
                <a:cs typeface="Calibri" pitchFamily="34" charset="0"/>
              </a:rPr>
              <a:t>Processing</a:t>
            </a:r>
            <a:r>
              <a:rPr lang="en-US" sz="4000" dirty="0">
                <a:solidFill>
                  <a:schemeClr val="tx1"/>
                </a:solidFill>
                <a:latin typeface="Calibri" pitchFamily="34" charset="0"/>
                <a:cs typeface="Calibri" pitchFamily="34" charset="0"/>
              </a:rPr>
              <a:t/>
            </a:r>
            <a:br>
              <a:rPr lang="en-US" sz="4000" dirty="0">
                <a:solidFill>
                  <a:schemeClr val="tx1"/>
                </a:solidFill>
                <a:latin typeface="Calibri" pitchFamily="34" charset="0"/>
                <a:cs typeface="Calibri" pitchFamily="34" charset="0"/>
              </a:rPr>
            </a:br>
            <a:r>
              <a:rPr lang="en-US" sz="3200" dirty="0">
                <a:solidFill>
                  <a:schemeClr val="bg2">
                    <a:lumMod val="40000"/>
                    <a:lumOff val="60000"/>
                  </a:schemeClr>
                </a:solidFill>
                <a:latin typeface="Calibri" pitchFamily="34" charset="0"/>
                <a:cs typeface="Calibri" pitchFamily="34" charset="0"/>
              </a:rPr>
              <a:t>Fundamentals, Design, and Implementation</a:t>
            </a:r>
            <a:r>
              <a:rPr lang="en-US" sz="4000" dirty="0" smtClean="0">
                <a:solidFill>
                  <a:srgbClr val="B3B3B3"/>
                </a:solidFill>
              </a:rPr>
              <a:t/>
            </a:r>
            <a:br>
              <a:rPr lang="en-US" sz="4000" dirty="0" smtClean="0">
                <a:solidFill>
                  <a:srgbClr val="B3B3B3"/>
                </a:solidFill>
              </a:rPr>
            </a:br>
            <a:endParaRPr lang="en-US" sz="4000" dirty="0" smtClean="0"/>
          </a:p>
        </p:txBody>
      </p:sp>
      <p:sp>
        <p:nvSpPr>
          <p:cNvPr id="14340" name="Rectangle 5"/>
          <p:cNvSpPr>
            <a:spLocks noChangeArrowheads="1"/>
          </p:cNvSpPr>
          <p:nvPr/>
        </p:nvSpPr>
        <p:spPr bwMode="auto">
          <a:xfrm>
            <a:off x="3276600" y="2438400"/>
            <a:ext cx="5867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endParaRPr lang="en-US" sz="1000" b="1" dirty="0">
              <a:solidFill>
                <a:srgbClr val="3399FF"/>
              </a:solidFill>
            </a:endParaRPr>
          </a:p>
          <a:p>
            <a:pPr algn="ctr" eaLnBrk="1" hangingPunct="1">
              <a:spcBef>
                <a:spcPct val="20000"/>
              </a:spcBef>
            </a:pPr>
            <a:r>
              <a:rPr lang="en-US" sz="3600" b="1" dirty="0">
                <a:solidFill>
                  <a:srgbClr val="339966"/>
                </a:solidFill>
                <a:latin typeface="Calibri" panose="020F0502020204030204" pitchFamily="34" charset="0"/>
                <a:ea typeface="Calibri" panose="020F0502020204030204" pitchFamily="34" charset="0"/>
                <a:cs typeface="Calibri" panose="020F0502020204030204" pitchFamily="34" charset="0"/>
              </a:rPr>
              <a:t>Chapter Nine:</a:t>
            </a:r>
          </a:p>
          <a:p>
            <a:pPr algn="ctr" eaLnBrk="1" hangingPunct="1">
              <a:spcBef>
                <a:spcPct val="20000"/>
              </a:spcBef>
            </a:pP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Managing Multiuser</a:t>
            </a:r>
          </a:p>
          <a:p>
            <a:pPr algn="ctr" eaLnBrk="1" hangingPunct="1">
              <a:spcBef>
                <a:spcPct val="20000"/>
              </a:spcBef>
            </a:pP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Databases</a:t>
            </a:r>
          </a:p>
          <a:p>
            <a:pPr eaLnBrk="1" hangingPunct="1">
              <a:spcBef>
                <a:spcPct val="20000"/>
              </a:spcBef>
            </a:pPr>
            <a:r>
              <a:rPr lang="en-US" sz="4000" b="1" dirty="0"/>
              <a:t>	</a:t>
            </a:r>
          </a:p>
        </p:txBody>
      </p:sp>
      <p:sp>
        <p:nvSpPr>
          <p:cNvPr id="2055" name="Rectangle 7"/>
          <p:cNvSpPr>
            <a:spLocks noChangeArrowheads="1"/>
          </p:cNvSpPr>
          <p:nvPr/>
        </p:nvSpPr>
        <p:spPr bwMode="auto">
          <a:xfrm>
            <a:off x="457200" y="1524000"/>
            <a:ext cx="8001000" cy="1600200"/>
          </a:xfrm>
          <a:prstGeom prst="rect">
            <a:avLst/>
          </a:prstGeom>
          <a:noFill/>
          <a:ln w="9525">
            <a:noFill/>
            <a:miter lim="800000"/>
            <a:headEnd/>
            <a:tailEnd/>
          </a:ln>
          <a:effectLst/>
        </p:spPr>
        <p:txBody>
          <a:bodyPr/>
          <a:lstStyle/>
          <a:p>
            <a:pPr>
              <a:spcBef>
                <a:spcPct val="20000"/>
              </a:spcBef>
              <a:defRPr/>
            </a:pPr>
            <a:endParaRPr lang="en-US" sz="3200" dirty="0">
              <a:solidFill>
                <a:schemeClr val="bg2">
                  <a:lumMod val="60000"/>
                  <a:lumOff val="40000"/>
                </a:schemeClr>
              </a:solidFill>
              <a:latin typeface="Arial" charset="0"/>
            </a:endParaRPr>
          </a:p>
        </p:txBody>
      </p:sp>
      <p:cxnSp>
        <p:nvCxnSpPr>
          <p:cNvPr id="10" name="Straight Connector 9"/>
          <p:cNvCxnSpPr/>
          <p:nvPr/>
        </p:nvCxnSpPr>
        <p:spPr>
          <a:xfrm>
            <a:off x="0" y="23622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91443" y="2458723"/>
            <a:ext cx="3481524" cy="2294476"/>
          </a:xfrm>
          <a:prstGeom prst="rect">
            <a:avLst/>
          </a:prstGeom>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smtClean="0"/>
              <a:t>Errors Prevented with</a:t>
            </a:r>
            <a:br>
              <a:rPr lang="en-US" sz="4000" smtClean="0"/>
            </a:br>
            <a:r>
              <a:rPr lang="en-US" sz="4000" smtClean="0"/>
              <a:t>Atomic Transaction</a:t>
            </a:r>
          </a:p>
        </p:txBody>
      </p:sp>
      <p:pic>
        <p:nvPicPr>
          <p:cNvPr id="2355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476375"/>
            <a:ext cx="8218487"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10</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Concurrent Transaction</a:t>
            </a:r>
          </a:p>
        </p:txBody>
      </p:sp>
      <p:sp>
        <p:nvSpPr>
          <p:cNvPr id="24579" name="Rectangle 3"/>
          <p:cNvSpPr>
            <a:spLocks noGrp="1" noChangeArrowheads="1"/>
          </p:cNvSpPr>
          <p:nvPr>
            <p:ph type="body" idx="1"/>
          </p:nvPr>
        </p:nvSpPr>
        <p:spPr/>
        <p:txBody>
          <a:bodyPr/>
          <a:lstStyle/>
          <a:p>
            <a:pPr eaLnBrk="1" hangingPunct="1">
              <a:buClr>
                <a:schemeClr val="tx1"/>
              </a:buClr>
            </a:pPr>
            <a:r>
              <a:rPr lang="en-US" sz="2400" b="1" smtClean="0">
                <a:solidFill>
                  <a:srgbClr val="0099CC"/>
                </a:solidFill>
              </a:rPr>
              <a:t>Concurrent transactions</a:t>
            </a:r>
            <a:r>
              <a:rPr lang="en-US" sz="2400" smtClean="0">
                <a:solidFill>
                  <a:srgbClr val="0099CC"/>
                </a:solidFill>
              </a:rPr>
              <a:t> </a:t>
            </a:r>
            <a:r>
              <a:rPr lang="en-US" sz="2400" smtClean="0"/>
              <a:t>refer to two or more transactions that appear to users as they are being processed against a database at the same time.</a:t>
            </a:r>
          </a:p>
          <a:p>
            <a:pPr eaLnBrk="1" hangingPunct="1"/>
            <a:r>
              <a:rPr lang="en-US" sz="2400" smtClean="0"/>
              <a:t>In reality, CPU can execute only one instruction at a time.</a:t>
            </a:r>
          </a:p>
          <a:p>
            <a:pPr lvl="1" eaLnBrk="1" hangingPunct="1">
              <a:buClr>
                <a:schemeClr val="tx1"/>
              </a:buClr>
            </a:pPr>
            <a:r>
              <a:rPr lang="en-US" sz="2000" b="1" smtClean="0">
                <a:solidFill>
                  <a:srgbClr val="0099CC"/>
                </a:solidFill>
              </a:rPr>
              <a:t>Transactions are interleaved</a:t>
            </a:r>
            <a:r>
              <a:rPr lang="en-US" sz="2000" smtClean="0"/>
              <a:t>:</a:t>
            </a:r>
          </a:p>
          <a:p>
            <a:pPr lvl="2" eaLnBrk="1" hangingPunct="1">
              <a:buClr>
                <a:schemeClr val="tx1"/>
              </a:buClr>
            </a:pPr>
            <a:r>
              <a:rPr lang="en-US" sz="1600" smtClean="0"/>
              <a:t>The operating system quickly switches CPU services among tasks so that some portion of each of them is carried out in a given interval.</a:t>
            </a:r>
          </a:p>
          <a:p>
            <a:pPr eaLnBrk="1" hangingPunct="1"/>
            <a:r>
              <a:rPr lang="en-US" sz="2400" smtClean="0"/>
              <a:t>Concurrency problems are lost updates and inconsistent reads.</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11</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000" smtClean="0"/>
              <a:t>Concurrent Transaction Processing</a:t>
            </a:r>
          </a:p>
        </p:txBody>
      </p:sp>
      <p:pic>
        <p:nvPicPr>
          <p:cNvPr id="2560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47800"/>
            <a:ext cx="6181725"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12</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Lost Update Problem</a:t>
            </a:r>
          </a:p>
        </p:txBody>
      </p:sp>
      <p:pic>
        <p:nvPicPr>
          <p:cNvPr id="266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38" y="1447800"/>
            <a:ext cx="7323137"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13</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Resource Locking</a:t>
            </a:r>
          </a:p>
        </p:txBody>
      </p:sp>
      <p:sp>
        <p:nvSpPr>
          <p:cNvPr id="27651" name="Rectangle 3"/>
          <p:cNvSpPr>
            <a:spLocks noGrp="1" noChangeArrowheads="1"/>
          </p:cNvSpPr>
          <p:nvPr>
            <p:ph type="body" idx="1"/>
          </p:nvPr>
        </p:nvSpPr>
        <p:spPr/>
        <p:txBody>
          <a:bodyPr/>
          <a:lstStyle/>
          <a:p>
            <a:pPr eaLnBrk="1" hangingPunct="1">
              <a:buClr>
                <a:schemeClr val="tx1"/>
              </a:buClr>
            </a:pPr>
            <a:r>
              <a:rPr lang="en-US" sz="2800" b="1" smtClean="0">
                <a:solidFill>
                  <a:srgbClr val="0099CC"/>
                </a:solidFill>
              </a:rPr>
              <a:t>Resource locking</a:t>
            </a:r>
            <a:r>
              <a:rPr lang="en-US" sz="2800" smtClean="0">
                <a:solidFill>
                  <a:srgbClr val="0099CC"/>
                </a:solidFill>
              </a:rPr>
              <a:t> </a:t>
            </a:r>
            <a:r>
              <a:rPr lang="en-US" sz="2800" smtClean="0"/>
              <a:t>prevents multiple applications from obtaining copies of the same record when the record is about to be changed.</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14</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Lock Terminology </a:t>
            </a:r>
          </a:p>
        </p:txBody>
      </p:sp>
      <p:sp>
        <p:nvSpPr>
          <p:cNvPr id="28675" name="Rectangle 3"/>
          <p:cNvSpPr>
            <a:spLocks noGrp="1" noChangeArrowheads="1"/>
          </p:cNvSpPr>
          <p:nvPr>
            <p:ph type="body" idx="1"/>
          </p:nvPr>
        </p:nvSpPr>
        <p:spPr>
          <a:xfrm>
            <a:off x="533400" y="1600200"/>
            <a:ext cx="8153400" cy="4343400"/>
          </a:xfrm>
        </p:spPr>
        <p:txBody>
          <a:bodyPr/>
          <a:lstStyle/>
          <a:p>
            <a:pPr eaLnBrk="1" hangingPunct="1">
              <a:buClr>
                <a:schemeClr val="tx1"/>
              </a:buClr>
            </a:pPr>
            <a:r>
              <a:rPr lang="en-US" sz="2400" b="1" smtClean="0">
                <a:solidFill>
                  <a:srgbClr val="0099CC"/>
                </a:solidFill>
              </a:rPr>
              <a:t>Implicit locks</a:t>
            </a:r>
            <a:r>
              <a:rPr lang="en-US" sz="2400" smtClean="0">
                <a:solidFill>
                  <a:srgbClr val="0099CC"/>
                </a:solidFill>
              </a:rPr>
              <a:t> </a:t>
            </a:r>
            <a:r>
              <a:rPr lang="en-US" sz="2400" smtClean="0"/>
              <a:t>are locks placed by the DBMS.</a:t>
            </a:r>
          </a:p>
          <a:p>
            <a:pPr eaLnBrk="1" hangingPunct="1">
              <a:buClr>
                <a:schemeClr val="tx1"/>
              </a:buClr>
            </a:pPr>
            <a:r>
              <a:rPr lang="en-US" sz="2400" b="1" smtClean="0">
                <a:solidFill>
                  <a:srgbClr val="0099CC"/>
                </a:solidFill>
              </a:rPr>
              <a:t>Explicit locks</a:t>
            </a:r>
            <a:r>
              <a:rPr lang="en-US" sz="2400" smtClean="0">
                <a:solidFill>
                  <a:srgbClr val="0099CC"/>
                </a:solidFill>
              </a:rPr>
              <a:t> </a:t>
            </a:r>
            <a:r>
              <a:rPr lang="en-US" sz="2400" smtClean="0"/>
              <a:t>are issued by the application program.</a:t>
            </a:r>
          </a:p>
          <a:p>
            <a:pPr eaLnBrk="1" hangingPunct="1">
              <a:buClr>
                <a:schemeClr val="tx1"/>
              </a:buClr>
            </a:pPr>
            <a:r>
              <a:rPr lang="en-US" sz="2400" b="1" smtClean="0">
                <a:solidFill>
                  <a:srgbClr val="0099CC"/>
                </a:solidFill>
              </a:rPr>
              <a:t>Lock granularity</a:t>
            </a:r>
            <a:r>
              <a:rPr lang="en-US" sz="2400" smtClean="0">
                <a:solidFill>
                  <a:srgbClr val="0099CC"/>
                </a:solidFill>
              </a:rPr>
              <a:t> </a:t>
            </a:r>
            <a:r>
              <a:rPr lang="en-US" sz="2400" smtClean="0"/>
              <a:t>refers to size of a locked resource:</a:t>
            </a:r>
          </a:p>
          <a:p>
            <a:pPr lvl="1" eaLnBrk="1" hangingPunct="1"/>
            <a:r>
              <a:rPr lang="en-US" sz="2000" smtClean="0"/>
              <a:t>Rows, page, table, and database level.</a:t>
            </a:r>
          </a:p>
          <a:p>
            <a:pPr eaLnBrk="1" hangingPunct="1"/>
            <a:r>
              <a:rPr lang="en-US" sz="2400" smtClean="0"/>
              <a:t>Large granularity is easy to manage but frequently causes conflicts.</a:t>
            </a:r>
          </a:p>
          <a:p>
            <a:pPr eaLnBrk="1" hangingPunct="1"/>
            <a:r>
              <a:rPr lang="en-US" sz="2400" smtClean="0"/>
              <a:t>Types of lock:</a:t>
            </a:r>
          </a:p>
          <a:p>
            <a:pPr lvl="1" eaLnBrk="1" hangingPunct="1"/>
            <a:r>
              <a:rPr lang="en-US" sz="2000" smtClean="0"/>
              <a:t>An </a:t>
            </a:r>
            <a:r>
              <a:rPr lang="en-US" sz="2000" b="1" smtClean="0">
                <a:solidFill>
                  <a:srgbClr val="0099CC"/>
                </a:solidFill>
              </a:rPr>
              <a:t>exclusive lock</a:t>
            </a:r>
            <a:r>
              <a:rPr lang="en-US" sz="2000" smtClean="0">
                <a:solidFill>
                  <a:srgbClr val="0099CC"/>
                </a:solidFill>
              </a:rPr>
              <a:t> </a:t>
            </a:r>
            <a:r>
              <a:rPr lang="en-US" sz="2000" smtClean="0"/>
              <a:t>prohibits other users from reading the locked resource.</a:t>
            </a:r>
          </a:p>
          <a:p>
            <a:pPr lvl="1" eaLnBrk="1" hangingPunct="1"/>
            <a:r>
              <a:rPr lang="en-US" sz="2000" smtClean="0"/>
              <a:t>A </a:t>
            </a:r>
            <a:r>
              <a:rPr lang="en-US" sz="2000" b="1" smtClean="0">
                <a:solidFill>
                  <a:srgbClr val="0099CC"/>
                </a:solidFill>
              </a:rPr>
              <a:t>shared lock</a:t>
            </a:r>
            <a:r>
              <a:rPr lang="en-US" sz="2000" smtClean="0">
                <a:solidFill>
                  <a:srgbClr val="0099CC"/>
                </a:solidFill>
              </a:rPr>
              <a:t> </a:t>
            </a:r>
            <a:r>
              <a:rPr lang="en-US" sz="2000" smtClean="0"/>
              <a:t>allows other users to read the locked resource, but they cannot update it.</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15</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3" y="1447800"/>
            <a:ext cx="5424487" cy="486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a:spLocks noGrp="1" noChangeArrowheads="1"/>
          </p:cNvSpPr>
          <p:nvPr>
            <p:ph type="title"/>
          </p:nvPr>
        </p:nvSpPr>
        <p:spPr/>
        <p:txBody>
          <a:bodyPr/>
          <a:lstStyle/>
          <a:p>
            <a:pPr eaLnBrk="1" hangingPunct="1"/>
            <a:r>
              <a:rPr lang="en-US" sz="4000" smtClean="0"/>
              <a:t>Concurrent Processing</a:t>
            </a:r>
            <a:br>
              <a:rPr lang="en-US" sz="4000" smtClean="0"/>
            </a:br>
            <a:r>
              <a:rPr lang="en-US" sz="4000" smtClean="0"/>
              <a:t>with Explicit Locks</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16</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Serializable Transactions </a:t>
            </a:r>
          </a:p>
        </p:txBody>
      </p:sp>
      <p:sp>
        <p:nvSpPr>
          <p:cNvPr id="30723" name="Rectangle 3"/>
          <p:cNvSpPr>
            <a:spLocks noGrp="1" noChangeArrowheads="1"/>
          </p:cNvSpPr>
          <p:nvPr>
            <p:ph type="body" idx="1"/>
          </p:nvPr>
        </p:nvSpPr>
        <p:spPr/>
        <p:txBody>
          <a:bodyPr/>
          <a:lstStyle/>
          <a:p>
            <a:pPr eaLnBrk="1" hangingPunct="1">
              <a:buClr>
                <a:schemeClr val="tx1"/>
              </a:buClr>
            </a:pPr>
            <a:r>
              <a:rPr lang="en-US" sz="2800" b="1" smtClean="0">
                <a:solidFill>
                  <a:srgbClr val="0099CC"/>
                </a:solidFill>
              </a:rPr>
              <a:t>Serializable transactions</a:t>
            </a:r>
            <a:r>
              <a:rPr lang="en-US" sz="2800" smtClean="0">
                <a:solidFill>
                  <a:srgbClr val="0099CC"/>
                </a:solidFill>
              </a:rPr>
              <a:t> </a:t>
            </a:r>
            <a:r>
              <a:rPr lang="en-US" sz="2800" smtClean="0"/>
              <a:t>refer to two transactions that run concurrently and generate results that are consistent with the results that would have occurred if they had run separately.</a:t>
            </a:r>
          </a:p>
          <a:p>
            <a:pPr eaLnBrk="1" hangingPunct="1">
              <a:buClr>
                <a:schemeClr val="tx1"/>
              </a:buClr>
            </a:pPr>
            <a:r>
              <a:rPr lang="en-US" sz="2800" b="1" smtClean="0">
                <a:solidFill>
                  <a:srgbClr val="0099CC"/>
                </a:solidFill>
              </a:rPr>
              <a:t>Two-phased locking</a:t>
            </a:r>
            <a:r>
              <a:rPr lang="en-US" sz="2800" smtClean="0">
                <a:solidFill>
                  <a:srgbClr val="0099CC"/>
                </a:solidFill>
              </a:rPr>
              <a:t> </a:t>
            </a:r>
            <a:r>
              <a:rPr lang="en-US" sz="2800" smtClean="0"/>
              <a:t>is one of the techniques used to achieve serializability.</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17</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Two-phased Locking</a:t>
            </a:r>
          </a:p>
        </p:txBody>
      </p:sp>
      <p:sp>
        <p:nvSpPr>
          <p:cNvPr id="31747" name="Rectangle 3"/>
          <p:cNvSpPr>
            <a:spLocks noGrp="1" noChangeArrowheads="1"/>
          </p:cNvSpPr>
          <p:nvPr>
            <p:ph type="body" idx="1"/>
          </p:nvPr>
        </p:nvSpPr>
        <p:spPr/>
        <p:txBody>
          <a:bodyPr/>
          <a:lstStyle/>
          <a:p>
            <a:pPr eaLnBrk="1" hangingPunct="1">
              <a:lnSpc>
                <a:spcPct val="90000"/>
              </a:lnSpc>
              <a:buClr>
                <a:schemeClr val="tx1"/>
              </a:buClr>
            </a:pPr>
            <a:r>
              <a:rPr lang="en-US" sz="2800" b="1" smtClean="0">
                <a:solidFill>
                  <a:srgbClr val="0099CC"/>
                </a:solidFill>
              </a:rPr>
              <a:t>Two-phased locking</a:t>
            </a:r>
            <a:r>
              <a:rPr lang="en-US" sz="2800" smtClean="0"/>
              <a:t> </a:t>
            </a:r>
          </a:p>
          <a:p>
            <a:pPr lvl="1" eaLnBrk="1" hangingPunct="1">
              <a:lnSpc>
                <a:spcPct val="90000"/>
              </a:lnSpc>
            </a:pPr>
            <a:r>
              <a:rPr lang="en-US" sz="2400" smtClean="0"/>
              <a:t>Transactions are allowed to obtain locks as necessary (</a:t>
            </a:r>
            <a:r>
              <a:rPr lang="en-US" sz="2400" b="1" smtClean="0">
                <a:solidFill>
                  <a:srgbClr val="0099CC"/>
                </a:solidFill>
              </a:rPr>
              <a:t>growing phase</a:t>
            </a:r>
            <a:r>
              <a:rPr lang="en-US" sz="2400" smtClean="0"/>
              <a:t>).</a:t>
            </a:r>
          </a:p>
          <a:p>
            <a:pPr lvl="1" eaLnBrk="1" hangingPunct="1">
              <a:lnSpc>
                <a:spcPct val="90000"/>
              </a:lnSpc>
            </a:pPr>
            <a:r>
              <a:rPr lang="en-US" sz="2400" smtClean="0"/>
              <a:t>Once the first lock is released (</a:t>
            </a:r>
            <a:r>
              <a:rPr lang="en-US" sz="2400" b="1" smtClean="0">
                <a:solidFill>
                  <a:srgbClr val="0099CC"/>
                </a:solidFill>
              </a:rPr>
              <a:t>shrinking phase</a:t>
            </a:r>
            <a:r>
              <a:rPr lang="en-US" sz="2400" smtClean="0"/>
              <a:t>), no other lock can be obtained.</a:t>
            </a:r>
          </a:p>
          <a:p>
            <a:pPr eaLnBrk="1" hangingPunct="1">
              <a:lnSpc>
                <a:spcPct val="90000"/>
              </a:lnSpc>
            </a:pPr>
            <a:r>
              <a:rPr lang="en-US" sz="2800" smtClean="0"/>
              <a:t>A special case of two-phased locking</a:t>
            </a:r>
          </a:p>
          <a:p>
            <a:pPr lvl="1" eaLnBrk="1" hangingPunct="1">
              <a:lnSpc>
                <a:spcPct val="90000"/>
              </a:lnSpc>
            </a:pPr>
            <a:r>
              <a:rPr lang="en-US" sz="2400" smtClean="0"/>
              <a:t>Locks are obtained throughout the transaction.</a:t>
            </a:r>
          </a:p>
          <a:p>
            <a:pPr lvl="1" eaLnBrk="1" hangingPunct="1">
              <a:lnSpc>
                <a:spcPct val="90000"/>
              </a:lnSpc>
            </a:pPr>
            <a:r>
              <a:rPr lang="en-US" sz="2400" smtClean="0"/>
              <a:t>No lock is released until the COMMIT or ROLLBACK command is issued.</a:t>
            </a:r>
          </a:p>
          <a:p>
            <a:pPr lvl="1" eaLnBrk="1" hangingPunct="1">
              <a:lnSpc>
                <a:spcPct val="90000"/>
              </a:lnSpc>
            </a:pPr>
            <a:r>
              <a:rPr lang="en-US" sz="2400" smtClean="0"/>
              <a:t>This strategy is more restrictive but easier to implement than two-phase locking.</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18</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Deadlock </a:t>
            </a:r>
          </a:p>
        </p:txBody>
      </p:sp>
      <p:sp>
        <p:nvSpPr>
          <p:cNvPr id="32771" name="Rectangle 3"/>
          <p:cNvSpPr>
            <a:spLocks noGrp="1" noChangeArrowheads="1"/>
          </p:cNvSpPr>
          <p:nvPr>
            <p:ph type="body" idx="1"/>
          </p:nvPr>
        </p:nvSpPr>
        <p:spPr/>
        <p:txBody>
          <a:bodyPr/>
          <a:lstStyle/>
          <a:p>
            <a:pPr eaLnBrk="1" hangingPunct="1">
              <a:lnSpc>
                <a:spcPct val="90000"/>
              </a:lnSpc>
              <a:buClr>
                <a:schemeClr val="tx1"/>
              </a:buClr>
            </a:pPr>
            <a:r>
              <a:rPr lang="en-US" sz="2400" b="1" smtClean="0">
                <a:solidFill>
                  <a:srgbClr val="0099CC"/>
                </a:solidFill>
              </a:rPr>
              <a:t>Deadlock</a:t>
            </a:r>
            <a:r>
              <a:rPr lang="en-US" sz="2400" smtClean="0"/>
              <a:t>, or the deadly embrace, occurs when two transactions are each waiting on a resource that the other transaction holds.</a:t>
            </a:r>
          </a:p>
          <a:p>
            <a:pPr eaLnBrk="1" hangingPunct="1">
              <a:lnSpc>
                <a:spcPct val="90000"/>
              </a:lnSpc>
            </a:pPr>
            <a:r>
              <a:rPr lang="en-US" sz="2400" smtClean="0"/>
              <a:t>Preventing deadlock:</a:t>
            </a:r>
          </a:p>
          <a:p>
            <a:pPr lvl="1" eaLnBrk="1" hangingPunct="1">
              <a:lnSpc>
                <a:spcPct val="90000"/>
              </a:lnSpc>
            </a:pPr>
            <a:r>
              <a:rPr lang="en-US" sz="2000" smtClean="0"/>
              <a:t>Allow users to issue all lock requests at one time.</a:t>
            </a:r>
          </a:p>
          <a:p>
            <a:pPr lvl="1" eaLnBrk="1" hangingPunct="1">
              <a:lnSpc>
                <a:spcPct val="90000"/>
              </a:lnSpc>
            </a:pPr>
            <a:r>
              <a:rPr lang="en-US" sz="2000" smtClean="0"/>
              <a:t>Require all application programs to lock resources in the same order.</a:t>
            </a:r>
          </a:p>
          <a:p>
            <a:pPr eaLnBrk="1" hangingPunct="1">
              <a:lnSpc>
                <a:spcPct val="90000"/>
              </a:lnSpc>
            </a:pPr>
            <a:r>
              <a:rPr lang="en-US" sz="2400" smtClean="0"/>
              <a:t>Breaking deadlock:</a:t>
            </a:r>
          </a:p>
          <a:p>
            <a:pPr lvl="1" eaLnBrk="1" hangingPunct="1">
              <a:lnSpc>
                <a:spcPct val="90000"/>
              </a:lnSpc>
            </a:pPr>
            <a:r>
              <a:rPr lang="en-US" sz="2000" smtClean="0"/>
              <a:t>Almost every DBMS has algorithms for detecting deadlock.</a:t>
            </a:r>
          </a:p>
          <a:p>
            <a:pPr lvl="1" eaLnBrk="1" hangingPunct="1">
              <a:lnSpc>
                <a:spcPct val="90000"/>
              </a:lnSpc>
            </a:pPr>
            <a:r>
              <a:rPr lang="en-US" sz="2000" smtClean="0"/>
              <a:t>When deadlock occurs, DBMS aborts one of the transactions and rolls back partially completed work.</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19</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Chapter Objectives</a:t>
            </a:r>
          </a:p>
        </p:txBody>
      </p:sp>
      <p:sp>
        <p:nvSpPr>
          <p:cNvPr id="15363" name="Rectangle 3"/>
          <p:cNvSpPr>
            <a:spLocks noGrp="1" noChangeArrowheads="1"/>
          </p:cNvSpPr>
          <p:nvPr>
            <p:ph type="body" idx="1"/>
          </p:nvPr>
        </p:nvSpPr>
        <p:spPr/>
        <p:txBody>
          <a:bodyPr/>
          <a:lstStyle/>
          <a:p>
            <a:pPr eaLnBrk="1" hangingPunct="1"/>
            <a:r>
              <a:rPr lang="en-US" sz="2400" smtClean="0"/>
              <a:t>To understand the need for and importance of database administration</a:t>
            </a:r>
          </a:p>
          <a:p>
            <a:pPr eaLnBrk="1" hangingPunct="1"/>
            <a:r>
              <a:rPr lang="en-US" sz="2400" smtClean="0"/>
              <a:t>To understand the need for concurrency control, security, and backup and recovery</a:t>
            </a:r>
          </a:p>
          <a:p>
            <a:pPr eaLnBrk="1" hangingPunct="1"/>
            <a:r>
              <a:rPr lang="en-US" sz="2400" smtClean="0"/>
              <a:t>To learn about typical problems that can occur when multiple users process a database concurrently</a:t>
            </a:r>
          </a:p>
          <a:p>
            <a:pPr eaLnBrk="1" hangingPunct="1"/>
            <a:r>
              <a:rPr lang="en-US" sz="2400" smtClean="0"/>
              <a:t>To understand the use of locking and the problem of deadlock</a:t>
            </a:r>
          </a:p>
          <a:p>
            <a:pPr eaLnBrk="1" hangingPunct="1"/>
            <a:r>
              <a:rPr lang="en-US" sz="2400" smtClean="0"/>
              <a:t>To learn the difference between optimistic and pessimistic locking</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2</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00"/>
            <a:ext cx="6810375"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2"/>
          <p:cNvSpPr>
            <a:spLocks noGrp="1" noChangeArrowheads="1"/>
          </p:cNvSpPr>
          <p:nvPr>
            <p:ph type="title"/>
          </p:nvPr>
        </p:nvSpPr>
        <p:spPr/>
        <p:txBody>
          <a:bodyPr/>
          <a:lstStyle/>
          <a:p>
            <a:pPr eaLnBrk="1" hangingPunct="1"/>
            <a:r>
              <a:rPr lang="en-US" smtClean="0"/>
              <a:t>Deadlock</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20</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4000" smtClean="0"/>
              <a:t>Optimistic versus Pessimistic</a:t>
            </a:r>
            <a:br>
              <a:rPr lang="en-US" sz="4000" smtClean="0"/>
            </a:br>
            <a:r>
              <a:rPr lang="en-US" sz="4000" smtClean="0"/>
              <a:t>Locking</a:t>
            </a:r>
          </a:p>
        </p:txBody>
      </p:sp>
      <p:sp>
        <p:nvSpPr>
          <p:cNvPr id="34819" name="Rectangle 3"/>
          <p:cNvSpPr>
            <a:spLocks noGrp="1" noChangeArrowheads="1"/>
          </p:cNvSpPr>
          <p:nvPr>
            <p:ph type="body" idx="1"/>
          </p:nvPr>
        </p:nvSpPr>
        <p:spPr/>
        <p:txBody>
          <a:bodyPr/>
          <a:lstStyle/>
          <a:p>
            <a:pPr eaLnBrk="1" hangingPunct="1">
              <a:buClr>
                <a:schemeClr val="tx1"/>
              </a:buClr>
            </a:pPr>
            <a:r>
              <a:rPr lang="en-US" sz="2400" b="1" smtClean="0">
                <a:solidFill>
                  <a:srgbClr val="0099CC"/>
                </a:solidFill>
              </a:rPr>
              <a:t>Optimistic locking</a:t>
            </a:r>
            <a:r>
              <a:rPr lang="en-US" sz="2400" smtClean="0">
                <a:solidFill>
                  <a:srgbClr val="0099CC"/>
                </a:solidFill>
              </a:rPr>
              <a:t> </a:t>
            </a:r>
            <a:r>
              <a:rPr lang="en-US" sz="2400" smtClean="0"/>
              <a:t>assumes that no transaction conflict will occur.</a:t>
            </a:r>
          </a:p>
          <a:p>
            <a:pPr lvl="1" eaLnBrk="1" hangingPunct="1"/>
            <a:r>
              <a:rPr lang="en-US" sz="2000" smtClean="0"/>
              <a:t>DBMS processes a transaction; checks whether conflict occurred:</a:t>
            </a:r>
          </a:p>
          <a:p>
            <a:pPr lvl="2" eaLnBrk="1" hangingPunct="1"/>
            <a:r>
              <a:rPr lang="en-US" sz="1800" smtClean="0"/>
              <a:t>If not, the transaction is finished.</a:t>
            </a:r>
          </a:p>
          <a:p>
            <a:pPr lvl="2" eaLnBrk="1" hangingPunct="1"/>
            <a:r>
              <a:rPr lang="en-US" sz="1800" smtClean="0"/>
              <a:t>If so, the transaction is repeated until there is no conflict.</a:t>
            </a:r>
          </a:p>
          <a:p>
            <a:pPr eaLnBrk="1" hangingPunct="1">
              <a:buClr>
                <a:schemeClr val="tx1"/>
              </a:buClr>
            </a:pPr>
            <a:r>
              <a:rPr lang="en-US" sz="2400" b="1" smtClean="0">
                <a:solidFill>
                  <a:srgbClr val="0099CC"/>
                </a:solidFill>
              </a:rPr>
              <a:t>Pessimistic locking</a:t>
            </a:r>
            <a:r>
              <a:rPr lang="en-US" sz="2400" smtClean="0">
                <a:solidFill>
                  <a:srgbClr val="0099CC"/>
                </a:solidFill>
              </a:rPr>
              <a:t> </a:t>
            </a:r>
            <a:r>
              <a:rPr lang="en-US" sz="2400" smtClean="0"/>
              <a:t>assumes that conflict will occur.</a:t>
            </a:r>
          </a:p>
          <a:p>
            <a:pPr lvl="1" eaLnBrk="1" hangingPunct="1"/>
            <a:r>
              <a:rPr lang="en-US" sz="2000" smtClean="0"/>
              <a:t>Locks are issued before transaction is processed, and then the locks are released.</a:t>
            </a:r>
          </a:p>
          <a:p>
            <a:pPr eaLnBrk="1" hangingPunct="1"/>
            <a:r>
              <a:rPr lang="en-US" sz="2400" smtClean="0"/>
              <a:t>Optimistic locking is preferred for the Internet and for many intranet applications.</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21</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67611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2"/>
          <p:cNvSpPr>
            <a:spLocks noGrp="1" noChangeArrowheads="1"/>
          </p:cNvSpPr>
          <p:nvPr>
            <p:ph type="title"/>
          </p:nvPr>
        </p:nvSpPr>
        <p:spPr/>
        <p:txBody>
          <a:bodyPr/>
          <a:lstStyle/>
          <a:p>
            <a:pPr eaLnBrk="1" hangingPunct="1"/>
            <a:r>
              <a:rPr lang="en-US" smtClean="0"/>
              <a:t>Optimistic Locking</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22</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Pessimistic Locking</a:t>
            </a:r>
          </a:p>
        </p:txBody>
      </p:sp>
      <p:pic>
        <p:nvPicPr>
          <p:cNvPr id="3686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33525"/>
            <a:ext cx="7816850"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23</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Declaring Lock Characteristics</a:t>
            </a:r>
          </a:p>
        </p:txBody>
      </p:sp>
      <p:sp>
        <p:nvSpPr>
          <p:cNvPr id="37891" name="Rectangle 3"/>
          <p:cNvSpPr>
            <a:spLocks noGrp="1" noChangeArrowheads="1"/>
          </p:cNvSpPr>
          <p:nvPr>
            <p:ph type="body" idx="1"/>
          </p:nvPr>
        </p:nvSpPr>
        <p:spPr/>
        <p:txBody>
          <a:bodyPr/>
          <a:lstStyle/>
          <a:p>
            <a:pPr eaLnBrk="1" hangingPunct="1"/>
            <a:r>
              <a:rPr lang="en-US" sz="2400" dirty="0" smtClean="0"/>
              <a:t>Most application programs do not explicitly declare locks due to its complication.</a:t>
            </a:r>
          </a:p>
          <a:p>
            <a:pPr eaLnBrk="1" hangingPunct="1"/>
            <a:r>
              <a:rPr lang="en-US" sz="2400" dirty="0" smtClean="0"/>
              <a:t>Instead, they mark </a:t>
            </a:r>
            <a:r>
              <a:rPr lang="en-US" sz="2400" b="1" dirty="0" smtClean="0">
                <a:solidFill>
                  <a:srgbClr val="0099CC"/>
                </a:solidFill>
              </a:rPr>
              <a:t>transaction boundaries</a:t>
            </a:r>
            <a:r>
              <a:rPr lang="en-US" sz="2400" dirty="0" smtClean="0">
                <a:solidFill>
                  <a:srgbClr val="0099CC"/>
                </a:solidFill>
              </a:rPr>
              <a:t> </a:t>
            </a:r>
            <a:r>
              <a:rPr lang="en-US" sz="2400" dirty="0" smtClean="0"/>
              <a:t>and declare locking behavior they want the DBMS to use.</a:t>
            </a:r>
          </a:p>
          <a:p>
            <a:pPr lvl="1" eaLnBrk="1" hangingPunct="1"/>
            <a:r>
              <a:rPr lang="en-US" sz="2000" dirty="0" smtClean="0"/>
              <a:t>Transaction boundary markers (syntax varies with DBMS):</a:t>
            </a:r>
          </a:p>
          <a:p>
            <a:pPr lvl="2" eaLnBrk="1" hangingPunct="1"/>
            <a:r>
              <a:rPr lang="en-US" sz="1600" dirty="0" smtClean="0"/>
              <a:t>BEGIN TRANSACTION</a:t>
            </a:r>
          </a:p>
          <a:p>
            <a:pPr lvl="2" eaLnBrk="1" hangingPunct="1"/>
            <a:r>
              <a:rPr lang="en-US" sz="1600" dirty="0" smtClean="0"/>
              <a:t>COMMIT TRANSACTION</a:t>
            </a:r>
          </a:p>
          <a:p>
            <a:pPr lvl="2" eaLnBrk="1" hangingPunct="1"/>
            <a:r>
              <a:rPr lang="en-US" sz="1600" dirty="0" smtClean="0"/>
              <a:t>ROLLBACK TRANSACTION</a:t>
            </a:r>
          </a:p>
          <a:p>
            <a:pPr eaLnBrk="1" hangingPunct="1"/>
            <a:r>
              <a:rPr lang="en-US" sz="2400" dirty="0" smtClean="0"/>
              <a:t>Advantage:</a:t>
            </a:r>
          </a:p>
          <a:p>
            <a:pPr lvl="1" eaLnBrk="1" hangingPunct="1"/>
            <a:r>
              <a:rPr lang="en-US" sz="2000" dirty="0" smtClean="0"/>
              <a:t>If  the locking behavior needs to be changed, only the lock declaration need be changed, not the application program.</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24</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447800"/>
            <a:ext cx="5715000" cy="484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2"/>
          <p:cNvSpPr>
            <a:spLocks noGrp="1" noChangeArrowheads="1"/>
          </p:cNvSpPr>
          <p:nvPr>
            <p:ph type="title"/>
          </p:nvPr>
        </p:nvSpPr>
        <p:spPr/>
        <p:txBody>
          <a:bodyPr/>
          <a:lstStyle/>
          <a:p>
            <a:pPr eaLnBrk="1" hangingPunct="1"/>
            <a:r>
              <a:rPr lang="en-US" sz="4000" smtClean="0"/>
              <a:t>Marking Transaction Boundaries</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25</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ACID Transactions</a:t>
            </a:r>
          </a:p>
        </p:txBody>
      </p:sp>
      <p:sp>
        <p:nvSpPr>
          <p:cNvPr id="39939" name="Rectangle 3"/>
          <p:cNvSpPr>
            <a:spLocks noGrp="1" noChangeArrowheads="1"/>
          </p:cNvSpPr>
          <p:nvPr>
            <p:ph type="body" idx="1"/>
          </p:nvPr>
        </p:nvSpPr>
        <p:spPr/>
        <p:txBody>
          <a:bodyPr/>
          <a:lstStyle/>
          <a:p>
            <a:pPr eaLnBrk="1" hangingPunct="1"/>
            <a:r>
              <a:rPr lang="en-US" sz="2800" smtClean="0"/>
              <a:t>Acronym </a:t>
            </a:r>
            <a:r>
              <a:rPr lang="en-US" sz="2800" b="1" smtClean="0">
                <a:solidFill>
                  <a:srgbClr val="0099CC"/>
                </a:solidFill>
              </a:rPr>
              <a:t>ACID</a:t>
            </a:r>
            <a:r>
              <a:rPr lang="en-US" sz="2800" smtClean="0"/>
              <a:t> transaction is one that is </a:t>
            </a:r>
            <a:r>
              <a:rPr lang="en-US" sz="2800" b="1" smtClean="0">
                <a:solidFill>
                  <a:srgbClr val="0099CC"/>
                </a:solidFill>
              </a:rPr>
              <a:t>A</a:t>
            </a:r>
            <a:r>
              <a:rPr lang="en-US" sz="2800" smtClean="0"/>
              <a:t>tomic, </a:t>
            </a:r>
            <a:r>
              <a:rPr lang="en-US" sz="2800" b="1" smtClean="0">
                <a:solidFill>
                  <a:srgbClr val="0099CC"/>
                </a:solidFill>
              </a:rPr>
              <a:t>C</a:t>
            </a:r>
            <a:r>
              <a:rPr lang="en-US" sz="2800" smtClean="0"/>
              <a:t>onsistent, </a:t>
            </a:r>
            <a:r>
              <a:rPr lang="en-US" sz="2800" b="1" smtClean="0">
                <a:solidFill>
                  <a:srgbClr val="0099CC"/>
                </a:solidFill>
              </a:rPr>
              <a:t>I</a:t>
            </a:r>
            <a:r>
              <a:rPr lang="en-US" sz="2800" smtClean="0"/>
              <a:t>solated, and </a:t>
            </a:r>
            <a:r>
              <a:rPr lang="en-US" sz="2800" b="1" smtClean="0">
                <a:solidFill>
                  <a:srgbClr val="0099CC"/>
                </a:solidFill>
              </a:rPr>
              <a:t>D</a:t>
            </a:r>
            <a:r>
              <a:rPr lang="en-US" sz="2800" smtClean="0"/>
              <a:t>urable.</a:t>
            </a:r>
          </a:p>
          <a:p>
            <a:pPr eaLnBrk="1" hangingPunct="1">
              <a:buClr>
                <a:schemeClr val="tx1"/>
              </a:buClr>
            </a:pPr>
            <a:r>
              <a:rPr lang="en-US" sz="2800" b="1" smtClean="0">
                <a:solidFill>
                  <a:srgbClr val="0099CC"/>
                </a:solidFill>
              </a:rPr>
              <a:t>Atomic</a:t>
            </a:r>
            <a:r>
              <a:rPr lang="en-US" sz="2800" smtClean="0"/>
              <a:t> means either all or none of the database actions occur.</a:t>
            </a:r>
          </a:p>
          <a:p>
            <a:pPr eaLnBrk="1" hangingPunct="1">
              <a:buClr>
                <a:schemeClr val="tx1"/>
              </a:buClr>
            </a:pPr>
            <a:r>
              <a:rPr lang="en-US" sz="2800" b="1" smtClean="0">
                <a:solidFill>
                  <a:srgbClr val="0099CC"/>
                </a:solidFill>
              </a:rPr>
              <a:t>Durable</a:t>
            </a:r>
            <a:r>
              <a:rPr lang="en-US" sz="2800" smtClean="0"/>
              <a:t> means database committed changes are permanent.</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26</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ACID Transactions</a:t>
            </a:r>
          </a:p>
        </p:txBody>
      </p:sp>
      <p:sp>
        <p:nvSpPr>
          <p:cNvPr id="40963" name="Rectangle 3"/>
          <p:cNvSpPr>
            <a:spLocks noGrp="1" noChangeArrowheads="1"/>
          </p:cNvSpPr>
          <p:nvPr>
            <p:ph type="body" idx="1"/>
          </p:nvPr>
        </p:nvSpPr>
        <p:spPr/>
        <p:txBody>
          <a:bodyPr/>
          <a:lstStyle/>
          <a:p>
            <a:pPr eaLnBrk="1" hangingPunct="1">
              <a:buClr>
                <a:schemeClr val="tx1"/>
              </a:buClr>
            </a:pPr>
            <a:r>
              <a:rPr lang="en-US" sz="2800" b="1" smtClean="0">
                <a:solidFill>
                  <a:srgbClr val="0099CC"/>
                </a:solidFill>
              </a:rPr>
              <a:t>Consistency</a:t>
            </a:r>
            <a:r>
              <a:rPr lang="en-US" sz="2800" smtClean="0"/>
              <a:t> means either statement level or transaction level consistency.</a:t>
            </a:r>
          </a:p>
          <a:p>
            <a:pPr lvl="1" eaLnBrk="1" hangingPunct="1">
              <a:buClr>
                <a:schemeClr val="tx1"/>
              </a:buClr>
            </a:pPr>
            <a:r>
              <a:rPr lang="en-US" sz="2400" b="1" smtClean="0">
                <a:solidFill>
                  <a:srgbClr val="0099CC"/>
                </a:solidFill>
              </a:rPr>
              <a:t>Statement level consistency</a:t>
            </a:r>
            <a:r>
              <a:rPr lang="en-US" sz="2400" smtClean="0"/>
              <a:t>: each statement independently processes rows consistently</a:t>
            </a:r>
          </a:p>
          <a:p>
            <a:pPr lvl="1" eaLnBrk="1" hangingPunct="1">
              <a:buClr>
                <a:schemeClr val="tx1"/>
              </a:buClr>
            </a:pPr>
            <a:r>
              <a:rPr lang="en-US" sz="2400" b="1" smtClean="0">
                <a:solidFill>
                  <a:srgbClr val="0099CC"/>
                </a:solidFill>
              </a:rPr>
              <a:t>Transaction level consistency</a:t>
            </a:r>
            <a:r>
              <a:rPr lang="en-US" sz="2400" smtClean="0"/>
              <a:t>: all rows impacted by either of the SQL statements are protected from changes during the entire transaction</a:t>
            </a:r>
          </a:p>
          <a:p>
            <a:pPr lvl="2" eaLnBrk="1" hangingPunct="1"/>
            <a:r>
              <a:rPr lang="en-US" sz="2000" smtClean="0"/>
              <a:t>With transaction level consistency, a transaction may not see its own changes.</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27</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ACID Transactions</a:t>
            </a:r>
          </a:p>
        </p:txBody>
      </p:sp>
      <p:sp>
        <p:nvSpPr>
          <p:cNvPr id="41987" name="Rectangle 3"/>
          <p:cNvSpPr>
            <a:spLocks noGrp="1" noChangeArrowheads="1"/>
          </p:cNvSpPr>
          <p:nvPr>
            <p:ph type="body" idx="1"/>
          </p:nvPr>
        </p:nvSpPr>
        <p:spPr/>
        <p:txBody>
          <a:bodyPr/>
          <a:lstStyle/>
          <a:p>
            <a:pPr eaLnBrk="1" hangingPunct="1">
              <a:lnSpc>
                <a:spcPct val="90000"/>
              </a:lnSpc>
              <a:buClr>
                <a:schemeClr val="tx1"/>
              </a:buClr>
            </a:pPr>
            <a:r>
              <a:rPr lang="en-US" sz="2800" b="1" smtClean="0">
                <a:solidFill>
                  <a:srgbClr val="0099CC"/>
                </a:solidFill>
              </a:rPr>
              <a:t>Isolation</a:t>
            </a:r>
            <a:r>
              <a:rPr lang="en-US" sz="2800" smtClean="0"/>
              <a:t> means application programmers are able to declare the type of isolation level and to have the DBMS manage locks so as to achieve that level of isolation.</a:t>
            </a:r>
          </a:p>
          <a:p>
            <a:pPr eaLnBrk="1" hangingPunct="1">
              <a:lnSpc>
                <a:spcPct val="90000"/>
              </a:lnSpc>
            </a:pPr>
            <a:r>
              <a:rPr lang="en-US" sz="2800" smtClean="0"/>
              <a:t>SQL-92 defines four </a:t>
            </a:r>
            <a:r>
              <a:rPr lang="en-US" sz="2800" b="1" smtClean="0">
                <a:solidFill>
                  <a:srgbClr val="0099CC"/>
                </a:solidFill>
              </a:rPr>
              <a:t>transaction isolation levels</a:t>
            </a:r>
            <a:r>
              <a:rPr lang="en-US" sz="2800" smtClean="0"/>
              <a:t>: </a:t>
            </a:r>
          </a:p>
          <a:p>
            <a:pPr lvl="1" eaLnBrk="1" hangingPunct="1">
              <a:lnSpc>
                <a:spcPct val="90000"/>
              </a:lnSpc>
              <a:buClr>
                <a:schemeClr val="tx1"/>
              </a:buClr>
            </a:pPr>
            <a:r>
              <a:rPr lang="en-US" sz="2400" b="1" smtClean="0">
                <a:solidFill>
                  <a:srgbClr val="0099CC"/>
                </a:solidFill>
              </a:rPr>
              <a:t>Read uncommitted</a:t>
            </a:r>
          </a:p>
          <a:p>
            <a:pPr lvl="1" eaLnBrk="1" hangingPunct="1">
              <a:lnSpc>
                <a:spcPct val="90000"/>
              </a:lnSpc>
              <a:buClr>
                <a:schemeClr val="tx1"/>
              </a:buClr>
            </a:pPr>
            <a:r>
              <a:rPr lang="en-US" sz="2400" b="1" smtClean="0">
                <a:solidFill>
                  <a:srgbClr val="0099CC"/>
                </a:solidFill>
              </a:rPr>
              <a:t>Read committed</a:t>
            </a:r>
          </a:p>
          <a:p>
            <a:pPr lvl="1" eaLnBrk="1" hangingPunct="1">
              <a:lnSpc>
                <a:spcPct val="90000"/>
              </a:lnSpc>
              <a:buClr>
                <a:schemeClr val="tx1"/>
              </a:buClr>
            </a:pPr>
            <a:r>
              <a:rPr lang="en-US" sz="2400" b="1" smtClean="0">
                <a:solidFill>
                  <a:srgbClr val="0099CC"/>
                </a:solidFill>
              </a:rPr>
              <a:t>Repeatable read</a:t>
            </a:r>
          </a:p>
          <a:p>
            <a:pPr lvl="1" eaLnBrk="1" hangingPunct="1">
              <a:lnSpc>
                <a:spcPct val="90000"/>
              </a:lnSpc>
              <a:buClr>
                <a:schemeClr val="tx1"/>
              </a:buClr>
            </a:pPr>
            <a:r>
              <a:rPr lang="en-US" sz="2400" b="1" smtClean="0">
                <a:solidFill>
                  <a:srgbClr val="0099CC"/>
                </a:solidFill>
              </a:rPr>
              <a:t>Serializable</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28</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smtClean="0"/>
              <a:t>Data Read Problems Level</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29</a:t>
            </a:fld>
            <a:endParaRPr lang="en-US" smtClean="0"/>
          </a:p>
          <a:p>
            <a:endParaRPr lang="en-US"/>
          </a:p>
        </p:txBody>
      </p:sp>
      <p:pic>
        <p:nvPicPr>
          <p:cNvPr id="4" name="Picture 3"/>
          <p:cNvPicPr>
            <a:picLocks noChangeAspect="1"/>
          </p:cNvPicPr>
          <p:nvPr/>
        </p:nvPicPr>
        <p:blipFill>
          <a:blip r:embed="rId3"/>
          <a:stretch>
            <a:fillRect/>
          </a:stretch>
        </p:blipFill>
        <p:spPr>
          <a:xfrm>
            <a:off x="484964" y="1524000"/>
            <a:ext cx="8125636" cy="3429000"/>
          </a:xfrm>
          <a:prstGeom prst="rect">
            <a:avLst/>
          </a:prstGeom>
        </p:spPr>
      </p:pic>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Chapter Objectives</a:t>
            </a:r>
          </a:p>
        </p:txBody>
      </p:sp>
      <p:sp>
        <p:nvSpPr>
          <p:cNvPr id="16387" name="Rectangle 3"/>
          <p:cNvSpPr>
            <a:spLocks noGrp="1" noChangeArrowheads="1"/>
          </p:cNvSpPr>
          <p:nvPr>
            <p:ph type="body" idx="1"/>
          </p:nvPr>
        </p:nvSpPr>
        <p:spPr/>
        <p:txBody>
          <a:bodyPr/>
          <a:lstStyle/>
          <a:p>
            <a:pPr eaLnBrk="1" hangingPunct="1"/>
            <a:r>
              <a:rPr lang="en-US" sz="2400" smtClean="0"/>
              <a:t>To know the meaning of an ACID transaction</a:t>
            </a:r>
          </a:p>
          <a:p>
            <a:pPr eaLnBrk="1" hangingPunct="1"/>
            <a:r>
              <a:rPr lang="en-US" sz="2400" smtClean="0"/>
              <a:t>To learn the four 1992 ANSI standard isolation levels</a:t>
            </a:r>
          </a:p>
          <a:p>
            <a:pPr eaLnBrk="1" hangingPunct="1"/>
            <a:r>
              <a:rPr lang="en-US" sz="2400" smtClean="0"/>
              <a:t>To understand the need for security and specific tasks for improving database security</a:t>
            </a:r>
          </a:p>
          <a:p>
            <a:pPr eaLnBrk="1" hangingPunct="1"/>
            <a:r>
              <a:rPr lang="en-US" sz="2400" smtClean="0"/>
              <a:t>To know the difference between recovery via reprocessing and recovery via rollback/rollforward</a:t>
            </a:r>
          </a:p>
          <a:p>
            <a:pPr eaLnBrk="1" hangingPunct="1"/>
            <a:r>
              <a:rPr lang="en-US" sz="2400" smtClean="0"/>
              <a:t>To understand the nature of the tasks required for recovery using rollback/rollforward</a:t>
            </a:r>
          </a:p>
          <a:p>
            <a:pPr eaLnBrk="1" hangingPunct="1"/>
            <a:r>
              <a:rPr lang="en-US" sz="2400" smtClean="0"/>
              <a:t>To know basic administrative and managerial DBA functions</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3</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Transaction Isolation Level</a:t>
            </a:r>
          </a:p>
        </p:txBody>
      </p:sp>
      <p:pic>
        <p:nvPicPr>
          <p:cNvPr id="430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2296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30</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extLst>
      <p:ext uri="{BB962C8B-B14F-4D97-AF65-F5344CB8AC3E}">
        <p14:creationId xmlns:p14="http://schemas.microsoft.com/office/powerpoint/2010/main" val="26055778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Cursor Type</a:t>
            </a:r>
          </a:p>
        </p:txBody>
      </p:sp>
      <p:sp>
        <p:nvSpPr>
          <p:cNvPr id="44035" name="Rectangle 3"/>
          <p:cNvSpPr>
            <a:spLocks noGrp="1" noChangeArrowheads="1"/>
          </p:cNvSpPr>
          <p:nvPr>
            <p:ph type="body" idx="1"/>
          </p:nvPr>
        </p:nvSpPr>
        <p:spPr>
          <a:xfrm>
            <a:off x="457200" y="1600200"/>
            <a:ext cx="8153400" cy="4343400"/>
          </a:xfrm>
        </p:spPr>
        <p:txBody>
          <a:bodyPr/>
          <a:lstStyle/>
          <a:p>
            <a:pPr eaLnBrk="1" hangingPunct="1">
              <a:lnSpc>
                <a:spcPct val="90000"/>
              </a:lnSpc>
            </a:pPr>
            <a:r>
              <a:rPr lang="en-US" sz="2400" smtClean="0"/>
              <a:t>A </a:t>
            </a:r>
            <a:r>
              <a:rPr lang="en-US" sz="2400" b="1" smtClean="0">
                <a:solidFill>
                  <a:srgbClr val="0099CC"/>
                </a:solidFill>
              </a:rPr>
              <a:t>cursor</a:t>
            </a:r>
            <a:r>
              <a:rPr lang="en-US" sz="2400" smtClean="0"/>
              <a:t> is a pointer into a set of records.</a:t>
            </a:r>
          </a:p>
          <a:p>
            <a:pPr eaLnBrk="1" hangingPunct="1">
              <a:lnSpc>
                <a:spcPct val="90000"/>
              </a:lnSpc>
            </a:pPr>
            <a:r>
              <a:rPr lang="en-US" sz="2400" smtClean="0"/>
              <a:t>It can be defined using SELECT statements.</a:t>
            </a:r>
          </a:p>
          <a:p>
            <a:pPr eaLnBrk="1" hangingPunct="1">
              <a:lnSpc>
                <a:spcPct val="90000"/>
              </a:lnSpc>
            </a:pPr>
            <a:r>
              <a:rPr lang="en-US" sz="2400" smtClean="0"/>
              <a:t>Four cursor types:</a:t>
            </a:r>
          </a:p>
          <a:p>
            <a:pPr lvl="1" eaLnBrk="1" hangingPunct="1">
              <a:lnSpc>
                <a:spcPct val="90000"/>
              </a:lnSpc>
              <a:buClr>
                <a:schemeClr val="tx1"/>
              </a:buClr>
            </a:pPr>
            <a:r>
              <a:rPr lang="en-US" sz="2000" b="1" smtClean="0">
                <a:solidFill>
                  <a:srgbClr val="0099CC"/>
                </a:solidFill>
              </a:rPr>
              <a:t>Forward only</a:t>
            </a:r>
            <a:r>
              <a:rPr lang="en-US" sz="2000" smtClean="0"/>
              <a:t>: the application can only move forward through the recordset.</a:t>
            </a:r>
          </a:p>
          <a:p>
            <a:pPr lvl="1" eaLnBrk="1" hangingPunct="1">
              <a:lnSpc>
                <a:spcPct val="90000"/>
              </a:lnSpc>
            </a:pPr>
            <a:r>
              <a:rPr lang="en-US" sz="2000" smtClean="0"/>
              <a:t>Scrollable cursors can be scrolled forward and backward through the recordset.</a:t>
            </a:r>
          </a:p>
          <a:p>
            <a:pPr lvl="2" eaLnBrk="1" hangingPunct="1">
              <a:lnSpc>
                <a:spcPct val="90000"/>
              </a:lnSpc>
              <a:buClr>
                <a:schemeClr val="tx1"/>
              </a:buClr>
            </a:pPr>
            <a:r>
              <a:rPr lang="en-US" sz="1800" b="1" smtClean="0">
                <a:solidFill>
                  <a:srgbClr val="0099CC"/>
                </a:solidFill>
              </a:rPr>
              <a:t>Static</a:t>
            </a:r>
            <a:r>
              <a:rPr lang="en-US" sz="1800" smtClean="0"/>
              <a:t>: processes a snapshot of the relation that was taken when the cursor was opened</a:t>
            </a:r>
          </a:p>
          <a:p>
            <a:pPr lvl="2" eaLnBrk="1" hangingPunct="1">
              <a:lnSpc>
                <a:spcPct val="90000"/>
              </a:lnSpc>
              <a:buClr>
                <a:schemeClr val="tx1"/>
              </a:buClr>
            </a:pPr>
            <a:r>
              <a:rPr lang="en-US" sz="1800" b="1" smtClean="0">
                <a:solidFill>
                  <a:srgbClr val="0099CC"/>
                </a:solidFill>
              </a:rPr>
              <a:t>Keyset</a:t>
            </a:r>
            <a:r>
              <a:rPr lang="en-US" sz="1800" smtClean="0"/>
              <a:t>: combines some features of static cursors with some features of dynamic cursors</a:t>
            </a:r>
          </a:p>
          <a:p>
            <a:pPr lvl="2" eaLnBrk="1" hangingPunct="1">
              <a:lnSpc>
                <a:spcPct val="90000"/>
              </a:lnSpc>
              <a:buClr>
                <a:schemeClr val="tx1"/>
              </a:buClr>
            </a:pPr>
            <a:r>
              <a:rPr lang="en-US" sz="1800" b="1" smtClean="0">
                <a:solidFill>
                  <a:srgbClr val="0099CC"/>
                </a:solidFill>
              </a:rPr>
              <a:t>Dynamic</a:t>
            </a:r>
            <a:r>
              <a:rPr lang="en-US" sz="1800" smtClean="0"/>
              <a:t>: a fully featured cursor</a:t>
            </a:r>
          </a:p>
          <a:p>
            <a:pPr eaLnBrk="1" hangingPunct="1">
              <a:lnSpc>
                <a:spcPct val="90000"/>
              </a:lnSpc>
            </a:pPr>
            <a:r>
              <a:rPr lang="en-US" sz="2400" smtClean="0"/>
              <a:t>Choosing appropriate isolation levels and cursor types is critical to database design. </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31</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381000"/>
            <a:ext cx="3048000" cy="5562600"/>
          </a:xfrm>
        </p:spPr>
        <p:txBody>
          <a:bodyPr/>
          <a:lstStyle/>
          <a:p>
            <a:pPr eaLnBrk="1" hangingPunct="1"/>
            <a:r>
              <a:rPr lang="en-US" smtClean="0"/>
              <a:t>Cursor Summary</a:t>
            </a:r>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0300" y="354013"/>
            <a:ext cx="5016500" cy="561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32</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Database Security</a:t>
            </a:r>
          </a:p>
        </p:txBody>
      </p:sp>
      <p:sp>
        <p:nvSpPr>
          <p:cNvPr id="46083" name="Rectangle 3"/>
          <p:cNvSpPr>
            <a:spLocks noGrp="1" noChangeArrowheads="1"/>
          </p:cNvSpPr>
          <p:nvPr>
            <p:ph type="body" idx="1"/>
          </p:nvPr>
        </p:nvSpPr>
        <p:spPr/>
        <p:txBody>
          <a:bodyPr/>
          <a:lstStyle/>
          <a:p>
            <a:pPr eaLnBrk="1" hangingPunct="1">
              <a:buClr>
                <a:schemeClr val="tx1"/>
              </a:buClr>
            </a:pPr>
            <a:r>
              <a:rPr lang="en-US" sz="2800" b="1" smtClean="0">
                <a:solidFill>
                  <a:srgbClr val="0099CC"/>
                </a:solidFill>
              </a:rPr>
              <a:t>Database security</a:t>
            </a:r>
            <a:r>
              <a:rPr lang="en-US" sz="2800" smtClean="0">
                <a:solidFill>
                  <a:srgbClr val="0099CC"/>
                </a:solidFill>
              </a:rPr>
              <a:t> </a:t>
            </a:r>
            <a:r>
              <a:rPr lang="en-US" sz="2800" smtClean="0"/>
              <a:t>ensures that only authorized users can perform authorized activities at authorized times.</a:t>
            </a:r>
          </a:p>
          <a:p>
            <a:pPr eaLnBrk="1" hangingPunct="1"/>
            <a:r>
              <a:rPr lang="en-US" sz="2800" smtClean="0"/>
              <a:t>Developing database security:</a:t>
            </a:r>
          </a:p>
          <a:p>
            <a:pPr lvl="1" eaLnBrk="1" hangingPunct="1"/>
            <a:r>
              <a:rPr lang="en-US" sz="2400" smtClean="0"/>
              <a:t>Determine users’ processing rights and responsibilities. </a:t>
            </a:r>
          </a:p>
          <a:p>
            <a:pPr lvl="1" eaLnBrk="1" hangingPunct="1"/>
            <a:r>
              <a:rPr lang="en-US" sz="2400" smtClean="0"/>
              <a:t>Enforce security requirements using security features from both DBMS and application programs.</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33</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DBMS Security</a:t>
            </a:r>
          </a:p>
        </p:txBody>
      </p:sp>
      <p:sp>
        <p:nvSpPr>
          <p:cNvPr id="47107" name="Rectangle 3"/>
          <p:cNvSpPr>
            <a:spLocks noGrp="1" noChangeArrowheads="1"/>
          </p:cNvSpPr>
          <p:nvPr>
            <p:ph type="body" idx="1"/>
          </p:nvPr>
        </p:nvSpPr>
        <p:spPr/>
        <p:txBody>
          <a:bodyPr/>
          <a:lstStyle/>
          <a:p>
            <a:pPr eaLnBrk="1" hangingPunct="1"/>
            <a:r>
              <a:rPr lang="en-US" sz="2400" dirty="0" smtClean="0"/>
              <a:t>DBMS products provide security facilities. </a:t>
            </a:r>
          </a:p>
          <a:p>
            <a:pPr eaLnBrk="1" hangingPunct="1"/>
            <a:r>
              <a:rPr lang="en-US" sz="2400" dirty="0" smtClean="0"/>
              <a:t>They limit certain </a:t>
            </a:r>
            <a:r>
              <a:rPr lang="en-US" sz="2400" b="1" dirty="0" smtClean="0">
                <a:solidFill>
                  <a:srgbClr val="0099CC"/>
                </a:solidFill>
              </a:rPr>
              <a:t>actions</a:t>
            </a:r>
            <a:r>
              <a:rPr lang="en-US" sz="2400" dirty="0" smtClean="0"/>
              <a:t> on certain </a:t>
            </a:r>
            <a:r>
              <a:rPr lang="en-US" sz="2400" b="1" dirty="0" smtClean="0">
                <a:solidFill>
                  <a:srgbClr val="0099CC"/>
                </a:solidFill>
              </a:rPr>
              <a:t>objects</a:t>
            </a:r>
            <a:r>
              <a:rPr lang="en-US" sz="2400" dirty="0" smtClean="0"/>
              <a:t> to certain </a:t>
            </a:r>
            <a:r>
              <a:rPr lang="en-US" sz="2400" b="1" dirty="0" smtClean="0">
                <a:solidFill>
                  <a:srgbClr val="0099CC"/>
                </a:solidFill>
              </a:rPr>
              <a:t>users</a:t>
            </a:r>
            <a:r>
              <a:rPr lang="en-US" sz="2400" dirty="0" smtClean="0"/>
              <a:t> or </a:t>
            </a:r>
            <a:r>
              <a:rPr lang="en-US" sz="2400" b="1" dirty="0" smtClean="0">
                <a:solidFill>
                  <a:srgbClr val="0099CC"/>
                </a:solidFill>
              </a:rPr>
              <a:t>groups</a:t>
            </a:r>
            <a:r>
              <a:rPr lang="en-US" sz="2400" b="1" dirty="0" smtClean="0">
                <a:solidFill>
                  <a:srgbClr val="0066FF"/>
                </a:solidFill>
              </a:rPr>
              <a:t> </a:t>
            </a:r>
            <a:r>
              <a:rPr lang="en-US" sz="2400" dirty="0" smtClean="0"/>
              <a:t>(also called </a:t>
            </a:r>
            <a:r>
              <a:rPr lang="en-US" sz="2400" b="1" dirty="0" smtClean="0">
                <a:solidFill>
                  <a:srgbClr val="0099CC"/>
                </a:solidFill>
              </a:rPr>
              <a:t>roles</a:t>
            </a:r>
            <a:r>
              <a:rPr lang="en-US" sz="2400" dirty="0" smtClean="0"/>
              <a:t>).</a:t>
            </a:r>
          </a:p>
          <a:p>
            <a:pPr eaLnBrk="1" hangingPunct="1"/>
            <a:r>
              <a:rPr lang="en-US" sz="2400" dirty="0" smtClean="0"/>
              <a:t>Almost all DBMS products use some form of username and password security.</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34</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DBMS Security Model</a:t>
            </a:r>
          </a:p>
        </p:txBody>
      </p:sp>
      <p:pic>
        <p:nvPicPr>
          <p:cNvPr id="48132" name="Picture 2" descr="C:\Users\Auer.WWU\Auer-Projects\Kroenke-Auer-Projects\Kroenke-Auer-DBP-e11\DBP-e11-Supplements\Images\Chapter09\Fig9-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67715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35</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4000" dirty="0" smtClean="0"/>
              <a:t>View Ridge Gallery Security Model</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36</a:t>
            </a:fld>
            <a:endParaRPr lang="en-US" smtClean="0"/>
          </a:p>
          <a:p>
            <a:endParaRPr lang="en-US"/>
          </a:p>
        </p:txBody>
      </p:sp>
      <p:pic>
        <p:nvPicPr>
          <p:cNvPr id="4" name="Picture 3"/>
          <p:cNvPicPr>
            <a:picLocks noChangeAspect="1"/>
          </p:cNvPicPr>
          <p:nvPr/>
        </p:nvPicPr>
        <p:blipFill>
          <a:blip r:embed="rId3"/>
          <a:stretch>
            <a:fillRect/>
          </a:stretch>
        </p:blipFill>
        <p:spPr>
          <a:xfrm>
            <a:off x="562972" y="1600200"/>
            <a:ext cx="7971428" cy="2876190"/>
          </a:xfrm>
          <a:prstGeom prst="rect">
            <a:avLst/>
          </a:prstGeom>
        </p:spPr>
      </p:pic>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extLst>
      <p:ext uri="{BB962C8B-B14F-4D97-AF65-F5344CB8AC3E}">
        <p14:creationId xmlns:p14="http://schemas.microsoft.com/office/powerpoint/2010/main" val="327424382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DBMS Security Guidelines</a:t>
            </a:r>
          </a:p>
        </p:txBody>
      </p:sp>
      <p:sp>
        <p:nvSpPr>
          <p:cNvPr id="49155" name="Rectangle 3"/>
          <p:cNvSpPr>
            <a:spLocks noGrp="1" noChangeArrowheads="1"/>
          </p:cNvSpPr>
          <p:nvPr>
            <p:ph type="body" idx="1"/>
          </p:nvPr>
        </p:nvSpPr>
        <p:spPr/>
        <p:txBody>
          <a:bodyPr/>
          <a:lstStyle/>
          <a:p>
            <a:pPr eaLnBrk="1" hangingPunct="1">
              <a:lnSpc>
                <a:spcPct val="90000"/>
              </a:lnSpc>
            </a:pPr>
            <a:r>
              <a:rPr lang="en-US" sz="2000" smtClean="0"/>
              <a:t>Run DBMS behind a firewall, but plan as though the firewall has been breached</a:t>
            </a:r>
          </a:p>
          <a:p>
            <a:pPr eaLnBrk="1" hangingPunct="1">
              <a:lnSpc>
                <a:spcPct val="90000"/>
              </a:lnSpc>
            </a:pPr>
            <a:r>
              <a:rPr lang="en-US" sz="2000" smtClean="0"/>
              <a:t>Apply the latest operating system and DBMS service packs and fixes</a:t>
            </a:r>
          </a:p>
          <a:p>
            <a:pPr eaLnBrk="1" hangingPunct="1">
              <a:lnSpc>
                <a:spcPct val="90000"/>
              </a:lnSpc>
            </a:pPr>
            <a:r>
              <a:rPr lang="en-US" sz="2000" smtClean="0"/>
              <a:t>Use the least functionality possible</a:t>
            </a:r>
          </a:p>
          <a:p>
            <a:pPr lvl="1" eaLnBrk="1" hangingPunct="1">
              <a:lnSpc>
                <a:spcPct val="90000"/>
              </a:lnSpc>
            </a:pPr>
            <a:r>
              <a:rPr lang="en-US" sz="1800" smtClean="0"/>
              <a:t>Support the fewest network protocols possible</a:t>
            </a:r>
          </a:p>
          <a:p>
            <a:pPr lvl="1" eaLnBrk="1" hangingPunct="1">
              <a:lnSpc>
                <a:spcPct val="90000"/>
              </a:lnSpc>
            </a:pPr>
            <a:r>
              <a:rPr lang="en-US" sz="1800" smtClean="0"/>
              <a:t>Delete unnecessary or unused system stored procedures</a:t>
            </a:r>
          </a:p>
          <a:p>
            <a:pPr lvl="1" eaLnBrk="1" hangingPunct="1">
              <a:lnSpc>
                <a:spcPct val="90000"/>
              </a:lnSpc>
            </a:pPr>
            <a:r>
              <a:rPr lang="en-US" sz="1800" smtClean="0"/>
              <a:t>Disable default logins and guest users, if possible</a:t>
            </a:r>
          </a:p>
          <a:p>
            <a:pPr lvl="1" eaLnBrk="1" hangingPunct="1">
              <a:lnSpc>
                <a:spcPct val="90000"/>
              </a:lnSpc>
            </a:pPr>
            <a:r>
              <a:rPr lang="en-US" sz="1800" smtClean="0"/>
              <a:t>Unless required, never allow all users to log on to the DBMS interactively</a:t>
            </a:r>
          </a:p>
          <a:p>
            <a:pPr eaLnBrk="1" hangingPunct="1">
              <a:lnSpc>
                <a:spcPct val="90000"/>
              </a:lnSpc>
            </a:pPr>
            <a:r>
              <a:rPr lang="en-US" sz="2000" smtClean="0"/>
              <a:t>Protect the computer that runs the DBMS</a:t>
            </a:r>
          </a:p>
          <a:p>
            <a:pPr lvl="1" eaLnBrk="1" hangingPunct="1">
              <a:lnSpc>
                <a:spcPct val="90000"/>
              </a:lnSpc>
            </a:pPr>
            <a:r>
              <a:rPr lang="en-US" sz="1800" smtClean="0"/>
              <a:t>No user allowed to work at the computer that runs the DBMS</a:t>
            </a:r>
          </a:p>
          <a:p>
            <a:pPr lvl="1" eaLnBrk="1" hangingPunct="1">
              <a:lnSpc>
                <a:spcPct val="90000"/>
              </a:lnSpc>
            </a:pPr>
            <a:r>
              <a:rPr lang="en-US" sz="1800" smtClean="0"/>
              <a:t>DBMS computer physically secured behind locked doors</a:t>
            </a:r>
          </a:p>
          <a:p>
            <a:pPr lvl="1" eaLnBrk="1" hangingPunct="1">
              <a:lnSpc>
                <a:spcPct val="90000"/>
              </a:lnSpc>
            </a:pPr>
            <a:r>
              <a:rPr lang="en-US" sz="1800" smtClean="0"/>
              <a:t>Access to the room containing the DBMS computer should be recorded in a log</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37</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DBMS Security Guidelines</a:t>
            </a:r>
          </a:p>
        </p:txBody>
      </p:sp>
      <p:sp>
        <p:nvSpPr>
          <p:cNvPr id="50179" name="Rectangle 3"/>
          <p:cNvSpPr>
            <a:spLocks noGrp="1" noChangeArrowheads="1"/>
          </p:cNvSpPr>
          <p:nvPr>
            <p:ph type="body" idx="1"/>
          </p:nvPr>
        </p:nvSpPr>
        <p:spPr/>
        <p:txBody>
          <a:bodyPr/>
          <a:lstStyle/>
          <a:p>
            <a:pPr eaLnBrk="1" hangingPunct="1">
              <a:lnSpc>
                <a:spcPct val="90000"/>
              </a:lnSpc>
            </a:pPr>
            <a:r>
              <a:rPr lang="en-US" sz="2400" smtClean="0"/>
              <a:t>Manage accounts and passwords</a:t>
            </a:r>
          </a:p>
          <a:p>
            <a:pPr lvl="1" eaLnBrk="1" hangingPunct="1">
              <a:lnSpc>
                <a:spcPct val="90000"/>
              </a:lnSpc>
            </a:pPr>
            <a:r>
              <a:rPr lang="en-US" sz="2000" smtClean="0"/>
              <a:t>Use a low privilege user account for the DBMS service</a:t>
            </a:r>
          </a:p>
          <a:p>
            <a:pPr lvl="1" eaLnBrk="1" hangingPunct="1">
              <a:lnSpc>
                <a:spcPct val="90000"/>
              </a:lnSpc>
            </a:pPr>
            <a:r>
              <a:rPr lang="en-US" sz="2000" smtClean="0"/>
              <a:t>Protect database accounts with strong passwords</a:t>
            </a:r>
          </a:p>
          <a:p>
            <a:pPr lvl="1" eaLnBrk="1" hangingPunct="1">
              <a:lnSpc>
                <a:spcPct val="90000"/>
              </a:lnSpc>
            </a:pPr>
            <a:r>
              <a:rPr lang="en-US" sz="2000" smtClean="0"/>
              <a:t>Monitor failed login attempts</a:t>
            </a:r>
          </a:p>
          <a:p>
            <a:pPr lvl="1" eaLnBrk="1" hangingPunct="1">
              <a:lnSpc>
                <a:spcPct val="90000"/>
              </a:lnSpc>
            </a:pPr>
            <a:r>
              <a:rPr lang="en-US" sz="2000" smtClean="0"/>
              <a:t>Frequently check group and role memberships</a:t>
            </a:r>
          </a:p>
          <a:p>
            <a:pPr lvl="1" eaLnBrk="1" hangingPunct="1">
              <a:lnSpc>
                <a:spcPct val="90000"/>
              </a:lnSpc>
            </a:pPr>
            <a:r>
              <a:rPr lang="en-US" sz="2000" smtClean="0"/>
              <a:t>Audit accounts with null passwords</a:t>
            </a:r>
          </a:p>
          <a:p>
            <a:pPr lvl="1" eaLnBrk="1" hangingPunct="1">
              <a:lnSpc>
                <a:spcPct val="90000"/>
              </a:lnSpc>
            </a:pPr>
            <a:r>
              <a:rPr lang="en-US" sz="2000" smtClean="0"/>
              <a:t>Assign accounts the lowest privileges possible</a:t>
            </a:r>
          </a:p>
          <a:p>
            <a:pPr lvl="1" eaLnBrk="1" hangingPunct="1">
              <a:lnSpc>
                <a:spcPct val="90000"/>
              </a:lnSpc>
            </a:pPr>
            <a:r>
              <a:rPr lang="en-US" sz="2000" smtClean="0"/>
              <a:t>Limit DBA account privileges</a:t>
            </a:r>
          </a:p>
          <a:p>
            <a:pPr eaLnBrk="1" hangingPunct="1">
              <a:lnSpc>
                <a:spcPct val="90000"/>
              </a:lnSpc>
            </a:pPr>
            <a:r>
              <a:rPr lang="en-US" sz="2400" smtClean="0"/>
              <a:t>Planning</a:t>
            </a:r>
          </a:p>
          <a:p>
            <a:pPr lvl="1" eaLnBrk="1" hangingPunct="1">
              <a:lnSpc>
                <a:spcPct val="90000"/>
              </a:lnSpc>
            </a:pPr>
            <a:r>
              <a:rPr lang="en-US" sz="2000" smtClean="0"/>
              <a:t>Develop a security plan for preventing and detecting security problems</a:t>
            </a:r>
          </a:p>
          <a:p>
            <a:pPr lvl="1" eaLnBrk="1" hangingPunct="1">
              <a:lnSpc>
                <a:spcPct val="90000"/>
              </a:lnSpc>
            </a:pPr>
            <a:r>
              <a:rPr lang="en-US" sz="2000" smtClean="0"/>
              <a:t>Create procedures for security emergencies and practice them</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38</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Application Security</a:t>
            </a:r>
          </a:p>
        </p:txBody>
      </p:sp>
      <p:sp>
        <p:nvSpPr>
          <p:cNvPr id="51203" name="Rectangle 3"/>
          <p:cNvSpPr>
            <a:spLocks noGrp="1" noChangeArrowheads="1"/>
          </p:cNvSpPr>
          <p:nvPr>
            <p:ph type="body" idx="1"/>
          </p:nvPr>
        </p:nvSpPr>
        <p:spPr/>
        <p:txBody>
          <a:bodyPr/>
          <a:lstStyle/>
          <a:p>
            <a:pPr eaLnBrk="1" hangingPunct="1"/>
            <a:r>
              <a:rPr lang="en-US" sz="2400" smtClean="0"/>
              <a:t>If DBMS security features are inadequate, additional security code could be written in application program.</a:t>
            </a:r>
          </a:p>
          <a:p>
            <a:pPr lvl="1" eaLnBrk="1" hangingPunct="1"/>
            <a:r>
              <a:rPr lang="en-US" sz="2000" smtClean="0"/>
              <a:t>Application security in Internet applications is often provided on the Web server computer.</a:t>
            </a:r>
          </a:p>
          <a:p>
            <a:pPr eaLnBrk="1" hangingPunct="1"/>
            <a:r>
              <a:rPr lang="en-US" sz="2400" smtClean="0"/>
              <a:t>However, you should use the DBMS security features first.</a:t>
            </a:r>
          </a:p>
          <a:p>
            <a:pPr lvl="1" eaLnBrk="1" hangingPunct="1"/>
            <a:r>
              <a:rPr lang="en-US" sz="2000" smtClean="0"/>
              <a:t>The closer the security enforcement is to the data, the less chance there is for infiltration.</a:t>
            </a:r>
          </a:p>
          <a:p>
            <a:pPr lvl="1" eaLnBrk="1" hangingPunct="1"/>
            <a:r>
              <a:rPr lang="en-US" sz="2000" smtClean="0"/>
              <a:t>DBMS security features are faster, cheaper, and probably result in higher quality results than developing your own.</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39</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Database Administration</a:t>
            </a:r>
          </a:p>
        </p:txBody>
      </p:sp>
      <p:sp>
        <p:nvSpPr>
          <p:cNvPr id="17411" name="Rectangle 3"/>
          <p:cNvSpPr>
            <a:spLocks noGrp="1" noChangeArrowheads="1"/>
          </p:cNvSpPr>
          <p:nvPr>
            <p:ph type="body" idx="1"/>
          </p:nvPr>
        </p:nvSpPr>
        <p:spPr/>
        <p:txBody>
          <a:bodyPr/>
          <a:lstStyle/>
          <a:p>
            <a:pPr eaLnBrk="1" hangingPunct="1"/>
            <a:r>
              <a:rPr lang="en-US" sz="2800" smtClean="0"/>
              <a:t>All large and small databases need database administration.</a:t>
            </a:r>
          </a:p>
          <a:p>
            <a:pPr eaLnBrk="1" hangingPunct="1">
              <a:buClr>
                <a:schemeClr val="tx1"/>
              </a:buClr>
            </a:pPr>
            <a:r>
              <a:rPr lang="en-US" sz="2800" b="1" smtClean="0">
                <a:solidFill>
                  <a:srgbClr val="0099CC"/>
                </a:solidFill>
              </a:rPr>
              <a:t>Data administration</a:t>
            </a:r>
            <a:r>
              <a:rPr lang="en-US" sz="2800" smtClean="0">
                <a:solidFill>
                  <a:srgbClr val="0099CC"/>
                </a:solidFill>
              </a:rPr>
              <a:t> </a:t>
            </a:r>
            <a:r>
              <a:rPr lang="en-US" sz="2800" smtClean="0"/>
              <a:t>refers to a function concerning all of an organization’s data assets.</a:t>
            </a:r>
          </a:p>
          <a:p>
            <a:pPr eaLnBrk="1" hangingPunct="1">
              <a:buClr>
                <a:schemeClr val="tx1"/>
              </a:buClr>
            </a:pPr>
            <a:r>
              <a:rPr lang="en-US" sz="2800" b="1" smtClean="0">
                <a:solidFill>
                  <a:srgbClr val="0099CC"/>
                </a:solidFill>
              </a:rPr>
              <a:t>Database administration (DBA)</a:t>
            </a:r>
            <a:r>
              <a:rPr lang="en-US" sz="2800" smtClean="0">
                <a:solidFill>
                  <a:srgbClr val="0099CC"/>
                </a:solidFill>
              </a:rPr>
              <a:t> </a:t>
            </a:r>
            <a:r>
              <a:rPr lang="en-US" sz="2800" smtClean="0"/>
              <a:t>refers to a person or office specific to a single database and its applications.</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4</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SQL Injection Attack</a:t>
            </a:r>
          </a:p>
        </p:txBody>
      </p:sp>
      <p:sp>
        <p:nvSpPr>
          <p:cNvPr id="52227" name="Rectangle 3"/>
          <p:cNvSpPr>
            <a:spLocks noGrp="1" noChangeArrowheads="1"/>
          </p:cNvSpPr>
          <p:nvPr>
            <p:ph type="body" idx="1"/>
          </p:nvPr>
        </p:nvSpPr>
        <p:spPr/>
        <p:txBody>
          <a:bodyPr/>
          <a:lstStyle/>
          <a:p>
            <a:pPr eaLnBrk="1" hangingPunct="1">
              <a:lnSpc>
                <a:spcPct val="90000"/>
              </a:lnSpc>
              <a:buClr>
                <a:schemeClr val="tx1"/>
              </a:buClr>
            </a:pPr>
            <a:r>
              <a:rPr lang="en-US" sz="2400" b="1" smtClean="0"/>
              <a:t>An </a:t>
            </a:r>
            <a:r>
              <a:rPr lang="en-US" sz="2400" b="1" smtClean="0">
                <a:solidFill>
                  <a:srgbClr val="0099CC"/>
                </a:solidFill>
              </a:rPr>
              <a:t>SQL injection attack</a:t>
            </a:r>
            <a:r>
              <a:rPr lang="en-US" sz="2400" smtClean="0">
                <a:solidFill>
                  <a:srgbClr val="0099CC"/>
                </a:solidFill>
              </a:rPr>
              <a:t> </a:t>
            </a:r>
            <a:r>
              <a:rPr lang="en-US" sz="2400" smtClean="0"/>
              <a:t>occurs when data from the user is used to modify an SQL statement.</a:t>
            </a:r>
          </a:p>
          <a:p>
            <a:pPr eaLnBrk="1" hangingPunct="1">
              <a:lnSpc>
                <a:spcPct val="90000"/>
              </a:lnSpc>
            </a:pPr>
            <a:r>
              <a:rPr lang="en-US" sz="2400" smtClean="0"/>
              <a:t>User input that can modify an SQL statement must be carefully edited to ensure that only valid input has been received and that no additional SQL syntax has been entered.</a:t>
            </a:r>
          </a:p>
          <a:p>
            <a:pPr eaLnBrk="1" hangingPunct="1">
              <a:lnSpc>
                <a:spcPct val="90000"/>
              </a:lnSpc>
            </a:pPr>
            <a:r>
              <a:rPr lang="en-US" sz="2400" smtClean="0"/>
              <a:t>Example: users are asked to enter their names into a Web form textbox:</a:t>
            </a:r>
          </a:p>
          <a:p>
            <a:pPr lvl="1" eaLnBrk="1" hangingPunct="1">
              <a:lnSpc>
                <a:spcPct val="90000"/>
              </a:lnSpc>
            </a:pPr>
            <a:r>
              <a:rPr lang="en-US" sz="2000" smtClean="0"/>
              <a:t>User input: Benjamin Franklin ' OR TRUE ' </a:t>
            </a:r>
          </a:p>
          <a:p>
            <a:pPr lvl="2" eaLnBrk="1" hangingPunct="1">
              <a:lnSpc>
                <a:spcPct val="90000"/>
              </a:lnSpc>
              <a:buFontTx/>
              <a:buNone/>
            </a:pPr>
            <a:r>
              <a:rPr lang="en-US" sz="1800" b="1" smtClean="0">
                <a:solidFill>
                  <a:srgbClr val="0099CC"/>
                </a:solidFill>
                <a:latin typeface="Courier New" panose="02070309020205020404" pitchFamily="49" charset="0"/>
                <a:cs typeface="Courier New" panose="02070309020205020404" pitchFamily="49" charset="0"/>
              </a:rPr>
              <a:t>SELECT * FROM EMPLOYEE</a:t>
            </a:r>
          </a:p>
          <a:p>
            <a:pPr lvl="2" eaLnBrk="1" hangingPunct="1">
              <a:lnSpc>
                <a:spcPct val="90000"/>
              </a:lnSpc>
              <a:buFontTx/>
              <a:buNone/>
            </a:pPr>
            <a:r>
              <a:rPr lang="en-US" sz="1800" b="1" smtClean="0">
                <a:solidFill>
                  <a:srgbClr val="0099CC"/>
                </a:solidFill>
                <a:latin typeface="Courier New" panose="02070309020205020404" pitchFamily="49" charset="0"/>
                <a:cs typeface="Courier New" panose="02070309020205020404" pitchFamily="49" charset="0"/>
              </a:rPr>
              <a:t>WHERE EMPLOYEE.Name = 'Benjamin Franklin' OR TRUE;</a:t>
            </a:r>
          </a:p>
          <a:p>
            <a:pPr lvl="1" eaLnBrk="1" hangingPunct="1">
              <a:lnSpc>
                <a:spcPct val="90000"/>
              </a:lnSpc>
            </a:pPr>
            <a:r>
              <a:rPr lang="en-US" sz="2000" smtClean="0"/>
              <a:t>Result: every row of the EMPLOYEE table will be returned</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40</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Database Recovery</a:t>
            </a:r>
          </a:p>
        </p:txBody>
      </p:sp>
      <p:sp>
        <p:nvSpPr>
          <p:cNvPr id="53251" name="Rectangle 3"/>
          <p:cNvSpPr>
            <a:spLocks noGrp="1" noChangeArrowheads="1"/>
          </p:cNvSpPr>
          <p:nvPr>
            <p:ph type="body" idx="1"/>
          </p:nvPr>
        </p:nvSpPr>
        <p:spPr/>
        <p:txBody>
          <a:bodyPr/>
          <a:lstStyle/>
          <a:p>
            <a:pPr eaLnBrk="1" hangingPunct="1"/>
            <a:r>
              <a:rPr lang="en-US" smtClean="0"/>
              <a:t>In the event of system failure, that database must be restored to a usable state as soon as possible.</a:t>
            </a:r>
          </a:p>
          <a:p>
            <a:pPr eaLnBrk="1" hangingPunct="1"/>
            <a:r>
              <a:rPr lang="en-US" smtClean="0"/>
              <a:t>Two recovery techniques: </a:t>
            </a:r>
          </a:p>
          <a:p>
            <a:pPr lvl="1" eaLnBrk="1" hangingPunct="1"/>
            <a:r>
              <a:rPr lang="en-US" smtClean="0"/>
              <a:t>Recovery via </a:t>
            </a:r>
            <a:r>
              <a:rPr lang="en-US" b="1" smtClean="0">
                <a:solidFill>
                  <a:srgbClr val="0099CC"/>
                </a:solidFill>
              </a:rPr>
              <a:t>reprocessing</a:t>
            </a:r>
          </a:p>
          <a:p>
            <a:pPr lvl="1" eaLnBrk="1" hangingPunct="1"/>
            <a:r>
              <a:rPr lang="en-US" smtClean="0"/>
              <a:t>Recovery via </a:t>
            </a:r>
            <a:r>
              <a:rPr lang="en-US" b="1" smtClean="0">
                <a:solidFill>
                  <a:srgbClr val="0099CC"/>
                </a:solidFill>
              </a:rPr>
              <a:t>rollback/rollforward</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41</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Recovery via Reprocessing</a:t>
            </a:r>
          </a:p>
        </p:txBody>
      </p:sp>
      <p:sp>
        <p:nvSpPr>
          <p:cNvPr id="54275" name="Rectangle 3"/>
          <p:cNvSpPr>
            <a:spLocks noGrp="1" noChangeArrowheads="1"/>
          </p:cNvSpPr>
          <p:nvPr>
            <p:ph type="body" idx="1"/>
          </p:nvPr>
        </p:nvSpPr>
        <p:spPr/>
        <p:txBody>
          <a:bodyPr/>
          <a:lstStyle/>
          <a:p>
            <a:pPr eaLnBrk="1" hangingPunct="1">
              <a:buClr>
                <a:schemeClr val="tx1"/>
              </a:buClr>
            </a:pPr>
            <a:r>
              <a:rPr lang="en-US" sz="2800" b="1" smtClean="0">
                <a:solidFill>
                  <a:srgbClr val="0099CC"/>
                </a:solidFill>
              </a:rPr>
              <a:t>Recovery via reprocessing</a:t>
            </a:r>
            <a:r>
              <a:rPr lang="en-US" sz="2800" smtClean="0"/>
              <a:t>: the database goes back to a known point (database save) and reprocesses the workload from there.</a:t>
            </a:r>
          </a:p>
          <a:p>
            <a:pPr eaLnBrk="1" hangingPunct="1"/>
            <a:r>
              <a:rPr lang="en-US" sz="2800" smtClean="0"/>
              <a:t>Unfeasible strategy because:</a:t>
            </a:r>
          </a:p>
          <a:p>
            <a:pPr lvl="1" eaLnBrk="1" hangingPunct="1"/>
            <a:r>
              <a:rPr lang="en-US" sz="2400" smtClean="0"/>
              <a:t>The recovered system may never catch up if the computer is heavily scheduled.</a:t>
            </a:r>
          </a:p>
          <a:p>
            <a:pPr lvl="1" eaLnBrk="1" hangingPunct="1"/>
            <a:r>
              <a:rPr lang="en-US" sz="2400" smtClean="0"/>
              <a:t>Asynchronous events, although concurrent transactions, may cause different results.</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42</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Rollback/Rollforward </a:t>
            </a:r>
          </a:p>
        </p:txBody>
      </p:sp>
      <p:sp>
        <p:nvSpPr>
          <p:cNvPr id="55299" name="Rectangle 3"/>
          <p:cNvSpPr>
            <a:spLocks noGrp="1" noChangeArrowheads="1"/>
          </p:cNvSpPr>
          <p:nvPr>
            <p:ph type="body" idx="1"/>
          </p:nvPr>
        </p:nvSpPr>
        <p:spPr/>
        <p:txBody>
          <a:bodyPr/>
          <a:lstStyle/>
          <a:p>
            <a:pPr eaLnBrk="1" hangingPunct="1">
              <a:lnSpc>
                <a:spcPct val="90000"/>
              </a:lnSpc>
            </a:pPr>
            <a:r>
              <a:rPr lang="en-US" sz="2800" smtClean="0"/>
              <a:t>Recovery via rollback/rollforward: </a:t>
            </a:r>
          </a:p>
          <a:p>
            <a:pPr lvl="1" eaLnBrk="1" hangingPunct="1">
              <a:lnSpc>
                <a:spcPct val="90000"/>
              </a:lnSpc>
            </a:pPr>
            <a:r>
              <a:rPr lang="en-US" sz="2400" smtClean="0"/>
              <a:t>Periodically save the database and keep a database change log since the save.</a:t>
            </a:r>
          </a:p>
          <a:p>
            <a:pPr lvl="2" eaLnBrk="1" hangingPunct="1">
              <a:lnSpc>
                <a:spcPct val="90000"/>
              </a:lnSpc>
            </a:pPr>
            <a:r>
              <a:rPr lang="en-US" sz="2000" smtClean="0"/>
              <a:t>Database log contains records of the data changes in chronological order.</a:t>
            </a:r>
          </a:p>
          <a:p>
            <a:pPr eaLnBrk="1" hangingPunct="1">
              <a:lnSpc>
                <a:spcPct val="90000"/>
              </a:lnSpc>
            </a:pPr>
            <a:r>
              <a:rPr lang="en-US" sz="2800" smtClean="0"/>
              <a:t>When there is a failure, either rollback or rollforward is applied.</a:t>
            </a:r>
          </a:p>
          <a:p>
            <a:pPr lvl="1" eaLnBrk="1" hangingPunct="1">
              <a:lnSpc>
                <a:spcPct val="90000"/>
              </a:lnSpc>
              <a:buClr>
                <a:schemeClr val="tx1"/>
              </a:buClr>
            </a:pPr>
            <a:r>
              <a:rPr lang="en-US" sz="2400" b="1" smtClean="0">
                <a:solidFill>
                  <a:srgbClr val="0099CC"/>
                </a:solidFill>
              </a:rPr>
              <a:t>Rollback</a:t>
            </a:r>
            <a:r>
              <a:rPr lang="en-US" sz="2400" smtClean="0"/>
              <a:t>: undo the erroneous changes made to the database and reprocess valid transactions</a:t>
            </a:r>
          </a:p>
          <a:p>
            <a:pPr lvl="1" eaLnBrk="1" hangingPunct="1">
              <a:lnSpc>
                <a:spcPct val="90000"/>
              </a:lnSpc>
              <a:buClr>
                <a:schemeClr val="tx1"/>
              </a:buClr>
            </a:pPr>
            <a:r>
              <a:rPr lang="en-US" sz="2400" b="1" smtClean="0">
                <a:solidFill>
                  <a:srgbClr val="0099CC"/>
                </a:solidFill>
              </a:rPr>
              <a:t>Rollforward</a:t>
            </a:r>
            <a:r>
              <a:rPr lang="en-US" sz="2400" smtClean="0"/>
              <a:t>: restore database using saved data and valid transactions since the last save</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43</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Rollback</a:t>
            </a:r>
          </a:p>
        </p:txBody>
      </p:sp>
      <p:sp>
        <p:nvSpPr>
          <p:cNvPr id="56323" name="Rectangle 3"/>
          <p:cNvSpPr>
            <a:spLocks noGrp="1" noChangeArrowheads="1"/>
          </p:cNvSpPr>
          <p:nvPr>
            <p:ph type="body" sz="half" idx="1"/>
          </p:nvPr>
        </p:nvSpPr>
        <p:spPr>
          <a:xfrm>
            <a:off x="457200" y="1600200"/>
            <a:ext cx="8153400" cy="1219200"/>
          </a:xfrm>
        </p:spPr>
        <p:txBody>
          <a:bodyPr/>
          <a:lstStyle/>
          <a:p>
            <a:pPr eaLnBrk="1" hangingPunct="1">
              <a:buFontTx/>
              <a:buNone/>
            </a:pPr>
            <a:r>
              <a:rPr lang="en-US" sz="2800" b="1" smtClean="0">
                <a:solidFill>
                  <a:srgbClr val="0099CC"/>
                </a:solidFill>
              </a:rPr>
              <a:t>Before-image</a:t>
            </a:r>
            <a:r>
              <a:rPr lang="en-US" sz="2800" smtClean="0"/>
              <a:t>: a copy of every database record (or page) before it was changed</a:t>
            </a:r>
          </a:p>
          <a:p>
            <a:pPr eaLnBrk="1" hangingPunct="1"/>
            <a:endParaRPr lang="en-US" sz="2800" smtClean="0"/>
          </a:p>
        </p:txBody>
      </p:sp>
      <p:pic>
        <p:nvPicPr>
          <p:cNvPr id="56325"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87413" y="2757488"/>
            <a:ext cx="7216775" cy="3344862"/>
          </a:xfrm>
        </p:spPr>
      </p:pic>
      <p:sp>
        <p:nvSpPr>
          <p:cNvPr id="3" name="Slide Number Placeholder 2"/>
          <p:cNvSpPr>
            <a:spLocks noGrp="1"/>
          </p:cNvSpPr>
          <p:nvPr>
            <p:ph type="sldNum" sz="quarter" idx="11"/>
          </p:nvPr>
        </p:nvSpPr>
        <p:spPr/>
        <p:txBody>
          <a:bodyPr/>
          <a:lstStyle/>
          <a:p>
            <a:r>
              <a:rPr lang="en-US" smtClean="0"/>
              <a:t>9-</a:t>
            </a:r>
            <a:fld id="{01A6C3FC-3D11-40A7-971F-36F56074DE3B}" type="slidenum">
              <a:rPr lang="en-US" smtClean="0"/>
              <a:pPr/>
              <a:t>44</a:t>
            </a:fld>
            <a:endParaRPr lang="en-US" smtClean="0"/>
          </a:p>
          <a:p>
            <a:endParaRPr lang="en-US"/>
          </a:p>
        </p:txBody>
      </p:sp>
      <p:sp>
        <p:nvSpPr>
          <p:cNvPr id="4" name="Footer Placeholder 3"/>
          <p:cNvSpPr>
            <a:spLocks noGrp="1"/>
          </p:cNvSpPr>
          <p:nvPr>
            <p:ph type="ftr" sz="quarter" idx="10"/>
          </p:nvPr>
        </p:nvSpPr>
        <p:spPr>
          <a:xfrm>
            <a:off x="457200" y="6248400"/>
            <a:ext cx="5562600" cy="476250"/>
          </a:xfrm>
        </p:spPr>
        <p:txBody>
          <a:bodyPr/>
          <a:lstStyle/>
          <a:p>
            <a:pPr>
              <a:defRPr/>
            </a:pPr>
            <a:r>
              <a:rPr lang="en-US" dirty="0" smtClean="0">
                <a:solidFill>
                  <a:srgbClr val="0000CC"/>
                </a:solidFill>
              </a:rPr>
              <a:t>KROENKE AND AUER - DATABASE PROCESSING, 13th Edition  © 2014 Pearson Education, Inc.</a:t>
            </a:r>
            <a:endParaRPr lang="en-US" dirty="0">
              <a:solidFill>
                <a:srgbClr val="0000CC"/>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Rollforward</a:t>
            </a:r>
          </a:p>
        </p:txBody>
      </p:sp>
      <p:sp>
        <p:nvSpPr>
          <p:cNvPr id="57347" name="Rectangle 3"/>
          <p:cNvSpPr>
            <a:spLocks noGrp="1" noChangeArrowheads="1"/>
          </p:cNvSpPr>
          <p:nvPr>
            <p:ph type="body" sz="half" idx="1"/>
          </p:nvPr>
        </p:nvSpPr>
        <p:spPr>
          <a:xfrm>
            <a:off x="457200" y="1600200"/>
            <a:ext cx="8153400" cy="1219200"/>
          </a:xfrm>
        </p:spPr>
        <p:txBody>
          <a:bodyPr/>
          <a:lstStyle/>
          <a:p>
            <a:pPr eaLnBrk="1" hangingPunct="1">
              <a:buFontTx/>
              <a:buNone/>
            </a:pPr>
            <a:r>
              <a:rPr lang="en-US" sz="2800" b="1" smtClean="0">
                <a:solidFill>
                  <a:srgbClr val="0099CC"/>
                </a:solidFill>
              </a:rPr>
              <a:t>After-image</a:t>
            </a:r>
            <a:r>
              <a:rPr lang="en-US" sz="2800" smtClean="0"/>
              <a:t>: a copy of every database record (or page) after it was changed</a:t>
            </a:r>
          </a:p>
        </p:txBody>
      </p:sp>
      <p:pic>
        <p:nvPicPr>
          <p:cNvPr id="57349"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14400" y="2771775"/>
            <a:ext cx="7467600" cy="3422650"/>
          </a:xfrm>
        </p:spPr>
      </p:pic>
      <p:sp>
        <p:nvSpPr>
          <p:cNvPr id="3" name="Slide Number Placeholder 2"/>
          <p:cNvSpPr>
            <a:spLocks noGrp="1"/>
          </p:cNvSpPr>
          <p:nvPr>
            <p:ph type="sldNum" sz="quarter" idx="11"/>
          </p:nvPr>
        </p:nvSpPr>
        <p:spPr/>
        <p:txBody>
          <a:bodyPr/>
          <a:lstStyle/>
          <a:p>
            <a:r>
              <a:rPr lang="en-US" smtClean="0"/>
              <a:t>9-</a:t>
            </a:r>
            <a:fld id="{01A6C3FC-3D11-40A7-971F-36F56074DE3B}" type="slidenum">
              <a:rPr lang="en-US" smtClean="0"/>
              <a:pPr/>
              <a:t>45</a:t>
            </a:fld>
            <a:endParaRPr lang="en-US" smtClean="0"/>
          </a:p>
          <a:p>
            <a:endParaRPr lang="en-US"/>
          </a:p>
        </p:txBody>
      </p:sp>
      <p:sp>
        <p:nvSpPr>
          <p:cNvPr id="4" name="Footer Placeholder 3"/>
          <p:cNvSpPr>
            <a:spLocks noGrp="1"/>
          </p:cNvSpPr>
          <p:nvPr>
            <p:ph type="ftr" sz="quarter" idx="10"/>
          </p:nvPr>
        </p:nvSpPr>
        <p:spPr>
          <a:xfrm>
            <a:off x="457200" y="6248400"/>
            <a:ext cx="5562600" cy="476250"/>
          </a:xfrm>
        </p:spPr>
        <p:txBody>
          <a:bodyPr/>
          <a:lstStyle/>
          <a:p>
            <a:pPr>
              <a:defRPr/>
            </a:pPr>
            <a:r>
              <a:rPr lang="en-US" dirty="0" smtClean="0">
                <a:solidFill>
                  <a:srgbClr val="0000CC"/>
                </a:solidFill>
              </a:rPr>
              <a:t>KROENKE AND AUER - DATABASE PROCESSING, 13th Edition  © 2014 Pearson Education, Inc.</a:t>
            </a:r>
            <a:endParaRPr lang="en-US" dirty="0">
              <a:solidFill>
                <a:srgbClr val="0000CC"/>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Checkpoint</a:t>
            </a:r>
          </a:p>
        </p:txBody>
      </p:sp>
      <p:sp>
        <p:nvSpPr>
          <p:cNvPr id="58371" name="Rectangle 3"/>
          <p:cNvSpPr>
            <a:spLocks noGrp="1" noChangeArrowheads="1"/>
          </p:cNvSpPr>
          <p:nvPr>
            <p:ph type="body" idx="1"/>
          </p:nvPr>
        </p:nvSpPr>
        <p:spPr/>
        <p:txBody>
          <a:bodyPr/>
          <a:lstStyle/>
          <a:p>
            <a:pPr eaLnBrk="1" hangingPunct="1">
              <a:lnSpc>
                <a:spcPct val="90000"/>
              </a:lnSpc>
            </a:pPr>
            <a:r>
              <a:rPr lang="en-US" sz="2400" smtClean="0"/>
              <a:t>A </a:t>
            </a:r>
            <a:r>
              <a:rPr lang="en-US" sz="2400" b="1" smtClean="0">
                <a:solidFill>
                  <a:srgbClr val="0099CC"/>
                </a:solidFill>
              </a:rPr>
              <a:t>checkpoint</a:t>
            </a:r>
            <a:r>
              <a:rPr lang="en-US" sz="2400" smtClean="0"/>
              <a:t> is a point of synchronization between the database and the transaction log.</a:t>
            </a:r>
          </a:p>
          <a:p>
            <a:pPr lvl="1" eaLnBrk="1" hangingPunct="1">
              <a:lnSpc>
                <a:spcPct val="90000"/>
              </a:lnSpc>
            </a:pPr>
            <a:r>
              <a:rPr lang="en-US" sz="2000" smtClean="0"/>
              <a:t>DBMS refuses new requests, finishes processing outstanding requests, and writes its buffers to disk.</a:t>
            </a:r>
          </a:p>
          <a:p>
            <a:pPr lvl="1" eaLnBrk="1" hangingPunct="1">
              <a:lnSpc>
                <a:spcPct val="90000"/>
              </a:lnSpc>
            </a:pPr>
            <a:r>
              <a:rPr lang="en-US" sz="2000" smtClean="0"/>
              <a:t>The DBMS waits until the writing is successfully completed </a:t>
            </a:r>
            <a:r>
              <a:rPr lang="en-US" sz="2000" smtClean="0">
                <a:sym typeface="Wingdings" panose="05000000000000000000" pitchFamily="2" charset="2"/>
              </a:rPr>
              <a:t> </a:t>
            </a:r>
            <a:r>
              <a:rPr lang="en-US" sz="2000" smtClean="0"/>
              <a:t>the log and the database are synchronized.</a:t>
            </a:r>
          </a:p>
          <a:p>
            <a:pPr eaLnBrk="1" hangingPunct="1">
              <a:lnSpc>
                <a:spcPct val="90000"/>
              </a:lnSpc>
            </a:pPr>
            <a:r>
              <a:rPr lang="en-US" sz="2400" smtClean="0"/>
              <a:t>Checkpoints speed up database recovery process.</a:t>
            </a:r>
          </a:p>
          <a:p>
            <a:pPr lvl="1" eaLnBrk="1" hangingPunct="1">
              <a:lnSpc>
                <a:spcPct val="90000"/>
              </a:lnSpc>
            </a:pPr>
            <a:r>
              <a:rPr lang="en-US" sz="2000" smtClean="0"/>
              <a:t>Database can be recovered using after-images since the last checkpoint.</a:t>
            </a:r>
          </a:p>
          <a:p>
            <a:pPr lvl="1" eaLnBrk="1" hangingPunct="1">
              <a:lnSpc>
                <a:spcPct val="90000"/>
              </a:lnSpc>
            </a:pPr>
            <a:r>
              <a:rPr lang="en-US" sz="2000" smtClean="0"/>
              <a:t>Checkpoint can be done several times per hour.</a:t>
            </a:r>
          </a:p>
          <a:p>
            <a:pPr eaLnBrk="1" hangingPunct="1">
              <a:lnSpc>
                <a:spcPct val="90000"/>
              </a:lnSpc>
            </a:pPr>
            <a:r>
              <a:rPr lang="en-US" sz="2400" smtClean="0"/>
              <a:t>Most DBMS products automatically checkpoint themselves.</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46</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Transaction Log</a:t>
            </a:r>
          </a:p>
        </p:txBody>
      </p:sp>
      <p:pic>
        <p:nvPicPr>
          <p:cNvPr id="5939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65263"/>
            <a:ext cx="6864350"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47</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a:xfrm>
            <a:off x="457200" y="274638"/>
            <a:ext cx="8229600" cy="1249362"/>
          </a:xfrm>
        </p:spPr>
        <p:txBody>
          <a:bodyPr/>
          <a:lstStyle/>
          <a:p>
            <a:pPr eaLnBrk="1" hangingPunct="1"/>
            <a:r>
              <a:rPr lang="en-US" sz="4000" smtClean="0"/>
              <a:t>Database Recovery:</a:t>
            </a:r>
            <a:br>
              <a:rPr lang="en-US" sz="4000" smtClean="0"/>
            </a:br>
            <a:r>
              <a:rPr lang="en-US" sz="4000" smtClean="0"/>
              <a:t>A Processing Problem Occurs</a:t>
            </a:r>
          </a:p>
        </p:txBody>
      </p:sp>
      <p:pic>
        <p:nvPicPr>
          <p:cNvPr id="604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30363"/>
            <a:ext cx="8389938"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48</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z="4000" smtClean="0"/>
              <a:t>Database Recovery:</a:t>
            </a:r>
            <a:br>
              <a:rPr lang="en-US" sz="4000" smtClean="0"/>
            </a:br>
            <a:r>
              <a:rPr lang="en-US" sz="4000" smtClean="0"/>
              <a:t> Recovery Processing</a:t>
            </a:r>
          </a:p>
        </p:txBody>
      </p:sp>
      <p:pic>
        <p:nvPicPr>
          <p:cNvPr id="614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47800"/>
            <a:ext cx="59324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49</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975" y="1524000"/>
            <a:ext cx="630555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2"/>
          <p:cNvSpPr>
            <a:spLocks noGrp="1" noChangeArrowheads="1"/>
          </p:cNvSpPr>
          <p:nvPr>
            <p:ph type="title"/>
          </p:nvPr>
        </p:nvSpPr>
        <p:spPr/>
        <p:txBody>
          <a:bodyPr/>
          <a:lstStyle/>
          <a:p>
            <a:pPr eaLnBrk="1" hangingPunct="1"/>
            <a:r>
              <a:rPr lang="en-US" smtClean="0"/>
              <a:t>Database Administration Tasks</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5</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1401762"/>
          </a:xfrm>
        </p:spPr>
        <p:txBody>
          <a:bodyPr/>
          <a:lstStyle/>
          <a:p>
            <a:pPr eaLnBrk="1" hangingPunct="1"/>
            <a:r>
              <a:rPr lang="en-US" smtClean="0"/>
              <a:t>Managing the DBMS:</a:t>
            </a:r>
            <a:br>
              <a:rPr lang="en-US" smtClean="0"/>
            </a:br>
            <a:r>
              <a:rPr lang="en-US" sz="2800" smtClean="0"/>
              <a:t>DBA’s Responsibilities</a:t>
            </a:r>
            <a:endParaRPr lang="en-US" smtClean="0"/>
          </a:p>
        </p:txBody>
      </p:sp>
      <p:pic>
        <p:nvPicPr>
          <p:cNvPr id="6246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752600"/>
            <a:ext cx="613251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50</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33400" y="381000"/>
            <a:ext cx="8305800" cy="1143000"/>
          </a:xfrm>
        </p:spPr>
        <p:txBody>
          <a:bodyPr/>
          <a:lstStyle/>
          <a:p>
            <a:pPr eaLnBrk="1" hangingPunct="1"/>
            <a:r>
              <a:rPr lang="en-US" smtClean="0"/>
              <a:t>Maintaining the Data Repository</a:t>
            </a:r>
          </a:p>
        </p:txBody>
      </p:sp>
      <p:sp>
        <p:nvSpPr>
          <p:cNvPr id="63491" name="Rectangle 3"/>
          <p:cNvSpPr>
            <a:spLocks noGrp="1" noChangeArrowheads="1"/>
          </p:cNvSpPr>
          <p:nvPr>
            <p:ph type="body" idx="1"/>
          </p:nvPr>
        </p:nvSpPr>
        <p:spPr/>
        <p:txBody>
          <a:bodyPr/>
          <a:lstStyle/>
          <a:p>
            <a:pPr eaLnBrk="1" hangingPunct="1">
              <a:lnSpc>
                <a:spcPct val="90000"/>
              </a:lnSpc>
            </a:pPr>
            <a:r>
              <a:rPr lang="en-US" sz="2400" smtClean="0"/>
              <a:t>DBA is responsible for maintaining the data repository.</a:t>
            </a:r>
          </a:p>
          <a:p>
            <a:pPr eaLnBrk="1" hangingPunct="1">
              <a:lnSpc>
                <a:spcPct val="90000"/>
              </a:lnSpc>
              <a:buClr>
                <a:schemeClr val="tx1"/>
              </a:buClr>
            </a:pPr>
            <a:r>
              <a:rPr lang="en-US" sz="2400" b="1" smtClean="0">
                <a:solidFill>
                  <a:srgbClr val="0099CC"/>
                </a:solidFill>
              </a:rPr>
              <a:t>Data repositories</a:t>
            </a:r>
            <a:r>
              <a:rPr lang="en-US" sz="2400" smtClean="0">
                <a:solidFill>
                  <a:srgbClr val="0099CC"/>
                </a:solidFill>
              </a:rPr>
              <a:t> </a:t>
            </a:r>
            <a:r>
              <a:rPr lang="en-US" sz="2400" smtClean="0"/>
              <a:t>are collections of metadata about users, databases, and its applications.</a:t>
            </a:r>
          </a:p>
          <a:p>
            <a:pPr eaLnBrk="1" hangingPunct="1">
              <a:lnSpc>
                <a:spcPct val="90000"/>
              </a:lnSpc>
            </a:pPr>
            <a:r>
              <a:rPr lang="en-US" sz="2400" smtClean="0"/>
              <a:t>The repository may be: </a:t>
            </a:r>
          </a:p>
          <a:p>
            <a:pPr lvl="1" eaLnBrk="1" hangingPunct="1">
              <a:lnSpc>
                <a:spcPct val="90000"/>
              </a:lnSpc>
            </a:pPr>
            <a:r>
              <a:rPr lang="en-US" sz="2000" smtClean="0"/>
              <a:t>Virtual, as it is composed of metadata from many different sources: DBMS, code libraries, Webpage generation and editing tools, etc.</a:t>
            </a:r>
          </a:p>
          <a:p>
            <a:pPr lvl="1" eaLnBrk="1" hangingPunct="1">
              <a:lnSpc>
                <a:spcPct val="90000"/>
              </a:lnSpc>
            </a:pPr>
            <a:r>
              <a:rPr lang="en-US" sz="2000" smtClean="0"/>
              <a:t>An integrated product from a CASE tool vendor or from other companies.</a:t>
            </a:r>
          </a:p>
          <a:p>
            <a:pPr lvl="1" eaLnBrk="1" hangingPunct="1">
              <a:lnSpc>
                <a:spcPct val="90000"/>
              </a:lnSpc>
            </a:pPr>
            <a:r>
              <a:rPr lang="en-US" sz="2000" b="1" smtClean="0">
                <a:solidFill>
                  <a:srgbClr val="0099CC"/>
                </a:solidFill>
              </a:rPr>
              <a:t>Active</a:t>
            </a:r>
            <a:r>
              <a:rPr lang="en-US" sz="2000" smtClean="0"/>
              <a:t> –  part of the systems development process</a:t>
            </a:r>
          </a:p>
          <a:p>
            <a:pPr lvl="1" eaLnBrk="1" hangingPunct="1">
              <a:lnSpc>
                <a:spcPct val="90000"/>
              </a:lnSpc>
            </a:pPr>
            <a:r>
              <a:rPr lang="en-US" sz="2000" b="1" smtClean="0">
                <a:solidFill>
                  <a:srgbClr val="0099CC"/>
                </a:solidFill>
              </a:rPr>
              <a:t>Passive</a:t>
            </a:r>
            <a:r>
              <a:rPr lang="en-US" sz="2000" smtClean="0"/>
              <a:t> – documentation only made when someone has time</a:t>
            </a:r>
          </a:p>
          <a:p>
            <a:pPr eaLnBrk="1" hangingPunct="1">
              <a:lnSpc>
                <a:spcPct val="90000"/>
              </a:lnSpc>
            </a:pPr>
            <a:r>
              <a:rPr lang="en-US" sz="2400" smtClean="0"/>
              <a:t>The best repositories are active, and they are part of the system development process.</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51</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title"/>
          </p:nvPr>
        </p:nvSpPr>
        <p:spPr>
          <a:xfrm>
            <a:off x="0" y="0"/>
            <a:ext cx="9144000" cy="2514600"/>
          </a:xfrm>
        </p:spPr>
        <p:txBody>
          <a:bodyPr/>
          <a:lstStyle/>
          <a:p>
            <a:pPr eaLnBrk="1" hangingPunct="1"/>
            <a:r>
              <a:rPr lang="en-US" sz="3600" dirty="0" smtClean="0"/>
              <a:t/>
            </a:r>
            <a:br>
              <a:rPr lang="en-US" sz="3600" dirty="0" smtClean="0"/>
            </a:br>
            <a:r>
              <a:rPr lang="en-US" sz="3600" dirty="0" smtClean="0">
                <a:latin typeface="Calibri" panose="020F0502020204030204" pitchFamily="34" charset="0"/>
                <a:ea typeface="Calibri" panose="020F0502020204030204" pitchFamily="34" charset="0"/>
                <a:cs typeface="Calibri" panose="020F0502020204030204" pitchFamily="34" charset="0"/>
              </a:rPr>
              <a:t>David </a:t>
            </a:r>
            <a:r>
              <a:rPr lang="en-US" sz="3600" dirty="0" err="1" smtClean="0">
                <a:latin typeface="Calibri" panose="020F0502020204030204" pitchFamily="34" charset="0"/>
                <a:ea typeface="Calibri" panose="020F0502020204030204" pitchFamily="34" charset="0"/>
                <a:cs typeface="Calibri" panose="020F0502020204030204" pitchFamily="34" charset="0"/>
              </a:rPr>
              <a:t>Kroenke</a:t>
            </a:r>
            <a:r>
              <a:rPr lang="en-US" sz="3600" dirty="0" smtClean="0">
                <a:latin typeface="Calibri" panose="020F0502020204030204" pitchFamily="34" charset="0"/>
                <a:ea typeface="Calibri" panose="020F0502020204030204" pitchFamily="34" charset="0"/>
                <a:cs typeface="Calibri" panose="020F0502020204030204" pitchFamily="34" charset="0"/>
              </a:rPr>
              <a:t> and David Auer</a:t>
            </a:r>
            <a:r>
              <a:rPr lang="en-US" sz="3600" dirty="0" smtClean="0"/>
              <a:t/>
            </a:r>
            <a:br>
              <a:rPr lang="en-US" sz="3600" dirty="0" smtClean="0"/>
            </a:br>
            <a:r>
              <a:rPr lang="en-US" sz="4000" dirty="0" smtClean="0"/>
              <a:t> </a:t>
            </a:r>
            <a:r>
              <a:rPr lang="en-US" sz="4000" dirty="0" smtClean="0">
                <a:latin typeface="Calibri" panose="020F0502020204030204" pitchFamily="34" charset="0"/>
                <a:ea typeface="Calibri" panose="020F0502020204030204" pitchFamily="34" charset="0"/>
                <a:cs typeface="Calibri" panose="020F0502020204030204" pitchFamily="34" charset="0"/>
              </a:rPr>
              <a:t>Database Processing</a:t>
            </a:r>
            <a: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r>
            <a:b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3200" dirty="0" smtClean="0">
                <a:solidFill>
                  <a:schemeClr val="bg2">
                    <a:lumMod val="40000"/>
                    <a:lumOff val="60000"/>
                  </a:schemeClr>
                </a:solidFill>
                <a:latin typeface="Calibri" panose="020F0502020204030204" pitchFamily="34" charset="0"/>
                <a:ea typeface="Calibri" panose="020F0502020204030204" pitchFamily="34" charset="0"/>
                <a:cs typeface="Calibri" panose="020F0502020204030204" pitchFamily="34" charset="0"/>
              </a:rPr>
              <a:t>Fundamentals, Design, and Implementation</a:t>
            </a:r>
            <a:r>
              <a:rPr lang="en-US" sz="3200" dirty="0" smtClean="0">
                <a:latin typeface="Calibri" panose="020F0502020204030204" pitchFamily="34" charset="0"/>
                <a:ea typeface="Calibri" panose="020F0502020204030204" pitchFamily="34" charset="0"/>
                <a:cs typeface="Calibri" panose="020F0502020204030204" pitchFamily="34" charset="0"/>
              </a:rPr>
              <a:t/>
            </a:r>
            <a:br>
              <a:rPr lang="en-US" sz="3200" dirty="0" smtClean="0">
                <a:latin typeface="Calibri" panose="020F0502020204030204" pitchFamily="34" charset="0"/>
                <a:ea typeface="Calibri" panose="020F0502020204030204" pitchFamily="34" charset="0"/>
                <a:cs typeface="Calibri" panose="020F0502020204030204" pitchFamily="34" charset="0"/>
              </a:rPr>
            </a:br>
            <a:r>
              <a:rPr lang="en-US" sz="3200" dirty="0" smtClean="0">
                <a:latin typeface="Calibri" panose="020F0502020204030204" pitchFamily="34" charset="0"/>
                <a:ea typeface="Calibri" panose="020F0502020204030204" pitchFamily="34" charset="0"/>
                <a:cs typeface="Calibri" panose="020F0502020204030204" pitchFamily="34" charset="0"/>
              </a:rPr>
              <a:t> (13th Edition) </a:t>
            </a:r>
            <a:r>
              <a:rPr lang="en-US" sz="3200" dirty="0" smtClean="0">
                <a:solidFill>
                  <a:srgbClr val="CCCCCC"/>
                </a:solidFill>
              </a:rPr>
              <a:t/>
            </a:r>
            <a:br>
              <a:rPr lang="en-US" sz="3200" dirty="0" smtClean="0">
                <a:solidFill>
                  <a:srgbClr val="CCCCCC"/>
                </a:solidFill>
              </a:rPr>
            </a:br>
            <a:endParaRPr lang="en-US" sz="3200" dirty="0" smtClean="0">
              <a:solidFill>
                <a:srgbClr val="CCCCCC"/>
              </a:solidFill>
            </a:endParaRPr>
          </a:p>
        </p:txBody>
      </p:sp>
      <p:sp>
        <p:nvSpPr>
          <p:cNvPr id="69635" name="Rectangle 4"/>
          <p:cNvSpPr>
            <a:spLocks noGrp="1" noChangeArrowheads="1"/>
          </p:cNvSpPr>
          <p:nvPr>
            <p:ph type="body" idx="1"/>
          </p:nvPr>
        </p:nvSpPr>
        <p:spPr>
          <a:xfrm>
            <a:off x="457200" y="3581400"/>
            <a:ext cx="8229600" cy="990600"/>
          </a:xfrm>
        </p:spPr>
        <p:txBody>
          <a:bodyPr/>
          <a:lstStyle/>
          <a:p>
            <a:pPr algn="ctr" eaLnBrk="1" hangingPunct="1">
              <a:lnSpc>
                <a:spcPct val="80000"/>
              </a:lnSpc>
              <a:buFontTx/>
              <a:buNone/>
            </a:pPr>
            <a:r>
              <a:rPr lang="en-US" b="1" dirty="0" smtClean="0">
                <a:solidFill>
                  <a:srgbClr val="339966"/>
                </a:solidFill>
                <a:latin typeface="Calibri" panose="020F0502020204030204" pitchFamily="34" charset="0"/>
                <a:ea typeface="Calibri" panose="020F0502020204030204" pitchFamily="34" charset="0"/>
                <a:cs typeface="Calibri" panose="020F0502020204030204" pitchFamily="34" charset="0"/>
              </a:rPr>
              <a:t>End of Presentation:</a:t>
            </a:r>
          </a:p>
          <a:p>
            <a:pPr algn="ctr" eaLnBrk="1" hangingPunct="1">
              <a:lnSpc>
                <a:spcPct val="80000"/>
              </a:lnSpc>
              <a:buFontTx/>
              <a:buNone/>
            </a:pPr>
            <a:r>
              <a:rPr lang="en-US"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Chapter Nine</a:t>
            </a:r>
          </a:p>
        </p:txBody>
      </p:sp>
      <p:cxnSp>
        <p:nvCxnSpPr>
          <p:cNvPr id="7" name="Straight Connector 6"/>
          <p:cNvCxnSpPr/>
          <p:nvPr/>
        </p:nvCxnSpPr>
        <p:spPr>
          <a:xfrm>
            <a:off x="0" y="25146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52</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endParaRPr lang="en-US" sz="1400" smtClean="0">
              <a:solidFill>
                <a:srgbClr val="000000"/>
              </a:solidFill>
              <a:effectLst>
                <a:outerShdw blurRad="38100" dist="38100" dir="2700000" algn="tl">
                  <a:srgbClr val="C0C0C0"/>
                </a:outerShdw>
              </a:effectLst>
              <a:cs typeface="Arial" charset="0"/>
            </a:endParaRPr>
          </a:p>
        </p:txBody>
      </p:sp>
      <p:pic>
        <p:nvPicPr>
          <p:cNvPr id="70660"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70661"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600">
                <a:solidFill>
                  <a:srgbClr val="000000"/>
                </a:solidFill>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53</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DBA Responsibilities</a:t>
            </a:r>
          </a:p>
        </p:txBody>
      </p:sp>
      <p:pic>
        <p:nvPicPr>
          <p:cNvPr id="194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47800"/>
            <a:ext cx="4800600"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6</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Concurrency Control</a:t>
            </a:r>
          </a:p>
        </p:txBody>
      </p:sp>
      <p:sp>
        <p:nvSpPr>
          <p:cNvPr id="20483" name="Rectangle 3"/>
          <p:cNvSpPr>
            <a:spLocks noGrp="1" noChangeArrowheads="1"/>
          </p:cNvSpPr>
          <p:nvPr>
            <p:ph type="body" idx="1"/>
          </p:nvPr>
        </p:nvSpPr>
        <p:spPr/>
        <p:txBody>
          <a:bodyPr/>
          <a:lstStyle/>
          <a:p>
            <a:pPr eaLnBrk="1" hangingPunct="1">
              <a:buClr>
                <a:schemeClr val="tx1"/>
              </a:buClr>
            </a:pPr>
            <a:r>
              <a:rPr lang="en-US" b="1" smtClean="0">
                <a:solidFill>
                  <a:srgbClr val="0099CC"/>
                </a:solidFill>
              </a:rPr>
              <a:t>Concurrency control</a:t>
            </a:r>
            <a:r>
              <a:rPr lang="en-US" smtClean="0">
                <a:solidFill>
                  <a:srgbClr val="0099CC"/>
                </a:solidFill>
              </a:rPr>
              <a:t> </a:t>
            </a:r>
            <a:r>
              <a:rPr lang="en-US" smtClean="0"/>
              <a:t>ensures that one user’s work does not inappropriately influence another user’s work.</a:t>
            </a:r>
          </a:p>
          <a:p>
            <a:pPr lvl="1" eaLnBrk="1" hangingPunct="1"/>
            <a:r>
              <a:rPr lang="en-US" smtClean="0"/>
              <a:t>No single concurrency control technique is ideal for all circumstances.</a:t>
            </a:r>
          </a:p>
          <a:p>
            <a:pPr lvl="1" eaLnBrk="1" hangingPunct="1"/>
            <a:r>
              <a:rPr lang="en-US" smtClean="0"/>
              <a:t>Trade-offs need to be made between level of protection and throughput.</a:t>
            </a:r>
          </a:p>
          <a:p>
            <a:pPr eaLnBrk="1" hangingPunct="1"/>
            <a:endParaRPr lang="en-US" smtClean="0"/>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7</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Atomic Transactions</a:t>
            </a:r>
          </a:p>
        </p:txBody>
      </p:sp>
      <p:sp>
        <p:nvSpPr>
          <p:cNvPr id="21507" name="Rectangle 3"/>
          <p:cNvSpPr>
            <a:spLocks noGrp="1" noChangeArrowheads="1"/>
          </p:cNvSpPr>
          <p:nvPr>
            <p:ph type="body" idx="1"/>
          </p:nvPr>
        </p:nvSpPr>
        <p:spPr/>
        <p:txBody>
          <a:bodyPr/>
          <a:lstStyle/>
          <a:p>
            <a:pPr eaLnBrk="1" hangingPunct="1"/>
            <a:r>
              <a:rPr lang="en-US" sz="2800" dirty="0" smtClean="0"/>
              <a:t>A </a:t>
            </a:r>
            <a:r>
              <a:rPr lang="en-US" sz="2800" b="1" dirty="0" smtClean="0">
                <a:solidFill>
                  <a:srgbClr val="0099CC"/>
                </a:solidFill>
              </a:rPr>
              <a:t>transaction</a:t>
            </a:r>
            <a:r>
              <a:rPr lang="en-US" sz="2800" dirty="0" smtClean="0"/>
              <a:t>, or </a:t>
            </a:r>
            <a:r>
              <a:rPr lang="en-US" sz="2800" b="1" dirty="0" smtClean="0">
                <a:solidFill>
                  <a:srgbClr val="0099CC"/>
                </a:solidFill>
              </a:rPr>
              <a:t>logical unit of work (</a:t>
            </a:r>
            <a:r>
              <a:rPr lang="en-US" sz="2800" b="1" dirty="0" err="1" smtClean="0">
                <a:solidFill>
                  <a:srgbClr val="0099CC"/>
                </a:solidFill>
              </a:rPr>
              <a:t>LUW</a:t>
            </a:r>
            <a:r>
              <a:rPr lang="en-US" sz="2800" b="1" dirty="0" smtClean="0">
                <a:solidFill>
                  <a:srgbClr val="0099CC"/>
                </a:solidFill>
              </a:rPr>
              <a:t>)</a:t>
            </a:r>
            <a:r>
              <a:rPr lang="en-US" sz="2800" dirty="0" smtClean="0"/>
              <a:t>, is a series of actions taken against the database that occurs as an atomic unit:</a:t>
            </a:r>
          </a:p>
          <a:p>
            <a:pPr lvl="1" eaLnBrk="1" hangingPunct="1"/>
            <a:r>
              <a:rPr lang="en-US" sz="2400" dirty="0" smtClean="0"/>
              <a:t>Either all actions in a transaction occur or none of them do.</a:t>
            </a:r>
          </a:p>
        </p:txBody>
      </p:sp>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8</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smtClean="0"/>
              <a:t>Errors Introduced without</a:t>
            </a:r>
            <a:br>
              <a:rPr lang="en-US" sz="4000" smtClean="0"/>
            </a:br>
            <a:r>
              <a:rPr lang="en-US" sz="4000" smtClean="0"/>
              <a:t>Atomic Transaction</a:t>
            </a:r>
          </a:p>
        </p:txBody>
      </p:sp>
      <p:pic>
        <p:nvPicPr>
          <p:cNvPr id="2253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8" y="1524000"/>
            <a:ext cx="8247062"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r>
              <a:rPr lang="en-US" smtClean="0"/>
              <a:t>9-</a:t>
            </a:r>
            <a:fld id="{10A00118-B76E-4A84-9314-1FDB2C5824C1}" type="slidenum">
              <a:rPr lang="en-US" smtClean="0"/>
              <a:pPr/>
              <a:t>9</a:t>
            </a:fld>
            <a:endParaRPr lang="en-US" smtClean="0"/>
          </a:p>
          <a:p>
            <a:endParaRPr lang="en-US"/>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2857</Words>
  <Application>Microsoft Office PowerPoint</Application>
  <PresentationFormat>On-screen Show (4:3)</PresentationFormat>
  <Paragraphs>323</Paragraphs>
  <Slides>53</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Courier New</vt:lpstr>
      <vt:lpstr>Times New Roman</vt:lpstr>
      <vt:lpstr>Wingdings</vt:lpstr>
      <vt:lpstr>Default Design</vt:lpstr>
      <vt:lpstr> David M. Kroenke and David J. Auer Database Processing Fundamentals, Design, and Implementation </vt:lpstr>
      <vt:lpstr>Chapter Objectives</vt:lpstr>
      <vt:lpstr>Chapter Objectives</vt:lpstr>
      <vt:lpstr>Database Administration</vt:lpstr>
      <vt:lpstr>Database Administration Tasks</vt:lpstr>
      <vt:lpstr>DBA Responsibilities</vt:lpstr>
      <vt:lpstr>Concurrency Control</vt:lpstr>
      <vt:lpstr>Atomic Transactions</vt:lpstr>
      <vt:lpstr>Errors Introduced without Atomic Transaction</vt:lpstr>
      <vt:lpstr>Errors Prevented with Atomic Transaction</vt:lpstr>
      <vt:lpstr>Concurrent Transaction</vt:lpstr>
      <vt:lpstr>Concurrent Transaction Processing</vt:lpstr>
      <vt:lpstr>Lost Update Problem</vt:lpstr>
      <vt:lpstr>Resource Locking</vt:lpstr>
      <vt:lpstr>Lock Terminology </vt:lpstr>
      <vt:lpstr>Concurrent Processing with Explicit Locks</vt:lpstr>
      <vt:lpstr>Serializable Transactions </vt:lpstr>
      <vt:lpstr>Two-phased Locking</vt:lpstr>
      <vt:lpstr>Deadlock </vt:lpstr>
      <vt:lpstr>Deadlock</vt:lpstr>
      <vt:lpstr>Optimistic versus Pessimistic Locking</vt:lpstr>
      <vt:lpstr>Optimistic Locking</vt:lpstr>
      <vt:lpstr>Pessimistic Locking</vt:lpstr>
      <vt:lpstr>Declaring Lock Characteristics</vt:lpstr>
      <vt:lpstr>Marking Transaction Boundaries</vt:lpstr>
      <vt:lpstr>ACID Transactions</vt:lpstr>
      <vt:lpstr>ACID Transactions</vt:lpstr>
      <vt:lpstr>ACID Transactions</vt:lpstr>
      <vt:lpstr>Data Read Problems Level</vt:lpstr>
      <vt:lpstr>Transaction Isolation Level</vt:lpstr>
      <vt:lpstr>Cursor Type</vt:lpstr>
      <vt:lpstr>Cursor Summary</vt:lpstr>
      <vt:lpstr>Database Security</vt:lpstr>
      <vt:lpstr>DBMS Security</vt:lpstr>
      <vt:lpstr>DBMS Security Model</vt:lpstr>
      <vt:lpstr>View Ridge Gallery Security Model</vt:lpstr>
      <vt:lpstr>DBMS Security Guidelines</vt:lpstr>
      <vt:lpstr>DBMS Security Guidelines</vt:lpstr>
      <vt:lpstr>Application Security</vt:lpstr>
      <vt:lpstr>SQL Injection Attack</vt:lpstr>
      <vt:lpstr>Database Recovery</vt:lpstr>
      <vt:lpstr>Recovery via Reprocessing</vt:lpstr>
      <vt:lpstr>Rollback/Rollforward </vt:lpstr>
      <vt:lpstr>Rollback</vt:lpstr>
      <vt:lpstr>Rollforward</vt:lpstr>
      <vt:lpstr>Checkpoint</vt:lpstr>
      <vt:lpstr>Transaction Log</vt:lpstr>
      <vt:lpstr>Database Recovery: A Processing Problem Occurs</vt:lpstr>
      <vt:lpstr>Database Recovery:  Recovery Processing</vt:lpstr>
      <vt:lpstr>Managing the DBMS: DBA’s Responsibilities</vt:lpstr>
      <vt:lpstr>Maintaining the Data Repository</vt:lpstr>
      <vt:lpstr> David Kroenke and David Auer  Database Processing Fundamentals, Design, and Implementation  (13th Edition)  </vt:lpstr>
      <vt:lpstr>PowerPoint Presentation</vt:lpstr>
    </vt:vector>
  </TitlesOfParts>
  <Company>Western Washington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Kroenke-Auer-DBP-e13-PPT-Chapter09</dc:title>
  <dc:creator>David J. Auer</dc:creator>
  <cp:lastModifiedBy>David Auer</cp:lastModifiedBy>
  <cp:revision>73</cp:revision>
  <dcterms:created xsi:type="dcterms:W3CDTF">2005-01-24T23:48:45Z</dcterms:created>
  <dcterms:modified xsi:type="dcterms:W3CDTF">2013-08-08T15:55:42Z</dcterms:modified>
</cp:coreProperties>
</file>