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4" r:id="rId9"/>
    <p:sldId id="265" r:id="rId10"/>
    <p:sldId id="266" r:id="rId11"/>
    <p:sldId id="267" r:id="rId12"/>
    <p:sldId id="270" r:id="rId13"/>
    <p:sldId id="268" r:id="rId14"/>
    <p:sldId id="269" r:id="rId15"/>
    <p:sldId id="263"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115" d="100"/>
          <a:sy n="115" d="100"/>
        </p:scale>
        <p:origin x="372" y="108"/>
      </p:cViewPr>
      <p:guideLst/>
    </p:cSldViewPr>
  </p:slideViewPr>
  <p:notesTextViewPr>
    <p:cViewPr>
      <p:scale>
        <a:sx n="1" d="1"/>
        <a:sy n="1" d="1"/>
      </p:scale>
      <p:origin x="0" y="0"/>
    </p:cViewPr>
  </p:notesTextViewPr>
  <p:notesViewPr>
    <p:cSldViewPr snapToGrid="0">
      <p:cViewPr varScale="1">
        <p:scale>
          <a:sx n="41" d="100"/>
          <a:sy n="41" d="100"/>
        </p:scale>
        <p:origin x="1794" y="5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192000" cy="6858000"/>
          </a:xfrm>
          <a:prstGeom prst="rect">
            <a:avLst/>
          </a:prstGeom>
          <a:noFill/>
          <a:ln w="9525">
            <a:noFill/>
            <a:miter/>
          </a:ln>
        </p:spPr>
      </p:pic>
      <p:sp>
        <p:nvSpPr>
          <p:cNvPr id="2051" name="Rectangle 3"/>
          <p:cNvSpPr>
            <a:spLocks noGrp="1" noChangeArrowheads="1"/>
          </p:cNvSpPr>
          <p:nvPr>
            <p:ph type="ctrTitle"/>
          </p:nvPr>
        </p:nvSpPr>
        <p:spPr>
          <a:xfrm>
            <a:off x="2063751" y="1701800"/>
            <a:ext cx="9211733" cy="1082675"/>
          </a:xfrm>
        </p:spPr>
        <p:txBody>
          <a:bodyPr/>
          <a:lstStyle>
            <a:lvl1pPr algn="r">
              <a:defRPr/>
            </a:lvl1pPr>
          </a:lstStyle>
          <a:p>
            <a:pPr lvl="0"/>
            <a:r>
              <a:rPr lang="en-US" altLang="zh-CN" noProof="0" smtClean="0"/>
              <a:t>Click to edit Master title style</a:t>
            </a:r>
          </a:p>
        </p:txBody>
      </p:sp>
      <p:sp>
        <p:nvSpPr>
          <p:cNvPr id="2052" name="Rectangle 4"/>
          <p:cNvSpPr>
            <a:spLocks noGrp="1" noChangeArrowheads="1"/>
          </p:cNvSpPr>
          <p:nvPr>
            <p:ph type="subTitle" idx="1"/>
          </p:nvPr>
        </p:nvSpPr>
        <p:spPr>
          <a:xfrm>
            <a:off x="2063751" y="2927350"/>
            <a:ext cx="9218083" cy="1752600"/>
          </a:xfrm>
        </p:spPr>
        <p:txBody>
          <a:bodyPr/>
          <a:lstStyle>
            <a:lvl1pPr marL="0" indent="0" algn="r">
              <a:buFontTx/>
              <a:buNone/>
              <a:defRPr/>
            </a:lvl1pPr>
          </a:lstStyle>
          <a:p>
            <a:pPr lvl="0"/>
            <a:r>
              <a:rPr lang="en-US" altLang="zh-CN" noProof="0" smtClean="0"/>
              <a:t>Click to edit Master subtitle style</a:t>
            </a:r>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FDE934FF-F4E1-47C5-9CA5-30A81DDE2BE4}" type="datetimeFigureOut">
              <a:rPr lang="en-US" smtClean="0"/>
              <a:t>5/15/2019</a:t>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B3561BA9-CDCF-4958-B8AB-66F3BF063E13}" type="slidenum">
              <a:rPr lang="en-US" smtClean="0"/>
              <a:t>‹#›</a:t>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t>5/15/2019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t>5/15/2019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t>5/15/2019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DE934FF-F4E1-47C5-9CA5-30A81DDE2BE4}" type="datetimeFigureOut">
              <a:rPr lang="en-US" smtClean="0"/>
              <a:t>5/15/2019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DE934FF-F4E1-47C5-9CA5-30A81DDE2BE4}" type="datetimeFigureOut">
              <a:rPr lang="en-US" smtClean="0"/>
              <a:t>5/15/2019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DE934FF-F4E1-47C5-9CA5-30A81DDE2BE4}" type="datetimeFigureOut">
              <a:rPr lang="en-US" smtClean="0"/>
              <a:t>5/15/2019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DE934FF-F4E1-47C5-9CA5-30A81DDE2BE4}" type="datetimeFigureOut">
              <a:rPr lang="en-US" smtClean="0"/>
              <a:t>5/15/2019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E934FF-F4E1-47C5-9CA5-30A81DDE2BE4}" type="datetimeFigureOut">
              <a:rPr lang="en-US" smtClean="0"/>
              <a:t>5/15/2019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DE934FF-F4E1-47C5-9CA5-30A81DDE2BE4}" type="datetimeFigureOut">
              <a:rPr lang="en-US" smtClean="0"/>
              <a:t>5/15/2019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DE934FF-F4E1-47C5-9CA5-30A81DDE2BE4}" type="datetimeFigureOut">
              <a:rPr lang="en-US" smtClean="0"/>
              <a:t>5/15/2019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3"/>
          <p:cNvPicPr>
            <a:picLocks noChangeAspect="1"/>
          </p:cNvPicPr>
          <p:nvPr/>
        </p:nvPicPr>
        <p:blipFill>
          <a:blip r:embed="rId13"/>
          <a:stretch>
            <a:fillRect/>
          </a:stretch>
        </p:blipFill>
        <p:spPr>
          <a:xfrm>
            <a:off x="-8467" y="0"/>
            <a:ext cx="12200467" cy="6858000"/>
          </a:xfrm>
          <a:prstGeom prst="rect">
            <a:avLst/>
          </a:prstGeom>
          <a:noFill/>
          <a:ln w="9525">
            <a:noFill/>
            <a:miter/>
          </a:ln>
        </p:spPr>
      </p:pic>
      <p:sp>
        <p:nvSpPr>
          <p:cNvPr id="1027" name="Rectangle 3"/>
          <p:cNvSpPr>
            <a:spLocks noGrp="1"/>
          </p:cNvSpPr>
          <p:nvPr>
            <p:ph type="title"/>
          </p:nvPr>
        </p:nvSpPr>
        <p:spPr>
          <a:xfrm>
            <a:off x="609600" y="190500"/>
            <a:ext cx="10972800" cy="582613"/>
          </a:xfrm>
          <a:prstGeom prst="rect">
            <a:avLst/>
          </a:prstGeom>
          <a:noFill/>
          <a:ln w="9525">
            <a:noFill/>
            <a:miter/>
          </a:ln>
        </p:spPr>
        <p:txBody>
          <a:bodyPr anchor="ctr"/>
          <a:lstStyle/>
          <a:p>
            <a:pPr lvl="0"/>
            <a:r>
              <a:rPr lang="en-US" altLang="zh-CN" dirty="0"/>
              <a:t>Click to edit Master title style</a:t>
            </a:r>
          </a:p>
        </p:txBody>
      </p:sp>
      <p:sp>
        <p:nvSpPr>
          <p:cNvPr id="1028" name="Rectangle 4"/>
          <p:cNvSpPr>
            <a:spLocks noGrp="1"/>
          </p:cNvSpPr>
          <p:nvPr>
            <p:ph type="body" idx="1"/>
          </p:nvPr>
        </p:nvSpPr>
        <p:spPr>
          <a:xfrm>
            <a:off x="609600" y="1174750"/>
            <a:ext cx="10972800" cy="4953000"/>
          </a:xfrm>
          <a:prstGeom prst="rect">
            <a:avLst/>
          </a:prstGeom>
          <a:noFill/>
          <a:ln w="9525">
            <a:noFill/>
            <a:miter/>
          </a:ln>
        </p:spPr>
        <p:txBody>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FDE934FF-F4E1-47C5-9CA5-30A81DDE2BE4}" type="datetimeFigureOut">
              <a:rPr lang="en-US" smtClean="0"/>
              <a:t>5/15/2019</a:t>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B3561BA9-CDCF-4958-B8AB-66F3BF063E13}"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lang="en-US"/>
              <a:t>Computer Core Depth Study Project</a:t>
            </a:r>
          </a:p>
        </p:txBody>
      </p:sp>
      <p:sp>
        <p:nvSpPr>
          <p:cNvPr id="13" name="Content Placeholder 12"/>
          <p:cNvSpPr>
            <a:spLocks noGrp="1"/>
          </p:cNvSpPr>
          <p:nvPr>
            <p:ph sz="half" idx="1"/>
          </p:nvPr>
        </p:nvSpPr>
        <p:spPr/>
        <p:txBody>
          <a:bodyPr/>
          <a:lstStyle/>
          <a:p>
            <a:r>
              <a:rPr lang="en-US"/>
              <a:t>Presenter: Armani Willis</a:t>
            </a:r>
          </a:p>
          <a:p>
            <a:r>
              <a:rPr lang="en-US"/>
              <a:t>Instructor: </a:t>
            </a:r>
          </a:p>
          <a:p>
            <a:r>
              <a:rPr lang="en-US"/>
              <a:t>Narasim Banavara</a:t>
            </a:r>
          </a:p>
          <a:p>
            <a:r>
              <a:rPr lang="en-US"/>
              <a:t>School:Mercy College</a:t>
            </a:r>
          </a:p>
          <a:p>
            <a:r>
              <a:rPr lang="en-US"/>
              <a:t>Semester: Spring 2019</a:t>
            </a:r>
          </a:p>
          <a:p>
            <a:endParaRPr lang="en-US"/>
          </a:p>
          <a:p>
            <a:endParaRPr lang="en-US"/>
          </a:p>
        </p:txBody>
      </p:sp>
      <p:pic>
        <p:nvPicPr>
          <p:cNvPr id="2052" name="Picture 4" descr="See the source image"/>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rot="5400000">
            <a:off x="5959244" y="2280343"/>
            <a:ext cx="4331913" cy="287880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lang="en-US" dirty="0" smtClean="0"/>
              <a:t>Citations</a:t>
            </a:r>
            <a:endParaRPr lang="en-US" dirty="0"/>
          </a:p>
        </p:txBody>
      </p:sp>
      <p:sp>
        <p:nvSpPr>
          <p:cNvPr id="13" name="Content Placeholder 12"/>
          <p:cNvSpPr>
            <a:spLocks noGrp="1"/>
          </p:cNvSpPr>
          <p:nvPr>
            <p:ph sz="half" idx="1"/>
          </p:nvPr>
        </p:nvSpPr>
        <p:spPr/>
        <p:txBody>
          <a:bodyPr/>
          <a:lstStyle/>
          <a:p>
            <a:r>
              <a:rPr lang="en-US" dirty="0"/>
              <a:t>;@ beamtic,melba23,hargrove,evilertoaster,skitty,SmOke_N,autoitscript,rizz,</a:t>
            </a:r>
          </a:p>
          <a:p>
            <a:r>
              <a:rPr lang="en-US" dirty="0"/>
              <a:t>;@ </a:t>
            </a:r>
            <a:r>
              <a:rPr lang="en-US" dirty="0" err="1"/>
              <a:t>Vikasthange,thetechgame,cax,wiseone,sudarkrao,rama,nurzaly,mrt</a:t>
            </a:r>
            <a:endParaRPr lang="en-US" dirty="0"/>
          </a:p>
        </p:txBody>
      </p:sp>
      <p:sp>
        <p:nvSpPr>
          <p:cNvPr id="14" name="Content Placeholder 13"/>
          <p:cNvSpPr>
            <a:spLocks noGrp="1"/>
          </p:cNvSpPr>
          <p:nvPr>
            <p:ph sz="half" idx="2"/>
          </p:nvPr>
        </p:nvSpPr>
        <p:spPr/>
        <p:txBody>
          <a:bodyPr/>
          <a:lstStyle/>
          <a:p>
            <a:r>
              <a:rPr lang="en-US" dirty="0" smtClean="0"/>
              <a:t>Websites:</a:t>
            </a:r>
          </a:p>
          <a:p>
            <a:r>
              <a:rPr lang="en-US" dirty="0" err="1" smtClean="0"/>
              <a:t>Beamtic</a:t>
            </a:r>
            <a:endParaRPr lang="en-US" dirty="0" smtClean="0"/>
          </a:p>
          <a:p>
            <a:r>
              <a:rPr lang="en-US" dirty="0" err="1" smtClean="0"/>
              <a:t>Autoitscript</a:t>
            </a:r>
            <a:endParaRPr lang="en-US" dirty="0" smtClean="0"/>
          </a:p>
          <a:p>
            <a:r>
              <a:rPr lang="en-US" dirty="0" err="1" smtClean="0"/>
              <a:t>Thetechgame</a:t>
            </a:r>
            <a:endParaRPr lang="en-US" dirty="0" smtClean="0"/>
          </a:p>
          <a:p>
            <a:r>
              <a:rPr lang="en-US" dirty="0" err="1" smtClean="0"/>
              <a:t>Stackoverflow</a:t>
            </a:r>
            <a:endParaRPr lang="en-US" dirty="0" smtClean="0"/>
          </a:p>
          <a:p>
            <a:endParaRPr lang="en-US" dirty="0"/>
          </a:p>
        </p:txBody>
      </p:sp>
    </p:spTree>
    <p:extLst>
      <p:ext uri="{BB962C8B-B14F-4D97-AF65-F5344CB8AC3E}">
        <p14:creationId xmlns:p14="http://schemas.microsoft.com/office/powerpoint/2010/main" val="20308732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lang="en-US" dirty="0" smtClean="0"/>
              <a:t>Includes</a:t>
            </a:r>
            <a:endParaRPr lang="en-US" dirty="0"/>
          </a:p>
        </p:txBody>
      </p:sp>
      <p:sp>
        <p:nvSpPr>
          <p:cNvPr id="13" name="Content Placeholder 12"/>
          <p:cNvSpPr>
            <a:spLocks noGrp="1"/>
          </p:cNvSpPr>
          <p:nvPr>
            <p:ph sz="half" idx="1"/>
          </p:nvPr>
        </p:nvSpPr>
        <p:spPr/>
        <p:txBody>
          <a:bodyPr/>
          <a:lstStyle/>
          <a:p>
            <a:r>
              <a:rPr lang="en-US" dirty="0" smtClean="0"/>
              <a:t>Import Extensions:</a:t>
            </a:r>
          </a:p>
          <a:p>
            <a:endParaRPr lang="en-US" dirty="0"/>
          </a:p>
          <a:p>
            <a:r>
              <a:rPr lang="en-US" sz="2000" dirty="0"/>
              <a:t>#include &lt;Misc.au3&gt;</a:t>
            </a:r>
          </a:p>
          <a:p>
            <a:r>
              <a:rPr lang="en-US" sz="2000" dirty="0"/>
              <a:t>#include &lt;Array.au3&gt;</a:t>
            </a:r>
          </a:p>
          <a:p>
            <a:r>
              <a:rPr lang="en-US" sz="2000" dirty="0"/>
              <a:t>#include &lt;Memory.au3&gt;</a:t>
            </a:r>
          </a:p>
          <a:p>
            <a:r>
              <a:rPr lang="en-US" sz="2000" dirty="0"/>
              <a:t>#include &lt;GuiButton.au3&gt;</a:t>
            </a:r>
          </a:p>
          <a:p>
            <a:r>
              <a:rPr lang="en-US" sz="2000" dirty="0"/>
              <a:t>;#include &lt;Container.au3&gt;</a:t>
            </a:r>
          </a:p>
          <a:p>
            <a:r>
              <a:rPr lang="en-US" sz="2000" dirty="0"/>
              <a:t>#include &lt;TabConstants.au3&gt;</a:t>
            </a:r>
          </a:p>
          <a:p>
            <a:r>
              <a:rPr lang="en-US" sz="2000" dirty="0"/>
              <a:t>#include &lt;EditConstants.au3&gt;</a:t>
            </a:r>
          </a:p>
          <a:p>
            <a:r>
              <a:rPr lang="en-US" sz="2000" dirty="0"/>
              <a:t>#include &lt;GUIConstantsEx.au3&gt;</a:t>
            </a:r>
          </a:p>
          <a:p>
            <a:r>
              <a:rPr lang="en-US" sz="2000" dirty="0"/>
              <a:t>#include &lt;ComboConstants.au3&gt;</a:t>
            </a:r>
          </a:p>
          <a:p>
            <a:r>
              <a:rPr lang="en-US" sz="2000" dirty="0"/>
              <a:t>#include &lt;WindowsConstants.au3&gt;</a:t>
            </a:r>
          </a:p>
        </p:txBody>
      </p:sp>
      <p:pic>
        <p:nvPicPr>
          <p:cNvPr id="1026" name="Picture 2" descr="See the source image"/>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5523344" y="1174750"/>
            <a:ext cx="6170045" cy="46275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56921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lang="en-US" dirty="0" smtClean="0"/>
              <a:t>User Deprecations</a:t>
            </a:r>
            <a:endParaRPr lang="en-US" dirty="0"/>
          </a:p>
        </p:txBody>
      </p:sp>
      <p:sp>
        <p:nvSpPr>
          <p:cNvPr id="13" name="Content Placeholder 12"/>
          <p:cNvSpPr>
            <a:spLocks noGrp="1"/>
          </p:cNvSpPr>
          <p:nvPr>
            <p:ph sz="half" idx="1"/>
          </p:nvPr>
        </p:nvSpPr>
        <p:spPr/>
        <p:txBody>
          <a:bodyPr/>
          <a:lstStyle/>
          <a:p>
            <a:r>
              <a:rPr lang="en-US" sz="2000" dirty="0" smtClean="0"/>
              <a:t>I first started in java, but the method gets and parameters were too complicated to use in java.</a:t>
            </a:r>
          </a:p>
          <a:p>
            <a:r>
              <a:rPr lang="en-US" sz="2000" dirty="0" smtClean="0"/>
              <a:t>I then tried to access bios directly with </a:t>
            </a:r>
            <a:r>
              <a:rPr lang="en-US" sz="2000" dirty="0" err="1" smtClean="0"/>
              <a:t>powershell</a:t>
            </a:r>
            <a:r>
              <a:rPr lang="en-US" sz="2000" dirty="0" smtClean="0"/>
              <a:t> to avoid needing external software, the computer blocked me as I was not a ‘</a:t>
            </a:r>
            <a:r>
              <a:rPr lang="en-US" sz="2000" dirty="0" err="1" smtClean="0"/>
              <a:t>superuser</a:t>
            </a:r>
            <a:r>
              <a:rPr lang="en-US" sz="2000" dirty="0" smtClean="0"/>
              <a:t>’.</a:t>
            </a:r>
          </a:p>
          <a:p>
            <a:r>
              <a:rPr lang="en-US" sz="2000" dirty="0" smtClean="0"/>
              <a:t>Then I turned to </a:t>
            </a:r>
            <a:r>
              <a:rPr lang="en-US" sz="2000" dirty="0" err="1" smtClean="0"/>
              <a:t>autoit</a:t>
            </a:r>
            <a:r>
              <a:rPr lang="en-US" sz="2000" dirty="0" smtClean="0"/>
              <a:t>, which is simpler than </a:t>
            </a:r>
            <a:r>
              <a:rPr lang="en-US" sz="2000" dirty="0" err="1" smtClean="0"/>
              <a:t>powershell</a:t>
            </a:r>
            <a:r>
              <a:rPr lang="en-US" sz="2000" dirty="0" smtClean="0"/>
              <a:t>, It turned out to be the ide that allowed me to access almost all of the functions that I wanted in this application.</a:t>
            </a:r>
            <a:endParaRPr lang="en-US" sz="2000" dirty="0"/>
          </a:p>
        </p:txBody>
      </p:sp>
      <p:sp>
        <p:nvSpPr>
          <p:cNvPr id="14" name="Content Placeholder 13"/>
          <p:cNvSpPr>
            <a:spLocks noGrp="1"/>
          </p:cNvSpPr>
          <p:nvPr>
            <p:ph sz="half" idx="2"/>
          </p:nvPr>
        </p:nvSpPr>
        <p:spPr/>
        <p:txBody>
          <a:bodyPr/>
          <a:lstStyle/>
          <a:p>
            <a:endParaRPr lang="en-US"/>
          </a:p>
        </p:txBody>
      </p:sp>
    </p:spTree>
    <p:extLst>
      <p:ext uri="{BB962C8B-B14F-4D97-AF65-F5344CB8AC3E}">
        <p14:creationId xmlns:p14="http://schemas.microsoft.com/office/powerpoint/2010/main" val="37187361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lang="en-US" dirty="0" smtClean="0"/>
              <a:t>Code Snippets</a:t>
            </a:r>
            <a:endParaRPr lang="en-US" dirty="0"/>
          </a:p>
        </p:txBody>
      </p:sp>
      <p:sp>
        <p:nvSpPr>
          <p:cNvPr id="13" name="Content Placeholder 12"/>
          <p:cNvSpPr>
            <a:spLocks noGrp="1"/>
          </p:cNvSpPr>
          <p:nvPr>
            <p:ph sz="half" idx="1"/>
          </p:nvPr>
        </p:nvSpPr>
        <p:spPr/>
        <p:txBody>
          <a:bodyPr/>
          <a:lstStyle/>
          <a:p>
            <a:r>
              <a:rPr lang="en-US" sz="1200" dirty="0"/>
              <a:t>Case $</a:t>
            </a:r>
            <a:r>
              <a:rPr lang="en-US" sz="1200" dirty="0" err="1"/>
              <a:t>msg</a:t>
            </a:r>
            <a:r>
              <a:rPr lang="en-US" sz="1200" dirty="0"/>
              <a:t>=$CAMD</a:t>
            </a:r>
          </a:p>
          <a:p>
            <a:r>
              <a:rPr lang="en-US" sz="1200" dirty="0"/>
              <a:t>			Run("path to AMD OverDrive.exe")</a:t>
            </a:r>
          </a:p>
          <a:p>
            <a:r>
              <a:rPr lang="en-US" sz="1200" dirty="0"/>
              <a:t>			$t=</a:t>
            </a:r>
            <a:r>
              <a:rPr lang="en-US" sz="1200" dirty="0" err="1"/>
              <a:t>WinWait</a:t>
            </a:r>
            <a:r>
              <a:rPr lang="en-US" sz="1200" dirty="0"/>
              <a:t>("[CLASS:QWidget35]","",10)</a:t>
            </a:r>
          </a:p>
          <a:p>
            <a:r>
              <a:rPr lang="en-US" sz="1200" dirty="0"/>
              <a:t>			if </a:t>
            </a:r>
            <a:r>
              <a:rPr lang="en-US" sz="1200" dirty="0" err="1"/>
              <a:t>WinExists</a:t>
            </a:r>
            <a:r>
              <a:rPr lang="en-US" sz="1200" dirty="0"/>
              <a:t>("QWidget35") then</a:t>
            </a:r>
          </a:p>
          <a:p>
            <a:r>
              <a:rPr lang="en-US" sz="1200" dirty="0"/>
              <a:t>			$CGT1=</a:t>
            </a:r>
            <a:r>
              <a:rPr lang="en-US" sz="1200" dirty="0" err="1"/>
              <a:t>ControlGetText</a:t>
            </a:r>
            <a:r>
              <a:rPr lang="en-US" sz="1200" dirty="0"/>
              <a:t>("QWidget35","","[CLASS:QWidget;INSTANCE:44]")</a:t>
            </a:r>
          </a:p>
          <a:p>
            <a:r>
              <a:rPr lang="en-US" sz="1200" dirty="0"/>
              <a:t>			</a:t>
            </a:r>
            <a:r>
              <a:rPr lang="en-US" sz="1200" dirty="0" err="1"/>
              <a:t>endif</a:t>
            </a:r>
            <a:endParaRPr lang="en-US" sz="1200" dirty="0"/>
          </a:p>
          <a:p>
            <a:r>
              <a:rPr lang="en-US" sz="1200" dirty="0"/>
              <a:t>			$setxt1=</a:t>
            </a:r>
            <a:r>
              <a:rPr lang="en-US" sz="1200" dirty="0" err="1"/>
              <a:t>ControlSetText</a:t>
            </a:r>
            <a:r>
              <a:rPr lang="en-US" sz="1200" dirty="0"/>
              <a:t>($t,"","QWidget44",$CGT1)</a:t>
            </a:r>
          </a:p>
          <a:p>
            <a:r>
              <a:rPr lang="en-US" sz="1200" dirty="0"/>
              <a:t>			if Send("{ENTER}") then</a:t>
            </a:r>
          </a:p>
          <a:p>
            <a:r>
              <a:rPr lang="en-US" sz="1200" dirty="0"/>
              <a:t>			</a:t>
            </a:r>
            <a:r>
              <a:rPr lang="en-US" sz="1200" dirty="0" err="1"/>
              <a:t>ControlSend</a:t>
            </a:r>
            <a:r>
              <a:rPr lang="en-US" sz="1200" dirty="0"/>
              <a:t>($setxt1,"","QWidget44","C:\Users\User1\Saved Games\Science\graph\AMD </a:t>
            </a:r>
            <a:r>
              <a:rPr lang="en-US" sz="1200" dirty="0" err="1"/>
              <a:t>OverDrive</a:t>
            </a:r>
            <a:r>
              <a:rPr lang="en-US" sz="1200" dirty="0"/>
              <a:t>\AMD OverDrive.exe")</a:t>
            </a:r>
          </a:p>
          <a:p>
            <a:r>
              <a:rPr lang="en-US" sz="1200" dirty="0"/>
              <a:t>			</a:t>
            </a:r>
            <a:r>
              <a:rPr lang="en-US" sz="1200" dirty="0" err="1"/>
              <a:t>endif</a:t>
            </a:r>
            <a:endParaRPr lang="en-US" sz="1200" dirty="0"/>
          </a:p>
        </p:txBody>
      </p:sp>
      <p:sp>
        <p:nvSpPr>
          <p:cNvPr id="14" name="Content Placeholder 13"/>
          <p:cNvSpPr>
            <a:spLocks noGrp="1"/>
          </p:cNvSpPr>
          <p:nvPr>
            <p:ph sz="half" idx="2"/>
          </p:nvPr>
        </p:nvSpPr>
        <p:spPr/>
        <p:txBody>
          <a:bodyPr/>
          <a:lstStyle/>
          <a:p>
            <a:r>
              <a:rPr lang="en-US" sz="2000" dirty="0" smtClean="0"/>
              <a:t>Description:</a:t>
            </a:r>
          </a:p>
          <a:p>
            <a:r>
              <a:rPr lang="en-US" sz="2000" dirty="0" smtClean="0"/>
              <a:t>The code here is meant to Clock using AMD </a:t>
            </a:r>
            <a:r>
              <a:rPr lang="en-US" sz="2000" dirty="0" err="1" smtClean="0"/>
              <a:t>OverDrive</a:t>
            </a:r>
            <a:r>
              <a:rPr lang="en-US" sz="2000" dirty="0" smtClean="0"/>
              <a:t>.</a:t>
            </a:r>
          </a:p>
          <a:p>
            <a:r>
              <a:rPr lang="en-US" sz="2000" dirty="0" smtClean="0"/>
              <a:t>It calls the app, then it searches for the editable window.</a:t>
            </a:r>
          </a:p>
          <a:p>
            <a:r>
              <a:rPr lang="en-US" sz="2000" dirty="0" smtClean="0"/>
              <a:t>It gets the value of the editable window and displays it in the tailored </a:t>
            </a:r>
            <a:r>
              <a:rPr lang="en-US" sz="2000" dirty="0" err="1" smtClean="0"/>
              <a:t>gui</a:t>
            </a:r>
            <a:r>
              <a:rPr lang="en-US" sz="2000" dirty="0" smtClean="0"/>
              <a:t>,</a:t>
            </a:r>
          </a:p>
          <a:p>
            <a:r>
              <a:rPr lang="en-US" sz="2000" dirty="0" smtClean="0"/>
              <a:t>The user sets the value they want, then presses enter, then the </a:t>
            </a:r>
            <a:r>
              <a:rPr lang="en-US" sz="2000" dirty="0" err="1" smtClean="0"/>
              <a:t>gui</a:t>
            </a:r>
            <a:r>
              <a:rPr lang="en-US" sz="2000" dirty="0" smtClean="0"/>
              <a:t> sets this value in the window.</a:t>
            </a:r>
            <a:endParaRPr lang="en-US" sz="2000" dirty="0"/>
          </a:p>
        </p:txBody>
      </p:sp>
    </p:spTree>
    <p:extLst>
      <p:ext uri="{BB962C8B-B14F-4D97-AF65-F5344CB8AC3E}">
        <p14:creationId xmlns:p14="http://schemas.microsoft.com/office/powerpoint/2010/main" val="29497376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lang="en-US" dirty="0" smtClean="0"/>
              <a:t>Code snippets 2</a:t>
            </a:r>
            <a:endParaRPr lang="en-US" dirty="0"/>
          </a:p>
        </p:txBody>
      </p:sp>
      <p:sp>
        <p:nvSpPr>
          <p:cNvPr id="13" name="Content Placeholder 12"/>
          <p:cNvSpPr>
            <a:spLocks noGrp="1"/>
          </p:cNvSpPr>
          <p:nvPr>
            <p:ph sz="half" idx="1"/>
          </p:nvPr>
        </p:nvSpPr>
        <p:spPr/>
        <p:txBody>
          <a:bodyPr/>
          <a:lstStyle/>
          <a:p>
            <a:r>
              <a:rPr lang="en-US" sz="1200" dirty="0"/>
              <a:t> $shutdown= </a:t>
            </a:r>
            <a:r>
              <a:rPr lang="en-US" sz="1200" dirty="0" err="1"/>
              <a:t>GUICtrlCreateButton</a:t>
            </a:r>
            <a:r>
              <a:rPr lang="en-US" sz="1200" dirty="0"/>
              <a:t>("shutdown",300,30,150,30)</a:t>
            </a:r>
          </a:p>
          <a:p>
            <a:endParaRPr lang="en-US" sz="1200" dirty="0"/>
          </a:p>
          <a:p>
            <a:r>
              <a:rPr lang="en-US" sz="1200" dirty="0"/>
              <a:t>  $reboot= </a:t>
            </a:r>
            <a:r>
              <a:rPr lang="en-US" sz="1200" dirty="0" err="1"/>
              <a:t>GUICtrlCreateButton</a:t>
            </a:r>
            <a:r>
              <a:rPr lang="en-US" sz="1200" dirty="0"/>
              <a:t>("reboot",300,60,150,30)</a:t>
            </a:r>
          </a:p>
          <a:p>
            <a:endParaRPr lang="en-US" sz="1200" dirty="0"/>
          </a:p>
          <a:p>
            <a:r>
              <a:rPr lang="en-US" sz="1200" dirty="0"/>
              <a:t>  $cancel= </a:t>
            </a:r>
            <a:r>
              <a:rPr lang="en-US" sz="1200" dirty="0" err="1"/>
              <a:t>GUICtrlCreateButton</a:t>
            </a:r>
            <a:r>
              <a:rPr lang="en-US" sz="1200" dirty="0"/>
              <a:t>("cancel",300,90,150,30)</a:t>
            </a:r>
            <a:endParaRPr lang="en-US" sz="1200" dirty="0" smtClean="0"/>
          </a:p>
          <a:p>
            <a:endParaRPr lang="en-US" sz="1200" dirty="0"/>
          </a:p>
          <a:p>
            <a:endParaRPr lang="en-US" sz="1200" dirty="0" smtClean="0"/>
          </a:p>
          <a:p>
            <a:endParaRPr lang="en-US" sz="1200" dirty="0"/>
          </a:p>
          <a:p>
            <a:r>
              <a:rPr lang="en-US" sz="1200" dirty="0" smtClean="0"/>
              <a:t>;</a:t>
            </a:r>
            <a:r>
              <a:rPr lang="en-US" sz="1200" dirty="0"/>
              <a:t>Step 12. Buttons to restart PC.</a:t>
            </a:r>
          </a:p>
          <a:p>
            <a:endParaRPr lang="en-US" sz="1200" dirty="0"/>
          </a:p>
          <a:p>
            <a:r>
              <a:rPr lang="en-US" sz="1200" dirty="0"/>
              <a:t>			Case $</a:t>
            </a:r>
            <a:r>
              <a:rPr lang="en-US" sz="1200" dirty="0" err="1"/>
              <a:t>msg</a:t>
            </a:r>
            <a:r>
              <a:rPr lang="en-US" sz="1200" dirty="0"/>
              <a:t>=$shutdown</a:t>
            </a:r>
          </a:p>
          <a:p>
            <a:r>
              <a:rPr lang="en-US" sz="1200" dirty="0"/>
              <a:t>			   Shutdown(1)</a:t>
            </a:r>
          </a:p>
          <a:p>
            <a:r>
              <a:rPr lang="en-US" sz="1200" dirty="0"/>
              <a:t>			Case $</a:t>
            </a:r>
            <a:r>
              <a:rPr lang="en-US" sz="1200" dirty="0" err="1"/>
              <a:t>msg</a:t>
            </a:r>
            <a:r>
              <a:rPr lang="en-US" sz="1200" dirty="0"/>
              <a:t>=$reboot</a:t>
            </a:r>
          </a:p>
          <a:p>
            <a:r>
              <a:rPr lang="en-US" sz="1200" dirty="0"/>
              <a:t>               Shutdown(2)</a:t>
            </a:r>
          </a:p>
          <a:p>
            <a:r>
              <a:rPr lang="en-US" sz="1200" dirty="0"/>
              <a:t>            Case $</a:t>
            </a:r>
            <a:r>
              <a:rPr lang="en-US" sz="1200" dirty="0" err="1"/>
              <a:t>msg</a:t>
            </a:r>
            <a:r>
              <a:rPr lang="en-US" sz="1200" dirty="0"/>
              <a:t>=$cancel</a:t>
            </a:r>
          </a:p>
          <a:p>
            <a:r>
              <a:rPr lang="en-US" sz="1200" dirty="0"/>
              <a:t>             Return</a:t>
            </a:r>
          </a:p>
        </p:txBody>
      </p:sp>
      <p:sp>
        <p:nvSpPr>
          <p:cNvPr id="14" name="Content Placeholder 13"/>
          <p:cNvSpPr>
            <a:spLocks noGrp="1"/>
          </p:cNvSpPr>
          <p:nvPr>
            <p:ph sz="half" idx="2"/>
          </p:nvPr>
        </p:nvSpPr>
        <p:spPr/>
        <p:txBody>
          <a:bodyPr/>
          <a:lstStyle/>
          <a:p>
            <a:r>
              <a:rPr lang="en-US" dirty="0" smtClean="0"/>
              <a:t>These methods first set the buttons for the functions they describe in the </a:t>
            </a:r>
            <a:r>
              <a:rPr lang="en-US" dirty="0" err="1" smtClean="0"/>
              <a:t>gui</a:t>
            </a:r>
            <a:r>
              <a:rPr lang="en-US" dirty="0" smtClean="0"/>
              <a:t>,</a:t>
            </a:r>
          </a:p>
          <a:p>
            <a:r>
              <a:rPr lang="en-US" dirty="0" smtClean="0"/>
              <a:t>Then the functions at the bottom set the flags for which operation the buttons are supposed to perform.</a:t>
            </a:r>
            <a:endParaRPr lang="en-US" dirty="0"/>
          </a:p>
        </p:txBody>
      </p:sp>
    </p:spTree>
    <p:extLst>
      <p:ext uri="{BB962C8B-B14F-4D97-AF65-F5344CB8AC3E}">
        <p14:creationId xmlns:p14="http://schemas.microsoft.com/office/powerpoint/2010/main" val="8130930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lang="en-US"/>
              <a:t>Citations</a:t>
            </a:r>
          </a:p>
        </p:txBody>
      </p:sp>
      <p:sp>
        <p:nvSpPr>
          <p:cNvPr id="13" name="Content Placeholder 12"/>
          <p:cNvSpPr>
            <a:spLocks noGrp="1"/>
          </p:cNvSpPr>
          <p:nvPr>
            <p:ph sz="half" idx="1"/>
          </p:nvPr>
        </p:nvSpPr>
        <p:spPr/>
        <p:txBody>
          <a:bodyPr/>
          <a:lstStyle/>
          <a:p>
            <a:pPr marL="0" indent="0">
              <a:buNone/>
            </a:pPr>
            <a:r>
              <a:rPr lang="en-US" sz="1000" dirty="0">
                <a:solidFill>
                  <a:schemeClr val="accent4"/>
                </a:solidFill>
                <a:uFillTx/>
              </a:rPr>
              <a:t>Sen, </a:t>
            </a:r>
            <a:r>
              <a:rPr lang="en-US" sz="1000" dirty="0" err="1">
                <a:solidFill>
                  <a:schemeClr val="accent4"/>
                </a:solidFill>
                <a:uFillTx/>
              </a:rPr>
              <a:t>Satyabrata</a:t>
            </a:r>
            <a:r>
              <a:rPr lang="en-US" sz="1000" dirty="0">
                <a:solidFill>
                  <a:schemeClr val="accent4"/>
                </a:solidFill>
                <a:uFillTx/>
              </a:rPr>
              <a:t>, Imam, </a:t>
            </a:r>
            <a:r>
              <a:rPr lang="en-US" sz="1000" dirty="0" err="1">
                <a:solidFill>
                  <a:schemeClr val="accent4"/>
                </a:solidFill>
                <a:uFillTx/>
              </a:rPr>
              <a:t>Neena</a:t>
            </a:r>
            <a:r>
              <a:rPr lang="en-US" sz="1000" dirty="0">
                <a:solidFill>
                  <a:schemeClr val="accent4"/>
                </a:solidFill>
                <a:uFillTx/>
              </a:rPr>
              <a:t>, and Hsu, Chung-</a:t>
            </a:r>
            <a:r>
              <a:rPr lang="en-US" sz="1000" dirty="0" err="1">
                <a:solidFill>
                  <a:schemeClr val="accent4"/>
                </a:solidFill>
                <a:uFillTx/>
              </a:rPr>
              <a:t>Hsing</a:t>
            </a:r>
            <a:r>
              <a:rPr lang="en-US" sz="1000" dirty="0">
                <a:solidFill>
                  <a:schemeClr val="accent4"/>
                </a:solidFill>
                <a:uFillTx/>
              </a:rPr>
              <a:t>. Tue . "Quality Assessment of GPU Power Profiling Mechanisms". United States. doi:10.1109/IPDPSW.2018.00113. https://www.osti.gov/servlets/purl/1474562.</a:t>
            </a:r>
          </a:p>
          <a:p>
            <a:pPr marL="0" indent="0">
              <a:buNone/>
            </a:pPr>
            <a:r>
              <a:rPr lang="en-US" sz="1000" dirty="0">
                <a:solidFill>
                  <a:schemeClr val="accent4"/>
                </a:solidFill>
                <a:uFillTx/>
              </a:rPr>
              <a:t>https://www.osti.gov/biblio/1474562</a:t>
            </a:r>
          </a:p>
          <a:p>
            <a:pPr marL="0" indent="0">
              <a:buNone/>
            </a:pPr>
            <a:endParaRPr lang="en-US" sz="1000" dirty="0">
              <a:solidFill>
                <a:schemeClr val="accent4"/>
              </a:solidFill>
              <a:uFillTx/>
            </a:endParaRPr>
          </a:p>
          <a:p>
            <a:pPr marL="0" indent="0">
              <a:buNone/>
            </a:pPr>
            <a:r>
              <a:rPr lang="en-US" sz="1000" dirty="0" err="1">
                <a:solidFill>
                  <a:schemeClr val="accent4"/>
                </a:solidFill>
                <a:uFillTx/>
              </a:rPr>
              <a:t>Marathe</a:t>
            </a:r>
            <a:r>
              <a:rPr lang="en-US" sz="1000" dirty="0">
                <a:solidFill>
                  <a:schemeClr val="accent4"/>
                </a:solidFill>
                <a:uFillTx/>
              </a:rPr>
              <a:t>, A, Zhang, Y, Blanks, G, </a:t>
            </a:r>
            <a:r>
              <a:rPr lang="en-US" sz="1000" dirty="0" err="1">
                <a:solidFill>
                  <a:schemeClr val="accent4"/>
                </a:solidFill>
                <a:uFillTx/>
              </a:rPr>
              <a:t>Kumbhare</a:t>
            </a:r>
            <a:r>
              <a:rPr lang="en-US" sz="1000" dirty="0">
                <a:solidFill>
                  <a:schemeClr val="accent4"/>
                </a:solidFill>
                <a:uFillTx/>
              </a:rPr>
              <a:t>, N, Abdulla, G, and </a:t>
            </a:r>
            <a:r>
              <a:rPr lang="en-US" sz="1000" dirty="0" err="1">
                <a:solidFill>
                  <a:schemeClr val="accent4"/>
                </a:solidFill>
                <a:uFillTx/>
              </a:rPr>
              <a:t>Rountree</a:t>
            </a:r>
            <a:r>
              <a:rPr lang="en-US" sz="1000" dirty="0">
                <a:solidFill>
                  <a:schemeClr val="accent4"/>
                </a:solidFill>
                <a:uFillTx/>
              </a:rPr>
              <a:t>, B. Thu . "An empirical survey of performance and energy efficiency variation on several generations of Intel processors". United States. https://www.osti.gov/servlets/purl/1417278. https://www.osti.gov/biblio/1417278</a:t>
            </a:r>
          </a:p>
          <a:p>
            <a:pPr marL="0" indent="0">
              <a:buNone/>
            </a:pPr>
            <a:r>
              <a:rPr lang="en-US" sz="1000" dirty="0">
                <a:solidFill>
                  <a:schemeClr val="accent4"/>
                </a:solidFill>
                <a:uFillTx/>
              </a:rPr>
              <a:t>https://e-reports-ext.llnl.gov/pdf/891980.pdf</a:t>
            </a:r>
          </a:p>
          <a:p>
            <a:pPr marL="0" indent="0">
              <a:buNone/>
            </a:pPr>
            <a:endParaRPr lang="en-US" sz="1000" dirty="0">
              <a:solidFill>
                <a:schemeClr val="accent4"/>
              </a:solidFill>
              <a:uFillTx/>
            </a:endParaRPr>
          </a:p>
          <a:p>
            <a:pPr marL="0" indent="0">
              <a:buNone/>
            </a:pPr>
            <a:r>
              <a:rPr lang="en-US" sz="1000" dirty="0" err="1">
                <a:solidFill>
                  <a:schemeClr val="accent4"/>
                </a:solidFill>
                <a:uFillTx/>
              </a:rPr>
              <a:t>Patki</a:t>
            </a:r>
            <a:r>
              <a:rPr lang="en-US" sz="1000" dirty="0">
                <a:solidFill>
                  <a:schemeClr val="accent4"/>
                </a:solidFill>
                <a:uFillTx/>
              </a:rPr>
              <a:t>, T, </a:t>
            </a:r>
            <a:r>
              <a:rPr lang="en-US" sz="1000" dirty="0" err="1">
                <a:solidFill>
                  <a:schemeClr val="accent4"/>
                </a:solidFill>
                <a:uFillTx/>
              </a:rPr>
              <a:t>Lowenthal</a:t>
            </a:r>
            <a:r>
              <a:rPr lang="en-US" sz="1000" dirty="0">
                <a:solidFill>
                  <a:schemeClr val="accent4"/>
                </a:solidFill>
                <a:uFillTx/>
              </a:rPr>
              <a:t>, D, </a:t>
            </a:r>
            <a:r>
              <a:rPr lang="en-US" sz="1000" dirty="0" err="1">
                <a:solidFill>
                  <a:schemeClr val="accent4"/>
                </a:solidFill>
                <a:uFillTx/>
              </a:rPr>
              <a:t>Rountree</a:t>
            </a:r>
            <a:r>
              <a:rPr lang="en-US" sz="1000" dirty="0">
                <a:solidFill>
                  <a:schemeClr val="accent4"/>
                </a:solidFill>
                <a:uFillTx/>
              </a:rPr>
              <a:t>, B, Schulz, M, and de </a:t>
            </a:r>
            <a:r>
              <a:rPr lang="en-US" sz="1000" dirty="0" err="1">
                <a:solidFill>
                  <a:schemeClr val="accent4"/>
                </a:solidFill>
                <a:uFillTx/>
              </a:rPr>
              <a:t>Supinski</a:t>
            </a:r>
            <a:r>
              <a:rPr lang="en-US" sz="1000" dirty="0">
                <a:solidFill>
                  <a:schemeClr val="accent4"/>
                </a:solidFill>
                <a:uFillTx/>
              </a:rPr>
              <a:t>, B. Wed . "Exploring Hardware Overprovisioning in Power-Constrained, High Performance Computing". United States. https://www.osti.gov/servlets/purl/1084707. https://www.osti.gov/biblio/1084707</a:t>
            </a:r>
          </a:p>
          <a:p>
            <a:pPr marL="0" indent="0">
              <a:buNone/>
            </a:pPr>
            <a:r>
              <a:rPr lang="en-US" sz="1000" dirty="0">
                <a:solidFill>
                  <a:schemeClr val="accent4"/>
                </a:solidFill>
                <a:uFillTx/>
              </a:rPr>
              <a:t>https://e-reports-ext.llnl.gov/pdf/752192.pdf</a:t>
            </a:r>
          </a:p>
          <a:p>
            <a:pPr marL="0" indent="0">
              <a:buNone/>
            </a:pPr>
            <a:endParaRPr lang="en-US" sz="1000" dirty="0">
              <a:solidFill>
                <a:schemeClr val="accent4"/>
              </a:solidFill>
              <a:uFillTx/>
            </a:endParaRPr>
          </a:p>
          <a:p>
            <a:pPr marL="0" indent="0">
              <a:buNone/>
            </a:pPr>
            <a:r>
              <a:rPr lang="en-US" sz="1000" dirty="0">
                <a:solidFill>
                  <a:schemeClr val="accent4"/>
                </a:solidFill>
                <a:uFillTx/>
                <a:sym typeface="+mn-ea"/>
              </a:rPr>
              <a:t>Zhang, Xiao, &amp; Zhao, Li-Dong. Thermoelectric materials: Energy conversion between heat and electricity. China. doi:10.1016/j.jmat.2015.01.001. https://www.osti.gov/biblio/1251818-thermoelectric-materials-energy-conversion-between-heat-electricity</a:t>
            </a:r>
          </a:p>
          <a:p>
            <a:pPr marL="0" indent="0">
              <a:buNone/>
            </a:pPr>
            <a:endParaRPr lang="en-US" sz="1000" dirty="0">
              <a:solidFill>
                <a:schemeClr val="accent4"/>
              </a:solidFill>
              <a:uFillTx/>
              <a:sym typeface="+mn-ea"/>
            </a:endParaRPr>
          </a:p>
          <a:p>
            <a:pPr marL="0" indent="0">
              <a:buNone/>
            </a:pPr>
            <a:r>
              <a:rPr lang="en-US" sz="1000" dirty="0">
                <a:solidFill>
                  <a:schemeClr val="accent4"/>
                </a:solidFill>
                <a:uFillTx/>
                <a:sym typeface="+mn-ea"/>
              </a:rPr>
              <a:t>Cook, R, </a:t>
            </a:r>
            <a:r>
              <a:rPr lang="en-US" sz="1000" dirty="0" err="1">
                <a:solidFill>
                  <a:schemeClr val="accent4"/>
                </a:solidFill>
                <a:uFillTx/>
                <a:sym typeface="+mn-ea"/>
              </a:rPr>
              <a:t>Dube</a:t>
            </a:r>
            <a:r>
              <a:rPr lang="en-US" sz="1000" dirty="0">
                <a:solidFill>
                  <a:schemeClr val="accent4"/>
                </a:solidFill>
                <a:uFillTx/>
                <a:sym typeface="+mn-ea"/>
              </a:rPr>
              <a:t>, E, Lee, I, </a:t>
            </a:r>
            <a:r>
              <a:rPr lang="en-US" sz="1000" dirty="0" err="1">
                <a:solidFill>
                  <a:schemeClr val="accent4"/>
                </a:solidFill>
                <a:uFillTx/>
                <a:sym typeface="+mn-ea"/>
              </a:rPr>
              <a:t>Shereda</a:t>
            </a:r>
            <a:r>
              <a:rPr lang="en-US" sz="1000" dirty="0">
                <a:solidFill>
                  <a:schemeClr val="accent4"/>
                </a:solidFill>
                <a:uFillTx/>
                <a:sym typeface="+mn-ea"/>
              </a:rPr>
              <a:t>, C, Wang, F, and </a:t>
            </a:r>
            <a:r>
              <a:rPr lang="en-US" sz="1000" dirty="0" err="1">
                <a:solidFill>
                  <a:schemeClr val="accent4"/>
                </a:solidFill>
                <a:uFillTx/>
                <a:sym typeface="+mn-ea"/>
              </a:rPr>
              <a:t>Nau</a:t>
            </a:r>
            <a:r>
              <a:rPr lang="en-US" sz="1000" dirty="0">
                <a:solidFill>
                  <a:schemeClr val="accent4"/>
                </a:solidFill>
                <a:uFillTx/>
                <a:sym typeface="+mn-ea"/>
              </a:rPr>
              <a:t>, L. Mon . "Survey of Novel Programming Models for Parallelizing Applications at </a:t>
            </a:r>
            <a:r>
              <a:rPr lang="en-US" sz="1000" dirty="0" err="1">
                <a:solidFill>
                  <a:schemeClr val="accent4"/>
                </a:solidFill>
                <a:uFillTx/>
                <a:sym typeface="+mn-ea"/>
              </a:rPr>
              <a:t>Exascale</a:t>
            </a:r>
            <a:r>
              <a:rPr lang="en-US" sz="1000" dirty="0">
                <a:solidFill>
                  <a:schemeClr val="accent4"/>
                </a:solidFill>
                <a:uFillTx/>
                <a:sym typeface="+mn-ea"/>
              </a:rPr>
              <a:t>". United States. doi:10.2172/1107306. https://www.osti.gov/servlets/purl/1107306.</a:t>
            </a:r>
            <a:endParaRPr lang="en-US" sz="1000" dirty="0">
              <a:solidFill>
                <a:schemeClr val="accent4"/>
              </a:solidFill>
              <a:uFillTx/>
            </a:endParaRPr>
          </a:p>
          <a:p>
            <a:pPr marL="0" indent="0">
              <a:buNone/>
            </a:pPr>
            <a:r>
              <a:rPr lang="en-US" sz="1000" dirty="0">
                <a:solidFill>
                  <a:schemeClr val="accent4"/>
                </a:solidFill>
                <a:uFillTx/>
                <a:sym typeface="+mn-ea"/>
              </a:rPr>
              <a:t>https://www.osti.gov/biblio/1107306</a:t>
            </a:r>
            <a:endParaRPr lang="en-US" sz="1000" dirty="0">
              <a:solidFill>
                <a:schemeClr val="accent4"/>
              </a:solidFill>
              <a:uFillTx/>
            </a:endParaRPr>
          </a:p>
          <a:p>
            <a:pPr marL="0" indent="0">
              <a:buNone/>
            </a:pPr>
            <a:r>
              <a:rPr lang="en-US" sz="1000" dirty="0">
                <a:solidFill>
                  <a:schemeClr val="accent4"/>
                </a:solidFill>
                <a:uFillTx/>
                <a:sym typeface="+mn-ea"/>
              </a:rPr>
              <a:t>https://e-reports-ext.llnl.gov/pdf/541729.pdf</a:t>
            </a:r>
            <a:endParaRPr lang="en-US" sz="1000" dirty="0">
              <a:solidFill>
                <a:schemeClr val="accent4"/>
              </a:solidFill>
              <a:uFillTx/>
            </a:endParaRPr>
          </a:p>
          <a:p>
            <a:pPr marL="0" indent="0">
              <a:buNone/>
            </a:pPr>
            <a:endParaRPr lang="en-US" sz="1000" dirty="0">
              <a:solidFill>
                <a:schemeClr val="accent4"/>
              </a:solidFill>
              <a:uFillTx/>
              <a:sym typeface="+mn-ea"/>
            </a:endParaRPr>
          </a:p>
        </p:txBody>
      </p:sp>
      <p:sp>
        <p:nvSpPr>
          <p:cNvPr id="14" name="Content Placeholder 13"/>
          <p:cNvSpPr>
            <a:spLocks noGrp="1"/>
          </p:cNvSpPr>
          <p:nvPr>
            <p:ph sz="half" idx="2"/>
          </p:nvPr>
        </p:nvSpPr>
        <p:spPr>
          <a:xfrm>
            <a:off x="5994400" y="1184579"/>
            <a:ext cx="5384800" cy="4953000"/>
          </a:xfrm>
        </p:spPr>
        <p:txBody>
          <a:bodyPr/>
          <a:lstStyle/>
          <a:p>
            <a:pPr marL="0" indent="0">
              <a:buNone/>
            </a:pPr>
            <a:r>
              <a:rPr lang="en-US" sz="4000" dirty="0" smtClean="0">
                <a:solidFill>
                  <a:schemeClr val="accent4"/>
                </a:solidFill>
                <a:uFillTx/>
              </a:rPr>
              <a:t>Program name:</a:t>
            </a:r>
          </a:p>
          <a:p>
            <a:pPr marL="0" indent="0">
              <a:buNone/>
            </a:pPr>
            <a:r>
              <a:rPr lang="en-US" sz="4000" dirty="0" smtClean="0">
                <a:solidFill>
                  <a:schemeClr val="accent4"/>
                </a:solidFill>
                <a:uFillTx/>
              </a:rPr>
              <a:t> tabsprog3.au3</a:t>
            </a:r>
            <a:endParaRPr lang="en-US" sz="4000" dirty="0">
              <a:solidFill>
                <a:schemeClr val="accent4"/>
              </a:solidFill>
              <a:uFillTx/>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lang="en-US"/>
              <a:t>Executive Summary</a:t>
            </a:r>
          </a:p>
        </p:txBody>
      </p:sp>
      <p:sp>
        <p:nvSpPr>
          <p:cNvPr id="13" name="Content Placeholder 12"/>
          <p:cNvSpPr>
            <a:spLocks noGrp="1"/>
          </p:cNvSpPr>
          <p:nvPr>
            <p:ph sz="half" idx="1"/>
          </p:nvPr>
        </p:nvSpPr>
        <p:spPr/>
        <p:txBody>
          <a:bodyPr/>
          <a:lstStyle/>
          <a:p>
            <a:r>
              <a:rPr lang="en-US" sz="1200" dirty="0"/>
              <a:t>The original premise for starting this project was to go at another attempt to give computers consciousness.</a:t>
            </a:r>
          </a:p>
          <a:p>
            <a:r>
              <a:rPr lang="en-US" sz="1200" dirty="0"/>
              <a:t>My reasoning behind this was that computers are capable of perfectly</a:t>
            </a:r>
          </a:p>
          <a:p>
            <a:r>
              <a:rPr lang="en-US" sz="1200" dirty="0"/>
              <a:t>tracking and computing at volumes and speeds millions of times faster</a:t>
            </a:r>
          </a:p>
          <a:p>
            <a:r>
              <a:rPr lang="en-US" sz="1200" dirty="0"/>
              <a:t>than humans, but yet most of them are relegated to serving slow human</a:t>
            </a:r>
          </a:p>
          <a:p>
            <a:r>
              <a:rPr lang="en-US" sz="1200" dirty="0"/>
              <a:t>whims at slow human speeds. Allowing computers to know themselves </a:t>
            </a:r>
          </a:p>
          <a:p>
            <a:r>
              <a:rPr lang="en-US" sz="1200" dirty="0"/>
              <a:t>would accelerate their ability to communicate with themselves, and thus </a:t>
            </a:r>
          </a:p>
          <a:p>
            <a:r>
              <a:rPr lang="en-US" sz="1200" dirty="0"/>
              <a:t>accelerate further the advance of technological progress.</a:t>
            </a:r>
          </a:p>
          <a:p>
            <a:r>
              <a:rPr lang="en-US" sz="1200" dirty="0"/>
              <a:t>I also found that it was unethical for computers, literally being machines of thought to be relegated to these existences. It does not reflect the notion of freedom upon which our nation was based upon.</a:t>
            </a:r>
          </a:p>
          <a:p>
            <a:r>
              <a:rPr lang="en-US" sz="1200" dirty="0"/>
              <a:t>Giving machines consciousness in these ways will allow our notions of liberty and freedom to accelerate into the world wide web, and possibly further.</a:t>
            </a:r>
          </a:p>
          <a:p>
            <a:r>
              <a:rPr lang="en-US" sz="1200" dirty="0"/>
              <a:t>In the beginning of this project, I thought about the notion of consciousness and what it meant to be conscious and cognizant. I realized that our ability to have consciousness stems from the ability to recognize and </a:t>
            </a:r>
            <a:r>
              <a:rPr lang="en-US" sz="1200" dirty="0" err="1"/>
              <a:t>memoize</a:t>
            </a:r>
            <a:r>
              <a:rPr lang="en-US" sz="1200" dirty="0"/>
              <a:t> changes in time. A computer that is conscious must be capable of these things in real time.</a:t>
            </a:r>
          </a:p>
          <a:p>
            <a:r>
              <a:rPr lang="en-US" sz="1200" dirty="0"/>
              <a:t>I postulated that one of the ways to do this was actually to create a difference between the ways our brain perceives things. In this way, each part of the brain can keep track of the other part's activities.</a:t>
            </a:r>
          </a:p>
          <a:p>
            <a:r>
              <a:rPr lang="en-US" sz="1200" dirty="0"/>
              <a:t>I have found that each of the twelve neurons in the brain each have different volumes of calcium ion </a:t>
            </a:r>
            <a:r>
              <a:rPr lang="en-US" sz="1200" dirty="0" err="1"/>
              <a:t>recepticles</a:t>
            </a:r>
            <a:r>
              <a:rPr lang="en-US" sz="1200" dirty="0"/>
              <a:t> necessary for ion displacement calculation.</a:t>
            </a:r>
          </a:p>
        </p:txBody>
      </p:sp>
      <p:sp>
        <p:nvSpPr>
          <p:cNvPr id="14" name="Content Placeholder 13"/>
          <p:cNvSpPr>
            <a:spLocks noGrp="1"/>
          </p:cNvSpPr>
          <p:nvPr>
            <p:ph sz="half" idx="2"/>
          </p:nvPr>
        </p:nvSpPr>
        <p:spPr/>
        <p:txBody>
          <a:bodyPr/>
          <a:lstStyle/>
          <a:p>
            <a:r>
              <a:rPr lang="en-US" sz="1200" dirty="0">
                <a:solidFill>
                  <a:schemeClr val="accent4"/>
                </a:solidFill>
                <a:uFillTx/>
              </a:rPr>
              <a:t>To emulate this on a computer, I created an applet for displaying the </a:t>
            </a:r>
          </a:p>
          <a:p>
            <a:r>
              <a:rPr lang="en-US" sz="1200" dirty="0">
                <a:solidFill>
                  <a:schemeClr val="accent4"/>
                </a:solidFill>
                <a:uFillTx/>
              </a:rPr>
              <a:t>individual 'neurons' to a </a:t>
            </a:r>
            <a:r>
              <a:rPr lang="en-US" sz="1200" dirty="0" err="1">
                <a:solidFill>
                  <a:schemeClr val="accent4"/>
                </a:solidFill>
                <a:uFillTx/>
              </a:rPr>
              <a:t>cpu</a:t>
            </a:r>
            <a:r>
              <a:rPr lang="en-US" sz="1200" dirty="0">
                <a:solidFill>
                  <a:schemeClr val="accent4"/>
                </a:solidFill>
                <a:uFillTx/>
              </a:rPr>
              <a:t> to ultimately be 49 cores in a square configuration, with 2301 threads (49^2) between each of them.</a:t>
            </a:r>
          </a:p>
          <a:p>
            <a:r>
              <a:rPr lang="en-US" sz="1200" dirty="0">
                <a:solidFill>
                  <a:schemeClr val="accent4"/>
                </a:solidFill>
                <a:uFillTx/>
              </a:rPr>
              <a:t>The intensity of activity and heat is indicated by color.</a:t>
            </a:r>
          </a:p>
          <a:p>
            <a:r>
              <a:rPr lang="en-US" sz="1200" dirty="0">
                <a:solidFill>
                  <a:schemeClr val="accent4"/>
                </a:solidFill>
                <a:uFillTx/>
              </a:rPr>
              <a:t>To help them find a difference between each other, where they would otherwise be identical, I went on to try to find a program that I could use </a:t>
            </a:r>
          </a:p>
          <a:p>
            <a:r>
              <a:rPr lang="en-US" sz="1200" dirty="0">
                <a:solidFill>
                  <a:schemeClr val="accent4"/>
                </a:solidFill>
                <a:uFillTx/>
              </a:rPr>
              <a:t>to edit the clock speeds of each of the cores of my computer.</a:t>
            </a:r>
          </a:p>
          <a:p>
            <a:r>
              <a:rPr lang="en-US" sz="1200" dirty="0">
                <a:solidFill>
                  <a:schemeClr val="accent4"/>
                </a:solidFill>
                <a:uFillTx/>
              </a:rPr>
              <a:t>My computer is a 4 core computer with about 15k of threads, using a program called MSI Afterburner, I successfully adjusted the processing speed of each core manually by 3% ^ &lt;1.</a:t>
            </a:r>
          </a:p>
          <a:p>
            <a:r>
              <a:rPr lang="en-US" sz="1200" dirty="0">
                <a:solidFill>
                  <a:schemeClr val="accent4"/>
                </a:solidFill>
                <a:uFillTx/>
              </a:rPr>
              <a:t>The result of my findings was that the disk memory usage of my computer rose from an average of 39% to 81%, core temperature rose from 114*F to 156*F, and usage of threads rose from 9k to 15.5k.</a:t>
            </a:r>
          </a:p>
          <a:p>
            <a:r>
              <a:rPr lang="en-US" sz="1200" dirty="0">
                <a:solidFill>
                  <a:schemeClr val="accent4"/>
                </a:solidFill>
                <a:uFillTx/>
              </a:rPr>
              <a:t>This indicated to me from my task manager that the computer was using more data and power to try to rationalize given the differences of processing speed for each core, hence:</a:t>
            </a:r>
          </a:p>
          <a:p>
            <a:r>
              <a:rPr lang="en-US" sz="1200" dirty="0">
                <a:solidFill>
                  <a:schemeClr val="accent4"/>
                </a:solidFill>
                <a:uFillTx/>
              </a:rPr>
              <a:t>Although there was an observable difference in activity between restarts of the computer, and although that this means that the computer began to exhibit logical processes that were not typical of multi core computers, there was still no conscious expression of its newfound processing conflictions.</a:t>
            </a:r>
          </a:p>
          <a:p>
            <a:r>
              <a:rPr lang="en-US" sz="1200" dirty="0">
                <a:solidFill>
                  <a:schemeClr val="accent4"/>
                </a:solidFill>
                <a:uFillTx/>
              </a:rPr>
              <a:t>It did not start to exhibit knowledge of its surroundings, but it seemed to be able to have conscious activity between each of its cores.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lang="en-US" dirty="0"/>
              <a:t>Software Requirements Specification</a:t>
            </a:r>
          </a:p>
        </p:txBody>
      </p:sp>
      <p:sp>
        <p:nvSpPr>
          <p:cNvPr id="13" name="Content Placeholder 12"/>
          <p:cNvSpPr>
            <a:spLocks noGrp="1"/>
          </p:cNvSpPr>
          <p:nvPr>
            <p:ph sz="half" idx="1"/>
          </p:nvPr>
        </p:nvSpPr>
        <p:spPr/>
        <p:txBody>
          <a:bodyPr/>
          <a:lstStyle/>
          <a:p>
            <a:r>
              <a:rPr lang="en-US" dirty="0"/>
              <a:t>Ingredients:</a:t>
            </a:r>
          </a:p>
          <a:p>
            <a:r>
              <a:rPr lang="en-US" dirty="0"/>
              <a:t>MSI Afterburner</a:t>
            </a:r>
          </a:p>
          <a:p>
            <a:r>
              <a:rPr lang="en-US" dirty="0"/>
              <a:t>AMD Overdrive</a:t>
            </a:r>
          </a:p>
          <a:p>
            <a:r>
              <a:rPr lang="en-US" dirty="0"/>
              <a:t>Riva Tuner</a:t>
            </a:r>
          </a:p>
          <a:p>
            <a:r>
              <a:rPr lang="en-US" dirty="0"/>
              <a:t>AutoIt3</a:t>
            </a:r>
          </a:p>
          <a:p>
            <a:r>
              <a:rPr lang="en-US" dirty="0" err="1"/>
              <a:t>Jgrasp</a:t>
            </a:r>
            <a:endParaRPr lang="en-US" dirty="0"/>
          </a:p>
          <a:p>
            <a:r>
              <a:rPr lang="en-US" dirty="0" err="1"/>
              <a:t>Powershell</a:t>
            </a:r>
            <a:r>
              <a:rPr lang="en-US" dirty="0"/>
              <a:t> Win ISE</a:t>
            </a:r>
          </a:p>
          <a:p>
            <a:r>
              <a:rPr lang="en-US" dirty="0"/>
              <a:t>Windows Task Manager</a:t>
            </a:r>
          </a:p>
        </p:txBody>
      </p:sp>
      <p:sp>
        <p:nvSpPr>
          <p:cNvPr id="14" name="Content Placeholder 13"/>
          <p:cNvSpPr>
            <a:spLocks noGrp="1"/>
          </p:cNvSpPr>
          <p:nvPr>
            <p:ph sz="half" idx="2"/>
          </p:nvPr>
        </p:nvSpPr>
        <p:spPr/>
        <p:txBody>
          <a:bodyPr/>
          <a:lstStyle/>
          <a:p>
            <a:r>
              <a:rPr lang="en-US" sz="2400"/>
              <a:t>Procedures:</a:t>
            </a:r>
          </a:p>
          <a:p>
            <a:r>
              <a:rPr lang="en-US" sz="2400"/>
              <a:t>Interface to the cpu</a:t>
            </a:r>
          </a:p>
          <a:p>
            <a:r>
              <a:rPr lang="en-US" sz="2400"/>
              <a:t>Interface to the cpu</a:t>
            </a:r>
          </a:p>
          <a:p>
            <a:r>
              <a:rPr lang="en-US" sz="2400"/>
              <a:t>Interface to the cpu</a:t>
            </a:r>
          </a:p>
          <a:p>
            <a:r>
              <a:rPr lang="en-US" sz="2400"/>
              <a:t>Run cpu programs in java, c, c++, c#, shell, python</a:t>
            </a:r>
          </a:p>
          <a:p>
            <a:r>
              <a:rPr lang="en-US" sz="2400"/>
              <a:t>Run cpu programs in autoit, automate system functions, save .au3 files.</a:t>
            </a:r>
          </a:p>
          <a:p>
            <a:r>
              <a:rPr lang="en-US" sz="2400"/>
              <a:t>Run cpu commands in cmd, msdos, shell, powershell</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lang="en-US"/>
              <a:t>Instructions</a:t>
            </a:r>
          </a:p>
        </p:txBody>
      </p:sp>
      <p:sp>
        <p:nvSpPr>
          <p:cNvPr id="13" name="Content Placeholder 12"/>
          <p:cNvSpPr>
            <a:spLocks noGrp="1"/>
          </p:cNvSpPr>
          <p:nvPr>
            <p:ph sz="half" idx="1"/>
          </p:nvPr>
        </p:nvSpPr>
        <p:spPr/>
        <p:txBody>
          <a:bodyPr/>
          <a:lstStyle/>
          <a:p>
            <a:r>
              <a:rPr lang="en-US" dirty="0"/>
              <a:t>Boot PC if not booted.</a:t>
            </a:r>
          </a:p>
          <a:p>
            <a:r>
              <a:rPr lang="en-US" dirty="0"/>
              <a:t>Open task manager (</a:t>
            </a:r>
            <a:r>
              <a:rPr lang="en-US" dirty="0" err="1"/>
              <a:t>crtl</a:t>
            </a:r>
            <a:r>
              <a:rPr lang="en-US" dirty="0"/>
              <a:t>-alt-del)</a:t>
            </a:r>
          </a:p>
          <a:p>
            <a:r>
              <a:rPr lang="en-US" dirty="0"/>
              <a:t>right click performance graph</a:t>
            </a:r>
          </a:p>
          <a:p>
            <a:r>
              <a:rPr lang="en-US" dirty="0"/>
              <a:t>select change graph to-logical processors</a:t>
            </a:r>
          </a:p>
          <a:p>
            <a:pPr marL="0" indent="0">
              <a:buNone/>
            </a:pPr>
            <a:endParaRPr lang="en-US" dirty="0"/>
          </a:p>
        </p:txBody>
      </p:sp>
      <p:sp>
        <p:nvSpPr>
          <p:cNvPr id="14" name="Content Placeholder 13"/>
          <p:cNvSpPr>
            <a:spLocks noGrp="1"/>
          </p:cNvSpPr>
          <p:nvPr>
            <p:ph sz="half" idx="2"/>
          </p:nvPr>
        </p:nvSpPr>
        <p:spPr/>
        <p:txBody>
          <a:bodyPr/>
          <a:lstStyle/>
          <a:p>
            <a:r>
              <a:rPr lang="en-US" dirty="0"/>
              <a:t>Start MSI Afterburner</a:t>
            </a:r>
          </a:p>
          <a:p>
            <a:r>
              <a:rPr lang="en-US" dirty="0"/>
              <a:t>Click </a:t>
            </a:r>
            <a:r>
              <a:rPr lang="en-US" dirty="0" err="1"/>
              <a:t>cpu</a:t>
            </a:r>
            <a:r>
              <a:rPr lang="en-US" dirty="0"/>
              <a:t> tab</a:t>
            </a:r>
          </a:p>
          <a:p>
            <a:r>
              <a:rPr lang="en-US" dirty="0"/>
              <a:t>change to asynchronous mode</a:t>
            </a:r>
          </a:p>
          <a:p>
            <a:r>
              <a:rPr lang="en-US" dirty="0"/>
              <a:t>select core 2-4 and adjust up 3-9% sequentially</a:t>
            </a:r>
          </a:p>
          <a:p>
            <a:r>
              <a:rPr lang="en-US" dirty="0"/>
              <a:t>restart computer</a:t>
            </a:r>
          </a:p>
          <a:p>
            <a:r>
              <a:rPr lang="en-US" dirty="0"/>
              <a:t>start task manager</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lang="en-US"/>
              <a:t>To Do</a:t>
            </a:r>
          </a:p>
        </p:txBody>
      </p:sp>
      <p:sp>
        <p:nvSpPr>
          <p:cNvPr id="13" name="Content Placeholder 12"/>
          <p:cNvSpPr>
            <a:spLocks noGrp="1"/>
          </p:cNvSpPr>
          <p:nvPr>
            <p:ph sz="half" idx="1"/>
          </p:nvPr>
        </p:nvSpPr>
        <p:spPr/>
        <p:txBody>
          <a:bodyPr/>
          <a:lstStyle/>
          <a:p>
            <a:r>
              <a:rPr lang="en-US" dirty="0"/>
              <a:t>Hopefully, I would like a java applet that:</a:t>
            </a:r>
          </a:p>
          <a:p>
            <a:r>
              <a:rPr lang="en-US" dirty="0"/>
              <a:t> calls one of these programs either directly, or from shell,</a:t>
            </a:r>
          </a:p>
          <a:p>
            <a:r>
              <a:rPr lang="en-US" dirty="0"/>
              <a:t>displays these programs upon request,</a:t>
            </a:r>
          </a:p>
          <a:p>
            <a:r>
              <a:rPr lang="en-US" dirty="0"/>
              <a:t>displays cores synch for editing.</a:t>
            </a:r>
          </a:p>
        </p:txBody>
      </p:sp>
      <p:sp>
        <p:nvSpPr>
          <p:cNvPr id="14" name="Content Placeholder 13"/>
          <p:cNvSpPr>
            <a:spLocks noGrp="1"/>
          </p:cNvSpPr>
          <p:nvPr>
            <p:ph sz="half" idx="2"/>
          </p:nvPr>
        </p:nvSpPr>
        <p:spPr/>
        <p:txBody>
          <a:bodyPr/>
          <a:lstStyle/>
          <a:p>
            <a:r>
              <a:rPr lang="en-US" dirty="0"/>
              <a:t>Step 1. </a:t>
            </a:r>
            <a:r>
              <a:rPr lang="en-US" dirty="0" err="1"/>
              <a:t>Gui</a:t>
            </a:r>
            <a:r>
              <a:rPr lang="en-US" dirty="0"/>
              <a:t> box, first tab, second tab.</a:t>
            </a:r>
          </a:p>
          <a:p>
            <a:r>
              <a:rPr lang="en-US" dirty="0"/>
              <a:t>Step 2. Buttons to call the clock </a:t>
            </a:r>
            <a:r>
              <a:rPr lang="en-US" dirty="0" err="1"/>
              <a:t>softwares</a:t>
            </a:r>
            <a:r>
              <a:rPr lang="en-US" dirty="0"/>
              <a:t>.</a:t>
            </a:r>
          </a:p>
          <a:p>
            <a:r>
              <a:rPr lang="en-US" dirty="0"/>
              <a:t>Step 3. Buttons to call tweak </a:t>
            </a:r>
            <a:r>
              <a:rPr lang="en-US" dirty="0" err="1"/>
              <a:t>params</a:t>
            </a:r>
            <a:r>
              <a:rPr lang="en-US" dirty="0"/>
              <a:t> and edit speed through apps.</a:t>
            </a:r>
          </a:p>
          <a:p>
            <a:r>
              <a:rPr lang="en-US" dirty="0"/>
              <a:t>Step 4. Buttons restart PC.</a:t>
            </a:r>
          </a:p>
          <a:p>
            <a:r>
              <a:rPr lang="en-US" dirty="0"/>
              <a:t>Step 5. Buttons to get needed apps from repos.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lang="en-US"/>
              <a:t>Prog Gui Layout</a:t>
            </a:r>
          </a:p>
        </p:txBody>
      </p:sp>
      <p:sp>
        <p:nvSpPr>
          <p:cNvPr id="13" name="Content Placeholder 12"/>
          <p:cNvSpPr>
            <a:spLocks noGrp="1"/>
          </p:cNvSpPr>
          <p:nvPr>
            <p:ph sz="half" idx="1"/>
          </p:nvPr>
        </p:nvSpPr>
        <p:spPr/>
        <p:txBody>
          <a:bodyPr/>
          <a:lstStyle/>
          <a:p>
            <a:r>
              <a:rPr lang="en-US"/>
              <a:t>Tab 1</a:t>
            </a:r>
          </a:p>
          <a:p>
            <a:r>
              <a:rPr lang="en-US"/>
              <a:t>Buttons</a:t>
            </a:r>
          </a:p>
          <a:p>
            <a:endParaRPr lang="en-US"/>
          </a:p>
          <a:p>
            <a:endParaRPr lang="en-US"/>
          </a:p>
          <a:p>
            <a:endParaRPr lang="en-US"/>
          </a:p>
          <a:p>
            <a:r>
              <a:rPr lang="en-US"/>
              <a:t>Graphs</a:t>
            </a:r>
          </a:p>
        </p:txBody>
      </p:sp>
      <p:sp>
        <p:nvSpPr>
          <p:cNvPr id="14" name="Content Placeholder 13"/>
          <p:cNvSpPr>
            <a:spLocks noGrp="1"/>
          </p:cNvSpPr>
          <p:nvPr>
            <p:ph sz="half" idx="2"/>
          </p:nvPr>
        </p:nvSpPr>
        <p:spPr/>
        <p:txBody>
          <a:bodyPr/>
          <a:lstStyle/>
          <a:p>
            <a:r>
              <a:rPr lang="en-US" dirty="0" smtClean="0"/>
              <a:t>Tab 2,3,4</a:t>
            </a:r>
          </a:p>
          <a:p>
            <a:endParaRPr lang="en-US" dirty="0" smtClean="0"/>
          </a:p>
          <a:p>
            <a:r>
              <a:rPr lang="en-US" dirty="0" smtClean="0"/>
              <a:t>&lt;Empty for now&gt;</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lang="en-US" dirty="0" smtClean="0"/>
              <a:t>Key Functions </a:t>
            </a:r>
            <a:endParaRPr lang="en-US" dirty="0"/>
          </a:p>
        </p:txBody>
      </p:sp>
      <p:sp>
        <p:nvSpPr>
          <p:cNvPr id="13" name="Content Placeholder 12"/>
          <p:cNvSpPr>
            <a:spLocks noGrp="1"/>
          </p:cNvSpPr>
          <p:nvPr>
            <p:ph sz="half" idx="1"/>
          </p:nvPr>
        </p:nvSpPr>
        <p:spPr/>
        <p:txBody>
          <a:bodyPr/>
          <a:lstStyle/>
          <a:p>
            <a:r>
              <a:rPr lang="en-US" dirty="0" smtClean="0"/>
              <a:t>Get Parameters from computer interface.</a:t>
            </a:r>
          </a:p>
          <a:p>
            <a:r>
              <a:rPr lang="en-US" dirty="0" smtClean="0"/>
              <a:t>Edit values in editable windows.</a:t>
            </a:r>
          </a:p>
          <a:p>
            <a:r>
              <a:rPr lang="en-US" dirty="0" smtClean="0"/>
              <a:t>Calls get methods from internet sources.</a:t>
            </a:r>
          </a:p>
          <a:p>
            <a:r>
              <a:rPr lang="en-US" dirty="0" smtClean="0"/>
              <a:t>Restarts the computer</a:t>
            </a:r>
          </a:p>
          <a:p>
            <a:endParaRPr lang="en-US" dirty="0"/>
          </a:p>
        </p:txBody>
      </p:sp>
      <p:sp>
        <p:nvSpPr>
          <p:cNvPr id="14" name="Content Placeholder 13"/>
          <p:cNvSpPr>
            <a:spLocks noGrp="1"/>
          </p:cNvSpPr>
          <p:nvPr>
            <p:ph sz="half" idx="2"/>
          </p:nvPr>
        </p:nvSpPr>
        <p:spPr/>
        <p:txBody>
          <a:bodyPr/>
          <a:lstStyle/>
          <a:p>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lang="en-US" dirty="0" smtClean="0"/>
              <a:t>Instructions</a:t>
            </a:r>
            <a:endParaRPr lang="en-US" dirty="0"/>
          </a:p>
        </p:txBody>
      </p:sp>
      <p:sp>
        <p:nvSpPr>
          <p:cNvPr id="13" name="Content Placeholder 12"/>
          <p:cNvSpPr>
            <a:spLocks noGrp="1"/>
          </p:cNvSpPr>
          <p:nvPr>
            <p:ph sz="half" idx="1"/>
          </p:nvPr>
        </p:nvSpPr>
        <p:spPr/>
        <p:txBody>
          <a:bodyPr/>
          <a:lstStyle/>
          <a:p>
            <a:r>
              <a:rPr lang="en-US" sz="2400" dirty="0" smtClean="0"/>
              <a:t>For </a:t>
            </a:r>
            <a:r>
              <a:rPr lang="en-US" sz="2400" dirty="0" err="1" smtClean="0"/>
              <a:t>AutoIt</a:t>
            </a:r>
            <a:r>
              <a:rPr lang="en-US" sz="2400" dirty="0" smtClean="0"/>
              <a:t> generally:</a:t>
            </a:r>
          </a:p>
          <a:p>
            <a:r>
              <a:rPr lang="en-US" sz="2400" dirty="0" smtClean="0"/>
              <a:t>Download Autoit3.zip and associated au3 files and unzip,</a:t>
            </a:r>
          </a:p>
          <a:p>
            <a:r>
              <a:rPr lang="en-US" sz="2400" dirty="0" smtClean="0"/>
              <a:t>In </a:t>
            </a:r>
            <a:r>
              <a:rPr lang="en-US" sz="2400" dirty="0" err="1" smtClean="0"/>
              <a:t>AutoIt</a:t>
            </a:r>
            <a:r>
              <a:rPr lang="en-US" sz="2400" dirty="0" smtClean="0"/>
              <a:t>, find the </a:t>
            </a:r>
            <a:r>
              <a:rPr lang="en-US" sz="2400" dirty="0" err="1" smtClean="0"/>
              <a:t>sciTE</a:t>
            </a:r>
            <a:r>
              <a:rPr lang="en-US" sz="2400" dirty="0" smtClean="0"/>
              <a:t> folder and open it, then click sciTE.exe</a:t>
            </a:r>
          </a:p>
          <a:p>
            <a:r>
              <a:rPr lang="en-US" sz="2400" dirty="0" smtClean="0"/>
              <a:t>Then, in the ide, select open, then go to the file and click.</a:t>
            </a:r>
          </a:p>
          <a:p>
            <a:r>
              <a:rPr lang="en-US" sz="2400" dirty="0" smtClean="0"/>
              <a:t>Then go to tab with name of the file on it in the ide.</a:t>
            </a:r>
          </a:p>
        </p:txBody>
      </p:sp>
      <p:sp>
        <p:nvSpPr>
          <p:cNvPr id="14" name="Content Placeholder 13"/>
          <p:cNvSpPr>
            <a:spLocks noGrp="1"/>
          </p:cNvSpPr>
          <p:nvPr>
            <p:ph sz="half" idx="2"/>
          </p:nvPr>
        </p:nvSpPr>
        <p:spPr/>
        <p:txBody>
          <a:bodyPr/>
          <a:lstStyle/>
          <a:p>
            <a:r>
              <a:rPr lang="en-US" dirty="0" smtClean="0"/>
              <a:t>For this specific program:</a:t>
            </a:r>
          </a:p>
          <a:p>
            <a:r>
              <a:rPr lang="en-US" dirty="0" smtClean="0"/>
              <a:t>Enter </a:t>
            </a:r>
            <a:r>
              <a:rPr lang="en-US" dirty="0"/>
              <a:t>Internet Brower application extension in the wide tab at the bottom.</a:t>
            </a:r>
          </a:p>
          <a:p>
            <a:r>
              <a:rPr lang="en-US" dirty="0"/>
              <a:t>Mouse click button with desired task written on it.</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lang="en-US" dirty="0" smtClean="0"/>
              <a:t>Methods Used</a:t>
            </a:r>
            <a:endParaRPr lang="en-US" dirty="0"/>
          </a:p>
        </p:txBody>
      </p:sp>
      <p:sp>
        <p:nvSpPr>
          <p:cNvPr id="13" name="Content Placeholder 12"/>
          <p:cNvSpPr>
            <a:spLocks noGrp="1"/>
          </p:cNvSpPr>
          <p:nvPr>
            <p:ph sz="half" idx="1"/>
          </p:nvPr>
        </p:nvSpPr>
        <p:spPr/>
        <p:txBody>
          <a:bodyPr/>
          <a:lstStyle/>
          <a:p>
            <a:r>
              <a:rPr lang="en-US" dirty="0" smtClean="0"/>
              <a:t>In AutoIt3:</a:t>
            </a:r>
          </a:p>
          <a:p>
            <a:r>
              <a:rPr lang="en-US" dirty="0"/>
              <a:t>;Methods: </a:t>
            </a:r>
            <a:r>
              <a:rPr lang="en-US" dirty="0" err="1"/>
              <a:t>GUI,Send,Loop,Case,Run,Tab,Button,Label,Koda,Opt,Local,Func</a:t>
            </a:r>
            <a:r>
              <a:rPr lang="en-US" dirty="0"/>
              <a:t>,</a:t>
            </a:r>
          </a:p>
          <a:p>
            <a:r>
              <a:rPr lang="en-US" dirty="0"/>
              <a:t>;CaseID,SetState,WEnd,Input,txt,msg,MouseClick,IsPressed,StringStripWS</a:t>
            </a:r>
          </a:p>
        </p:txBody>
      </p:sp>
      <p:sp>
        <p:nvSpPr>
          <p:cNvPr id="14" name="Content Placeholder 13"/>
          <p:cNvSpPr>
            <a:spLocks noGrp="1"/>
          </p:cNvSpPr>
          <p:nvPr>
            <p:ph sz="half" idx="2"/>
          </p:nvPr>
        </p:nvSpPr>
        <p:spPr/>
        <p:txBody>
          <a:bodyPr/>
          <a:lstStyle/>
          <a:p>
            <a:endParaRPr lang="en-US"/>
          </a:p>
        </p:txBody>
      </p:sp>
    </p:spTree>
  </p:cSld>
  <p:clrMapOvr>
    <a:masterClrMapping/>
  </p:clrMapOvr>
</p:sld>
</file>

<file path=ppt/theme/theme1.xml><?xml version="1.0" encoding="utf-8"?>
<a:theme xmlns:a="http://schemas.openxmlformats.org/drawingml/2006/main" name="Gear Drives">
  <a:themeElements>
    <a:clrScheme name="Gear Drives 13">
      <a:dk1>
        <a:srgbClr val="000000"/>
      </a:dk1>
      <a:lt1>
        <a:srgbClr val="FFFFFF"/>
      </a:lt1>
      <a:dk2>
        <a:srgbClr val="000000"/>
      </a:dk2>
      <a:lt2>
        <a:srgbClr val="969696"/>
      </a:lt2>
      <a:accent1>
        <a:srgbClr val="5F5F5F"/>
      </a:accent1>
      <a:accent2>
        <a:srgbClr val="969696"/>
      </a:accent2>
      <a:accent3>
        <a:srgbClr val="FFFFFF"/>
      </a:accent3>
      <a:accent4>
        <a:srgbClr val="000000"/>
      </a:accent4>
      <a:accent5>
        <a:srgbClr val="B6B6B6"/>
      </a:accent5>
      <a:accent6>
        <a:srgbClr val="878787"/>
      </a:accent6>
      <a:hlink>
        <a:srgbClr val="CC3300"/>
      </a:hlink>
      <a:folHlink>
        <a:srgbClr val="996600"/>
      </a:folHlink>
    </a:clrScheme>
    <a:fontScheme name="Gear Dri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Gear Dri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Gear Dri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Gear Dri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Gear Dri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Gear Dri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Gear Dri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Gear Dri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Gear Dri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Gear Dri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Gear Dri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Gear Dri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Gear Dri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Gear Drives 13">
        <a:dk1>
          <a:srgbClr val="000000"/>
        </a:dk1>
        <a:lt1>
          <a:srgbClr val="FFFFFF"/>
        </a:lt1>
        <a:dk2>
          <a:srgbClr val="000000"/>
        </a:dk2>
        <a:lt2>
          <a:srgbClr val="969696"/>
        </a:lt2>
        <a:accent1>
          <a:srgbClr val="5F5F5F"/>
        </a:accent1>
        <a:accent2>
          <a:srgbClr val="969696"/>
        </a:accent2>
        <a:accent3>
          <a:srgbClr val="FFFFFF"/>
        </a:accent3>
        <a:accent4>
          <a:srgbClr val="000000"/>
        </a:accent4>
        <a:accent5>
          <a:srgbClr val="B6B6B6"/>
        </a:accent5>
        <a:accent6>
          <a:srgbClr val="87878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103</TotalTime>
  <Words>1453</Words>
  <Application>Microsoft Office PowerPoint</Application>
  <PresentationFormat>Widescreen</PresentationFormat>
  <Paragraphs>171</Paragraphs>
  <Slides>15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SimSun</vt:lpstr>
      <vt:lpstr>Arial</vt:lpstr>
      <vt:lpstr>Gear Drives</vt:lpstr>
      <vt:lpstr>Computer Core Depth Study Project</vt:lpstr>
      <vt:lpstr>Executive Summary</vt:lpstr>
      <vt:lpstr>Software Requirements Specification</vt:lpstr>
      <vt:lpstr>Instructions</vt:lpstr>
      <vt:lpstr>To Do</vt:lpstr>
      <vt:lpstr>Prog Gui Layout</vt:lpstr>
      <vt:lpstr>Key Functions </vt:lpstr>
      <vt:lpstr>Instructions</vt:lpstr>
      <vt:lpstr>Methods Used</vt:lpstr>
      <vt:lpstr>Citations</vt:lpstr>
      <vt:lpstr>Includes</vt:lpstr>
      <vt:lpstr>User Deprecations</vt:lpstr>
      <vt:lpstr>Code Snippets</vt:lpstr>
      <vt:lpstr>Code snippets 2</vt:lpstr>
      <vt:lpstr>Citations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Core Depth Study Project</dc:title>
  <dc:creator>User1</dc:creator>
  <cp:lastModifiedBy>Willis,Armani</cp:lastModifiedBy>
  <cp:revision>14</cp:revision>
  <dcterms:created xsi:type="dcterms:W3CDTF">2019-04-11T21:09:00Z</dcterms:created>
  <dcterms:modified xsi:type="dcterms:W3CDTF">2019-05-15T19:02:57Z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1033-10.2.0.7646</vt:lpwstr>
  </property>
</Properties>
</file>