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8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4" r:id="rId16"/>
    <p:sldId id="269" r:id="rId17"/>
    <p:sldId id="270" r:id="rId18"/>
    <p:sldId id="271" r:id="rId19"/>
    <p:sldId id="273" r:id="rId20"/>
    <p:sldId id="274" r:id="rId21"/>
    <p:sldId id="279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5177-6605-488F-AFCA-95F3B57FB48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D976F3E-BE4E-4DBE-B42B-88000388471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set  S</a:t>
          </a:r>
          <a:endParaRPr lang="en-US" dirty="0">
            <a:solidFill>
              <a:schemeClr val="bg1"/>
            </a:solidFill>
          </a:endParaRPr>
        </a:p>
      </dgm:t>
    </dgm:pt>
    <dgm:pt modelId="{EA73D503-9A94-4B28-8DC2-6BFAA5508ABD}" type="parTrans" cxnId="{EC6551D6-2687-49AF-A5E0-198944888A7F}">
      <dgm:prSet/>
      <dgm:spPr/>
      <dgm:t>
        <a:bodyPr/>
        <a:lstStyle/>
        <a:p>
          <a:endParaRPr lang="en-US"/>
        </a:p>
      </dgm:t>
    </dgm:pt>
    <dgm:pt modelId="{F09330FD-7A0E-427D-AA2C-6942D9C6DB96}" type="sibTrans" cxnId="{EC6551D6-2687-49AF-A5E0-198944888A7F}">
      <dgm:prSet/>
      <dgm:spPr/>
      <dgm:t>
        <a:bodyPr/>
        <a:lstStyle/>
        <a:p>
          <a:endParaRPr lang="en-US"/>
        </a:p>
      </dgm:t>
    </dgm:pt>
    <dgm:pt modelId="{123FAB16-F7C6-4694-83FE-5797903C1B5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Positive</a:t>
          </a:r>
          <a:endParaRPr lang="en-US" dirty="0">
            <a:solidFill>
              <a:schemeClr val="bg1"/>
            </a:solidFill>
          </a:endParaRPr>
        </a:p>
      </dgm:t>
    </dgm:pt>
    <dgm:pt modelId="{A2F46668-6B4C-4D29-AE0C-8FBAE7025D4F}" type="parTrans" cxnId="{DBEEAAF5-E9AA-4F38-B398-DDF6AC263A50}">
      <dgm:prSet/>
      <dgm:spPr/>
      <dgm:t>
        <a:bodyPr/>
        <a:lstStyle/>
        <a:p>
          <a:endParaRPr lang="en-US"/>
        </a:p>
      </dgm:t>
    </dgm:pt>
    <dgm:pt modelId="{4FC4DE2C-D9FB-4402-80C5-FD31CC79980F}" type="sibTrans" cxnId="{DBEEAAF5-E9AA-4F38-B398-DDF6AC263A50}">
      <dgm:prSet/>
      <dgm:spPr/>
      <dgm:t>
        <a:bodyPr/>
        <a:lstStyle/>
        <a:p>
          <a:endParaRPr lang="en-US"/>
        </a:p>
      </dgm:t>
    </dgm:pt>
    <dgm:pt modelId="{864390A3-3D1E-445E-BB22-AFE89B07145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Negative</a:t>
          </a:r>
          <a:endParaRPr lang="en-US" dirty="0">
            <a:solidFill>
              <a:schemeClr val="bg1"/>
            </a:solidFill>
          </a:endParaRPr>
        </a:p>
      </dgm:t>
    </dgm:pt>
    <dgm:pt modelId="{E17115D5-4FBE-44CF-BE71-258D6A65440E}" type="parTrans" cxnId="{68A21AE2-A32A-4C66-B715-750B07C76A8A}">
      <dgm:prSet/>
      <dgm:spPr/>
      <dgm:t>
        <a:bodyPr/>
        <a:lstStyle/>
        <a:p>
          <a:endParaRPr lang="en-US"/>
        </a:p>
      </dgm:t>
    </dgm:pt>
    <dgm:pt modelId="{A75D5EA3-037E-4815-9899-F6996BBDEA3E}" type="sibTrans" cxnId="{68A21AE2-A32A-4C66-B715-750B07C76A8A}">
      <dgm:prSet/>
      <dgm:spPr/>
      <dgm:t>
        <a:bodyPr/>
        <a:lstStyle/>
        <a:p>
          <a:endParaRPr lang="en-US"/>
        </a:p>
      </dgm:t>
    </dgm:pt>
    <dgm:pt modelId="{DCE5EC03-4DB6-4F97-A47B-B9CFF5C18D3E}" type="pres">
      <dgm:prSet presAssocID="{21865177-6605-488F-AFCA-95F3B57FB4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24DCF8C-DA71-483D-B9A5-F5AABCBFA773}" type="pres">
      <dgm:prSet presAssocID="{1D976F3E-BE4E-4DBE-B42B-88000388471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D57F9D-5075-489B-B0C4-DB20CC188636}" type="pres">
      <dgm:prSet presAssocID="{1D976F3E-BE4E-4DBE-B42B-880003884712}" presName="rootComposite1" presStyleCnt="0"/>
      <dgm:spPr/>
      <dgm:t>
        <a:bodyPr/>
        <a:lstStyle/>
        <a:p>
          <a:endParaRPr lang="en-US"/>
        </a:p>
      </dgm:t>
    </dgm:pt>
    <dgm:pt modelId="{B444E377-CEAC-42F1-BC4D-78E986F3A023}" type="pres">
      <dgm:prSet presAssocID="{1D976F3E-BE4E-4DBE-B42B-88000388471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7ABC60-E478-4313-BA3C-CAC69B9E80CC}" type="pres">
      <dgm:prSet presAssocID="{1D976F3E-BE4E-4DBE-B42B-88000388471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D7CF195-198D-429C-BC1B-66D66B944B03}" type="pres">
      <dgm:prSet presAssocID="{1D976F3E-BE4E-4DBE-B42B-880003884712}" presName="hierChild2" presStyleCnt="0"/>
      <dgm:spPr/>
      <dgm:t>
        <a:bodyPr/>
        <a:lstStyle/>
        <a:p>
          <a:endParaRPr lang="en-US"/>
        </a:p>
      </dgm:t>
    </dgm:pt>
    <dgm:pt modelId="{7EB578B2-95D8-41A4-8B8D-9529A5A73A3C}" type="pres">
      <dgm:prSet presAssocID="{A2F46668-6B4C-4D29-AE0C-8FBAE7025D4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BE10A0C-9E6F-46E1-B92F-AF6C2E8C6216}" type="pres">
      <dgm:prSet presAssocID="{123FAB16-F7C6-4694-83FE-5797903C1B5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126C243-90F4-4DD8-A480-2A7E915584A3}" type="pres">
      <dgm:prSet presAssocID="{123FAB16-F7C6-4694-83FE-5797903C1B56}" presName="rootComposite" presStyleCnt="0"/>
      <dgm:spPr/>
      <dgm:t>
        <a:bodyPr/>
        <a:lstStyle/>
        <a:p>
          <a:endParaRPr lang="en-US"/>
        </a:p>
      </dgm:t>
    </dgm:pt>
    <dgm:pt modelId="{A7E8BEFB-0317-475A-BB1F-A3F00874892F}" type="pres">
      <dgm:prSet presAssocID="{123FAB16-F7C6-4694-83FE-5797903C1B5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9A432-7C2E-49B5-B3C3-1A4B3AB330DF}" type="pres">
      <dgm:prSet presAssocID="{123FAB16-F7C6-4694-83FE-5797903C1B56}" presName="rootConnector" presStyleLbl="node2" presStyleIdx="0" presStyleCnt="2"/>
      <dgm:spPr/>
      <dgm:t>
        <a:bodyPr/>
        <a:lstStyle/>
        <a:p>
          <a:endParaRPr lang="en-US"/>
        </a:p>
      </dgm:t>
    </dgm:pt>
    <dgm:pt modelId="{3778BCF4-5C61-40DE-8554-BC83C3DAE3E9}" type="pres">
      <dgm:prSet presAssocID="{123FAB16-F7C6-4694-83FE-5797903C1B56}" presName="hierChild4" presStyleCnt="0"/>
      <dgm:spPr/>
      <dgm:t>
        <a:bodyPr/>
        <a:lstStyle/>
        <a:p>
          <a:endParaRPr lang="en-US"/>
        </a:p>
      </dgm:t>
    </dgm:pt>
    <dgm:pt modelId="{83321F6C-C746-4996-98AF-C730B6DD0E79}" type="pres">
      <dgm:prSet presAssocID="{123FAB16-F7C6-4694-83FE-5797903C1B56}" presName="hierChild5" presStyleCnt="0"/>
      <dgm:spPr/>
      <dgm:t>
        <a:bodyPr/>
        <a:lstStyle/>
        <a:p>
          <a:endParaRPr lang="en-US"/>
        </a:p>
      </dgm:t>
    </dgm:pt>
    <dgm:pt modelId="{D7F3A1B3-3A91-4CAF-BA95-C003F2E7C27F}" type="pres">
      <dgm:prSet presAssocID="{E17115D5-4FBE-44CF-BE71-258D6A65440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E46A57C-F83B-44C4-96C0-32CAF16BB4A3}" type="pres">
      <dgm:prSet presAssocID="{864390A3-3D1E-445E-BB22-AFE89B07145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825BE2-8228-4253-A02C-70A4E0FBD912}" type="pres">
      <dgm:prSet presAssocID="{864390A3-3D1E-445E-BB22-AFE89B071453}" presName="rootComposite" presStyleCnt="0"/>
      <dgm:spPr/>
      <dgm:t>
        <a:bodyPr/>
        <a:lstStyle/>
        <a:p>
          <a:endParaRPr lang="en-US"/>
        </a:p>
      </dgm:t>
    </dgm:pt>
    <dgm:pt modelId="{F79AB530-B64C-4D83-A0F4-B4A5AF4536B6}" type="pres">
      <dgm:prSet presAssocID="{864390A3-3D1E-445E-BB22-AFE89B07145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3068B-EEB8-4EE7-AC58-4F7627BE1BFB}" type="pres">
      <dgm:prSet presAssocID="{864390A3-3D1E-445E-BB22-AFE89B071453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B6A8FA-A8BC-4139-824E-C518CD1A5A3D}" type="pres">
      <dgm:prSet presAssocID="{864390A3-3D1E-445E-BB22-AFE89B071453}" presName="hierChild4" presStyleCnt="0"/>
      <dgm:spPr/>
      <dgm:t>
        <a:bodyPr/>
        <a:lstStyle/>
        <a:p>
          <a:endParaRPr lang="en-US"/>
        </a:p>
      </dgm:t>
    </dgm:pt>
    <dgm:pt modelId="{4B38FC5E-28EC-4D3D-B601-A1972720AA60}" type="pres">
      <dgm:prSet presAssocID="{864390A3-3D1E-445E-BB22-AFE89B071453}" presName="hierChild5" presStyleCnt="0"/>
      <dgm:spPr/>
      <dgm:t>
        <a:bodyPr/>
        <a:lstStyle/>
        <a:p>
          <a:endParaRPr lang="en-US"/>
        </a:p>
      </dgm:t>
    </dgm:pt>
    <dgm:pt modelId="{43F620FD-1B49-4B1E-988C-519FA9CC9D1B}" type="pres">
      <dgm:prSet presAssocID="{1D976F3E-BE4E-4DBE-B42B-880003884712}" presName="hierChild3" presStyleCnt="0"/>
      <dgm:spPr/>
      <dgm:t>
        <a:bodyPr/>
        <a:lstStyle/>
        <a:p>
          <a:endParaRPr lang="en-US"/>
        </a:p>
      </dgm:t>
    </dgm:pt>
  </dgm:ptLst>
  <dgm:cxnLst>
    <dgm:cxn modelId="{DBEEAAF5-E9AA-4F38-B398-DDF6AC263A50}" srcId="{1D976F3E-BE4E-4DBE-B42B-880003884712}" destId="{123FAB16-F7C6-4694-83FE-5797903C1B56}" srcOrd="0" destOrd="0" parTransId="{A2F46668-6B4C-4D29-AE0C-8FBAE7025D4F}" sibTransId="{4FC4DE2C-D9FB-4402-80C5-FD31CC79980F}"/>
    <dgm:cxn modelId="{7390F0E9-D6C6-40F9-B5F3-F886CDE8F173}" type="presOf" srcId="{E17115D5-4FBE-44CF-BE71-258D6A65440E}" destId="{D7F3A1B3-3A91-4CAF-BA95-C003F2E7C27F}" srcOrd="0" destOrd="0" presId="urn:microsoft.com/office/officeart/2005/8/layout/orgChart1"/>
    <dgm:cxn modelId="{AB42D4F9-AC67-4E97-AB81-2EAFA17FDC9D}" type="presOf" srcId="{864390A3-3D1E-445E-BB22-AFE89B071453}" destId="{F79AB530-B64C-4D83-A0F4-B4A5AF4536B6}" srcOrd="0" destOrd="0" presId="urn:microsoft.com/office/officeart/2005/8/layout/orgChart1"/>
    <dgm:cxn modelId="{9CA835DC-D92F-46BF-9D84-B209F8CAD891}" type="presOf" srcId="{1D976F3E-BE4E-4DBE-B42B-880003884712}" destId="{B444E377-CEAC-42F1-BC4D-78E986F3A023}" srcOrd="0" destOrd="0" presId="urn:microsoft.com/office/officeart/2005/8/layout/orgChart1"/>
    <dgm:cxn modelId="{F0A80874-47F3-4E9B-AB83-F1DB2FEF8AD0}" type="presOf" srcId="{123FAB16-F7C6-4694-83FE-5797903C1B56}" destId="{6B19A432-7C2E-49B5-B3C3-1A4B3AB330DF}" srcOrd="1" destOrd="0" presId="urn:microsoft.com/office/officeart/2005/8/layout/orgChart1"/>
    <dgm:cxn modelId="{5ED58E1C-5560-4CD4-AB99-5D3F4EC0FAF8}" type="presOf" srcId="{123FAB16-F7C6-4694-83FE-5797903C1B56}" destId="{A7E8BEFB-0317-475A-BB1F-A3F00874892F}" srcOrd="0" destOrd="0" presId="urn:microsoft.com/office/officeart/2005/8/layout/orgChart1"/>
    <dgm:cxn modelId="{F90FB5FB-D41A-41D0-8EAA-00E6C579AC8A}" type="presOf" srcId="{864390A3-3D1E-445E-BB22-AFE89B071453}" destId="{E363068B-EEB8-4EE7-AC58-4F7627BE1BFB}" srcOrd="1" destOrd="0" presId="urn:microsoft.com/office/officeart/2005/8/layout/orgChart1"/>
    <dgm:cxn modelId="{99D6A825-802C-4D3B-A5EF-70F15808AE59}" type="presOf" srcId="{A2F46668-6B4C-4D29-AE0C-8FBAE7025D4F}" destId="{7EB578B2-95D8-41A4-8B8D-9529A5A73A3C}" srcOrd="0" destOrd="0" presId="urn:microsoft.com/office/officeart/2005/8/layout/orgChart1"/>
    <dgm:cxn modelId="{EC6551D6-2687-49AF-A5E0-198944888A7F}" srcId="{21865177-6605-488F-AFCA-95F3B57FB486}" destId="{1D976F3E-BE4E-4DBE-B42B-880003884712}" srcOrd="0" destOrd="0" parTransId="{EA73D503-9A94-4B28-8DC2-6BFAA5508ABD}" sibTransId="{F09330FD-7A0E-427D-AA2C-6942D9C6DB96}"/>
    <dgm:cxn modelId="{68A21AE2-A32A-4C66-B715-750B07C76A8A}" srcId="{1D976F3E-BE4E-4DBE-B42B-880003884712}" destId="{864390A3-3D1E-445E-BB22-AFE89B071453}" srcOrd="1" destOrd="0" parTransId="{E17115D5-4FBE-44CF-BE71-258D6A65440E}" sibTransId="{A75D5EA3-037E-4815-9899-F6996BBDEA3E}"/>
    <dgm:cxn modelId="{46B5FA72-0F8E-4F2B-8968-31492439436E}" type="presOf" srcId="{21865177-6605-488F-AFCA-95F3B57FB486}" destId="{DCE5EC03-4DB6-4F97-A47B-B9CFF5C18D3E}" srcOrd="0" destOrd="0" presId="urn:microsoft.com/office/officeart/2005/8/layout/orgChart1"/>
    <dgm:cxn modelId="{EA8407EB-AEEE-4819-92AE-2ABC6DAE092C}" type="presOf" srcId="{1D976F3E-BE4E-4DBE-B42B-880003884712}" destId="{CA7ABC60-E478-4313-BA3C-CAC69B9E80CC}" srcOrd="1" destOrd="0" presId="urn:microsoft.com/office/officeart/2005/8/layout/orgChart1"/>
    <dgm:cxn modelId="{12352B68-4C5B-4D68-A47A-DA73CA4D10CD}" type="presParOf" srcId="{DCE5EC03-4DB6-4F97-A47B-B9CFF5C18D3E}" destId="{024DCF8C-DA71-483D-B9A5-F5AABCBFA773}" srcOrd="0" destOrd="0" presId="urn:microsoft.com/office/officeart/2005/8/layout/orgChart1"/>
    <dgm:cxn modelId="{E457FF02-3711-4FB8-9A68-C93532C4B6FF}" type="presParOf" srcId="{024DCF8C-DA71-483D-B9A5-F5AABCBFA773}" destId="{62D57F9D-5075-489B-B0C4-DB20CC188636}" srcOrd="0" destOrd="0" presId="urn:microsoft.com/office/officeart/2005/8/layout/orgChart1"/>
    <dgm:cxn modelId="{B7AEA61C-CB92-4B50-9B53-77980D2D329E}" type="presParOf" srcId="{62D57F9D-5075-489B-B0C4-DB20CC188636}" destId="{B444E377-CEAC-42F1-BC4D-78E986F3A023}" srcOrd="0" destOrd="0" presId="urn:microsoft.com/office/officeart/2005/8/layout/orgChart1"/>
    <dgm:cxn modelId="{FE37BF0F-6A8A-453E-8DE2-03550D737041}" type="presParOf" srcId="{62D57F9D-5075-489B-B0C4-DB20CC188636}" destId="{CA7ABC60-E478-4313-BA3C-CAC69B9E80CC}" srcOrd="1" destOrd="0" presId="urn:microsoft.com/office/officeart/2005/8/layout/orgChart1"/>
    <dgm:cxn modelId="{5A97ACB8-37B4-4E65-BD44-17E1D92E31BD}" type="presParOf" srcId="{024DCF8C-DA71-483D-B9A5-F5AABCBFA773}" destId="{0D7CF195-198D-429C-BC1B-66D66B944B03}" srcOrd="1" destOrd="0" presId="urn:microsoft.com/office/officeart/2005/8/layout/orgChart1"/>
    <dgm:cxn modelId="{3D50D725-8BB1-4CB2-AF30-11FDB0536FDC}" type="presParOf" srcId="{0D7CF195-198D-429C-BC1B-66D66B944B03}" destId="{7EB578B2-95D8-41A4-8B8D-9529A5A73A3C}" srcOrd="0" destOrd="0" presId="urn:microsoft.com/office/officeart/2005/8/layout/orgChart1"/>
    <dgm:cxn modelId="{27392C7B-8FB4-4E05-88FB-D3EC43906865}" type="presParOf" srcId="{0D7CF195-198D-429C-BC1B-66D66B944B03}" destId="{EBE10A0C-9E6F-46E1-B92F-AF6C2E8C6216}" srcOrd="1" destOrd="0" presId="urn:microsoft.com/office/officeart/2005/8/layout/orgChart1"/>
    <dgm:cxn modelId="{D2C2FEE8-B6ED-4450-9A08-DEA1E0487428}" type="presParOf" srcId="{EBE10A0C-9E6F-46E1-B92F-AF6C2E8C6216}" destId="{6126C243-90F4-4DD8-A480-2A7E915584A3}" srcOrd="0" destOrd="0" presId="urn:microsoft.com/office/officeart/2005/8/layout/orgChart1"/>
    <dgm:cxn modelId="{439963BE-73D1-49FD-84A9-3867A2A6FD5B}" type="presParOf" srcId="{6126C243-90F4-4DD8-A480-2A7E915584A3}" destId="{A7E8BEFB-0317-475A-BB1F-A3F00874892F}" srcOrd="0" destOrd="0" presId="urn:microsoft.com/office/officeart/2005/8/layout/orgChart1"/>
    <dgm:cxn modelId="{6BFBBF1D-3CB4-4A23-B931-9D715050DB6C}" type="presParOf" srcId="{6126C243-90F4-4DD8-A480-2A7E915584A3}" destId="{6B19A432-7C2E-49B5-B3C3-1A4B3AB330DF}" srcOrd="1" destOrd="0" presId="urn:microsoft.com/office/officeart/2005/8/layout/orgChart1"/>
    <dgm:cxn modelId="{3C47FAE5-E504-40D9-BB79-02D8C559FEA2}" type="presParOf" srcId="{EBE10A0C-9E6F-46E1-B92F-AF6C2E8C6216}" destId="{3778BCF4-5C61-40DE-8554-BC83C3DAE3E9}" srcOrd="1" destOrd="0" presId="urn:microsoft.com/office/officeart/2005/8/layout/orgChart1"/>
    <dgm:cxn modelId="{D765CED8-E645-48C8-9941-EB7DD233C15C}" type="presParOf" srcId="{EBE10A0C-9E6F-46E1-B92F-AF6C2E8C6216}" destId="{83321F6C-C746-4996-98AF-C730B6DD0E79}" srcOrd="2" destOrd="0" presId="urn:microsoft.com/office/officeart/2005/8/layout/orgChart1"/>
    <dgm:cxn modelId="{DF88FB5F-2976-4863-A542-3E5652C87B3D}" type="presParOf" srcId="{0D7CF195-198D-429C-BC1B-66D66B944B03}" destId="{D7F3A1B3-3A91-4CAF-BA95-C003F2E7C27F}" srcOrd="2" destOrd="0" presId="urn:microsoft.com/office/officeart/2005/8/layout/orgChart1"/>
    <dgm:cxn modelId="{7F962989-5C70-4DC8-9E32-6CEC90D914E9}" type="presParOf" srcId="{0D7CF195-198D-429C-BC1B-66D66B944B03}" destId="{DE46A57C-F83B-44C4-96C0-32CAF16BB4A3}" srcOrd="3" destOrd="0" presId="urn:microsoft.com/office/officeart/2005/8/layout/orgChart1"/>
    <dgm:cxn modelId="{F592A089-AFF0-4D91-9A84-5F38E0F16C56}" type="presParOf" srcId="{DE46A57C-F83B-44C4-96C0-32CAF16BB4A3}" destId="{89825BE2-8228-4253-A02C-70A4E0FBD912}" srcOrd="0" destOrd="0" presId="urn:microsoft.com/office/officeart/2005/8/layout/orgChart1"/>
    <dgm:cxn modelId="{79961AA8-1C19-4B49-B5B4-E6285EAA6872}" type="presParOf" srcId="{89825BE2-8228-4253-A02C-70A4E0FBD912}" destId="{F79AB530-B64C-4D83-A0F4-B4A5AF4536B6}" srcOrd="0" destOrd="0" presId="urn:microsoft.com/office/officeart/2005/8/layout/orgChart1"/>
    <dgm:cxn modelId="{3A218188-C307-478E-91DD-6EA6AD1B21AD}" type="presParOf" srcId="{89825BE2-8228-4253-A02C-70A4E0FBD912}" destId="{E363068B-EEB8-4EE7-AC58-4F7627BE1BFB}" srcOrd="1" destOrd="0" presId="urn:microsoft.com/office/officeart/2005/8/layout/orgChart1"/>
    <dgm:cxn modelId="{F3A721DE-FB00-4E74-8FEF-330BC51AF924}" type="presParOf" srcId="{DE46A57C-F83B-44C4-96C0-32CAF16BB4A3}" destId="{27B6A8FA-A8BC-4139-824E-C518CD1A5A3D}" srcOrd="1" destOrd="0" presId="urn:microsoft.com/office/officeart/2005/8/layout/orgChart1"/>
    <dgm:cxn modelId="{D4189F58-32E8-44B8-87CC-58237C470792}" type="presParOf" srcId="{DE46A57C-F83B-44C4-96C0-32CAF16BB4A3}" destId="{4B38FC5E-28EC-4D3D-B601-A1972720AA60}" srcOrd="2" destOrd="0" presId="urn:microsoft.com/office/officeart/2005/8/layout/orgChart1"/>
    <dgm:cxn modelId="{031DD66F-D63E-4515-89A4-763F0D1AAD47}" type="presParOf" srcId="{024DCF8C-DA71-483D-B9A5-F5AABCBFA773}" destId="{43F620FD-1B49-4B1E-988C-519FA9CC9D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3A1B3-3A91-4CAF-BA95-C003F2E7C27F}">
      <dsp:nvSpPr>
        <dsp:cNvPr id="0" name=""/>
        <dsp:cNvSpPr/>
      </dsp:nvSpPr>
      <dsp:spPr>
        <a:xfrm>
          <a:off x="1866900" y="724352"/>
          <a:ext cx="875508" cy="30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47"/>
              </a:lnTo>
              <a:lnTo>
                <a:pt x="875508" y="151947"/>
              </a:lnTo>
              <a:lnTo>
                <a:pt x="875508" y="303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578B2-95D8-41A4-8B8D-9529A5A73A3C}">
      <dsp:nvSpPr>
        <dsp:cNvPr id="0" name=""/>
        <dsp:cNvSpPr/>
      </dsp:nvSpPr>
      <dsp:spPr>
        <a:xfrm>
          <a:off x="991391" y="724352"/>
          <a:ext cx="875508" cy="303895"/>
        </a:xfrm>
        <a:custGeom>
          <a:avLst/>
          <a:gdLst/>
          <a:ahLst/>
          <a:cxnLst/>
          <a:rect l="0" t="0" r="0" b="0"/>
          <a:pathLst>
            <a:path>
              <a:moveTo>
                <a:pt x="875508" y="0"/>
              </a:moveTo>
              <a:lnTo>
                <a:pt x="875508" y="151947"/>
              </a:lnTo>
              <a:lnTo>
                <a:pt x="0" y="151947"/>
              </a:lnTo>
              <a:lnTo>
                <a:pt x="0" y="303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4E377-CEAC-42F1-BC4D-78E986F3A023}">
      <dsp:nvSpPr>
        <dsp:cNvPr id="0" name=""/>
        <dsp:cNvSpPr/>
      </dsp:nvSpPr>
      <dsp:spPr>
        <a:xfrm>
          <a:off x="1143339" y="791"/>
          <a:ext cx="1447120" cy="72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set  S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1143339" y="791"/>
        <a:ext cx="1447120" cy="723560"/>
      </dsp:txXfrm>
    </dsp:sp>
    <dsp:sp modelId="{A7E8BEFB-0317-475A-BB1F-A3F00874892F}">
      <dsp:nvSpPr>
        <dsp:cNvPr id="0" name=""/>
        <dsp:cNvSpPr/>
      </dsp:nvSpPr>
      <dsp:spPr>
        <a:xfrm>
          <a:off x="267831" y="1028247"/>
          <a:ext cx="1447120" cy="72356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Positive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267831" y="1028247"/>
        <a:ext cx="1447120" cy="723560"/>
      </dsp:txXfrm>
    </dsp:sp>
    <dsp:sp modelId="{F79AB530-B64C-4D83-A0F4-B4A5AF4536B6}">
      <dsp:nvSpPr>
        <dsp:cNvPr id="0" name=""/>
        <dsp:cNvSpPr/>
      </dsp:nvSpPr>
      <dsp:spPr>
        <a:xfrm>
          <a:off x="2018847" y="1028247"/>
          <a:ext cx="1447120" cy="723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Negative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2018847" y="1028247"/>
        <a:ext cx="1447120" cy="72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DEC8-FDD0-4C8D-A9DB-7DE5289961C5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30A71-A1D0-4C6D-9110-1E3BA990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groups.dcs.st-andrews.ac.uk/~history/Mathematicians/Maxwell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-groups.dcs.st-andrews.ac.uk/~history/Mathematicians/Gibbs.html" TargetMode="External"/><Relationship Id="rId4" Type="http://schemas.openxmlformats.org/officeDocument/2006/relationships/hyperlink" Target="http://www-groups.dcs.st-andrews.ac.uk/~history/Mathematicians/Boltzman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http://crackingthenutshell.com/what-is-information-part-2a-information-theory/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30A71-A1D0-4C6D-9110-1E3BA990E5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30A71-A1D0-4C6D-9110-1E3BA990E5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http://www.tim-thompson.com/entropy1.html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ntropy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Statistical Mechanics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later 1800's,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Maxwell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Ludwig Boltzmann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Josiah Willard Gibbs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extended the ideas of classical thermodynamics, through the new "molecular theory" of gases, into the domain we now call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mechanics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classical thermodynamics, we deal with single extensive systems, whereas in statistical mechanics we recognize the role of the tiny constituents of the system. The temperature, for instance, of a system defines 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whereas the kinetic energy of each molecule in the system defines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variable, temperature, is recognized as an expression of the average of the microstate variables, an average kinetic energy for the system. Hence, if the molecules of a gas move faster, they have more kinetic energy, and the temperature naturally goes up.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 6 below is the general form of the definition of entropy in statistical mechanics, as first derived by Boltzmann. You can see Boltzmann's own derivation in his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Lectures on Gas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(available as a Dover reprint), but more modern treatments might be easier to follow, such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Physics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Gregory H.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Wannier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Principles of Statistical Mechanics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Richard C.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(both also available as Dover reprints).</a:t>
            </a:r>
          </a:p>
          <a:p>
            <a:r>
              <a:rPr lang="en-US" b="1" dirty="0" smtClean="0"/>
              <a:t>S = -k·[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log</a:t>
            </a:r>
            <a:r>
              <a:rPr lang="en-US" b="1" dirty="0" smtClean="0"/>
              <a:t>(P</a:t>
            </a:r>
            <a:r>
              <a:rPr lang="en-US" b="1" baseline="-25000" dirty="0" smtClean="0"/>
              <a:t>i</a:t>
            </a:r>
            <a:r>
              <a:rPr lang="en-US" b="1" dirty="0" smtClean="0"/>
              <a:t>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Equation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30A71-A1D0-4C6D-9110-1E3BA990E5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590-78E9-4246-AFF6-B5A540E069D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E251-CD09-4533-8272-B97D8C00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cs-students.stanford.edu/~pdoyle/quail/notes/pdoyle/learning.html#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and ID3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given a set of records.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record has the same structure, consisting of a number of </a:t>
            </a:r>
            <a:r>
              <a:rPr lang="en-US" b="1" dirty="0">
                <a:solidFill>
                  <a:srgbClr val="FF0000"/>
                </a:solidFill>
              </a:rPr>
              <a:t>attribute/value </a:t>
            </a:r>
            <a:r>
              <a:rPr lang="en-US" dirty="0"/>
              <a:t>pairs.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these attributes represents the </a:t>
            </a:r>
            <a:r>
              <a:rPr lang="en-US" b="1" i="1" dirty="0" smtClean="0">
                <a:solidFill>
                  <a:srgbClr val="FF0000"/>
                </a:solidFill>
              </a:rPr>
              <a:t>category</a:t>
            </a:r>
            <a:r>
              <a:rPr lang="en-US" dirty="0"/>
              <a:t> of the record.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is to determine a </a:t>
            </a:r>
            <a:r>
              <a:rPr lang="en-US" u="sng" dirty="0"/>
              <a:t>decision tree </a:t>
            </a:r>
            <a:r>
              <a:rPr lang="en-US" dirty="0"/>
              <a:t>that on the basis of answers to questions about the </a:t>
            </a:r>
            <a:r>
              <a:rPr lang="en-US" b="1" dirty="0">
                <a:solidFill>
                  <a:srgbClr val="FF0000"/>
                </a:solidFill>
              </a:rPr>
              <a:t>non-category</a:t>
            </a:r>
            <a:r>
              <a:rPr lang="en-US" dirty="0"/>
              <a:t> attributes predicts correctly the value of the category attribute.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the category attribute takes only the values {</a:t>
            </a:r>
            <a:r>
              <a:rPr lang="en-US" i="1" dirty="0"/>
              <a:t>true, false</a:t>
            </a:r>
            <a:r>
              <a:rPr lang="en-US" dirty="0"/>
              <a:t>}, or {</a:t>
            </a:r>
            <a:r>
              <a:rPr lang="en-US" i="1" dirty="0"/>
              <a:t>success, failure</a:t>
            </a:r>
            <a:r>
              <a:rPr lang="en-US" dirty="0"/>
              <a:t>}, or something equivalent. In any case, one of its values will mean failure.</a:t>
            </a:r>
          </a:p>
        </p:txBody>
      </p:sp>
    </p:spTree>
    <p:extLst>
      <p:ext uri="{BB962C8B-B14F-4D97-AF65-F5344CB8AC3E}">
        <p14:creationId xmlns:p14="http://schemas.microsoft.com/office/powerpoint/2010/main" val="194171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Playing Golf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categorical</a:t>
            </a:r>
            <a:r>
              <a:rPr lang="en-US" dirty="0"/>
              <a:t> attribute specifies whether </a:t>
            </a:r>
            <a:r>
              <a:rPr lang="en-US" dirty="0" smtClean="0"/>
              <a:t>Play or </a:t>
            </a:r>
            <a:r>
              <a:rPr lang="en-US" dirty="0"/>
              <a:t>not to Play.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non-categorical</a:t>
            </a:r>
            <a:r>
              <a:rPr lang="en-US" dirty="0" smtClean="0"/>
              <a:t> </a:t>
            </a:r>
            <a:r>
              <a:rPr lang="en-US" dirty="0"/>
              <a:t>attributes are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91753"/>
              </p:ext>
            </p:extLst>
          </p:nvPr>
        </p:nvGraphicFramePr>
        <p:xfrm>
          <a:off x="2178118" y="3352800"/>
          <a:ext cx="7323690" cy="2288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1845"/>
                <a:gridCol w="3661845"/>
              </a:tblGrid>
              <a:tr h="394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dirty="0">
                          <a:effectLst/>
                        </a:rPr>
                        <a:t>ATTRIBUTE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dirty="0">
                          <a:effectLst/>
                        </a:rPr>
                        <a:t>POSSIBLE VALUES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outlook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sunny, overcast, rain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temperature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i="1" dirty="0">
                          <a:effectLst/>
                        </a:rPr>
                        <a:t>continuous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humidity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i="1" dirty="0">
                          <a:effectLst/>
                        </a:rPr>
                        <a:t>continuous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windy 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true, false	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Playing Golf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training data is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86497"/>
              </p:ext>
            </p:extLst>
          </p:nvPr>
        </p:nvGraphicFramePr>
        <p:xfrm>
          <a:off x="1992009" y="2286014"/>
          <a:ext cx="7902004" cy="4438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920"/>
                <a:gridCol w="1856108"/>
                <a:gridCol w="1528560"/>
                <a:gridCol w="1270491"/>
                <a:gridCol w="1746925"/>
              </a:tblGrid>
              <a:tr h="329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OUTLOOK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TEMPERATURE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 HUMIDITY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WINDY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PLAY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85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85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80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90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83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78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70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96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68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80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65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70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64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65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72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95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69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70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75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80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75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70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72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90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81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75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71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80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5400000">
            <a:off x="5188448" y="1171255"/>
            <a:ext cx="236305" cy="1797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4193" y="1628925"/>
            <a:ext cx="18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/>
              </a:rPr>
              <a:t>continuous</a:t>
            </a:r>
            <a:endParaRPr lang="en-US" i="1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3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2"/>
            <a:ext cx="10515600" cy="5805902"/>
          </a:xfrm>
        </p:spPr>
        <p:txBody>
          <a:bodyPr/>
          <a:lstStyle/>
          <a:p>
            <a:r>
              <a:rPr lang="en-US" dirty="0" smtClean="0"/>
              <a:t>There are two </a:t>
            </a:r>
            <a:r>
              <a:rPr lang="en-US" dirty="0"/>
              <a:t>continuous ranges, Temperature and Humidity. </a:t>
            </a:r>
            <a:r>
              <a:rPr lang="en-US" dirty="0">
                <a:solidFill>
                  <a:srgbClr val="FF0000"/>
                </a:solidFill>
              </a:rPr>
              <a:t>ID3 does not directly deal with such </a:t>
            </a:r>
            <a:r>
              <a:rPr lang="en-US" dirty="0" smtClean="0">
                <a:solidFill>
                  <a:srgbClr val="FF0000"/>
                </a:solidFill>
              </a:rPr>
              <a:t>cases.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35102"/>
              </p:ext>
            </p:extLst>
          </p:nvPr>
        </p:nvGraphicFramePr>
        <p:xfrm>
          <a:off x="2200023" y="1233687"/>
          <a:ext cx="7831872" cy="4943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608"/>
                <a:gridCol w="1839634"/>
                <a:gridCol w="1514995"/>
                <a:gridCol w="1259215"/>
                <a:gridCol w="1731420"/>
              </a:tblGrid>
              <a:tr h="678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OUTLOOK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TEMPERATURE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 HUMIDITY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WINDY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PLAY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Don't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Don't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Don't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Don't Play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5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sunny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false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rain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true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Don't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70435" y="2297739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Categorical attribute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839200" y="1513114"/>
            <a:ext cx="1616765" cy="784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2627682"/>
            <a:ext cx="15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Non-Categorical attribute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3000" y="1886857"/>
            <a:ext cx="4111171" cy="845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>
            <a:off x="5327175" y="-725287"/>
            <a:ext cx="126999" cy="477797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idea of entropy comes from a principle of </a:t>
            </a:r>
            <a:r>
              <a:rPr lang="en-US" i="1" dirty="0">
                <a:solidFill>
                  <a:srgbClr val="FF0000"/>
                </a:solidFill>
              </a:rPr>
              <a:t>thermodynamics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dealing with </a:t>
            </a:r>
            <a:r>
              <a:rPr lang="en-US" dirty="0" smtClean="0"/>
              <a:t>energy. </a:t>
            </a:r>
          </a:p>
          <a:p>
            <a:r>
              <a:rPr lang="en-US" dirty="0" smtClean="0"/>
              <a:t>It represent </a:t>
            </a:r>
            <a:r>
              <a:rPr lang="en-US" dirty="0"/>
              <a:t>the amount of energy in a system that is no longer available for doing mechanical work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in the universe eventually moves </a:t>
            </a:r>
            <a:r>
              <a:rPr lang="en-US" b="1" dirty="0"/>
              <a:t>from order </a:t>
            </a:r>
            <a:r>
              <a:rPr lang="en-US" dirty="0"/>
              <a:t>to </a:t>
            </a:r>
            <a:r>
              <a:rPr lang="en-US" b="1" dirty="0"/>
              <a:t>disorder</a:t>
            </a:r>
            <a:r>
              <a:rPr lang="en-US" dirty="0"/>
              <a:t>, and </a:t>
            </a:r>
            <a:r>
              <a:rPr lang="en-US" i="1" dirty="0"/>
              <a:t>entropy</a:t>
            </a:r>
            <a:r>
              <a:rPr lang="en-US" dirty="0"/>
              <a:t> is the measurement of that change.</a:t>
            </a:r>
          </a:p>
          <a:p>
            <a:r>
              <a:rPr lang="en-US" dirty="0"/>
              <a:t>The word was used to describe the measurement of </a:t>
            </a:r>
            <a:r>
              <a:rPr lang="en-US" dirty="0">
                <a:solidFill>
                  <a:srgbClr val="FF0000"/>
                </a:solidFill>
              </a:rPr>
              <a:t>disorder</a:t>
            </a:r>
            <a:r>
              <a:rPr lang="en-US" dirty="0"/>
              <a:t> by the German physicist Rudolph </a:t>
            </a:r>
            <a:r>
              <a:rPr lang="en-US" dirty="0" err="1"/>
              <a:t>Clausius</a:t>
            </a:r>
            <a:r>
              <a:rPr lang="en-US" dirty="0"/>
              <a:t> and appeared in English in 1868</a:t>
            </a:r>
            <a:r>
              <a:rPr lang="en-US" dirty="0" smtClean="0"/>
              <a:t>.</a:t>
            </a:r>
          </a:p>
          <a:p>
            <a:r>
              <a:rPr lang="en-US" dirty="0"/>
              <a:t>The resulting change from formed to free, from ordered to disordered increases the </a:t>
            </a:r>
            <a:r>
              <a:rPr lang="en-US" b="1" u="sng" dirty="0"/>
              <a:t>entropy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terms </a:t>
            </a:r>
            <a:r>
              <a:rPr lang="en-US" dirty="0" smtClean="0">
                <a:solidFill>
                  <a:srgbClr val="FF0000"/>
                </a:solidFill>
              </a:rPr>
              <a:t>Entropy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Information Gain</a:t>
            </a:r>
            <a:r>
              <a:rPr lang="en-US" dirty="0" smtClean="0"/>
              <a:t> is used to process attribute selection</a:t>
            </a:r>
          </a:p>
          <a:p>
            <a:r>
              <a:rPr lang="en-US" i="1" dirty="0"/>
              <a:t>Entropy</a:t>
            </a:r>
            <a:r>
              <a:rPr lang="en-US" dirty="0"/>
              <a:t> is used to measure how </a:t>
            </a:r>
            <a:r>
              <a:rPr lang="en-US" dirty="0" smtClean="0"/>
              <a:t>informative (</a:t>
            </a:r>
            <a:r>
              <a:rPr lang="en-US" dirty="0" err="1" smtClean="0"/>
              <a:t>uncertaintity</a:t>
            </a:r>
            <a:r>
              <a:rPr lang="en-US" dirty="0" smtClean="0"/>
              <a:t>) </a:t>
            </a:r>
            <a:r>
              <a:rPr lang="en-US" dirty="0"/>
              <a:t>is a node. </a:t>
            </a:r>
            <a:endParaRPr lang="en-US" dirty="0" smtClean="0"/>
          </a:p>
          <a:p>
            <a:r>
              <a:rPr lang="en-US" dirty="0"/>
              <a:t>Shannon showed that the </a:t>
            </a:r>
            <a:r>
              <a:rPr lang="en-US" dirty="0" smtClean="0"/>
              <a:t>entropy is </a:t>
            </a:r>
            <a:r>
              <a:rPr lang="en-US" dirty="0"/>
              <a:t>equivalent to the potential information gain once the experimenter learns the outcome of the experiment, and is given by the following formula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In general, if we are given a probability distribution P = 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..,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 </a:t>
                </a:r>
                <a:r>
                  <a:rPr lang="en-US" dirty="0"/>
                  <a:t>then the </a:t>
                </a:r>
                <a:r>
                  <a:rPr lang="en-US" i="1" dirty="0">
                    <a:solidFill>
                      <a:srgbClr val="FF0000"/>
                    </a:solidFill>
                  </a:rPr>
                  <a:t>Information</a:t>
                </a:r>
                <a:r>
                  <a:rPr lang="en-US" i="1" dirty="0"/>
                  <a:t> conveyed by this distribution</a:t>
                </a:r>
                <a:r>
                  <a:rPr lang="en-US" dirty="0"/>
                  <a:t>, also called </a:t>
                </a:r>
                <a:r>
                  <a:rPr lang="en-US" i="1" dirty="0"/>
                  <a:t>the </a:t>
                </a:r>
                <a:r>
                  <a:rPr lang="en-US" i="1" dirty="0">
                    <a:solidFill>
                      <a:srgbClr val="FF0000"/>
                    </a:solidFill>
                  </a:rPr>
                  <a:t>Entropy</a:t>
                </a:r>
                <a:r>
                  <a:rPr lang="en-US" i="1" dirty="0"/>
                  <a:t> of P</a:t>
                </a:r>
                <a:r>
                  <a:rPr lang="en-US" dirty="0"/>
                  <a:t>, 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lvl="0" indent="0">
                  <a:buNone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	I(P) = -(p</a:t>
                </a:r>
                <a:r>
                  <a:rPr kumimoji="0" lang="en-US" altLang="en-US" b="0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1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*log(p</a:t>
                </a:r>
                <a:r>
                  <a:rPr kumimoji="0" lang="en-US" altLang="en-US" b="0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1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) + p</a:t>
                </a:r>
                <a:r>
                  <a:rPr kumimoji="0" lang="en-US" altLang="en-US" b="0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2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*log(p</a:t>
                </a:r>
                <a:r>
                  <a:rPr kumimoji="0" lang="en-US" altLang="en-US" b="0" i="0" u="none" strike="noStrike" cap="none" normalizeH="0" baseline="-2500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2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) + .. + </a:t>
                </a:r>
                <a:r>
                  <a:rPr kumimoji="0" lang="en-US" altLang="en-US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p</a:t>
                </a:r>
                <a:r>
                  <a:rPr lang="en-US" altLang="en-US" baseline="-25000" dirty="0" err="1" smtClean="0">
                    <a:solidFill>
                      <a:srgbClr val="000000"/>
                    </a:solidFill>
                    <a:latin typeface="Arial Unicode MS" panose="020B0604020202020204" pitchFamily="34" charset="-120"/>
                  </a:rPr>
                  <a:t>N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*log(</a:t>
                </a:r>
                <a:r>
                  <a:rPr kumimoji="0" lang="en-US" altLang="en-US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p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 Unicode MS" panose="020B0604020202020204" pitchFamily="34" charset="-120"/>
                  </a:rPr>
                  <a:t>N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 panose="020B0604020202020204" pitchFamily="34" charset="-120"/>
                  </a:rPr>
                  <a:t>))</a:t>
                </a:r>
                <a:r>
                  <a:rPr kumimoji="0" lang="en-US" altLang="en-US" sz="4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</a:rPr>
                        <m:t>I</m:t>
                      </m:r>
                      <m:r>
                        <m:rPr>
                          <m:nor/>
                        </m:rP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baseline="-25000" dirty="0" smtClean="0"/>
                            <m:t>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aseline="-25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5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This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formula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implies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that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more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entropy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system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has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more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information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can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potentially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gain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once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know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outcome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experiment</m:t>
                    </m:r>
                    <m:r>
                      <m:rPr>
                        <m:nor/>
                      </m:rPr>
                      <a:rPr lang="en-US"/>
                      <m:t>.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Shannon</m:t>
                    </m:r>
                    <m:r>
                      <m:rPr>
                        <m:nor/>
                      </m:rPr>
                      <a:rPr lang="en-US"/>
                      <m:t>′</m:t>
                    </m:r>
                    <m:r>
                      <m:rPr>
                        <m:nor/>
                      </m:rPr>
                      <a:rPr lang="en-US"/>
                      <m:t>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entropy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can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thought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way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quantify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potential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reduction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our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uncertainty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once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have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learnt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outcome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probabilistic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process</m:t>
                    </m:r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2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Entropy(S)= </a:t>
            </a:r>
            <a:r>
              <a:rPr lang="en-US" dirty="0" smtClean="0"/>
              <a:t>- P(positive)log</a:t>
            </a:r>
            <a:r>
              <a:rPr lang="en-US" baseline="-25000" dirty="0" smtClean="0"/>
              <a:t>2</a:t>
            </a:r>
            <a:r>
              <a:rPr lang="en-US" dirty="0" smtClean="0"/>
              <a:t>P(positive) -P(negative)log</a:t>
            </a:r>
            <a:r>
              <a:rPr lang="en-US" baseline="-25000" dirty="0" smtClean="0"/>
              <a:t>2</a:t>
            </a:r>
            <a:r>
              <a:rPr lang="en-US" dirty="0" smtClean="0"/>
              <a:t>P(negative)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P is (0.5, 0.5) then I(P) is 1,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P is (0.67, 0.33) then I(P) is 0.92,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P is (1, 0) then I(P) is 0.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Note that the more uniform is the probability distribution, the greater is its information.]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11050"/>
              </p:ext>
            </p:extLst>
          </p:nvPr>
        </p:nvGraphicFramePr>
        <p:xfrm>
          <a:off x="5340433" y="2660204"/>
          <a:ext cx="3733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://cdn.business2community.com/wp-content/uploads/2013/04/Coin-Toss-225w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04270" y="2414427"/>
            <a:ext cx="1624196" cy="2663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83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T of records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(training records) is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partitioned into disjoint exhaustive classes C1, C2, ..,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(categories) on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basis of the value of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attribute, then the information needed to identify the class of an element of T is 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I(P), 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is the probability distribution of the partition (C1, C2, ..,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en-US" sz="1200" dirty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Step1 : </a:t>
            </a:r>
            <a:r>
              <a:rPr lang="en-US" dirty="0" smtClean="0"/>
              <a:t>In </a:t>
            </a:r>
            <a:r>
              <a:rPr lang="en-US" dirty="0"/>
              <a:t>our golfing example, we have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Info(T</a:t>
            </a:r>
            <a:r>
              <a:rPr lang="en-US" dirty="0"/>
              <a:t>) = I(9/14, 5/14) = </a:t>
            </a:r>
            <a:r>
              <a:rPr lang="en-US" dirty="0"/>
              <a:t>-(9/14)log</a:t>
            </a:r>
            <a:r>
              <a:rPr lang="en-US" sz="1400" dirty="0"/>
              <a:t>2</a:t>
            </a:r>
            <a:r>
              <a:rPr lang="en-US" dirty="0"/>
              <a:t>(9/14)-(5/14)log</a:t>
            </a:r>
            <a:r>
              <a:rPr lang="en-US" sz="1400" dirty="0"/>
              <a:t>2</a:t>
            </a:r>
            <a:r>
              <a:rPr lang="en-US" dirty="0"/>
              <a:t>(5/14</a:t>
            </a:r>
            <a:r>
              <a:rPr lang="en-US" dirty="0" smtClean="0"/>
              <a:t>)= 0.94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Machine learning</a:t>
            </a:r>
            <a:r>
              <a:rPr lang="en-US" dirty="0" smtClean="0"/>
              <a:t> is a branch of </a:t>
            </a:r>
            <a:r>
              <a:rPr lang="en-US" b="1" dirty="0" smtClean="0">
                <a:solidFill>
                  <a:srgbClr val="FF0000"/>
                </a:solidFill>
              </a:rPr>
              <a:t>artificial intelligence</a:t>
            </a:r>
            <a:r>
              <a:rPr lang="en-US" dirty="0" smtClean="0"/>
              <a:t>, concerns the construction and study of systems that can </a:t>
            </a:r>
            <a:r>
              <a:rPr lang="en-US" u="sng" dirty="0" smtClean="0"/>
              <a:t>learn from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Machine learning and Data mining </a:t>
            </a:r>
            <a:endParaRPr lang="en-US" dirty="0" smtClean="0"/>
          </a:p>
          <a:p>
            <a:pPr lvl="1"/>
            <a:r>
              <a:rPr lang="en-US" b="1" dirty="0" smtClean="0"/>
              <a:t>Machine learning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prediction</a:t>
            </a:r>
          </a:p>
          <a:p>
            <a:pPr lvl="2"/>
            <a:r>
              <a:rPr lang="en-US" i="1" dirty="0" smtClean="0"/>
              <a:t>Known</a:t>
            </a:r>
            <a:r>
              <a:rPr lang="en-US" dirty="0" smtClean="0"/>
              <a:t> properties learned from the training data.</a:t>
            </a:r>
          </a:p>
          <a:p>
            <a:pPr lvl="1"/>
            <a:r>
              <a:rPr lang="en-US" b="1" dirty="0" smtClean="0"/>
              <a:t>Data mining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discovery</a:t>
            </a:r>
          </a:p>
          <a:p>
            <a:pPr lvl="2"/>
            <a:r>
              <a:rPr lang="en-US" dirty="0" smtClean="0"/>
              <a:t>Previously </a:t>
            </a:r>
            <a:r>
              <a:rPr lang="en-US" i="1" dirty="0" smtClean="0"/>
              <a:t>unknown</a:t>
            </a:r>
            <a:r>
              <a:rPr lang="en-US" dirty="0" smtClean="0"/>
              <a:t> properties in the data.</a:t>
            </a:r>
          </a:p>
          <a:p>
            <a:pPr lvl="1"/>
            <a:r>
              <a:rPr lang="en-US" dirty="0" smtClean="0"/>
              <a:t>With overlapping</a:t>
            </a:r>
          </a:p>
        </p:txBody>
      </p:sp>
    </p:spTree>
    <p:extLst>
      <p:ext uri="{BB962C8B-B14F-4D97-AF65-F5344CB8AC3E}">
        <p14:creationId xmlns:p14="http://schemas.microsoft.com/office/powerpoint/2010/main" val="22015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Step 2: </a:t>
                </a:r>
                <a:r>
                  <a:rPr lang="en-US" dirty="0" smtClean="0"/>
                  <a:t>Then, if </a:t>
                </a:r>
                <a:r>
                  <a:rPr lang="en-US" dirty="0" smtClean="0"/>
                  <a:t>we first partition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on the basis of the value of a </a:t>
                </a:r>
                <a:r>
                  <a:rPr lang="en-US" b="1" dirty="0" smtClean="0"/>
                  <a:t>non-categorical </a:t>
                </a:r>
                <a:r>
                  <a:rPr lang="en-US" dirty="0" smtClean="0"/>
                  <a:t>attribute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into sets </a:t>
                </a:r>
                <a:r>
                  <a:rPr lang="en-US" i="1" dirty="0" smtClean="0"/>
                  <a:t>T</a:t>
                </a:r>
                <a:r>
                  <a:rPr lang="en-US" i="1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2</a:t>
                </a:r>
                <a:r>
                  <a:rPr lang="en-US" dirty="0"/>
                  <a:t>, ..,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  then the information needed to identify the class of an element of </a:t>
                </a:r>
                <a:r>
                  <a:rPr lang="en-US" i="1" dirty="0"/>
                  <a:t>T </a:t>
                </a:r>
                <a:r>
                  <a:rPr lang="en-US" dirty="0"/>
                  <a:t>becomes the weighted average of the information needed to identify the class of an element of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i.e. the weighted average of Info(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 smtClean="0"/>
                  <a:t>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altLang="zh-TW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40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nary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5400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3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43820"/>
              </p:ext>
            </p:extLst>
          </p:nvPr>
        </p:nvGraphicFramePr>
        <p:xfrm>
          <a:off x="702366" y="185528"/>
          <a:ext cx="10071653" cy="6387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798"/>
                <a:gridCol w="2200759"/>
                <a:gridCol w="1812392"/>
                <a:gridCol w="1506402"/>
                <a:gridCol w="2071302"/>
              </a:tblGrid>
              <a:tr h="876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OUTLOOK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TEMPERATURE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</a:rPr>
                        <a:t> HUMIDITY 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WINDY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PLAY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overcast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rain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rain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rain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overcast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rain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sunny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overcast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overcast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false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Play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rain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true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Don't Play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94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case of our golfing example, for the attribute </a:t>
            </a:r>
            <a:r>
              <a:rPr lang="en-US" dirty="0">
                <a:solidFill>
                  <a:srgbClr val="FF0000"/>
                </a:solidFill>
              </a:rPr>
              <a:t>Outlook</a:t>
            </a:r>
            <a:r>
              <a:rPr lang="en-US" dirty="0"/>
              <a:t> we </a:t>
            </a:r>
            <a:r>
              <a:rPr lang="en-US" dirty="0" smtClean="0"/>
              <a:t>have: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Info(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Outlook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0"/>
              </a:rPr>
              <a:t>,T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= </a:t>
            </a:r>
            <a:r>
              <a:rPr lang="en-US" altLang="en-US" dirty="0" smtClean="0">
                <a:solidFill>
                  <a:schemeClr val="accent6"/>
                </a:solidFill>
                <a:latin typeface="Arial Unicode MS" panose="020B0604020202020204" pitchFamily="34" charset="-120"/>
              </a:rPr>
              <a:t>5/14*I(2/5,3/5</a:t>
            </a:r>
            <a:r>
              <a:rPr lang="en-US" altLang="en-US" dirty="0">
                <a:solidFill>
                  <a:schemeClr val="accent6"/>
                </a:solidFill>
                <a:latin typeface="Arial Unicode MS" panose="020B0604020202020204" pitchFamily="34" charset="-12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 + </a:t>
            </a:r>
            <a:r>
              <a:rPr lang="en-US" altLang="en-US" dirty="0">
                <a:solidFill>
                  <a:schemeClr val="accent2"/>
                </a:solidFill>
                <a:latin typeface="Arial Unicode MS" panose="020B0604020202020204" pitchFamily="34" charset="-120"/>
              </a:rPr>
              <a:t>4/14*I(4/4,0)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+ </a:t>
            </a:r>
            <a:r>
              <a:rPr lang="en-US" altLang="en-US" dirty="0">
                <a:solidFill>
                  <a:schemeClr val="accent5"/>
                </a:solidFill>
                <a:latin typeface="Arial Unicode MS" panose="020B0604020202020204" pitchFamily="34" charset="-120"/>
              </a:rPr>
              <a:t>5/14*I(3/5,2/5)</a:t>
            </a:r>
            <a:r>
              <a:rPr lang="en-US" altLang="en-US" sz="4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 smtClean="0"/>
              <a:t>		       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0.694</a:t>
            </a:r>
            <a:r>
              <a:rPr lang="en-US" altLang="en-US" sz="4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Info(</a:t>
            </a:r>
            <a:r>
              <a:rPr lang="en-US" sz="2800" b="1" dirty="0" err="1" smtClean="0"/>
              <a:t>Windy</a:t>
            </a:r>
            <a:r>
              <a:rPr lang="en-US" altLang="en-US" sz="2800" dirty="0" err="1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,T</a:t>
            </a:r>
            <a:r>
              <a:rPr lang="en-US" altLang="en-US" sz="2800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) = </a:t>
            </a:r>
            <a:r>
              <a:rPr lang="en-US" sz="2800" dirty="0" smtClean="0"/>
              <a:t>(</a:t>
            </a:r>
            <a:r>
              <a:rPr lang="en-US" sz="2800" dirty="0"/>
              <a:t>8/14)Entropy(</a:t>
            </a:r>
            <a:r>
              <a:rPr lang="en-US" sz="2800" dirty="0" err="1"/>
              <a:t>S</a:t>
            </a:r>
            <a:r>
              <a:rPr lang="en-US" sz="2800" baseline="-25000" dirty="0" err="1"/>
              <a:t>false</a:t>
            </a:r>
            <a:r>
              <a:rPr lang="en-US" sz="2800" dirty="0" smtClean="0"/>
              <a:t>)+(</a:t>
            </a:r>
            <a:r>
              <a:rPr lang="en-US" sz="2800" dirty="0"/>
              <a:t>6/14)Entropy(</a:t>
            </a:r>
            <a:r>
              <a:rPr lang="en-US" sz="2800" dirty="0" err="1"/>
              <a:t>S</a:t>
            </a:r>
            <a:r>
              <a:rPr lang="en-US" sz="2800" baseline="-25000" dirty="0" err="1"/>
              <a:t>true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   = (8/14)I(6/8,2/8) +(6/14) I(3/6, 3/6)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 b="1" dirty="0" smtClean="0"/>
              <a:t>		   = (</a:t>
            </a:r>
            <a:r>
              <a:rPr lang="en-US" sz="2600" dirty="0" smtClean="0"/>
              <a:t>8/14)*(-6/8Log2(6/8</a:t>
            </a:r>
            <a:r>
              <a:rPr lang="en-US" sz="2600" dirty="0"/>
              <a:t>)-2/8Log2(2/8</a:t>
            </a:r>
            <a:r>
              <a:rPr lang="en-US" sz="2600" dirty="0" smtClean="0"/>
              <a:t>)) +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		(6/14)*(-3/6Log2(3/6</a:t>
            </a:r>
            <a:r>
              <a:rPr lang="en-US" sz="2600" dirty="0"/>
              <a:t>)-3/6Log2(3/6</a:t>
            </a:r>
            <a:r>
              <a:rPr lang="en-US" sz="2600" dirty="0" smtClean="0"/>
              <a:t>))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 dirty="0"/>
              <a:t>	</a:t>
            </a:r>
            <a:r>
              <a:rPr lang="en-US" sz="2600" dirty="0" smtClean="0"/>
              <a:t>	   = 0.811 + 1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Windy: Weak=8</a:t>
            </a:r>
            <a:r>
              <a:rPr lang="en-US" dirty="0">
                <a:sym typeface="Wingdings" pitchFamily="2" charset="2"/>
              </a:rPr>
              <a:t>(6+,2-), Strong=6(3+,3-)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5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Consider </a:t>
            </a:r>
            <a:r>
              <a:rPr lang="en-US" dirty="0"/>
              <a:t>the quantity Gain(X,T) defined as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Gain(X,T) = Info(T) - Info(X,T)</a:t>
            </a:r>
            <a:r>
              <a:rPr lang="en-US" altLang="en-US" sz="36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r>
              <a:rPr lang="en-US" dirty="0"/>
              <a:t>This represents the difference between the </a:t>
            </a:r>
            <a:r>
              <a:rPr lang="en-US" i="1" dirty="0"/>
              <a:t>information needed to identify an element of T</a:t>
            </a:r>
            <a:r>
              <a:rPr lang="en-US" dirty="0"/>
              <a:t> and the </a:t>
            </a:r>
            <a:r>
              <a:rPr lang="en-US" i="1" dirty="0"/>
              <a:t>information needed to identify an element of T after the value of attribute X has been obtained</a:t>
            </a:r>
            <a:r>
              <a:rPr lang="en-US" dirty="0"/>
              <a:t>, that is, this is </a:t>
            </a:r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gain in information due to attribute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dirty="0" smtClean="0"/>
              <a:t>In </a:t>
            </a:r>
            <a:r>
              <a:rPr lang="en-US" dirty="0"/>
              <a:t>our golfing example, for the Outlook attribute the gain is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Gain(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Outlook,T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) = Info(T) - Info(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0"/>
              </a:rPr>
              <a:t>Outlook,T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) = 0.94 - 0.694 =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0.246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Gain(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Windy,T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) = Info(T) -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Info(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Windy,T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= </a:t>
            </a:r>
            <a:r>
              <a:rPr lang="en-US" dirty="0" smtClean="0"/>
              <a:t>0.94 - (</a:t>
            </a:r>
            <a:r>
              <a:rPr lang="en-US" dirty="0"/>
              <a:t>8/14)(0.811)-(6/14)(1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= 0.048</a:t>
            </a:r>
            <a:endParaRPr lang="en-US" altLang="en-US" dirty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pPr marL="0" lvl="0" indent="0">
              <a:buNone/>
            </a:pPr>
            <a:r>
              <a:rPr lang="en-US" altLang="en-US" sz="4000" dirty="0" smtClean="0"/>
              <a:t> </a:t>
            </a:r>
            <a:endParaRPr lang="en-US" altLang="en-US" sz="5400" dirty="0" smtClean="0">
              <a:latin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4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202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4</a:t>
            </a:r>
            <a:r>
              <a:rPr lang="en-US" dirty="0" smtClean="0"/>
              <a:t>: </a:t>
            </a:r>
            <a:r>
              <a:rPr lang="en-US" b="1" dirty="0"/>
              <a:t>Select attribute with the maximum information gain for splitting</a:t>
            </a:r>
            <a:r>
              <a:rPr lang="en-US" dirty="0"/>
              <a:t>:</a:t>
            </a:r>
            <a:endParaRPr lang="en-US" b="1" dirty="0"/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Gain(</a:t>
            </a:r>
            <a:r>
              <a:rPr lang="en-US" dirty="0"/>
              <a:t>Windy </a:t>
            </a:r>
            <a:r>
              <a:rPr lang="en-US" dirty="0" smtClean="0"/>
              <a:t>S, T)=</a:t>
            </a:r>
            <a:r>
              <a:rPr lang="en-US" dirty="0"/>
              <a:t>0.048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Gain(Humidity, T) </a:t>
            </a:r>
            <a:r>
              <a:rPr lang="en-US" dirty="0"/>
              <a:t>=0.151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/>
              <a:t>Gain(Temperature, T)=</a:t>
            </a:r>
            <a:r>
              <a:rPr lang="en-US" dirty="0"/>
              <a:t>0.029</a:t>
            </a:r>
          </a:p>
          <a:p>
            <a:pPr marL="914400" lvl="1" indent="-514350">
              <a:buFont typeface="Wingdings" pitchFamily="2" charset="2"/>
              <a:buChar char="v"/>
            </a:pPr>
            <a:r>
              <a:rPr lang="en-US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Gain(Outlook, T) </a:t>
            </a:r>
            <a:r>
              <a: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= </a:t>
            </a:r>
            <a:r>
              <a:rPr lang="en-U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0.246</a:t>
            </a:r>
            <a:endParaRPr lang="en-U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458" y="1825624"/>
            <a:ext cx="4518727" cy="466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28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9835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5: </a:t>
            </a:r>
            <a:r>
              <a:rPr lang="en-US" dirty="0" smtClean="0"/>
              <a:t>Apply </a:t>
            </a:r>
            <a:r>
              <a:rPr lang="en-US" dirty="0"/>
              <a:t>ID3 to each child node of this root, until leaf node or node that has entropy=0 are reached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this notion of </a:t>
            </a:r>
            <a:r>
              <a:rPr lang="en-US" b="1" dirty="0"/>
              <a:t>gain</a:t>
            </a:r>
            <a:r>
              <a:rPr lang="en-US" dirty="0"/>
              <a:t> to rank attributes and to build decision trees </a:t>
            </a:r>
            <a:r>
              <a:rPr lang="en-US" u="sng" dirty="0"/>
              <a:t>where at each node is located the attribute with greatest gain among the attributes not yet considered in the path from the root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8035" y="874058"/>
            <a:ext cx="5172695" cy="53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38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this ordering are twofold:</a:t>
            </a:r>
          </a:p>
          <a:p>
            <a:pPr lvl="1"/>
            <a:r>
              <a:rPr lang="en-US" dirty="0"/>
              <a:t>To create small decision trees so that records can be identified after only a few questions.</a:t>
            </a:r>
          </a:p>
          <a:p>
            <a:pPr lvl="1"/>
            <a:r>
              <a:rPr lang="en-US" dirty="0"/>
              <a:t>To match a hoped for </a:t>
            </a:r>
            <a:r>
              <a:rPr lang="en-US" dirty="0" err="1"/>
              <a:t>minimality</a:t>
            </a:r>
            <a:r>
              <a:rPr lang="en-US" dirty="0"/>
              <a:t> of the process represented by the records being </a:t>
            </a:r>
            <a:r>
              <a:rPr lang="en-US" dirty="0" smtClean="0"/>
              <a:t>considered.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0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ID3 Algorithm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ID3 algorithm is used to build a decision tree, given a set of non-categorical attributes C1, C2, .., Cn, the categorical attribute C, and a training set T of records.</a:t>
            </a:r>
          </a:p>
          <a:p>
            <a:pPr marL="0" indent="0">
              <a:buNone/>
            </a:pPr>
            <a:r>
              <a:rPr lang="en-US" dirty="0"/>
              <a:t>   function ID3 (R: a set of non-categorical attributes,</a:t>
            </a:r>
          </a:p>
          <a:p>
            <a:pPr marL="0" indent="0">
              <a:buNone/>
            </a:pPr>
            <a:r>
              <a:rPr lang="en-US" dirty="0"/>
              <a:t>		 C: the categorical attribute,</a:t>
            </a:r>
          </a:p>
          <a:p>
            <a:pPr marL="0" indent="0">
              <a:buNone/>
            </a:pPr>
            <a:r>
              <a:rPr lang="en-US" dirty="0"/>
              <a:t>		 S: a training set) returns a decision tree;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	If S is empty, return a single node with value Failure;</a:t>
            </a:r>
          </a:p>
          <a:p>
            <a:pPr marL="0" indent="0">
              <a:buNone/>
            </a:pPr>
            <a:r>
              <a:rPr lang="en-US" dirty="0"/>
              <a:t>	If S consists of records all with the same value for </a:t>
            </a:r>
          </a:p>
          <a:p>
            <a:pPr marL="0" indent="0">
              <a:buNone/>
            </a:pPr>
            <a:r>
              <a:rPr lang="en-US" dirty="0"/>
              <a:t>	   the categorical attribute, </a:t>
            </a:r>
          </a:p>
          <a:p>
            <a:pPr marL="0" indent="0">
              <a:buNone/>
            </a:pPr>
            <a:r>
              <a:rPr lang="en-US" dirty="0"/>
              <a:t>	   return a single node with that value;</a:t>
            </a:r>
          </a:p>
          <a:p>
            <a:pPr marL="0" indent="0">
              <a:buNone/>
            </a:pPr>
            <a:r>
              <a:rPr lang="en-US" dirty="0"/>
              <a:t>	If R is empty, then return a single node with as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7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59618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   the most frequent of the values of the categorical attribute</a:t>
            </a:r>
          </a:p>
          <a:p>
            <a:pPr marL="0" indent="0">
              <a:buNone/>
            </a:pPr>
            <a:r>
              <a:rPr lang="en-US" dirty="0"/>
              <a:t>	   that are found in records of S; [note that then there</a:t>
            </a:r>
          </a:p>
          <a:p>
            <a:pPr marL="0" indent="0">
              <a:buNone/>
            </a:pPr>
            <a:r>
              <a:rPr lang="en-US" dirty="0"/>
              <a:t>	   will be errors, that is, records that will be improperly</a:t>
            </a:r>
          </a:p>
          <a:p>
            <a:pPr marL="0" indent="0">
              <a:buNone/>
            </a:pPr>
            <a:r>
              <a:rPr lang="en-US" dirty="0"/>
              <a:t>	   classified];</a:t>
            </a:r>
          </a:p>
          <a:p>
            <a:pPr marL="0" indent="0">
              <a:buNone/>
            </a:pPr>
            <a:r>
              <a:rPr lang="en-US" dirty="0"/>
              <a:t>	Let D be the attribute with largest Gain(D,S) </a:t>
            </a:r>
          </a:p>
          <a:p>
            <a:pPr marL="0" indent="0">
              <a:buNone/>
            </a:pPr>
            <a:r>
              <a:rPr lang="en-US" dirty="0"/>
              <a:t>	   among attributes in R;</a:t>
            </a:r>
          </a:p>
          <a:p>
            <a:pPr marL="0" indent="0">
              <a:buNone/>
            </a:pPr>
            <a:r>
              <a:rPr lang="en-US" dirty="0"/>
              <a:t>	Let {</a:t>
            </a:r>
            <a:r>
              <a:rPr lang="en-US" dirty="0" err="1"/>
              <a:t>dj</a:t>
            </a:r>
            <a:r>
              <a:rPr lang="en-US" dirty="0"/>
              <a:t>| j=1,2, .., m} be the values of attribute D;</a:t>
            </a:r>
          </a:p>
          <a:p>
            <a:pPr marL="0" indent="0">
              <a:buNone/>
            </a:pPr>
            <a:r>
              <a:rPr lang="en-US" dirty="0"/>
              <a:t>	Let {</a:t>
            </a:r>
            <a:r>
              <a:rPr lang="en-US" dirty="0" err="1"/>
              <a:t>Sj</a:t>
            </a:r>
            <a:r>
              <a:rPr lang="en-US" dirty="0"/>
              <a:t>| j=1,2, .., m} be the subsets of S consisting </a:t>
            </a:r>
          </a:p>
          <a:p>
            <a:pPr marL="0" indent="0">
              <a:buNone/>
            </a:pPr>
            <a:r>
              <a:rPr lang="en-US" dirty="0"/>
              <a:t>	   respectively of records with value </a:t>
            </a:r>
            <a:r>
              <a:rPr lang="en-US" dirty="0" err="1"/>
              <a:t>dj</a:t>
            </a:r>
            <a:r>
              <a:rPr lang="en-US" dirty="0"/>
              <a:t> for attribute D;</a:t>
            </a:r>
          </a:p>
          <a:p>
            <a:pPr marL="0" indent="0">
              <a:buNone/>
            </a:pPr>
            <a:r>
              <a:rPr lang="en-US" dirty="0"/>
              <a:t>	Return a tree with root labeled D and arcs labeled </a:t>
            </a:r>
          </a:p>
          <a:p>
            <a:pPr marL="0" indent="0">
              <a:buNone/>
            </a:pPr>
            <a:r>
              <a:rPr lang="en-US" dirty="0"/>
              <a:t>	   d1, d2, .., </a:t>
            </a:r>
            <a:r>
              <a:rPr lang="en-US" dirty="0" err="1"/>
              <a:t>dm</a:t>
            </a:r>
            <a:r>
              <a:rPr lang="en-US" dirty="0"/>
              <a:t> going respectively to the trees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     ID3(R-{D}, C, S1), ID3(R-{D}, C, S2), .., ID3(R-{D}, C, Sm);</a:t>
            </a:r>
          </a:p>
          <a:p>
            <a:pPr marL="0" indent="0">
              <a:buNone/>
            </a:pPr>
            <a:r>
              <a:rPr lang="en-US" dirty="0"/>
              <a:t>   end ID3;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Gain </a:t>
            </a:r>
            <a:r>
              <a:rPr lang="en-US" b="1" dirty="0" smtClean="0"/>
              <a:t>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notion of Gain tends </a:t>
            </a:r>
            <a:r>
              <a:rPr lang="en-US" dirty="0"/>
              <a:t>to favor attributes that have a large number of values.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we have an attribute D that has a distinct value for each record, then Info(D,T) is 0, thus Gain(D,T) is maximal.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05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pic>
        <p:nvPicPr>
          <p:cNvPr id="4" name="Picture 2" descr="http://www.astroml.org/sklearn_tutorial/_images/plot_ML_flow_char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28" y="1690688"/>
            <a:ext cx="6596744" cy="43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Gain </a:t>
            </a:r>
            <a:r>
              <a:rPr lang="en-US" b="1" dirty="0" smtClean="0"/>
              <a:t>Ratios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</a:t>
                </a:r>
                <a:r>
                  <a:rPr lang="en-US" dirty="0"/>
                  <a:t>compensate for this Quinlan suggests using the following ratio instead of Gain</a:t>
                </a:r>
                <a:r>
                  <a:rPr lang="en-US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altLang="en-US" dirty="0">
                  <a:latin typeface="Arial Unicode MS" panose="020B0604020202020204" pitchFamily="34" charset="-12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  <a:p>
                <a:pPr marL="0" lvl="0" indent="0">
                  <a:buNone/>
                </a:pPr>
                <a:r>
                  <a:rPr lang="en-US" altLang="en-US" dirty="0">
                    <a:ea typeface="Times New Roman" panose="02020603050405020304" pitchFamily="18" charset="0"/>
                    <a:cs typeface="Courier New" panose="02070309020205020404" pitchFamily="49" charset="0"/>
                  </a:rPr>
                  <a:t>where </a:t>
                </a:r>
                <a:r>
                  <a:rPr lang="en-US" altLang="en-US" dirty="0" err="1">
                    <a:ea typeface="Times New Roman" panose="02020603050405020304" pitchFamily="18" charset="0"/>
                    <a:cs typeface="Courier New" panose="02070309020205020404" pitchFamily="49" charset="0"/>
                  </a:rPr>
                  <a:t>SplitInfo</a:t>
                </a:r>
                <a:r>
                  <a:rPr lang="en-US" altLang="en-US" dirty="0">
                    <a:ea typeface="Times New Roman" panose="02020603050405020304" pitchFamily="18" charset="0"/>
                    <a:cs typeface="Courier New" panose="02070309020205020404" pitchFamily="49" charset="0"/>
                  </a:rPr>
                  <a:t>(D,T) is the information due to the split of T on the basis   of the value of the categorical attribute D. Thus </a:t>
                </a:r>
                <a:r>
                  <a:rPr lang="en-US" altLang="en-US" dirty="0" err="1">
                    <a:ea typeface="Times New Roman" panose="02020603050405020304" pitchFamily="18" charset="0"/>
                    <a:cs typeface="Courier New" panose="02070309020205020404" pitchFamily="49" charset="0"/>
                  </a:rPr>
                  <a:t>SplitInfo</a:t>
                </a:r>
                <a:r>
                  <a:rPr lang="en-US" altLang="en-US" dirty="0">
                    <a:ea typeface="Times New Roman" panose="02020603050405020304" pitchFamily="18" charset="0"/>
                    <a:cs typeface="Courier New" panose="02070309020205020404" pitchFamily="49" charset="0"/>
                  </a:rPr>
                  <a:t>(D,T) is		 I(|T1|/|T|, |T2|/|T|, .., |Tm|/|T|)   where {T1, T2, .. Tm} is the partition of T induced by the value of D.</a:t>
                </a:r>
                <a:r>
                  <a:rPr lang="en-US" altLang="en-US" sz="40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81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our golfing example </a:t>
            </a:r>
            <a:r>
              <a:rPr lang="en-US" dirty="0" err="1"/>
              <a:t>SplitInfo</a:t>
            </a:r>
            <a:r>
              <a:rPr lang="en-US" dirty="0"/>
              <a:t>(</a:t>
            </a:r>
            <a:r>
              <a:rPr lang="en-US" dirty="0" err="1"/>
              <a:t>Outlook,T</a:t>
            </a:r>
            <a:r>
              <a:rPr lang="en-US" dirty="0"/>
              <a:t>) </a:t>
            </a:r>
            <a:r>
              <a:rPr lang="en-US" dirty="0" smtClean="0"/>
              <a:t>is </a:t>
            </a:r>
          </a:p>
          <a:p>
            <a:pPr marL="0" indent="0">
              <a:buNone/>
            </a:pPr>
            <a:r>
              <a:rPr lang="en-US" dirty="0"/>
              <a:t>-5/14*log(5/14) - 4/14*log(4/14) - 5/14*log(5/14) = </a:t>
            </a:r>
            <a:r>
              <a:rPr lang="en-US" dirty="0" smtClean="0"/>
              <a:t>1.577</a:t>
            </a:r>
          </a:p>
          <a:p>
            <a:pPr marL="0" indent="0">
              <a:buNone/>
            </a:pPr>
            <a:r>
              <a:rPr lang="en-US" dirty="0"/>
              <a:t>thus the </a:t>
            </a:r>
            <a:r>
              <a:rPr lang="en-US" dirty="0" err="1"/>
              <a:t>GainRatio</a:t>
            </a:r>
            <a:r>
              <a:rPr lang="en-US" dirty="0"/>
              <a:t> of Outlook is 0.246/1.577 = 0.156. </a:t>
            </a:r>
            <a:r>
              <a:rPr lang="en-US" dirty="0" smtClean="0"/>
              <a:t>And </a:t>
            </a:r>
            <a:r>
              <a:rPr lang="en-US" dirty="0" err="1"/>
              <a:t>SplitInfo</a:t>
            </a:r>
            <a:r>
              <a:rPr lang="en-US" dirty="0"/>
              <a:t>(</a:t>
            </a:r>
            <a:r>
              <a:rPr lang="en-US" dirty="0" err="1"/>
              <a:t>Windy,T</a:t>
            </a:r>
            <a:r>
              <a:rPr lang="en-US" dirty="0"/>
              <a:t>) </a:t>
            </a:r>
            <a:r>
              <a:rPr lang="en-US" dirty="0" smtClean="0"/>
              <a:t>is 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6/14*log(6/14) - 8/14*log(8/14) = 6/14*0.1.222 + </a:t>
            </a:r>
            <a:r>
              <a:rPr lang="en-US" dirty="0" smtClean="0"/>
              <a:t>8/14*0.807 </a:t>
            </a:r>
            <a:r>
              <a:rPr lang="en-US" dirty="0"/>
              <a:t>= </a:t>
            </a:r>
            <a:r>
              <a:rPr lang="en-US" dirty="0" smtClean="0"/>
              <a:t>0.985</a:t>
            </a:r>
          </a:p>
          <a:p>
            <a:pPr marL="0" indent="0">
              <a:buNone/>
            </a:pPr>
            <a:r>
              <a:rPr lang="en-US" dirty="0"/>
              <a:t>thus the </a:t>
            </a:r>
            <a:r>
              <a:rPr lang="en-US" dirty="0" err="1"/>
              <a:t>GainRatio</a:t>
            </a:r>
            <a:r>
              <a:rPr lang="en-US" dirty="0"/>
              <a:t> of Windy is 0.048/0.985 = 0.049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6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C4.5 </a:t>
            </a:r>
            <a:r>
              <a:rPr lang="en-US" b="1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both </a:t>
            </a:r>
            <a:r>
              <a:rPr lang="en-US" dirty="0">
                <a:solidFill>
                  <a:srgbClr val="FF0000"/>
                </a:solidFill>
              </a:rPr>
              <a:t>continuous and discrete attributes</a:t>
            </a:r>
            <a:r>
              <a:rPr lang="en-US" dirty="0"/>
              <a:t>.</a:t>
            </a:r>
          </a:p>
          <a:p>
            <a:r>
              <a:rPr lang="en-US" dirty="0"/>
              <a:t>Handling training data </a:t>
            </a:r>
            <a:r>
              <a:rPr lang="en-US" dirty="0">
                <a:solidFill>
                  <a:srgbClr val="FF0000"/>
                </a:solidFill>
              </a:rPr>
              <a:t>with missing attribute values</a:t>
            </a:r>
          </a:p>
          <a:p>
            <a:r>
              <a:rPr lang="en-US" dirty="0">
                <a:solidFill>
                  <a:srgbClr val="FF0000"/>
                </a:solidFill>
              </a:rPr>
              <a:t>Pruning</a:t>
            </a:r>
            <a:r>
              <a:rPr lang="en-US" dirty="0"/>
              <a:t> trees after creation.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Continuous-valued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Say </a:t>
            </a:r>
            <a:r>
              <a:rPr lang="en-US" dirty="0"/>
              <a:t>that attribute Ci has a continuous range.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examine the values for this attribute in the training </a:t>
            </a:r>
            <a:r>
              <a:rPr lang="en-US" dirty="0" smtClean="0"/>
              <a:t>set in </a:t>
            </a:r>
            <a:r>
              <a:rPr lang="en-US" dirty="0"/>
              <a:t>increasing order, A1, A2, .., Am. Then for each value </a:t>
            </a:r>
            <a:r>
              <a:rPr lang="en-US" dirty="0" err="1"/>
              <a:t>Aj</a:t>
            </a:r>
            <a:r>
              <a:rPr lang="en-US" dirty="0"/>
              <a:t>, j=1,2,..m, we partition the records into those that have Ci values up to and including </a:t>
            </a:r>
            <a:r>
              <a:rPr lang="en-US" dirty="0" err="1"/>
              <a:t>Aj</a:t>
            </a:r>
            <a:r>
              <a:rPr lang="en-US" dirty="0"/>
              <a:t>, and those that have values greater than </a:t>
            </a:r>
            <a:r>
              <a:rPr lang="en-US" dirty="0" err="1"/>
              <a:t>Aj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of these partitions </a:t>
            </a:r>
            <a:r>
              <a:rPr lang="en-US" b="1" dirty="0">
                <a:solidFill>
                  <a:srgbClr val="FF0000"/>
                </a:solidFill>
              </a:rPr>
              <a:t>we compute the gain, or gain ratio</a:t>
            </a:r>
            <a:r>
              <a:rPr lang="en-US" dirty="0"/>
              <a:t>, and </a:t>
            </a:r>
            <a:r>
              <a:rPr lang="en-US" u="sng" dirty="0"/>
              <a:t>choose the partition that maximizes the gain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Golfing example, for humidity, if T is the training set, we determine the information for each partition and find the best partition at 75. Then the range for this attribute becomes {&lt;=75, &gt;75}.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this method involves a substantial number of computations.</a:t>
            </a:r>
          </a:p>
        </p:txBody>
      </p:sp>
    </p:spTree>
    <p:extLst>
      <p:ext uri="{BB962C8B-B14F-4D97-AF65-F5344CB8AC3E}">
        <p14:creationId xmlns:p14="http://schemas.microsoft.com/office/powerpoint/2010/main" val="307986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Continuous-valued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09800" y="1981200"/>
          <a:ext cx="1395080" cy="4159620"/>
        </p:xfrm>
        <a:graphic>
          <a:graphicData uri="http://schemas.openxmlformats.org/drawingml/2006/table">
            <a:tbl>
              <a:tblPr/>
              <a:tblGrid>
                <a:gridCol w="697540"/>
                <a:gridCol w="697540"/>
              </a:tblGrid>
              <a:tr h="519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Play 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9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3200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/>
                        </a:rPr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b="1" dirty="0"/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b="1" dirty="0"/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latin typeface="Arial"/>
                        </a:rPr>
                        <a:t>Humidity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yes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Arial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91000" y="16002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sort the numeric attribute values,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adjacent examples that differ in their target classification to pick the threshold.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419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Humidity&gt;(0.72+0.87)/2 Humidity&gt;0.795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 Zaqqa-PSUT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pic>
        <p:nvPicPr>
          <p:cNvPr id="2052" name="Picture 4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31" y="1690688"/>
            <a:ext cx="6616538" cy="44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75722" y="3525078"/>
            <a:ext cx="3260035" cy="967409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5069" y="4902740"/>
            <a:ext cx="2095977" cy="714913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Inductive Learning?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797" y="2601532"/>
            <a:ext cx="265304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Data Set </a:t>
            </a:r>
            <a:r>
              <a:rPr lang="en-US" sz="2000" dirty="0" smtClean="0"/>
              <a:t>(</a:t>
            </a:r>
            <a:r>
              <a:rPr lang="en-US" sz="2000" dirty="0" smtClean="0"/>
              <a:t>Specific Examples or Activities) + known </a:t>
            </a:r>
            <a:r>
              <a:rPr lang="en-US" sz="2000" dirty="0" smtClean="0">
                <a:solidFill>
                  <a:srgbClr val="FF0000"/>
                </a:solidFill>
              </a:rPr>
              <a:t>Classifications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4684" y="2296958"/>
            <a:ext cx="226668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Knowledge/Generalization (</a:t>
            </a:r>
            <a:r>
              <a:rPr lang="en-US" sz="2400" b="1" dirty="0" smtClean="0">
                <a:solidFill>
                  <a:srgbClr val="FF0000"/>
                </a:solidFill>
              </a:rPr>
              <a:t>Rules/Decision Tree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18836" y="2379995"/>
            <a:ext cx="2945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400" b="1" dirty="0" smtClean="0"/>
              <a:t>Inductive Learning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4056845" y="3081788"/>
            <a:ext cx="4197839" cy="275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87558" y="4158705"/>
            <a:ext cx="79765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form of 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supervised </a:t>
            </a:r>
            <a:r>
              <a:rPr lang="en-US" sz="3200" b="0" i="0" dirty="0" smtClean="0">
                <a:effectLst/>
                <a:latin typeface="Times New Roman" panose="02020603050405020304" pitchFamily="18" charset="0"/>
                <a:hlinkClick r:id="rId2"/>
              </a:rPr>
              <a:t>learning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Given a set of examples (inputs and their classifications via some function), the system tries to approximate the classification rules.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93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Deductive Reasoning?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0031" y="2558417"/>
            <a:ext cx="265304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Data Set </a:t>
            </a:r>
            <a:r>
              <a:rPr lang="en-US" sz="2400" dirty="0" smtClean="0"/>
              <a:t>(Specific Examples or Activities) + </a:t>
            </a:r>
            <a:r>
              <a:rPr lang="en-US" sz="2400" dirty="0" smtClean="0">
                <a:solidFill>
                  <a:srgbClr val="00B0F0"/>
                </a:solidFill>
              </a:rPr>
              <a:t>Knowledge/Generalization (Rules)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9901" y="3297080"/>
            <a:ext cx="22666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Classifications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3079" y="2066126"/>
            <a:ext cx="2945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400" b="1" dirty="0" smtClean="0"/>
              <a:t>Deductive Reasoning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203079" y="3527913"/>
            <a:ext cx="328682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2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05746" cy="1325563"/>
          </a:xfrm>
        </p:spPr>
        <p:txBody>
          <a:bodyPr/>
          <a:lstStyle/>
          <a:p>
            <a:r>
              <a:rPr lang="en-US" dirty="0" smtClean="0"/>
              <a:t>What is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3004" cy="4351338"/>
          </a:xfrm>
        </p:spPr>
        <p:txBody>
          <a:bodyPr/>
          <a:lstStyle/>
          <a:p>
            <a:r>
              <a:rPr lang="en-US" dirty="0" smtClean="0"/>
              <a:t>A decision tree is a tree in which each </a:t>
            </a:r>
            <a:r>
              <a:rPr lang="en-US" dirty="0" smtClean="0">
                <a:solidFill>
                  <a:srgbClr val="FF0000"/>
                </a:solidFill>
              </a:rPr>
              <a:t>branch node </a:t>
            </a:r>
            <a:r>
              <a:rPr lang="en-US" dirty="0" smtClean="0"/>
              <a:t>represents a </a:t>
            </a:r>
            <a:r>
              <a:rPr lang="en-US" u="sng" dirty="0" smtClean="0"/>
              <a:t>choice</a:t>
            </a:r>
            <a:r>
              <a:rPr lang="en-US" dirty="0" smtClean="0"/>
              <a:t> between a number of alternatives, and each </a:t>
            </a:r>
            <a:r>
              <a:rPr lang="en-US" dirty="0" smtClean="0">
                <a:solidFill>
                  <a:srgbClr val="FF0000"/>
                </a:solidFill>
              </a:rPr>
              <a:t>leaf</a:t>
            </a:r>
            <a:r>
              <a:rPr lang="en-US" dirty="0" smtClean="0"/>
              <a:t> node represents a </a:t>
            </a:r>
            <a:r>
              <a:rPr lang="en-US" u="sng" dirty="0" smtClean="0"/>
              <a:t>decision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204" y="1017091"/>
            <a:ext cx="5116945" cy="49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1 (No Border) 9"/>
          <p:cNvSpPr/>
          <p:nvPr/>
        </p:nvSpPr>
        <p:spPr>
          <a:xfrm>
            <a:off x="9305376" y="449703"/>
            <a:ext cx="1852773" cy="744480"/>
          </a:xfrm>
          <a:prstGeom prst="callout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Node: Attribute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Line Callout 1 (No Border) 10"/>
          <p:cNvSpPr/>
          <p:nvPr/>
        </p:nvSpPr>
        <p:spPr>
          <a:xfrm>
            <a:off x="9615756" y="1378807"/>
            <a:ext cx="1459788" cy="575546"/>
          </a:xfrm>
          <a:prstGeom prst="callout1">
            <a:avLst>
              <a:gd name="adj1" fmla="val 18750"/>
              <a:gd name="adj2" fmla="val -8333"/>
              <a:gd name="adj3" fmla="val 120833"/>
              <a:gd name="adj4" fmla="val -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Edges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Attribute Value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9455651" y="4623372"/>
            <a:ext cx="1465780" cy="714380"/>
          </a:xfrm>
          <a:prstGeom prst="callout1">
            <a:avLst>
              <a:gd name="adj1" fmla="val 18750"/>
              <a:gd name="adj2" fmla="val -8333"/>
              <a:gd name="adj3" fmla="val 120833"/>
              <a:gd name="adj4" fmla="val -48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Leaf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Node: output, class  or decision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ID3 </a:t>
            </a:r>
            <a:r>
              <a:rPr lang="en-US" b="1" dirty="0" smtClean="0">
                <a:sym typeface="Wingdings" panose="05000000000000000000" pitchFamily="2" charset="2"/>
              </a:rPr>
              <a:t>C 4.5 C 5.0</a:t>
            </a:r>
            <a:endParaRPr lang="en-US" b="1" dirty="0" smtClean="0"/>
          </a:p>
          <a:p>
            <a:r>
              <a:rPr lang="en-US" b="1" dirty="0" smtClean="0"/>
              <a:t>ID3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Iterative </a:t>
            </a:r>
            <a:r>
              <a:rPr lang="en-US" b="1" dirty="0" err="1" smtClean="0"/>
              <a:t>Dichotomiser</a:t>
            </a:r>
            <a:r>
              <a:rPr lang="en-US" b="1" dirty="0" smtClean="0"/>
              <a:t> 3</a:t>
            </a:r>
            <a:r>
              <a:rPr lang="en-US" dirty="0" smtClean="0"/>
              <a:t>) is an algorithm invented by Ross Quinlan used to generate a decision tree from a dataset using Shannon Entropy.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Typically used in the machine learning and natural language processing domains.</a:t>
            </a:r>
          </a:p>
          <a:p>
            <a:endParaRPr lang="en-US" dirty="0"/>
          </a:p>
        </p:txBody>
      </p:sp>
      <p:pic>
        <p:nvPicPr>
          <p:cNvPr id="4" name="Picture 2" descr="[picture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7417" y="3199256"/>
            <a:ext cx="2638425" cy="19807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934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 dirty="0"/>
              <a:t>ID3 employs </a:t>
            </a:r>
            <a:r>
              <a:rPr lang="en-US" altLang="ar-SA" dirty="0" err="1"/>
              <a:t>Top_Down</a:t>
            </a:r>
            <a:r>
              <a:rPr lang="en-US" altLang="ar-SA" dirty="0"/>
              <a:t> Induction of Decision Tree (</a:t>
            </a:r>
            <a:r>
              <a:rPr lang="en-US" dirty="0" smtClean="0"/>
              <a:t>greedy algorithm)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Attribute selection </a:t>
            </a:r>
            <a:r>
              <a:rPr lang="en-US" dirty="0" smtClean="0"/>
              <a:t>is the fundamental step to construct a decision tree.</a:t>
            </a:r>
          </a:p>
          <a:p>
            <a:r>
              <a:rPr lang="en-US" dirty="0"/>
              <a:t>A</a:t>
            </a:r>
            <a:r>
              <a:rPr lang="en-US" dirty="0" smtClean="0"/>
              <a:t>ttribute </a:t>
            </a:r>
            <a:r>
              <a:rPr lang="en-US" dirty="0" smtClean="0"/>
              <a:t>will be selected to become a </a:t>
            </a:r>
            <a:r>
              <a:rPr lang="en-US" b="1" dirty="0" smtClean="0"/>
              <a:t>node </a:t>
            </a:r>
            <a:r>
              <a:rPr lang="en-US" dirty="0" smtClean="0"/>
              <a:t>of the decision tree and so on. </a:t>
            </a:r>
          </a:p>
        </p:txBody>
      </p:sp>
    </p:spTree>
    <p:extLst>
      <p:ext uri="{BB962C8B-B14F-4D97-AF65-F5344CB8AC3E}">
        <p14:creationId xmlns:p14="http://schemas.microsoft.com/office/powerpoint/2010/main" val="26766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1520</Words>
  <Application>Microsoft Office PowerPoint</Application>
  <PresentationFormat>Widescreen</PresentationFormat>
  <Paragraphs>465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Machine Learning- 1</vt:lpstr>
      <vt:lpstr>Introduction-Machine Learning</vt:lpstr>
      <vt:lpstr>Supervised Learning Model</vt:lpstr>
      <vt:lpstr>Supervised Learning Model</vt:lpstr>
      <vt:lpstr>What is Inductive Learning?</vt:lpstr>
      <vt:lpstr>What is Deductive Reasoning?</vt:lpstr>
      <vt:lpstr>What is Decision Tree?</vt:lpstr>
      <vt:lpstr>ID3 Introduction</vt:lpstr>
      <vt:lpstr>ID3 basics</vt:lpstr>
      <vt:lpstr>ID3 basics</vt:lpstr>
      <vt:lpstr>Example of Playing Golf</vt:lpstr>
      <vt:lpstr>Example of Playing Golf</vt:lpstr>
      <vt:lpstr>PowerPoint Presentation</vt:lpstr>
      <vt:lpstr>Entropy</vt:lpstr>
      <vt:lpstr>ID3 basics</vt:lpstr>
      <vt:lpstr>ID3 basics</vt:lpstr>
      <vt:lpstr>ID3 basics</vt:lpstr>
      <vt:lpstr>ID3 basics</vt:lpstr>
      <vt:lpstr>ID3 basics</vt:lpstr>
      <vt:lpstr>ID3 basics</vt:lpstr>
      <vt:lpstr>PowerPoint Presentation</vt:lpstr>
      <vt:lpstr>ID3 basics</vt:lpstr>
      <vt:lpstr>ID3 basics</vt:lpstr>
      <vt:lpstr>ID3 basics</vt:lpstr>
      <vt:lpstr>ID3 basics</vt:lpstr>
      <vt:lpstr>PowerPoint Presentation</vt:lpstr>
      <vt:lpstr>PowerPoint Presentation</vt:lpstr>
      <vt:lpstr>PowerPoint Presentation</vt:lpstr>
      <vt:lpstr>Using Gain Ratios</vt:lpstr>
      <vt:lpstr>Using Gain Ratios</vt:lpstr>
      <vt:lpstr>PowerPoint Presentation</vt:lpstr>
      <vt:lpstr>C4.5 Extensions</vt:lpstr>
      <vt:lpstr>Continuous-valued attributes</vt:lpstr>
      <vt:lpstr>Continuous-valued attributes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</dc:creator>
  <cp:lastModifiedBy>Don</cp:lastModifiedBy>
  <cp:revision>41</cp:revision>
  <dcterms:created xsi:type="dcterms:W3CDTF">2015-06-05T15:11:28Z</dcterms:created>
  <dcterms:modified xsi:type="dcterms:W3CDTF">2015-06-08T05:14:30Z</dcterms:modified>
</cp:coreProperties>
</file>