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11"/>
  </p:notesMasterIdLst>
  <p:sldIdLst>
    <p:sldId id="256" r:id="rId3"/>
    <p:sldId id="257" r:id="rId4"/>
    <p:sldId id="258" r:id="rId5"/>
    <p:sldId id="259" r:id="rId6"/>
    <p:sldId id="264" r:id="rId7"/>
    <p:sldId id="261" r:id="rId8"/>
    <p:sldId id="263" r:id="rId9"/>
    <p:sldId id="266" r:id="rId10"/>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5" roundtripDataSignature="AMtx7mhm9BQygXBgTJ2GTFksXcKVEpy+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83" autoAdjust="0"/>
  </p:normalViewPr>
  <p:slideViewPr>
    <p:cSldViewPr snapToGrid="0">
      <p:cViewPr varScale="1">
        <p:scale>
          <a:sx n="100" d="100"/>
          <a:sy n="100" d="100"/>
        </p:scale>
        <p:origin x="1974" y="90"/>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customschemas.google.com/relationships/presentationmetadata" Target="meta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t>Reference sources.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Harmful algae blooms: 3k+ cells/mL</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Low/no risk: &lt;20k cells/mL</a:t>
            </a:r>
          </a:p>
          <a:p>
            <a:pPr marL="0" lvl="0" indent="0" algn="l" rtl="0">
              <a:lnSpc>
                <a:spcPct val="100000"/>
              </a:lnSpc>
              <a:spcBef>
                <a:spcPts val="0"/>
              </a:spcBef>
              <a:spcAft>
                <a:spcPts val="0"/>
              </a:spcAft>
              <a:buSzPts val="1400"/>
              <a:buNone/>
            </a:pPr>
            <a:r>
              <a:rPr lang="en-US" dirty="0"/>
              <a:t>Med risk: 20k – 100k cells/mL</a:t>
            </a:r>
          </a:p>
          <a:p>
            <a:pPr marL="0" lvl="0" indent="0" algn="l" rtl="0">
              <a:lnSpc>
                <a:spcPct val="100000"/>
              </a:lnSpc>
              <a:spcBef>
                <a:spcPts val="0"/>
              </a:spcBef>
              <a:spcAft>
                <a:spcPts val="0"/>
              </a:spcAft>
              <a:buSzPts val="1400"/>
              <a:buNone/>
            </a:pPr>
            <a:r>
              <a:rPr lang="en-US" dirty="0"/>
              <a:t>High risk: 100k+ cells/mL</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Only St. Pete area of FL</a:t>
            </a:r>
          </a:p>
          <a:p>
            <a:pPr marL="0" lvl="0" indent="0" algn="l" rtl="0">
              <a:lnSpc>
                <a:spcPct val="100000"/>
              </a:lnSpc>
              <a:spcBef>
                <a:spcPts val="0"/>
              </a:spcBef>
              <a:spcAft>
                <a:spcPts val="0"/>
              </a:spcAft>
              <a:buSzPts val="1400"/>
              <a:buNone/>
            </a:pPr>
            <a:r>
              <a:rPr lang="en-US" dirty="0"/>
              <a:t>Focusing on 2018 - 2022</a:t>
            </a:r>
            <a:endParaRPr dirty="0"/>
          </a:p>
        </p:txBody>
      </p:sp>
      <p:sp>
        <p:nvSpPr>
          <p:cNvPr id="47" name="Google Shape;47;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8: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70" name="Google Shape;70;p8: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342900" lvl="0" indent="-342900" algn="l" rtl="0">
              <a:lnSpc>
                <a:spcPct val="100000"/>
              </a:lnSpc>
              <a:spcBef>
                <a:spcPts val="0"/>
              </a:spcBef>
              <a:spcAft>
                <a:spcPts val="0"/>
              </a:spcAft>
              <a:buSzPts val="1400"/>
              <a:buFont typeface="+mj-lt"/>
              <a:buAutoNum type="arabicPeriod"/>
            </a:pPr>
            <a:r>
              <a:rPr lang="en-US" dirty="0"/>
              <a:t>No apparent correlation between changing water levels and HABs</a:t>
            </a:r>
          </a:p>
          <a:p>
            <a:pPr marL="800100" lvl="1" indent="-342900" algn="l" rtl="0">
              <a:lnSpc>
                <a:spcPct val="100000"/>
              </a:lnSpc>
              <a:spcBef>
                <a:spcPts val="0"/>
              </a:spcBef>
              <a:spcAft>
                <a:spcPts val="0"/>
              </a:spcAft>
              <a:buSzPts val="1400"/>
              <a:buFont typeface="+mj-lt"/>
              <a:buAutoNum type="arabicPeriod"/>
            </a:pPr>
            <a:r>
              <a:rPr lang="en-US" dirty="0"/>
              <a:t>Other water-related variables may be more closely related to algae growth</a:t>
            </a:r>
          </a:p>
          <a:p>
            <a:pPr marL="342900" lvl="0" indent="-342900" algn="l" rtl="0">
              <a:lnSpc>
                <a:spcPct val="100000"/>
              </a:lnSpc>
              <a:spcBef>
                <a:spcPts val="0"/>
              </a:spcBef>
              <a:spcAft>
                <a:spcPts val="0"/>
              </a:spcAft>
              <a:buSzPts val="1400"/>
              <a:buFont typeface="+mj-lt"/>
              <a:buAutoNum type="arabicPeriod"/>
            </a:pPr>
            <a:r>
              <a:rPr lang="en-US" dirty="0"/>
              <a:t>Used log scale for cell counts - many 0 values and outliers</a:t>
            </a:r>
            <a:endParaRPr dirty="0"/>
          </a:p>
        </p:txBody>
      </p:sp>
      <p:sp>
        <p:nvSpPr>
          <p:cNvPr id="71" name="Google Shape;71;p8: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84" name="Google Shape;84;p3: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t>2016 had as many events as 2022 but lower recorded cell counts</a:t>
            </a:r>
            <a:endParaRPr dirty="0"/>
          </a:p>
        </p:txBody>
      </p:sp>
      <p:sp>
        <p:nvSpPr>
          <p:cNvPr id="85" name="Google Shape;85;p3: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A36F94D6-8DDD-D283-A83B-D6BF6B71EC31}"/>
            </a:ext>
          </a:extLst>
        </p:cNvPr>
        <p:cNvGrpSpPr/>
        <p:nvPr/>
      </p:nvGrpSpPr>
      <p:grpSpPr>
        <a:xfrm>
          <a:off x="0" y="0"/>
          <a:ext cx="0" cy="0"/>
          <a:chOff x="0" y="0"/>
          <a:chExt cx="0" cy="0"/>
        </a:xfrm>
      </p:grpSpPr>
      <p:sp>
        <p:nvSpPr>
          <p:cNvPr id="83" name="Google Shape;83;p3:notes">
            <a:extLst>
              <a:ext uri="{FF2B5EF4-FFF2-40B4-BE49-F238E27FC236}">
                <a16:creationId xmlns:a16="http://schemas.microsoft.com/office/drawing/2014/main" id="{20536CB5-FE72-66C0-57E2-EF81BE564A6B}"/>
              </a:ext>
            </a:extLst>
          </p:cNvPr>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84" name="Google Shape;84;p3:notes">
            <a:extLst>
              <a:ext uri="{FF2B5EF4-FFF2-40B4-BE49-F238E27FC236}">
                <a16:creationId xmlns:a16="http://schemas.microsoft.com/office/drawing/2014/main" id="{3809F89C-FBB0-0E21-3E1B-A8671145313F}"/>
              </a:ext>
            </a:extLst>
          </p:cNvPr>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t>We see a trend in HAB seasonality (Q3 &amp; Q4)</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2018 experienced an extreme algae bloom lasting from Jul 2018 – Jan 2019*</a:t>
            </a:r>
          </a:p>
          <a:p>
            <a:pPr marL="0" lvl="0" indent="0" algn="l" rtl="0">
              <a:lnSpc>
                <a:spcPct val="100000"/>
              </a:lnSpc>
              <a:spcBef>
                <a:spcPts val="0"/>
              </a:spcBef>
              <a:spcAft>
                <a:spcPts val="0"/>
              </a:spcAft>
              <a:buSzPts val="1400"/>
              <a:buNone/>
            </a:pPr>
            <a:r>
              <a:rPr lang="en-US" dirty="0"/>
              <a:t>* This is the outlier we see in Q1 2019</a:t>
            </a:r>
          </a:p>
          <a:p>
            <a:pPr marL="0" lvl="0" indent="0" algn="l" rtl="0">
              <a:lnSpc>
                <a:spcPct val="100000"/>
              </a:lnSpc>
              <a:spcBef>
                <a:spcPts val="0"/>
              </a:spcBef>
              <a:spcAft>
                <a:spcPts val="0"/>
              </a:spcAft>
              <a:buSzPts val="1400"/>
              <a:buNone/>
            </a:pPr>
            <a:endParaRPr dirty="0"/>
          </a:p>
        </p:txBody>
      </p:sp>
      <p:sp>
        <p:nvSpPr>
          <p:cNvPr id="85" name="Google Shape;85;p3:notes">
            <a:extLst>
              <a:ext uri="{FF2B5EF4-FFF2-40B4-BE49-F238E27FC236}">
                <a16:creationId xmlns:a16="http://schemas.microsoft.com/office/drawing/2014/main" id="{B027799D-026E-7847-C920-3785F2142D35}"/>
              </a:ext>
            </a:extLst>
          </p:cNvPr>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180099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342900" lvl="0" indent="-342900" algn="l" rtl="0">
              <a:lnSpc>
                <a:spcPct val="100000"/>
              </a:lnSpc>
              <a:spcBef>
                <a:spcPts val="0"/>
              </a:spcBef>
              <a:spcAft>
                <a:spcPts val="0"/>
              </a:spcAft>
              <a:buSzPts val="1400"/>
              <a:buFont typeface="+mj-lt"/>
              <a:buAutoNum type="arabicPeriod"/>
            </a:pPr>
            <a:r>
              <a:rPr lang="en-US" dirty="0"/>
              <a:t>Water level changes also seem to have seasonality</a:t>
            </a:r>
          </a:p>
          <a:p>
            <a:pPr marL="342900" lvl="0" indent="-342900" algn="l" rtl="0">
              <a:lnSpc>
                <a:spcPct val="100000"/>
              </a:lnSpc>
              <a:spcBef>
                <a:spcPts val="0"/>
              </a:spcBef>
              <a:spcAft>
                <a:spcPts val="0"/>
              </a:spcAft>
              <a:buSzPts val="1400"/>
              <a:buFont typeface="+mj-lt"/>
              <a:buAutoNum type="arabicPeriod"/>
            </a:pPr>
            <a:r>
              <a:rPr lang="en-US" dirty="0"/>
              <a:t>Lower ranges of values in Q2 – Q3, higher ranges of values in Q4 – Q1</a:t>
            </a:r>
          </a:p>
          <a:p>
            <a:pPr marL="342900" lvl="0" indent="-342900" algn="l" rtl="0">
              <a:lnSpc>
                <a:spcPct val="100000"/>
              </a:lnSpc>
              <a:spcBef>
                <a:spcPts val="0"/>
              </a:spcBef>
              <a:spcAft>
                <a:spcPts val="0"/>
              </a:spcAft>
              <a:buSzPts val="1400"/>
              <a:buFont typeface="+mj-lt"/>
              <a:buAutoNum type="arabicPeriod"/>
            </a:pPr>
            <a:r>
              <a:rPr lang="en-US" dirty="0"/>
              <a:t>Measurements over time seem to indicate larger changes in water levels</a:t>
            </a:r>
            <a:endParaRPr dirty="0"/>
          </a:p>
        </p:txBody>
      </p:sp>
      <p:sp>
        <p:nvSpPr>
          <p:cNvPr id="190" name="Google Shape;190;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216" name="Google Shape;216;p4: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t>We tend to see higher algae cell counts in months where water levels do not change as drastically</a:t>
            </a:r>
            <a:endParaRPr dirty="0"/>
          </a:p>
        </p:txBody>
      </p:sp>
      <p:sp>
        <p:nvSpPr>
          <p:cNvPr id="217" name="Google Shape;217;p4: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85746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3.bin"/><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10"/>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5" name="Google Shape;15;p10"/>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r:id="rId2" imgW="1587" imgH="1587" progId="TCLayout.ActiveDocument.1">
                  <p:embed/>
                </p:oleObj>
              </mc:Choice>
              <mc:Fallback>
                <p:oleObj r:id="rId2" imgW="1587" imgH="1587" progId="TCLayout.ActiveDocument.1">
                  <p:embed/>
                  <p:pic>
                    <p:nvPicPr>
                      <p:cNvPr id="15" name="Google Shape;15;p10"/>
                      <p:cNvPicPr preferRelativeResize="0"/>
                      <p:nvPr/>
                    </p:nvPicPr>
                    <p:blipFill rotWithShape="1">
                      <a:blip r:embed="rId3">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10"/>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a:endParaRPr/>
          </a:p>
        </p:txBody>
      </p:sp>
      <p:sp>
        <p:nvSpPr>
          <p:cNvPr id="18" name="Google Shape;18;p10"/>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userDrawn="1">
  <p:cSld name="Title Only">
    <p:spTree>
      <p:nvGrpSpPr>
        <p:cNvPr id="1" name="Shape 20"/>
        <p:cNvGrpSpPr/>
        <p:nvPr/>
      </p:nvGrpSpPr>
      <p:grpSpPr>
        <a:xfrm>
          <a:off x="0" y="0"/>
          <a:ext cx="0" cy="0"/>
          <a:chOff x="0" y="0"/>
          <a:chExt cx="0" cy="0"/>
        </a:xfrm>
      </p:grpSpPr>
      <p:graphicFrame>
        <p:nvGraphicFramePr>
          <p:cNvPr id="21" name="Google Shape;21;p11"/>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r:id="rId2" imgW="1587" imgH="1587" progId="TCLayout.ActiveDocument.1">
                  <p:embed/>
                </p:oleObj>
              </mc:Choice>
              <mc:Fallback>
                <p:oleObj r:id="rId2" imgW="1587" imgH="1587" progId="TCLayout.ActiveDocument.1">
                  <p:embed/>
                  <p:pic>
                    <p:nvPicPr>
                      <p:cNvPr id="21" name="Google Shape;21;p11"/>
                      <p:cNvPicPr preferRelativeResize="0"/>
                      <p:nvPr/>
                    </p:nvPicPr>
                    <p:blipFill rotWithShape="1">
                      <a:blip r:embed="rId3">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11"/>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3" name="Google Shape;23;p11"/>
          <p:cNvCxnSpPr/>
          <p:nvPr/>
        </p:nvCxnSpPr>
        <p:spPr>
          <a:xfrm>
            <a:off x="88231" y="1048545"/>
            <a:ext cx="8784976" cy="0"/>
          </a:xfrm>
          <a:prstGeom prst="straightConnector1">
            <a:avLst/>
          </a:prstGeom>
          <a:noFill/>
          <a:ln w="25400" cap="flat" cmpd="sng">
            <a:solidFill>
              <a:srgbClr val="000000"/>
            </a:solidFill>
            <a:prstDash val="solid"/>
            <a:round/>
            <a:headEnd type="none" w="sm" len="sm"/>
            <a:tailEnd type="none" w="sm" len="sm"/>
          </a:ln>
        </p:spPr>
      </p:cxnSp>
      <p:sp>
        <p:nvSpPr>
          <p:cNvPr id="3" name="Content Placeholder 2">
            <a:extLst>
              <a:ext uri="{FF2B5EF4-FFF2-40B4-BE49-F238E27FC236}">
                <a16:creationId xmlns:a16="http://schemas.microsoft.com/office/drawing/2014/main" id="{DD321A75-6427-4C36-A5DB-885D211510B2}"/>
              </a:ext>
            </a:extLst>
          </p:cNvPr>
          <p:cNvSpPr>
            <a:spLocks noGrp="1"/>
          </p:cNvSpPr>
          <p:nvPr>
            <p:ph sz="quarter" idx="10"/>
          </p:nvPr>
        </p:nvSpPr>
        <p:spPr>
          <a:xfrm>
            <a:off x="312738" y="1262063"/>
            <a:ext cx="7789862" cy="367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userDrawn="1">
  <p:cSld name="TITLE_ONLY">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 name="Content Placeholder 2">
            <a:extLst>
              <a:ext uri="{FF2B5EF4-FFF2-40B4-BE49-F238E27FC236}">
                <a16:creationId xmlns:a16="http://schemas.microsoft.com/office/drawing/2014/main" id="{56D79524-E224-21E3-CA70-E6605EF52B93}"/>
              </a:ext>
            </a:extLst>
          </p:cNvPr>
          <p:cNvSpPr>
            <a:spLocks noGrp="1"/>
          </p:cNvSpPr>
          <p:nvPr>
            <p:ph sz="quarter" idx="10"/>
          </p:nvPr>
        </p:nvSpPr>
        <p:spPr>
          <a:xfrm>
            <a:off x="457200" y="1303338"/>
            <a:ext cx="7551738" cy="399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userDrawn="1">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 name="Content Placeholder 2">
            <a:extLst>
              <a:ext uri="{FF2B5EF4-FFF2-40B4-BE49-F238E27FC236}">
                <a16:creationId xmlns:a16="http://schemas.microsoft.com/office/drawing/2014/main" id="{08D9F715-1FFA-0E70-1D93-D1608F0D4AE5}"/>
              </a:ext>
            </a:extLst>
          </p:cNvPr>
          <p:cNvSpPr>
            <a:spLocks noGrp="1"/>
          </p:cNvSpPr>
          <p:nvPr>
            <p:ph sz="quarter" idx="10"/>
          </p:nvPr>
        </p:nvSpPr>
        <p:spPr>
          <a:xfrm>
            <a:off x="171450" y="1320800"/>
            <a:ext cx="8159750" cy="4386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userDrawn="1">
  <p:cSld name="TITLE_AND_BODY">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371475" algn="l">
              <a:lnSpc>
                <a:spcPct val="100000"/>
              </a:lnSpc>
              <a:spcBef>
                <a:spcPts val="0"/>
              </a:spcBef>
              <a:spcAft>
                <a:spcPts val="0"/>
              </a:spcAft>
              <a:buSzPts val="2250"/>
              <a:buChar char="▪"/>
              <a:defRPr/>
            </a:lvl2pPr>
            <a:lvl3pPr marL="1371600" lvl="2" indent="-365760" algn="l">
              <a:lnSpc>
                <a:spcPct val="100000"/>
              </a:lnSpc>
              <a:spcBef>
                <a:spcPts val="0"/>
              </a:spcBef>
              <a:spcAft>
                <a:spcPts val="0"/>
              </a:spcAft>
              <a:buSzPts val="2160"/>
              <a:buChar char="–"/>
              <a:defRPr/>
            </a:lvl3pPr>
            <a:lvl4pPr marL="1828800" lvl="3" indent="-365760" algn="l">
              <a:lnSpc>
                <a:spcPct val="100000"/>
              </a:lnSpc>
              <a:spcBef>
                <a:spcPts val="0"/>
              </a:spcBef>
              <a:spcAft>
                <a:spcPts val="0"/>
              </a:spcAft>
              <a:buSzPts val="2160"/>
              <a:buChar char="▫"/>
              <a:defRPr/>
            </a:lvl4pPr>
            <a:lvl5pPr marL="2286000" lvl="4" indent="-330326" algn="l">
              <a:lnSpc>
                <a:spcPct val="100000"/>
              </a:lnSpc>
              <a:spcBef>
                <a:spcPts val="0"/>
              </a:spcBef>
              <a:spcAft>
                <a:spcPts val="0"/>
              </a:spcAft>
              <a:buSzPts val="1602"/>
              <a:buChar char="-"/>
              <a:defRPr/>
            </a:lvl5pPr>
            <a:lvl6pPr marL="2743200" lvl="5" indent="-330326" algn="l">
              <a:lnSpc>
                <a:spcPct val="100000"/>
              </a:lnSpc>
              <a:spcBef>
                <a:spcPts val="0"/>
              </a:spcBef>
              <a:spcAft>
                <a:spcPts val="0"/>
              </a:spcAft>
              <a:buSzPts val="1602"/>
              <a:buChar char="-"/>
              <a:defRPr/>
            </a:lvl6pPr>
            <a:lvl7pPr marL="3200400" lvl="6" indent="-330326" algn="l">
              <a:lnSpc>
                <a:spcPct val="100000"/>
              </a:lnSpc>
              <a:spcBef>
                <a:spcPts val="0"/>
              </a:spcBef>
              <a:spcAft>
                <a:spcPts val="0"/>
              </a:spcAft>
              <a:buSzPts val="1602"/>
              <a:buChar char="-"/>
              <a:defRPr/>
            </a:lvl7pPr>
            <a:lvl8pPr marL="3657600" lvl="7" indent="-330327" algn="l">
              <a:lnSpc>
                <a:spcPct val="100000"/>
              </a:lnSpc>
              <a:spcBef>
                <a:spcPts val="0"/>
              </a:spcBef>
              <a:spcAft>
                <a:spcPts val="0"/>
              </a:spcAft>
              <a:buSzPts val="1602"/>
              <a:buChar char="-"/>
              <a:defRPr/>
            </a:lvl8pPr>
            <a:lvl9pPr marL="4114800" lvl="8" indent="-330327" algn="l">
              <a:lnSpc>
                <a:spcPct val="100000"/>
              </a:lnSpc>
              <a:spcBef>
                <a:spcPts val="0"/>
              </a:spcBef>
              <a:spcAft>
                <a:spcPts val="0"/>
              </a:spcAft>
              <a:buSzPts val="1602"/>
              <a:buChar char="-"/>
              <a:defRPr/>
            </a:lvl9pPr>
          </a:lstStyle>
          <a:p>
            <a:endParaRPr/>
          </a:p>
        </p:txBody>
      </p:sp>
      <p:sp>
        <p:nvSpPr>
          <p:cNvPr id="3" name="Content Placeholder 2">
            <a:extLst>
              <a:ext uri="{FF2B5EF4-FFF2-40B4-BE49-F238E27FC236}">
                <a16:creationId xmlns:a16="http://schemas.microsoft.com/office/drawing/2014/main" id="{8233C3F8-6D7D-EAB3-B18B-60D8AFB8DC2D}"/>
              </a:ext>
            </a:extLst>
          </p:cNvPr>
          <p:cNvSpPr>
            <a:spLocks noGrp="1"/>
          </p:cNvSpPr>
          <p:nvPr>
            <p:ph sz="quarter" idx="10"/>
          </p:nvPr>
        </p:nvSpPr>
        <p:spPr>
          <a:xfrm>
            <a:off x="490538" y="1320800"/>
            <a:ext cx="7061200" cy="3284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9"/>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r:id="rId4" imgW="158750" imgH="158750" progId="TCLayout.ActiveDocument.1">
                  <p:embed/>
                </p:oleObj>
              </mc:Choice>
              <mc:Fallback>
                <p:oleObj r:id="rId4" imgW="158750" imgH="158750" progId="TCLayout.ActiveDocument.1">
                  <p:embed/>
                  <p:pic>
                    <p:nvPicPr>
                      <p:cNvPr id="8" name="Google Shape;8;p9"/>
                      <p:cNvPicPr preferRelativeResize="0"/>
                      <p:nvPr/>
                    </p:nvPicPr>
                    <p:blipFill rotWithShape="1">
                      <a:blip r:embed="rId5">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9"/>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5600" algn="l" rtl="0">
              <a:lnSpc>
                <a:spcPct val="100000"/>
              </a:lnSpc>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1" name="Google Shape;11;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endParaRPr/>
          </a:p>
        </p:txBody>
      </p:sp>
      <p:sp>
        <p:nvSpPr>
          <p:cNvPr id="12" name="Google Shape;12;p9"/>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2"/>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223" b="0" i="0" u="none" strike="noStrike" cap="none">
                <a:solidFill>
                  <a:schemeClr val="accent6"/>
                </a:solidFill>
                <a:latin typeface="Arial"/>
                <a:ea typeface="Arial"/>
                <a:cs typeface="Arial"/>
                <a:sym typeface="Arial"/>
              </a:defRPr>
            </a:lvl1pPr>
            <a:lvl2pPr marL="914400" marR="0" lvl="1" indent="-325691" algn="l" rtl="0">
              <a:lnSpc>
                <a:spcPct val="100000"/>
              </a:lnSpc>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688" algn="l" rtl="0">
              <a:lnSpc>
                <a:spcPct val="100000"/>
              </a:lnSpc>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endParaRPr/>
          </a:p>
        </p:txBody>
      </p:sp>
      <p:sp>
        <p:nvSpPr>
          <p:cNvPr id="27" name="Google Shape;27;p12"/>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764"/>
              <a:buFont typeface="Arial"/>
              <a:buNone/>
            </a:pPr>
            <a:fld id="{00000000-1234-1234-1234-123412341234}" type="slidenum">
              <a:rPr lang="en-US" sz="764" b="0" i="0" u="none" strike="noStrike" cap="none">
                <a:solidFill>
                  <a:schemeClr val="dk1"/>
                </a:solidFill>
                <a:latin typeface="Arial"/>
                <a:ea typeface="Arial"/>
                <a:cs typeface="Arial"/>
                <a:sym typeface="Arial"/>
              </a:rPr>
              <a:t>‹#›</a:t>
            </a:fld>
            <a:endParaRPr sz="764" b="0" i="0" u="none" strike="noStrike" cap="none">
              <a:solidFill>
                <a:schemeClr val="dk1"/>
              </a:solidFill>
              <a:latin typeface="Arial"/>
              <a:ea typeface="Arial"/>
              <a:cs typeface="Arial"/>
              <a:sym typeface="Arial"/>
            </a:endParaRPr>
          </a:p>
        </p:txBody>
      </p:sp>
      <p:cxnSp>
        <p:nvCxnSpPr>
          <p:cNvPr id="28" name="Google Shape;28;p12"/>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915554" cy="98488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solidFill>
                  <a:schemeClr val="bg2"/>
                </a:solidFill>
              </a:rPr>
              <a:t>Harmful Algae Bloom (HAB) Events vs Water Levels – Executive Presentation</a:t>
            </a:r>
            <a:endParaRPr dirty="0">
              <a:solidFill>
                <a:schemeClr val="bg2"/>
              </a:solidFill>
            </a:endParaRPr>
          </a:p>
        </p:txBody>
      </p:sp>
      <p:sp>
        <p:nvSpPr>
          <p:cNvPr id="42" name="Google Shape;42;p1"/>
          <p:cNvSpPr txBox="1"/>
          <p:nvPr/>
        </p:nvSpPr>
        <p:spPr>
          <a:xfrm>
            <a:off x="233364" y="5082685"/>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Date: 02/27/2024</a:t>
            </a:r>
            <a:endParaRPr sz="1400" b="0" i="0" u="none" strike="noStrike" cap="none" dirty="0">
              <a:solidFill>
                <a:srgbClr val="000000"/>
              </a:solidFill>
              <a:latin typeface="Arial"/>
              <a:ea typeface="Arial"/>
              <a:cs typeface="Arial"/>
              <a:sym typeface="Arial"/>
            </a:endParaRPr>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Presenter: Ashley Wilson-Rew</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r:id="rId3" imgW="1587" imgH="1587" progId="TCLayout.ActiveDocument.1">
                  <p:embed/>
                </p:oleObj>
              </mc:Choice>
              <mc:Fallback>
                <p:oleObj r:id="rId3" imgW="1587" imgH="1587" progId="TCLayout.ActiveDocument.1">
                  <p:embed/>
                  <p:pic>
                    <p:nvPicPr>
                      <p:cNvPr id="50" name="Google Shape;50;p2"/>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71439" y="192146"/>
            <a:ext cx="8618400"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t>There were major harmful algae blooms (HABs)</a:t>
            </a:r>
            <a:r>
              <a:rPr lang="en-US" sz="1600" baseline="30000" dirty="0"/>
              <a:t>1</a:t>
            </a:r>
            <a:r>
              <a:rPr lang="en-US" sz="1600" dirty="0"/>
              <a:t> in 2018, 2021, and 2022 in the St. Pete coastal area. Can we use changes in water levels</a:t>
            </a:r>
            <a:r>
              <a:rPr lang="en-US" sz="1600" baseline="30000" dirty="0"/>
              <a:t>2 </a:t>
            </a:r>
            <a:r>
              <a:rPr lang="en-US" sz="1600" dirty="0"/>
              <a:t>to predict HAB events in the interest of decreasing negative impacts to health and tourism?</a:t>
            </a:r>
            <a:endParaRPr dirty="0"/>
          </a:p>
        </p:txBody>
      </p:sp>
      <p:sp>
        <p:nvSpPr>
          <p:cNvPr id="56" name="Google Shape;56;p2"/>
          <p:cNvSpPr/>
          <p:nvPr/>
        </p:nvSpPr>
        <p:spPr>
          <a:xfrm>
            <a:off x="539450" y="6067705"/>
            <a:ext cx="669766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Note: </a:t>
            </a:r>
            <a:r>
              <a:rPr lang="en-US" sz="800" b="0" i="0" u="none" strike="noStrike" cap="none" dirty="0">
                <a:solidFill>
                  <a:schemeClr val="dk1"/>
                </a:solidFill>
                <a:latin typeface="Arial"/>
                <a:ea typeface="Arial"/>
                <a:cs typeface="Arial"/>
                <a:sym typeface="Arial"/>
              </a:rPr>
              <a:t>¹ HAB events data taken from FWC Recent Harmful Algal Bloom (HAB) Events 2015 - 2022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Note: ²</a:t>
            </a:r>
            <a:r>
              <a:rPr lang="en-US" sz="800" b="0" i="0" u="none" strike="noStrike" cap="none" dirty="0">
                <a:solidFill>
                  <a:schemeClr val="dk1"/>
                </a:solidFill>
                <a:latin typeface="Arial"/>
                <a:ea typeface="Arial"/>
                <a:cs typeface="Arial"/>
                <a:sym typeface="Arial"/>
              </a:rPr>
              <a:t> Changes in water levels around St. Pete taken from NOAA Tides &amp; Currents: Station 8726520 St. Petersburg, FL 2015 – 2022</a:t>
            </a:r>
          </a:p>
          <a:p>
            <a:pPr marL="0" marR="0" lvl="0" indent="0" algn="l" rtl="0">
              <a:lnSpc>
                <a:spcPct val="100000"/>
              </a:lnSpc>
              <a:spcBef>
                <a:spcPts val="0"/>
              </a:spcBef>
              <a:spcAft>
                <a:spcPts val="0"/>
              </a:spcAft>
              <a:buClr>
                <a:srgbClr val="000000"/>
              </a:buClr>
              <a:buSzPts val="800"/>
              <a:buFont typeface="Arial"/>
              <a:buNone/>
            </a:pPr>
            <a:r>
              <a:rPr kumimoji="0" lang="en-US" sz="800" b="1" i="0" u="none" strike="noStrike" kern="0" cap="none" spc="0" normalizeH="0" baseline="0" noProof="0" dirty="0">
                <a:ln>
                  <a:noFill/>
                </a:ln>
                <a:solidFill>
                  <a:srgbClr val="002C46"/>
                </a:solidFill>
                <a:effectLst/>
                <a:uLnTx/>
                <a:uFillTx/>
                <a:latin typeface="Arial"/>
                <a:ea typeface="Arial"/>
                <a:cs typeface="Arial"/>
                <a:sym typeface="Arial"/>
              </a:rPr>
              <a:t>Source Note: </a:t>
            </a:r>
            <a:r>
              <a:rPr kumimoji="0" lang="en-US" sz="800" b="1" i="0" u="none" strike="noStrike" kern="0" cap="none" spc="0" normalizeH="0" baseline="30000" noProof="0" dirty="0">
                <a:ln>
                  <a:noFill/>
                </a:ln>
                <a:solidFill>
                  <a:srgbClr val="002C46"/>
                </a:solidFill>
                <a:effectLst/>
                <a:uLnTx/>
                <a:uFillTx/>
                <a:latin typeface="Arial"/>
                <a:ea typeface="Arial"/>
                <a:cs typeface="Arial"/>
                <a:sym typeface="Arial"/>
              </a:rPr>
              <a:t>3</a:t>
            </a:r>
            <a:r>
              <a:rPr kumimoji="0" lang="en-US" sz="800" b="0" i="0" u="none" strike="noStrike" kern="0" cap="none" spc="0" normalizeH="0" baseline="0" noProof="0" dirty="0">
                <a:ln>
                  <a:noFill/>
                </a:ln>
                <a:solidFill>
                  <a:srgbClr val="002C46"/>
                </a:solidFill>
                <a:effectLst/>
                <a:uLnTx/>
                <a:uFillTx/>
                <a:latin typeface="Arial"/>
                <a:ea typeface="Arial"/>
                <a:cs typeface="Arial"/>
                <a:sym typeface="Arial"/>
              </a:rPr>
              <a:t> HAB risk levels taken from WHO’s Guidelines for Safe Recreational Water Environments Chapter 8</a:t>
            </a:r>
            <a:endParaRPr sz="1400" b="0" i="0" u="none" strike="noStrike" cap="none" dirty="0">
              <a:solidFill>
                <a:srgbClr val="000000"/>
              </a:solidFill>
              <a:latin typeface="Arial"/>
              <a:ea typeface="Arial"/>
              <a:cs typeface="Arial"/>
              <a:sym typeface="Arial"/>
            </a:endParaRPr>
          </a:p>
        </p:txBody>
      </p:sp>
      <p:sp>
        <p:nvSpPr>
          <p:cNvPr id="64" name="Google Shape;64;p2"/>
          <p:cNvSpPr txBox="1"/>
          <p:nvPr/>
        </p:nvSpPr>
        <p:spPr>
          <a:xfrm>
            <a:off x="539450" y="4858207"/>
            <a:ext cx="7837084" cy="861734"/>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chemeClr val="dk1"/>
              </a:buClr>
              <a:buSzPts val="1000"/>
              <a:buFont typeface="+mj-lt"/>
              <a:buAutoNum type="arabicPeriod"/>
            </a:pPr>
            <a:r>
              <a:rPr lang="en-US" sz="1000" b="1" i="0" u="none" strike="noStrike" cap="none" dirty="0">
                <a:solidFill>
                  <a:schemeClr val="dk1"/>
                </a:solidFill>
                <a:latin typeface="Arial"/>
                <a:ea typeface="Arial"/>
                <a:cs typeface="Arial"/>
                <a:sym typeface="Arial"/>
              </a:rPr>
              <a:t>Correlation </a:t>
            </a:r>
            <a:endParaRPr sz="1400" b="0" i="0" u="none" strike="noStrike" cap="none" dirty="0">
              <a:solidFill>
                <a:srgbClr val="000000"/>
              </a:solidFill>
              <a:latin typeface="Arial"/>
              <a:ea typeface="Arial"/>
              <a:cs typeface="Arial"/>
              <a:sym typeface="Arial"/>
            </a:endParaRPr>
          </a:p>
          <a:p>
            <a:pPr marL="292100" marR="0" lvl="0" indent="-228600" algn="l" rtl="0">
              <a:lnSpc>
                <a:spcPct val="100000"/>
              </a:lnSpc>
              <a:spcBef>
                <a:spcPts val="0"/>
              </a:spcBef>
              <a:spcAft>
                <a:spcPts val="0"/>
              </a:spcAft>
              <a:buClr>
                <a:schemeClr val="dk1"/>
              </a:buClr>
              <a:buSzPts val="1000"/>
              <a:buFont typeface="+mj-lt"/>
              <a:buAutoNum type="arabicPeriod"/>
            </a:pPr>
            <a:endParaRPr sz="1000" b="1" i="0" u="none" strike="noStrike" cap="none" dirty="0">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000"/>
              <a:buFont typeface="+mj-lt"/>
              <a:buAutoNum type="arabicPeriod"/>
            </a:pPr>
            <a:r>
              <a:rPr lang="en-US" sz="1000" b="1" i="0" u="none" strike="noStrike" cap="none" dirty="0">
                <a:solidFill>
                  <a:schemeClr val="dk1"/>
                </a:solidFill>
                <a:latin typeface="Arial"/>
                <a:ea typeface="Arial"/>
                <a:cs typeface="Arial"/>
                <a:sym typeface="Arial"/>
              </a:rPr>
              <a:t>Time periods</a:t>
            </a:r>
            <a:endParaRPr lang="en-US" sz="1400" b="0" i="0" u="none" strike="noStrike" cap="none" baseline="30000" dirty="0">
              <a:solidFill>
                <a:srgbClr val="000000"/>
              </a:solidFill>
              <a:latin typeface="Arial"/>
              <a:ea typeface="Arial"/>
              <a:cs typeface="Arial"/>
              <a:sym typeface="Arial"/>
            </a:endParaRPr>
          </a:p>
          <a:p>
            <a:pPr marL="292100" marR="0" lvl="0" indent="-228600" algn="l" rtl="0">
              <a:lnSpc>
                <a:spcPct val="100000"/>
              </a:lnSpc>
              <a:spcBef>
                <a:spcPts val="0"/>
              </a:spcBef>
              <a:spcAft>
                <a:spcPts val="0"/>
              </a:spcAft>
              <a:buClr>
                <a:schemeClr val="dk1"/>
              </a:buClr>
              <a:buSzPts val="1000"/>
              <a:buFont typeface="+mj-lt"/>
              <a:buAutoNum type="arabicPeriod"/>
            </a:pPr>
            <a:endParaRPr sz="1000" b="0" i="0" u="none" strike="noStrike" cap="none" dirty="0">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000"/>
              <a:buFont typeface="+mj-lt"/>
              <a:buAutoNum type="arabicPeriod"/>
            </a:pPr>
            <a:r>
              <a:rPr lang="en-US" sz="1000" b="1" i="0" u="none" strike="noStrike" cap="none" dirty="0">
                <a:solidFill>
                  <a:schemeClr val="dk1"/>
                </a:solidFill>
                <a:latin typeface="Arial"/>
                <a:ea typeface="Arial"/>
                <a:cs typeface="Arial"/>
                <a:sym typeface="Arial"/>
              </a:rPr>
              <a:t>Risk levels</a:t>
            </a:r>
            <a:r>
              <a:rPr lang="en-US" sz="1000" b="1" i="0" u="none" strike="noStrike" cap="none" baseline="30000" dirty="0">
                <a:solidFill>
                  <a:schemeClr val="dk1"/>
                </a:solidFill>
                <a:latin typeface="Arial"/>
                <a:ea typeface="Arial"/>
                <a:cs typeface="Arial"/>
                <a:sym typeface="Arial"/>
              </a:rPr>
              <a:t>3</a:t>
            </a:r>
          </a:p>
        </p:txBody>
      </p:sp>
      <p:sp>
        <p:nvSpPr>
          <p:cNvPr id="66" name="Google Shape;66;p2"/>
          <p:cNvSpPr/>
          <p:nvPr/>
        </p:nvSpPr>
        <p:spPr>
          <a:xfrm>
            <a:off x="572859" y="4629327"/>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Arial"/>
                <a:ea typeface="Arial"/>
                <a:cs typeface="Arial"/>
                <a:sym typeface="Arial"/>
              </a:rPr>
              <a:t>Key Insights</a:t>
            </a:r>
            <a:endParaRPr sz="1400" b="0" i="0" u="none" strike="noStrike" cap="none">
              <a:solidFill>
                <a:srgbClr val="000000"/>
              </a:solidFill>
              <a:latin typeface="Arial"/>
              <a:ea typeface="Arial"/>
              <a:cs typeface="Arial"/>
              <a:sym typeface="Arial"/>
            </a:endParaRPr>
          </a:p>
        </p:txBody>
      </p:sp>
      <p:pic>
        <p:nvPicPr>
          <p:cNvPr id="7" name="Picture 6" descr="A graph of a graph&#10;&#10;Description automatically generated with medium confidence">
            <a:extLst>
              <a:ext uri="{FF2B5EF4-FFF2-40B4-BE49-F238E27FC236}">
                <a16:creationId xmlns:a16="http://schemas.microsoft.com/office/drawing/2014/main" id="{8E81043A-5FE5-5516-CDC5-6D2682A84629}"/>
              </a:ext>
            </a:extLst>
          </p:cNvPr>
          <p:cNvPicPr>
            <a:picLocks noChangeAspect="1"/>
          </p:cNvPicPr>
          <p:nvPr/>
        </p:nvPicPr>
        <p:blipFill>
          <a:blip r:embed="rId5"/>
          <a:stretch>
            <a:fillRect/>
          </a:stretch>
        </p:blipFill>
        <p:spPr>
          <a:xfrm>
            <a:off x="-1" y="1119781"/>
            <a:ext cx="8058429" cy="3049310"/>
          </a:xfrm>
          <a:prstGeom prst="rect">
            <a:avLst/>
          </a:prstGeom>
        </p:spPr>
      </p:pic>
      <p:pic>
        <p:nvPicPr>
          <p:cNvPr id="3" name="Picture 2" descr="A map of florida with cities&#10;&#10;Description automatically generated">
            <a:extLst>
              <a:ext uri="{FF2B5EF4-FFF2-40B4-BE49-F238E27FC236}">
                <a16:creationId xmlns:a16="http://schemas.microsoft.com/office/drawing/2014/main" id="{0B0D9615-2D6E-4CAA-73D5-BBEFFD6FB29C}"/>
              </a:ext>
            </a:extLst>
          </p:cNvPr>
          <p:cNvPicPr>
            <a:picLocks noChangeAspect="1"/>
          </p:cNvPicPr>
          <p:nvPr/>
        </p:nvPicPr>
        <p:blipFill>
          <a:blip r:embed="rId6"/>
          <a:stretch>
            <a:fillRect/>
          </a:stretch>
        </p:blipFill>
        <p:spPr>
          <a:xfrm>
            <a:off x="6872879" y="3552825"/>
            <a:ext cx="2058003" cy="23812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28" name="Group 27">
            <a:extLst>
              <a:ext uri="{FF2B5EF4-FFF2-40B4-BE49-F238E27FC236}">
                <a16:creationId xmlns:a16="http://schemas.microsoft.com/office/drawing/2014/main" id="{00E6BBD0-538F-9FC2-034C-67948B154BC7}"/>
              </a:ext>
            </a:extLst>
          </p:cNvPr>
          <p:cNvGrpSpPr/>
          <p:nvPr/>
        </p:nvGrpSpPr>
        <p:grpSpPr>
          <a:xfrm>
            <a:off x="5333413" y="4029579"/>
            <a:ext cx="3032222" cy="1991209"/>
            <a:chOff x="5043134" y="4012134"/>
            <a:chExt cx="3032222" cy="1991209"/>
          </a:xfrm>
        </p:grpSpPr>
        <p:pic>
          <p:nvPicPr>
            <p:cNvPr id="8" name="Picture 7" descr="A map of the state of tampa">
              <a:extLst>
                <a:ext uri="{FF2B5EF4-FFF2-40B4-BE49-F238E27FC236}">
                  <a16:creationId xmlns:a16="http://schemas.microsoft.com/office/drawing/2014/main" id="{DB88D54F-A929-5476-C63B-F159752A4D43}"/>
                </a:ext>
              </a:extLst>
            </p:cNvPr>
            <p:cNvPicPr>
              <a:picLocks noChangeAspect="1"/>
            </p:cNvPicPr>
            <p:nvPr/>
          </p:nvPicPr>
          <p:blipFill rotWithShape="1">
            <a:blip r:embed="rId7"/>
            <a:srcRect l="9948" r="11996" b="10489"/>
            <a:stretch/>
          </p:blipFill>
          <p:spPr>
            <a:xfrm>
              <a:off x="5043134" y="4012134"/>
              <a:ext cx="2466975" cy="1991209"/>
            </a:xfrm>
            <a:prstGeom prst="ellipse">
              <a:avLst/>
            </a:prstGeom>
            <a:ln>
              <a:solidFill>
                <a:schemeClr val="tx1"/>
              </a:solidFill>
            </a:ln>
            <a:effectLst/>
          </p:spPr>
        </p:pic>
        <p:sp>
          <p:nvSpPr>
            <p:cNvPr id="9" name="Oval 8">
              <a:extLst>
                <a:ext uri="{FF2B5EF4-FFF2-40B4-BE49-F238E27FC236}">
                  <a16:creationId xmlns:a16="http://schemas.microsoft.com/office/drawing/2014/main" id="{13B554E4-2FB4-1872-3187-022600C06DE1}"/>
                </a:ext>
              </a:extLst>
            </p:cNvPr>
            <p:cNvSpPr/>
            <p:nvPr/>
          </p:nvSpPr>
          <p:spPr>
            <a:xfrm>
              <a:off x="7795072" y="4704890"/>
              <a:ext cx="280284" cy="248328"/>
            </a:xfrm>
            <a:prstGeom prst="ellipse">
              <a:avLst/>
            </a:prstGeom>
            <a:noFill/>
            <a:ln w="12700">
              <a:solidFill>
                <a:schemeClr val="tx1">
                  <a:alpha val="6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B5BD8FC-2CE3-2000-A92A-CE9840DBAC5C}"/>
                </a:ext>
              </a:extLst>
            </p:cNvPr>
            <p:cNvCxnSpPr>
              <a:cxnSpLocks/>
              <a:stCxn id="9" idx="0"/>
              <a:endCxn id="8" idx="7"/>
            </p:cNvCxnSpPr>
            <p:nvPr/>
          </p:nvCxnSpPr>
          <p:spPr>
            <a:xfrm flipH="1" flipV="1">
              <a:off x="7148829" y="4303740"/>
              <a:ext cx="786385" cy="401150"/>
            </a:xfrm>
            <a:prstGeom prst="line">
              <a:avLst/>
            </a:prstGeom>
            <a:ln w="6350">
              <a:solidFill>
                <a:schemeClr val="tx1">
                  <a:alpha val="62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CBAE49-8F0A-CAD4-012F-7BCD626D8E21}"/>
                </a:ext>
              </a:extLst>
            </p:cNvPr>
            <p:cNvCxnSpPr>
              <a:cxnSpLocks/>
              <a:stCxn id="9" idx="4"/>
              <a:endCxn id="8" idx="5"/>
            </p:cNvCxnSpPr>
            <p:nvPr/>
          </p:nvCxnSpPr>
          <p:spPr>
            <a:xfrm flipH="1">
              <a:off x="7148829" y="4953218"/>
              <a:ext cx="786385" cy="758519"/>
            </a:xfrm>
            <a:prstGeom prst="line">
              <a:avLst/>
            </a:prstGeom>
            <a:ln w="6350">
              <a:solidFill>
                <a:schemeClr val="tx1">
                  <a:alpha val="62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8"/>
          <p:cNvSpPr txBox="1">
            <a:spLocks noGrp="1"/>
          </p:cNvSpPr>
          <p:nvPr>
            <p:ph type="title"/>
          </p:nvPr>
        </p:nvSpPr>
        <p:spPr>
          <a:xfrm>
            <a:off x="187468" y="241824"/>
            <a:ext cx="8185567" cy="3077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000" dirty="0">
                <a:solidFill>
                  <a:srgbClr val="002060"/>
                </a:solidFill>
              </a:rPr>
              <a:t>1 )  </a:t>
            </a:r>
            <a:r>
              <a:rPr lang="en-US" sz="1400" dirty="0">
                <a:solidFill>
                  <a:srgbClr val="002060"/>
                </a:solidFill>
              </a:rPr>
              <a:t>It does NOT appear that we will be able to predict HAB events through water level readings</a:t>
            </a:r>
            <a:endParaRPr dirty="0">
              <a:solidFill>
                <a:schemeClr val="accent6"/>
              </a:solidFill>
            </a:endParaRPr>
          </a:p>
        </p:txBody>
      </p:sp>
      <p:cxnSp>
        <p:nvCxnSpPr>
          <p:cNvPr id="80" name="Google Shape;80;p8"/>
          <p:cNvCxnSpPr/>
          <p:nvPr/>
        </p:nvCxnSpPr>
        <p:spPr>
          <a:xfrm>
            <a:off x="529732" y="5929991"/>
            <a:ext cx="8153160" cy="7814"/>
          </a:xfrm>
          <a:prstGeom prst="straightConnector1">
            <a:avLst/>
          </a:prstGeom>
          <a:noFill/>
          <a:ln w="38100" cap="flat" cmpd="sng">
            <a:solidFill>
              <a:srgbClr val="305391"/>
            </a:solidFill>
            <a:prstDash val="solid"/>
            <a:round/>
            <a:headEnd type="none" w="sm" len="sm"/>
            <a:tailEnd type="triangle" w="med" len="med"/>
          </a:ln>
        </p:spPr>
      </p:cxnSp>
      <p:sp>
        <p:nvSpPr>
          <p:cNvPr id="2" name="Google Shape;56;p2">
            <a:extLst>
              <a:ext uri="{FF2B5EF4-FFF2-40B4-BE49-F238E27FC236}">
                <a16:creationId xmlns:a16="http://schemas.microsoft.com/office/drawing/2014/main" id="{52B9978D-9E14-8C30-34C8-AD9A0A2737E5}"/>
              </a:ext>
            </a:extLst>
          </p:cNvPr>
          <p:cNvSpPr/>
          <p:nvPr/>
        </p:nvSpPr>
        <p:spPr>
          <a:xfrm>
            <a:off x="529732" y="6240772"/>
            <a:ext cx="669766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FWC Recent Harmful Algal Bloom (HAB) Events 2015 - 2022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NOAA Tides &amp; Currents: Station 8726520 St. Petersburg, FL 2015 – 2022</a:t>
            </a:r>
          </a:p>
          <a:p>
            <a:pPr marL="0" marR="0" lvl="0" indent="0" algn="l" rtl="0">
              <a:lnSpc>
                <a:spcPct val="100000"/>
              </a:lnSpc>
              <a:spcBef>
                <a:spcPts val="0"/>
              </a:spcBef>
              <a:spcAft>
                <a:spcPts val="0"/>
              </a:spcAft>
              <a:buClr>
                <a:srgbClr val="000000"/>
              </a:buClr>
              <a:buSzPts val="800"/>
              <a:buFont typeface="Arial"/>
              <a:buNone/>
            </a:pPr>
            <a:r>
              <a:rPr kumimoji="0" lang="en-US" sz="800" b="1" i="0" u="none" strike="noStrike" kern="0" cap="none" spc="0" normalizeH="0" baseline="0" noProof="0" dirty="0">
                <a:ln>
                  <a:noFill/>
                </a:ln>
                <a:solidFill>
                  <a:srgbClr val="002C46"/>
                </a:solidFill>
                <a:effectLst/>
                <a:uLnTx/>
                <a:uFillTx/>
                <a:latin typeface="Arial"/>
                <a:ea typeface="Arial"/>
                <a:cs typeface="Arial"/>
                <a:sym typeface="Arial"/>
              </a:rPr>
              <a:t>Source: </a:t>
            </a:r>
            <a:r>
              <a:rPr kumimoji="0" lang="en-US" sz="800" b="0" i="0" u="none" strike="noStrike" kern="0" cap="none" spc="0" normalizeH="0" baseline="0" noProof="0" dirty="0">
                <a:ln>
                  <a:noFill/>
                </a:ln>
                <a:solidFill>
                  <a:srgbClr val="002C46"/>
                </a:solidFill>
                <a:effectLst/>
                <a:uLnTx/>
                <a:uFillTx/>
                <a:latin typeface="Arial"/>
                <a:ea typeface="Arial"/>
                <a:cs typeface="Arial"/>
                <a:sym typeface="Arial"/>
              </a:rPr>
              <a:t>WHO’s Guidelines for Safe Recreational Water Environments Chapter 8</a:t>
            </a:r>
            <a:endParaRPr sz="1400" b="0" i="0" u="none" strike="noStrike" cap="none" dirty="0">
              <a:solidFill>
                <a:srgbClr val="000000"/>
              </a:solidFill>
              <a:latin typeface="Arial"/>
              <a:ea typeface="Arial"/>
              <a:cs typeface="Arial"/>
              <a:sym typeface="Arial"/>
            </a:endParaRPr>
          </a:p>
        </p:txBody>
      </p:sp>
      <p:pic>
        <p:nvPicPr>
          <p:cNvPr id="6" name="Picture 5" descr="A graph with a red line and blue squares&#10;&#10;Description automatically generated">
            <a:extLst>
              <a:ext uri="{FF2B5EF4-FFF2-40B4-BE49-F238E27FC236}">
                <a16:creationId xmlns:a16="http://schemas.microsoft.com/office/drawing/2014/main" id="{B82F775B-8267-7EB7-2BDD-16DAD4D41E5C}"/>
              </a:ext>
            </a:extLst>
          </p:cNvPr>
          <p:cNvPicPr>
            <a:picLocks noChangeAspect="1"/>
          </p:cNvPicPr>
          <p:nvPr/>
        </p:nvPicPr>
        <p:blipFill>
          <a:blip r:embed="rId3"/>
          <a:stretch>
            <a:fillRect/>
          </a:stretch>
        </p:blipFill>
        <p:spPr>
          <a:xfrm>
            <a:off x="187468" y="1140919"/>
            <a:ext cx="8495424" cy="4087503"/>
          </a:xfrm>
          <a:prstGeom prst="rect">
            <a:avLst/>
          </a:prstGeom>
        </p:spPr>
      </p:pic>
      <p:cxnSp>
        <p:nvCxnSpPr>
          <p:cNvPr id="10" name="Straight Arrow Connector 9">
            <a:extLst>
              <a:ext uri="{FF2B5EF4-FFF2-40B4-BE49-F238E27FC236}">
                <a16:creationId xmlns:a16="http://schemas.microsoft.com/office/drawing/2014/main" id="{066C8F41-1335-9CD1-AB28-E53A8008FFAB}"/>
              </a:ext>
            </a:extLst>
          </p:cNvPr>
          <p:cNvCxnSpPr>
            <a:cxnSpLocks/>
          </p:cNvCxnSpPr>
          <p:nvPr/>
        </p:nvCxnSpPr>
        <p:spPr>
          <a:xfrm flipH="1" flipV="1">
            <a:off x="5045496" y="1450054"/>
            <a:ext cx="2305563" cy="350013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ADC3689-8ED8-3E33-8215-853B64C510D2}"/>
              </a:ext>
            </a:extLst>
          </p:cNvPr>
          <p:cNvSpPr txBox="1"/>
          <p:nvPr/>
        </p:nvSpPr>
        <p:spPr>
          <a:xfrm>
            <a:off x="6567222" y="4950185"/>
            <a:ext cx="2115670" cy="703331"/>
          </a:xfrm>
          <a:prstGeom prst="rect">
            <a:avLst/>
          </a:prstGeom>
          <a:solidFill>
            <a:schemeClr val="accent6">
              <a:alpha val="30000"/>
            </a:schemeClr>
          </a:solidFill>
        </p:spPr>
        <p:txBody>
          <a:bodyPr wrap="square" rtlCol="0" anchor="ctr">
            <a:noAutofit/>
          </a:bodyPr>
          <a:lstStyle/>
          <a:p>
            <a:pPr algn="ctr"/>
            <a:r>
              <a:rPr lang="en-US" sz="1200" dirty="0">
                <a:solidFill>
                  <a:schemeClr val="accent3"/>
                </a:solidFill>
              </a:rPr>
              <a:t>Low R-squared value indicates low correlation</a:t>
            </a:r>
          </a:p>
        </p:txBody>
      </p:sp>
      <p:sp>
        <p:nvSpPr>
          <p:cNvPr id="14" name="TextBox 13">
            <a:extLst>
              <a:ext uri="{FF2B5EF4-FFF2-40B4-BE49-F238E27FC236}">
                <a16:creationId xmlns:a16="http://schemas.microsoft.com/office/drawing/2014/main" id="{142E103D-3AC2-5150-AAB0-B4998C92FC17}"/>
              </a:ext>
            </a:extLst>
          </p:cNvPr>
          <p:cNvSpPr txBox="1"/>
          <p:nvPr/>
        </p:nvSpPr>
        <p:spPr>
          <a:xfrm>
            <a:off x="187468" y="5154828"/>
            <a:ext cx="5307897" cy="294043"/>
          </a:xfrm>
          <a:prstGeom prst="rect">
            <a:avLst/>
          </a:prstGeom>
          <a:solidFill>
            <a:schemeClr val="bg1">
              <a:lumMod val="85000"/>
              <a:alpha val="30000"/>
            </a:schemeClr>
          </a:solidFill>
        </p:spPr>
        <p:txBody>
          <a:bodyPr wrap="square" rtlCol="0" anchor="ctr">
            <a:noAutofit/>
          </a:bodyPr>
          <a:lstStyle/>
          <a:p>
            <a:pPr algn="ctr"/>
            <a:r>
              <a:rPr lang="en-US" sz="1000" i="1" dirty="0">
                <a:solidFill>
                  <a:schemeClr val="accent3"/>
                </a:solidFill>
              </a:rPr>
              <a:t>Used logarithmic scale on y-axis due to large outliers and many 0-value observations</a:t>
            </a:r>
          </a:p>
        </p:txBody>
      </p:sp>
      <p:cxnSp>
        <p:nvCxnSpPr>
          <p:cNvPr id="16" name="Straight Arrow Connector 15">
            <a:extLst>
              <a:ext uri="{FF2B5EF4-FFF2-40B4-BE49-F238E27FC236}">
                <a16:creationId xmlns:a16="http://schemas.microsoft.com/office/drawing/2014/main" id="{B94735F9-4271-7756-ED8B-E950988CEF37}"/>
              </a:ext>
            </a:extLst>
          </p:cNvPr>
          <p:cNvCxnSpPr/>
          <p:nvPr/>
        </p:nvCxnSpPr>
        <p:spPr>
          <a:xfrm flipV="1">
            <a:off x="645459" y="4670612"/>
            <a:ext cx="170329" cy="48421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73" name="Google Shape;173;p3"/>
          <p:cNvSpPr txBox="1">
            <a:spLocks noGrp="1"/>
          </p:cNvSpPr>
          <p:nvPr>
            <p:ph type="title"/>
          </p:nvPr>
        </p:nvSpPr>
        <p:spPr>
          <a:xfrm>
            <a:off x="171450" y="212791"/>
            <a:ext cx="821923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000" b="1" i="0" u="none" strike="noStrike" cap="none" dirty="0">
                <a:solidFill>
                  <a:srgbClr val="002060"/>
                </a:solidFill>
                <a:latin typeface="Arial"/>
                <a:ea typeface="Arial"/>
                <a:cs typeface="Arial"/>
                <a:sym typeface="Arial"/>
              </a:rPr>
              <a:t>2 )  </a:t>
            </a:r>
            <a:r>
              <a:rPr lang="en-US" sz="1600" b="1" i="0" u="none" strike="noStrike" cap="none" dirty="0">
                <a:solidFill>
                  <a:srgbClr val="002060"/>
                </a:solidFill>
                <a:latin typeface="Arial"/>
                <a:ea typeface="Arial"/>
                <a:cs typeface="Arial"/>
                <a:sym typeface="Arial"/>
              </a:rPr>
              <a:t>2018 had the most recorded HAB events (141) and highest total algae growth (2.24M / mL)</a:t>
            </a:r>
            <a:endParaRPr sz="1600" b="1" i="0" u="none" strike="noStrike" cap="none" dirty="0">
              <a:solidFill>
                <a:srgbClr val="002060"/>
              </a:solidFill>
              <a:latin typeface="Arial"/>
              <a:ea typeface="Arial"/>
              <a:cs typeface="Arial"/>
              <a:sym typeface="Arial"/>
            </a:endParaRPr>
          </a:p>
        </p:txBody>
      </p:sp>
      <p:sp>
        <p:nvSpPr>
          <p:cNvPr id="2" name="Google Shape;56;p2">
            <a:extLst>
              <a:ext uri="{FF2B5EF4-FFF2-40B4-BE49-F238E27FC236}">
                <a16:creationId xmlns:a16="http://schemas.microsoft.com/office/drawing/2014/main" id="{62F0299B-8D29-F8D0-747E-2753DDF5BF72}"/>
              </a:ext>
            </a:extLst>
          </p:cNvPr>
          <p:cNvSpPr/>
          <p:nvPr/>
        </p:nvSpPr>
        <p:spPr>
          <a:xfrm>
            <a:off x="529732" y="6240772"/>
            <a:ext cx="669766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FWC Recent Harmful Algal Bloom (HAB) Events 2015 - 2022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NOAA Tides &amp; Currents: Station 8726520 St. Petersburg, FL 2015 – 2022</a:t>
            </a:r>
          </a:p>
          <a:p>
            <a:pPr marL="0" marR="0" lvl="0" indent="0" algn="l" rtl="0">
              <a:lnSpc>
                <a:spcPct val="100000"/>
              </a:lnSpc>
              <a:spcBef>
                <a:spcPts val="0"/>
              </a:spcBef>
              <a:spcAft>
                <a:spcPts val="0"/>
              </a:spcAft>
              <a:buClr>
                <a:srgbClr val="000000"/>
              </a:buClr>
              <a:buSzPts val="800"/>
              <a:buFont typeface="Arial"/>
              <a:buNone/>
            </a:pPr>
            <a:r>
              <a:rPr kumimoji="0" lang="en-US" sz="800" b="1" i="0" u="none" strike="noStrike" kern="0" cap="none" spc="0" normalizeH="0" baseline="0" noProof="0" dirty="0">
                <a:ln>
                  <a:noFill/>
                </a:ln>
                <a:solidFill>
                  <a:srgbClr val="002C46"/>
                </a:solidFill>
                <a:effectLst/>
                <a:uLnTx/>
                <a:uFillTx/>
                <a:latin typeface="Arial"/>
                <a:ea typeface="Arial"/>
                <a:cs typeface="Arial"/>
                <a:sym typeface="Arial"/>
              </a:rPr>
              <a:t>Source: </a:t>
            </a:r>
            <a:r>
              <a:rPr kumimoji="0" lang="en-US" sz="800" b="0" i="0" u="none" strike="noStrike" kern="0" cap="none" spc="0" normalizeH="0" baseline="0" noProof="0" dirty="0">
                <a:ln>
                  <a:noFill/>
                </a:ln>
                <a:solidFill>
                  <a:srgbClr val="002C46"/>
                </a:solidFill>
                <a:effectLst/>
                <a:uLnTx/>
                <a:uFillTx/>
                <a:latin typeface="Arial"/>
                <a:ea typeface="Arial"/>
                <a:cs typeface="Arial"/>
                <a:sym typeface="Arial"/>
              </a:rPr>
              <a:t>WHO’s Guidelines for Safe Recreational Water Environments Chapter 8</a:t>
            </a:r>
            <a:endParaRPr sz="1400" b="0" i="0" u="none" strike="noStrike" cap="none" dirty="0">
              <a:solidFill>
                <a:srgbClr val="000000"/>
              </a:solidFill>
              <a:latin typeface="Arial"/>
              <a:ea typeface="Arial"/>
              <a:cs typeface="Arial"/>
              <a:sym typeface="Arial"/>
            </a:endParaRPr>
          </a:p>
        </p:txBody>
      </p:sp>
      <p:pic>
        <p:nvPicPr>
          <p:cNvPr id="6" name="Picture 5" descr="A graph with numbers and a bar chart&#10;&#10;Description automatically generated with medium confidence">
            <a:extLst>
              <a:ext uri="{FF2B5EF4-FFF2-40B4-BE49-F238E27FC236}">
                <a16:creationId xmlns:a16="http://schemas.microsoft.com/office/drawing/2014/main" id="{679E3F5B-2928-216F-07EE-3494B57AE0F7}"/>
              </a:ext>
            </a:extLst>
          </p:cNvPr>
          <p:cNvPicPr>
            <a:picLocks noChangeAspect="1"/>
          </p:cNvPicPr>
          <p:nvPr/>
        </p:nvPicPr>
        <p:blipFill>
          <a:blip r:embed="rId3"/>
          <a:stretch>
            <a:fillRect/>
          </a:stretch>
        </p:blipFill>
        <p:spPr>
          <a:xfrm>
            <a:off x="69133" y="1073457"/>
            <a:ext cx="8770991" cy="4314331"/>
          </a:xfrm>
          <a:prstGeom prst="rect">
            <a:avLst/>
          </a:prstGeom>
        </p:spPr>
      </p:pic>
      <p:sp>
        <p:nvSpPr>
          <p:cNvPr id="7" name="TextBox 6">
            <a:extLst>
              <a:ext uri="{FF2B5EF4-FFF2-40B4-BE49-F238E27FC236}">
                <a16:creationId xmlns:a16="http://schemas.microsoft.com/office/drawing/2014/main" id="{6948C477-4B76-FB07-A0AD-D993F1B1FB30}"/>
              </a:ext>
            </a:extLst>
          </p:cNvPr>
          <p:cNvSpPr txBox="1"/>
          <p:nvPr/>
        </p:nvSpPr>
        <p:spPr>
          <a:xfrm>
            <a:off x="7019924" y="5484670"/>
            <a:ext cx="1820200" cy="756102"/>
          </a:xfrm>
          <a:prstGeom prst="rect">
            <a:avLst/>
          </a:prstGeom>
          <a:solidFill>
            <a:schemeClr val="accent6">
              <a:alpha val="30000"/>
            </a:schemeClr>
          </a:solidFill>
        </p:spPr>
        <p:txBody>
          <a:bodyPr wrap="square" rtlCol="0" anchor="ctr">
            <a:noAutofit/>
          </a:bodyPr>
          <a:lstStyle/>
          <a:p>
            <a:pPr algn="ctr"/>
            <a:r>
              <a:rPr lang="en-US" sz="1200" dirty="0">
                <a:solidFill>
                  <a:schemeClr val="accent3"/>
                </a:solidFill>
              </a:rPr>
              <a:t>2022 had high algae cell counts but fewer recorded HAB events</a:t>
            </a:r>
          </a:p>
        </p:txBody>
      </p:sp>
      <p:cxnSp>
        <p:nvCxnSpPr>
          <p:cNvPr id="9" name="Straight Arrow Connector 8">
            <a:extLst>
              <a:ext uri="{FF2B5EF4-FFF2-40B4-BE49-F238E27FC236}">
                <a16:creationId xmlns:a16="http://schemas.microsoft.com/office/drawing/2014/main" id="{6F1E004A-2535-156B-067D-8FABFB0C114B}"/>
              </a:ext>
            </a:extLst>
          </p:cNvPr>
          <p:cNvCxnSpPr>
            <a:cxnSpLocks/>
          </p:cNvCxnSpPr>
          <p:nvPr/>
        </p:nvCxnSpPr>
        <p:spPr>
          <a:xfrm flipH="1" flipV="1">
            <a:off x="7227399" y="4948518"/>
            <a:ext cx="311919" cy="53615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DE6557BD-472B-C308-221C-567F33950E6B}"/>
            </a:ext>
          </a:extLst>
        </p:cNvPr>
        <p:cNvGrpSpPr/>
        <p:nvPr/>
      </p:nvGrpSpPr>
      <p:grpSpPr>
        <a:xfrm>
          <a:off x="0" y="0"/>
          <a:ext cx="0" cy="0"/>
          <a:chOff x="0" y="0"/>
          <a:chExt cx="0" cy="0"/>
        </a:xfrm>
      </p:grpSpPr>
      <p:sp>
        <p:nvSpPr>
          <p:cNvPr id="173" name="Google Shape;173;p3">
            <a:extLst>
              <a:ext uri="{FF2B5EF4-FFF2-40B4-BE49-F238E27FC236}">
                <a16:creationId xmlns:a16="http://schemas.microsoft.com/office/drawing/2014/main" id="{1A1087E7-DBED-52A0-0F5B-FAA3D6C16913}"/>
              </a:ext>
            </a:extLst>
          </p:cNvPr>
          <p:cNvSpPr txBox="1">
            <a:spLocks noGrp="1"/>
          </p:cNvSpPr>
          <p:nvPr>
            <p:ph type="title"/>
          </p:nvPr>
        </p:nvSpPr>
        <p:spPr>
          <a:xfrm>
            <a:off x="529732" y="221224"/>
            <a:ext cx="8260256"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The longest running and largest volume of algae growth occurred from Q3 - Q4 2018 (2.21M cells/mL)</a:t>
            </a:r>
            <a:endParaRPr sz="1600" b="1" i="0" u="none" strike="noStrike" cap="none" dirty="0">
              <a:solidFill>
                <a:srgbClr val="002060"/>
              </a:solidFill>
              <a:latin typeface="Arial"/>
              <a:ea typeface="Arial"/>
              <a:cs typeface="Arial"/>
              <a:sym typeface="Arial"/>
            </a:endParaRPr>
          </a:p>
        </p:txBody>
      </p:sp>
      <p:sp>
        <p:nvSpPr>
          <p:cNvPr id="2" name="Google Shape;56;p2">
            <a:extLst>
              <a:ext uri="{FF2B5EF4-FFF2-40B4-BE49-F238E27FC236}">
                <a16:creationId xmlns:a16="http://schemas.microsoft.com/office/drawing/2014/main" id="{179E974B-F057-004C-950B-3FAA5F5BD819}"/>
              </a:ext>
            </a:extLst>
          </p:cNvPr>
          <p:cNvSpPr/>
          <p:nvPr/>
        </p:nvSpPr>
        <p:spPr>
          <a:xfrm>
            <a:off x="529732" y="6240772"/>
            <a:ext cx="669766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FWC Recent Harmful Algal Bloom (HAB) Events 2015 - 2022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NOAA Tides &amp; Currents: Station 8726520 St. Petersburg, FL 2015 – 2022</a:t>
            </a:r>
          </a:p>
          <a:p>
            <a:pPr marL="0" marR="0" lvl="0" indent="0" algn="l" rtl="0">
              <a:lnSpc>
                <a:spcPct val="100000"/>
              </a:lnSpc>
              <a:spcBef>
                <a:spcPts val="0"/>
              </a:spcBef>
              <a:spcAft>
                <a:spcPts val="0"/>
              </a:spcAft>
              <a:buClr>
                <a:srgbClr val="000000"/>
              </a:buClr>
              <a:buSzPts val="800"/>
              <a:buFont typeface="Arial"/>
              <a:buNone/>
            </a:pPr>
            <a:r>
              <a:rPr kumimoji="0" lang="en-US" sz="800" b="1" i="0" u="none" strike="noStrike" kern="0" cap="none" spc="0" normalizeH="0" baseline="0" noProof="0" dirty="0">
                <a:ln>
                  <a:noFill/>
                </a:ln>
                <a:solidFill>
                  <a:srgbClr val="002C46"/>
                </a:solidFill>
                <a:effectLst/>
                <a:uLnTx/>
                <a:uFillTx/>
                <a:latin typeface="Arial"/>
                <a:ea typeface="Arial"/>
                <a:cs typeface="Arial"/>
                <a:sym typeface="Arial"/>
              </a:rPr>
              <a:t>Source: </a:t>
            </a:r>
            <a:r>
              <a:rPr kumimoji="0" lang="en-US" sz="800" b="0" i="0" u="none" strike="noStrike" kern="0" cap="none" spc="0" normalizeH="0" baseline="0" noProof="0" dirty="0">
                <a:ln>
                  <a:noFill/>
                </a:ln>
                <a:solidFill>
                  <a:srgbClr val="002C46"/>
                </a:solidFill>
                <a:effectLst/>
                <a:uLnTx/>
                <a:uFillTx/>
                <a:latin typeface="Arial"/>
                <a:ea typeface="Arial"/>
                <a:cs typeface="Arial"/>
                <a:sym typeface="Arial"/>
              </a:rPr>
              <a:t>WHO’s Guidelines for Safe Recreational Water Environments Chapter 8</a:t>
            </a:r>
            <a:endParaRPr sz="1400" b="0" i="0" u="none" strike="noStrike" cap="none" dirty="0">
              <a:solidFill>
                <a:srgbClr val="000000"/>
              </a:solidFill>
              <a:latin typeface="Arial"/>
              <a:ea typeface="Arial"/>
              <a:cs typeface="Arial"/>
              <a:sym typeface="Arial"/>
            </a:endParaRPr>
          </a:p>
        </p:txBody>
      </p:sp>
      <p:pic>
        <p:nvPicPr>
          <p:cNvPr id="4" name="Picture 3" descr="A graph of a number of cells&#10;&#10;Description automatically generated with medium confidence">
            <a:extLst>
              <a:ext uri="{FF2B5EF4-FFF2-40B4-BE49-F238E27FC236}">
                <a16:creationId xmlns:a16="http://schemas.microsoft.com/office/drawing/2014/main" id="{09281FF8-ADC9-2CC9-4FFB-30F80F6306CD}"/>
              </a:ext>
            </a:extLst>
          </p:cNvPr>
          <p:cNvPicPr>
            <a:picLocks noChangeAspect="1"/>
          </p:cNvPicPr>
          <p:nvPr/>
        </p:nvPicPr>
        <p:blipFill>
          <a:blip r:embed="rId3"/>
          <a:stretch>
            <a:fillRect/>
          </a:stretch>
        </p:blipFill>
        <p:spPr>
          <a:xfrm>
            <a:off x="222258" y="1535442"/>
            <a:ext cx="8720446" cy="4704451"/>
          </a:xfrm>
          <a:prstGeom prst="rect">
            <a:avLst/>
          </a:prstGeom>
        </p:spPr>
      </p:pic>
      <p:grpSp>
        <p:nvGrpSpPr>
          <p:cNvPr id="12" name="Group 11">
            <a:extLst>
              <a:ext uri="{FF2B5EF4-FFF2-40B4-BE49-F238E27FC236}">
                <a16:creationId xmlns:a16="http://schemas.microsoft.com/office/drawing/2014/main" id="{256A52AA-C802-B8D2-8065-910E3C253C2E}"/>
              </a:ext>
            </a:extLst>
          </p:cNvPr>
          <p:cNvGrpSpPr/>
          <p:nvPr/>
        </p:nvGrpSpPr>
        <p:grpSpPr>
          <a:xfrm>
            <a:off x="5249044" y="1094395"/>
            <a:ext cx="1978355" cy="780932"/>
            <a:chOff x="7323467" y="2972280"/>
            <a:chExt cx="1531345" cy="959537"/>
          </a:xfrm>
          <a:solidFill>
            <a:schemeClr val="bg1">
              <a:lumMod val="85000"/>
            </a:schemeClr>
          </a:solidFill>
        </p:grpSpPr>
        <p:sp>
          <p:nvSpPr>
            <p:cNvPr id="9" name="Google Shape;196;p6">
              <a:extLst>
                <a:ext uri="{FF2B5EF4-FFF2-40B4-BE49-F238E27FC236}">
                  <a16:creationId xmlns:a16="http://schemas.microsoft.com/office/drawing/2014/main" id="{D285393A-737E-D77A-D9C0-E1045E01394F}"/>
                </a:ext>
              </a:extLst>
            </p:cNvPr>
            <p:cNvSpPr/>
            <p:nvPr/>
          </p:nvSpPr>
          <p:spPr>
            <a:xfrm>
              <a:off x="7323467" y="2972280"/>
              <a:ext cx="1531345" cy="959537"/>
            </a:xfrm>
            <a:prstGeom prst="rect">
              <a:avLst/>
            </a:prstGeom>
            <a:grpFill/>
            <a:ln w="1905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0" name="Google Shape;198;p6">
              <a:extLst>
                <a:ext uri="{FF2B5EF4-FFF2-40B4-BE49-F238E27FC236}">
                  <a16:creationId xmlns:a16="http://schemas.microsoft.com/office/drawing/2014/main" id="{AB27AD06-648F-DFAE-041D-D5768C70F404}"/>
                </a:ext>
              </a:extLst>
            </p:cNvPr>
            <p:cNvSpPr txBox="1"/>
            <p:nvPr/>
          </p:nvSpPr>
          <p:spPr>
            <a:xfrm>
              <a:off x="7417856" y="3036570"/>
              <a:ext cx="1342566" cy="830956"/>
            </a:xfrm>
            <a:prstGeom prst="rect">
              <a:avLst/>
            </a:prstGeom>
            <a:grpFill/>
            <a:ln>
              <a:noFill/>
            </a:ln>
          </p:spPr>
          <p:txBody>
            <a:bodyPr spcFirstLastPara="1" wrap="square" lIns="91425" tIns="45700" rIns="91425" bIns="45700" anchor="t" anchorCtr="0">
              <a:spAutoFit/>
            </a:bodyPr>
            <a:lstStyle/>
            <a:p>
              <a:pPr marR="0" lvl="0" algn="ctr" rtl="0">
                <a:lnSpc>
                  <a:spcPct val="100000"/>
                </a:lnSpc>
                <a:spcBef>
                  <a:spcPts val="0"/>
                </a:spcBef>
                <a:spcAft>
                  <a:spcPts val="0"/>
                </a:spcAft>
                <a:buClr>
                  <a:schemeClr val="dk1"/>
                </a:buClr>
                <a:buSzPts val="1400"/>
              </a:pPr>
              <a:r>
                <a:rPr lang="en-US" sz="1200" b="0" i="0" u="none" strike="noStrike" cap="none" dirty="0">
                  <a:solidFill>
                    <a:schemeClr val="accent3"/>
                  </a:solidFill>
                  <a:latin typeface="Arial"/>
                  <a:ea typeface="Arial"/>
                  <a:cs typeface="Arial"/>
                  <a:sym typeface="Arial"/>
                </a:rPr>
                <a:t>Q3 2021 and Q4 2022 had the next-highest total algae growth</a:t>
              </a:r>
            </a:p>
          </p:txBody>
        </p:sp>
      </p:grpSp>
      <p:grpSp>
        <p:nvGrpSpPr>
          <p:cNvPr id="27" name="Group 26">
            <a:extLst>
              <a:ext uri="{FF2B5EF4-FFF2-40B4-BE49-F238E27FC236}">
                <a16:creationId xmlns:a16="http://schemas.microsoft.com/office/drawing/2014/main" id="{4496CBA2-524C-5D36-2F8D-E50E831AFC13}"/>
              </a:ext>
            </a:extLst>
          </p:cNvPr>
          <p:cNvGrpSpPr/>
          <p:nvPr/>
        </p:nvGrpSpPr>
        <p:grpSpPr>
          <a:xfrm>
            <a:off x="1976717" y="4412355"/>
            <a:ext cx="5008003" cy="881471"/>
            <a:chOff x="1819835" y="4250991"/>
            <a:chExt cx="5008003" cy="881471"/>
          </a:xfrm>
        </p:grpSpPr>
        <p:grpSp>
          <p:nvGrpSpPr>
            <p:cNvPr id="11" name="Group 10">
              <a:extLst>
                <a:ext uri="{FF2B5EF4-FFF2-40B4-BE49-F238E27FC236}">
                  <a16:creationId xmlns:a16="http://schemas.microsoft.com/office/drawing/2014/main" id="{0752F5A9-EF6B-D3FB-63BE-E59379203CB0}"/>
                </a:ext>
              </a:extLst>
            </p:cNvPr>
            <p:cNvGrpSpPr/>
            <p:nvPr/>
          </p:nvGrpSpPr>
          <p:grpSpPr>
            <a:xfrm>
              <a:off x="2907646" y="4321477"/>
              <a:ext cx="1941837" cy="810985"/>
              <a:chOff x="7309596" y="4298897"/>
              <a:chExt cx="1531345" cy="1035103"/>
            </a:xfrm>
            <a:solidFill>
              <a:schemeClr val="bg1">
                <a:lumMod val="85000"/>
              </a:schemeClr>
            </a:solidFill>
          </p:grpSpPr>
          <p:sp>
            <p:nvSpPr>
              <p:cNvPr id="5" name="Google Shape;196;p6">
                <a:extLst>
                  <a:ext uri="{FF2B5EF4-FFF2-40B4-BE49-F238E27FC236}">
                    <a16:creationId xmlns:a16="http://schemas.microsoft.com/office/drawing/2014/main" id="{F9F0D9A2-AE9F-8C36-6B1C-E6451693A651}"/>
                  </a:ext>
                </a:extLst>
              </p:cNvPr>
              <p:cNvSpPr/>
              <p:nvPr/>
            </p:nvSpPr>
            <p:spPr>
              <a:xfrm>
                <a:off x="7309596" y="4298897"/>
                <a:ext cx="1531345" cy="1035103"/>
              </a:xfrm>
              <a:prstGeom prst="rect">
                <a:avLst/>
              </a:prstGeom>
              <a:grpFill/>
              <a:ln w="1905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7" name="Google Shape;198;p6">
                <a:extLst>
                  <a:ext uri="{FF2B5EF4-FFF2-40B4-BE49-F238E27FC236}">
                    <a16:creationId xmlns:a16="http://schemas.microsoft.com/office/drawing/2014/main" id="{9F95058A-785A-957E-7C7C-76EE0436D547}"/>
                  </a:ext>
                </a:extLst>
              </p:cNvPr>
              <p:cNvSpPr txBox="1"/>
              <p:nvPr/>
            </p:nvSpPr>
            <p:spPr>
              <a:xfrm>
                <a:off x="7392380" y="4400970"/>
                <a:ext cx="1397608" cy="830956"/>
              </a:xfrm>
              <a:prstGeom prst="rect">
                <a:avLst/>
              </a:prstGeom>
              <a:grpFill/>
              <a:ln>
                <a:noFill/>
              </a:ln>
            </p:spPr>
            <p:txBody>
              <a:bodyPr spcFirstLastPara="1" wrap="square" lIns="91425" tIns="45700" rIns="91425" bIns="45700" anchor="t" anchorCtr="0">
                <a:spAutoFit/>
              </a:bodyPr>
              <a:lstStyle/>
              <a:p>
                <a:pPr marR="0" lvl="0" algn="ctr" rtl="0">
                  <a:lnSpc>
                    <a:spcPct val="100000"/>
                  </a:lnSpc>
                  <a:spcBef>
                    <a:spcPts val="0"/>
                  </a:spcBef>
                  <a:spcAft>
                    <a:spcPts val="0"/>
                  </a:spcAft>
                  <a:buClr>
                    <a:schemeClr val="dk1"/>
                  </a:buClr>
                  <a:buSzPts val="1400"/>
                </a:pPr>
                <a:r>
                  <a:rPr lang="en-US" sz="1200" b="0" i="0" u="none" strike="noStrike" cap="none" dirty="0">
                    <a:solidFill>
                      <a:schemeClr val="accent3"/>
                    </a:solidFill>
                    <a:latin typeface="Arial"/>
                    <a:ea typeface="Arial"/>
                    <a:cs typeface="Arial"/>
                    <a:sym typeface="Arial"/>
                  </a:rPr>
                  <a:t>These quarters also had the most outliers in cell count/mL</a:t>
                </a:r>
                <a:endParaRPr sz="1200" b="0" i="0" u="none" strike="noStrike" cap="none" dirty="0">
                  <a:solidFill>
                    <a:schemeClr val="accent3"/>
                  </a:solidFill>
                  <a:latin typeface="Arial"/>
                  <a:ea typeface="Arial"/>
                  <a:cs typeface="Arial"/>
                  <a:sym typeface="Arial"/>
                </a:endParaRPr>
              </a:p>
            </p:txBody>
          </p:sp>
        </p:grpSp>
        <p:cxnSp>
          <p:nvCxnSpPr>
            <p:cNvPr id="14" name="Straight Arrow Connector 13">
              <a:extLst>
                <a:ext uri="{FF2B5EF4-FFF2-40B4-BE49-F238E27FC236}">
                  <a16:creationId xmlns:a16="http://schemas.microsoft.com/office/drawing/2014/main" id="{762207F5-C20A-4DEC-B4FC-1438AB919915}"/>
                </a:ext>
              </a:extLst>
            </p:cNvPr>
            <p:cNvCxnSpPr>
              <a:cxnSpLocks/>
            </p:cNvCxnSpPr>
            <p:nvPr/>
          </p:nvCxnSpPr>
          <p:spPr>
            <a:xfrm flipH="1">
              <a:off x="1819835" y="4807759"/>
              <a:ext cx="1087811" cy="24904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AB3233-864C-6457-B789-FCDF8F2B98B1}"/>
                </a:ext>
              </a:extLst>
            </p:cNvPr>
            <p:cNvCxnSpPr>
              <a:cxnSpLocks/>
            </p:cNvCxnSpPr>
            <p:nvPr/>
          </p:nvCxnSpPr>
          <p:spPr>
            <a:xfrm flipH="1">
              <a:off x="2098034" y="4892365"/>
              <a:ext cx="806352" cy="23923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0B28A67-3A82-F373-8147-A3D5AC7052F0}"/>
                </a:ext>
              </a:extLst>
            </p:cNvPr>
            <p:cNvCxnSpPr>
              <a:cxnSpLocks/>
            </p:cNvCxnSpPr>
            <p:nvPr/>
          </p:nvCxnSpPr>
          <p:spPr>
            <a:xfrm>
              <a:off x="4849483" y="4686458"/>
              <a:ext cx="511411" cy="35496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B7FB21-744A-8A93-0869-79C54BD14E62}"/>
                </a:ext>
              </a:extLst>
            </p:cNvPr>
            <p:cNvCxnSpPr>
              <a:cxnSpLocks/>
            </p:cNvCxnSpPr>
            <p:nvPr/>
          </p:nvCxnSpPr>
          <p:spPr>
            <a:xfrm flipV="1">
              <a:off x="4849483" y="4250991"/>
              <a:ext cx="1978355" cy="28515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136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4" name="Picture 3" descr="A graph with numbers and a line&#10;&#10;Description automatically generated">
            <a:extLst>
              <a:ext uri="{FF2B5EF4-FFF2-40B4-BE49-F238E27FC236}">
                <a16:creationId xmlns:a16="http://schemas.microsoft.com/office/drawing/2014/main" id="{4342739C-0997-70BF-ABF3-38B8B1EA4250}"/>
              </a:ext>
            </a:extLst>
          </p:cNvPr>
          <p:cNvPicPr>
            <a:picLocks noChangeAspect="1"/>
          </p:cNvPicPr>
          <p:nvPr/>
        </p:nvPicPr>
        <p:blipFill>
          <a:blip r:embed="rId3"/>
          <a:stretch>
            <a:fillRect/>
          </a:stretch>
        </p:blipFill>
        <p:spPr>
          <a:xfrm>
            <a:off x="0" y="922830"/>
            <a:ext cx="8928467" cy="4536676"/>
          </a:xfrm>
          <a:prstGeom prst="rect">
            <a:avLst/>
          </a:prstGeom>
        </p:spPr>
      </p:pic>
      <p:sp>
        <p:nvSpPr>
          <p:cNvPr id="195" name="Google Shape;195;p6"/>
          <p:cNvSpPr txBox="1">
            <a:spLocks noGrp="1"/>
          </p:cNvSpPr>
          <p:nvPr>
            <p:ph type="title"/>
          </p:nvPr>
        </p:nvSpPr>
        <p:spPr>
          <a:xfrm>
            <a:off x="171450" y="230188"/>
            <a:ext cx="8618538"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000" b="1" i="0" u="none" strike="noStrike" cap="none" dirty="0">
                <a:solidFill>
                  <a:srgbClr val="002060"/>
                </a:solidFill>
                <a:latin typeface="Arial"/>
                <a:ea typeface="Arial"/>
                <a:cs typeface="Arial"/>
                <a:sym typeface="Arial"/>
              </a:rPr>
              <a:t>3 ) </a:t>
            </a:r>
            <a:r>
              <a:rPr lang="en-US" sz="1600" b="1" i="0" u="none" strike="noStrike" cap="none" dirty="0">
                <a:solidFill>
                  <a:srgbClr val="002060"/>
                </a:solidFill>
                <a:latin typeface="Arial"/>
                <a:ea typeface="Arial"/>
                <a:cs typeface="Arial"/>
                <a:sym typeface="Arial"/>
              </a:rPr>
              <a:t>There appears to be some overlap in seasonality for HAB events and water level changes, though they are most likely NOT directly related</a:t>
            </a:r>
            <a:endParaRPr sz="1600" b="1" i="0" u="none" strike="noStrike" cap="none" dirty="0">
              <a:solidFill>
                <a:srgbClr val="002060"/>
              </a:solidFill>
              <a:latin typeface="Arial"/>
              <a:ea typeface="Arial"/>
              <a:cs typeface="Arial"/>
              <a:sym typeface="Arial"/>
            </a:endParaRPr>
          </a:p>
        </p:txBody>
      </p:sp>
      <p:sp>
        <p:nvSpPr>
          <p:cNvPr id="2" name="Google Shape;56;p2">
            <a:extLst>
              <a:ext uri="{FF2B5EF4-FFF2-40B4-BE49-F238E27FC236}">
                <a16:creationId xmlns:a16="http://schemas.microsoft.com/office/drawing/2014/main" id="{7FB7B281-7248-19DB-A9D2-BA6A1149D28B}"/>
              </a:ext>
            </a:extLst>
          </p:cNvPr>
          <p:cNvSpPr/>
          <p:nvPr/>
        </p:nvSpPr>
        <p:spPr>
          <a:xfrm>
            <a:off x="529732" y="6240772"/>
            <a:ext cx="669766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FWC Recent Harmful Algal Bloom (HAB) Events 2015 - 2022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NOAA Tides &amp; Currents: Station 8726520 St. Petersburg, FL 2015 – 2022</a:t>
            </a:r>
          </a:p>
          <a:p>
            <a:pPr marL="0" marR="0" lvl="0" indent="0" algn="l" rtl="0">
              <a:lnSpc>
                <a:spcPct val="100000"/>
              </a:lnSpc>
              <a:spcBef>
                <a:spcPts val="0"/>
              </a:spcBef>
              <a:spcAft>
                <a:spcPts val="0"/>
              </a:spcAft>
              <a:buClr>
                <a:srgbClr val="000000"/>
              </a:buClr>
              <a:buSzPts val="800"/>
              <a:buFont typeface="Arial"/>
              <a:buNone/>
            </a:pPr>
            <a:r>
              <a:rPr kumimoji="0" lang="en-US" sz="800" b="1" i="0" u="none" strike="noStrike" kern="0" cap="none" spc="0" normalizeH="0" baseline="0" noProof="0" dirty="0">
                <a:ln>
                  <a:noFill/>
                </a:ln>
                <a:solidFill>
                  <a:srgbClr val="002C46"/>
                </a:solidFill>
                <a:effectLst/>
                <a:uLnTx/>
                <a:uFillTx/>
                <a:latin typeface="Arial"/>
                <a:ea typeface="Arial"/>
                <a:cs typeface="Arial"/>
                <a:sym typeface="Arial"/>
              </a:rPr>
              <a:t>Source: </a:t>
            </a:r>
            <a:r>
              <a:rPr kumimoji="0" lang="en-US" sz="800" b="0" i="0" u="none" strike="noStrike" kern="0" cap="none" spc="0" normalizeH="0" baseline="0" noProof="0" dirty="0">
                <a:ln>
                  <a:noFill/>
                </a:ln>
                <a:solidFill>
                  <a:srgbClr val="002C46"/>
                </a:solidFill>
                <a:effectLst/>
                <a:uLnTx/>
                <a:uFillTx/>
                <a:latin typeface="Arial"/>
                <a:ea typeface="Arial"/>
                <a:cs typeface="Arial"/>
                <a:sym typeface="Arial"/>
              </a:rPr>
              <a:t>WHO’s Guidelines for Safe Recreational Water Environments Chapter 8</a:t>
            </a:r>
            <a:endParaRPr sz="14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FE2EE3CC-CD2F-141A-AB2B-4F6DE0E42DFF}"/>
              </a:ext>
            </a:extLst>
          </p:cNvPr>
          <p:cNvSpPr txBox="1"/>
          <p:nvPr/>
        </p:nvSpPr>
        <p:spPr>
          <a:xfrm>
            <a:off x="6221506" y="5598150"/>
            <a:ext cx="2577159" cy="642622"/>
          </a:xfrm>
          <a:prstGeom prst="rect">
            <a:avLst/>
          </a:prstGeom>
          <a:solidFill>
            <a:schemeClr val="accent6">
              <a:alpha val="30000"/>
            </a:schemeClr>
          </a:solidFill>
        </p:spPr>
        <p:txBody>
          <a:bodyPr wrap="square" rtlCol="0" anchor="ctr">
            <a:noAutofit/>
          </a:bodyPr>
          <a:lstStyle/>
          <a:p>
            <a:pPr algn="ctr"/>
            <a:r>
              <a:rPr lang="en-US" sz="1200" dirty="0">
                <a:solidFill>
                  <a:schemeClr val="accent3"/>
                </a:solidFill>
              </a:rPr>
              <a:t>Water level measurements are more spread out YOY (standard deviation increasing)</a:t>
            </a:r>
          </a:p>
        </p:txBody>
      </p:sp>
      <p:cxnSp>
        <p:nvCxnSpPr>
          <p:cNvPr id="7" name="Straight Connector 6">
            <a:extLst>
              <a:ext uri="{FF2B5EF4-FFF2-40B4-BE49-F238E27FC236}">
                <a16:creationId xmlns:a16="http://schemas.microsoft.com/office/drawing/2014/main" id="{1DB07C2F-7E82-5AC0-A66C-B2CF49CA65BC}"/>
              </a:ext>
            </a:extLst>
          </p:cNvPr>
          <p:cNvCxnSpPr/>
          <p:nvPr/>
        </p:nvCxnSpPr>
        <p:spPr>
          <a:xfrm>
            <a:off x="869576" y="3702423"/>
            <a:ext cx="6291182"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BC2689D-4966-DC28-7030-4650461B6767}"/>
              </a:ext>
            </a:extLst>
          </p:cNvPr>
          <p:cNvCxnSpPr/>
          <p:nvPr/>
        </p:nvCxnSpPr>
        <p:spPr>
          <a:xfrm flipH="1" flipV="1">
            <a:off x="4616824" y="3702423"/>
            <a:ext cx="1963270" cy="189572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aphicFrame>
        <p:nvGraphicFramePr>
          <p:cNvPr id="219" name="Google Shape;219;p4"/>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r:id="rId3" imgW="1587" imgH="1587" progId="TCLayout.ActiveDocument.1">
                  <p:embed/>
                </p:oleObj>
              </mc:Choice>
              <mc:Fallback>
                <p:oleObj r:id="rId3" imgW="1587" imgH="1587" progId="TCLayout.ActiveDocument.1">
                  <p:embed/>
                  <p:pic>
                    <p:nvPicPr>
                      <p:cNvPr id="219" name="Google Shape;219;p4"/>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3" name="Google Shape;56;p2">
            <a:extLst>
              <a:ext uri="{FF2B5EF4-FFF2-40B4-BE49-F238E27FC236}">
                <a16:creationId xmlns:a16="http://schemas.microsoft.com/office/drawing/2014/main" id="{1E234B94-4D01-F6D0-A9B2-5A43FD4D350F}"/>
              </a:ext>
            </a:extLst>
          </p:cNvPr>
          <p:cNvSpPr/>
          <p:nvPr/>
        </p:nvSpPr>
        <p:spPr>
          <a:xfrm>
            <a:off x="529732" y="6240772"/>
            <a:ext cx="669766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FWC Recent Harmful Algal Bloom (HAB) Events 2015 - 2022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NOAA Tides &amp; Currents: Station 8726520 St. Petersburg, FL 2015 – 2022</a:t>
            </a:r>
          </a:p>
          <a:p>
            <a:pPr marL="0" marR="0" lvl="0" indent="0" algn="l" rtl="0">
              <a:lnSpc>
                <a:spcPct val="100000"/>
              </a:lnSpc>
              <a:spcBef>
                <a:spcPts val="0"/>
              </a:spcBef>
              <a:spcAft>
                <a:spcPts val="0"/>
              </a:spcAft>
              <a:buClr>
                <a:srgbClr val="000000"/>
              </a:buClr>
              <a:buSzPts val="800"/>
              <a:buFont typeface="Arial"/>
              <a:buNone/>
            </a:pPr>
            <a:r>
              <a:rPr kumimoji="0" lang="en-US" sz="800" b="1" i="0" u="none" strike="noStrike" kern="0" cap="none" spc="0" normalizeH="0" baseline="0" noProof="0" dirty="0">
                <a:ln>
                  <a:noFill/>
                </a:ln>
                <a:solidFill>
                  <a:srgbClr val="002C46"/>
                </a:solidFill>
                <a:effectLst/>
                <a:uLnTx/>
                <a:uFillTx/>
                <a:latin typeface="Arial"/>
                <a:ea typeface="Arial"/>
                <a:cs typeface="Arial"/>
                <a:sym typeface="Arial"/>
              </a:rPr>
              <a:t>Source: </a:t>
            </a:r>
            <a:r>
              <a:rPr kumimoji="0" lang="en-US" sz="800" b="0" i="0" u="none" strike="noStrike" kern="0" cap="none" spc="0" normalizeH="0" baseline="0" noProof="0" dirty="0">
                <a:ln>
                  <a:noFill/>
                </a:ln>
                <a:solidFill>
                  <a:srgbClr val="002C46"/>
                </a:solidFill>
                <a:effectLst/>
                <a:uLnTx/>
                <a:uFillTx/>
                <a:latin typeface="Arial"/>
                <a:ea typeface="Arial"/>
                <a:cs typeface="Arial"/>
                <a:sym typeface="Arial"/>
              </a:rPr>
              <a:t>WHO’s Guidelines for Safe Recreational Water Environments Chapter 8</a:t>
            </a:r>
            <a:endParaRPr sz="1400" b="0" i="0" u="none" strike="noStrike" cap="none" dirty="0">
              <a:solidFill>
                <a:srgbClr val="000000"/>
              </a:solidFill>
              <a:latin typeface="Arial"/>
              <a:ea typeface="Arial"/>
              <a:cs typeface="Arial"/>
              <a:sym typeface="Arial"/>
            </a:endParaRPr>
          </a:p>
        </p:txBody>
      </p:sp>
      <p:pic>
        <p:nvPicPr>
          <p:cNvPr id="5" name="Picture 4" descr="A graph with numbers and letters&#10;&#10;Description automatically generated with medium confidence">
            <a:extLst>
              <a:ext uri="{FF2B5EF4-FFF2-40B4-BE49-F238E27FC236}">
                <a16:creationId xmlns:a16="http://schemas.microsoft.com/office/drawing/2014/main" id="{889E09D4-2DD4-B335-4A93-AE4364577E5D}"/>
              </a:ext>
            </a:extLst>
          </p:cNvPr>
          <p:cNvPicPr>
            <a:picLocks noChangeAspect="1"/>
          </p:cNvPicPr>
          <p:nvPr/>
        </p:nvPicPr>
        <p:blipFill>
          <a:blip r:embed="rId5"/>
          <a:stretch>
            <a:fillRect/>
          </a:stretch>
        </p:blipFill>
        <p:spPr>
          <a:xfrm>
            <a:off x="63874" y="1180370"/>
            <a:ext cx="8819552" cy="4610830"/>
          </a:xfrm>
          <a:prstGeom prst="rect">
            <a:avLst/>
          </a:prstGeom>
        </p:spPr>
      </p:pic>
      <p:sp>
        <p:nvSpPr>
          <p:cNvPr id="8" name="Google Shape;173;p3">
            <a:extLst>
              <a:ext uri="{FF2B5EF4-FFF2-40B4-BE49-F238E27FC236}">
                <a16:creationId xmlns:a16="http://schemas.microsoft.com/office/drawing/2014/main" id="{5006276E-811C-AE08-F58E-2A751DAB63DF}"/>
              </a:ext>
            </a:extLst>
          </p:cNvPr>
          <p:cNvSpPr txBox="1">
            <a:spLocks/>
          </p:cNvSpPr>
          <p:nvPr/>
        </p:nvSpPr>
        <p:spPr>
          <a:xfrm>
            <a:off x="529732" y="221224"/>
            <a:ext cx="8130174"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r>
              <a:rPr lang="en-US" sz="1600" dirty="0">
                <a:solidFill>
                  <a:srgbClr val="002060"/>
                </a:solidFill>
              </a:rPr>
              <a:t>The months with the most HAB events (July and August) also had less fluctuation in water level measurements</a:t>
            </a:r>
          </a:p>
        </p:txBody>
      </p:sp>
      <p:sp>
        <p:nvSpPr>
          <p:cNvPr id="9" name="TextBox 8">
            <a:extLst>
              <a:ext uri="{FF2B5EF4-FFF2-40B4-BE49-F238E27FC236}">
                <a16:creationId xmlns:a16="http://schemas.microsoft.com/office/drawing/2014/main" id="{15D5F8D7-F407-8319-452F-DC2FE76BEBC1}"/>
              </a:ext>
            </a:extLst>
          </p:cNvPr>
          <p:cNvSpPr txBox="1"/>
          <p:nvPr/>
        </p:nvSpPr>
        <p:spPr>
          <a:xfrm>
            <a:off x="1345520" y="5221866"/>
            <a:ext cx="2533045" cy="638478"/>
          </a:xfrm>
          <a:prstGeom prst="rect">
            <a:avLst/>
          </a:prstGeom>
          <a:solidFill>
            <a:schemeClr val="bg1">
              <a:lumMod val="85000"/>
            </a:schemeClr>
          </a:solidFill>
        </p:spPr>
        <p:txBody>
          <a:bodyPr wrap="square" rtlCol="0" anchor="ctr">
            <a:noAutofit/>
          </a:bodyPr>
          <a:lstStyle/>
          <a:p>
            <a:pPr algn="ctr"/>
            <a:r>
              <a:rPr lang="en-US" sz="1200" dirty="0">
                <a:solidFill>
                  <a:schemeClr val="accent3"/>
                </a:solidFill>
              </a:rPr>
              <a:t>From 2018 – 2022, there were no recorded HABs from Feb - Jun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566-51B4-4FDE-92F3-88EC90A4A4EE}"/>
              </a:ext>
            </a:extLst>
          </p:cNvPr>
          <p:cNvSpPr>
            <a:spLocks noGrp="1"/>
          </p:cNvSpPr>
          <p:nvPr>
            <p:ph type="title"/>
          </p:nvPr>
        </p:nvSpPr>
        <p:spPr>
          <a:xfrm>
            <a:off x="171450" y="149506"/>
            <a:ext cx="8618537" cy="877163"/>
          </a:xfrm>
        </p:spPr>
        <p:txBody>
          <a:bodyPr/>
          <a:lstStyle/>
          <a:p>
            <a:r>
              <a:rPr lang="en-US" dirty="0"/>
              <a:t>While water levels do not appear to be correlated to HAB events, other variables may impact changing water levels and HAB growth (such as water temperature). This would require additional analysis.</a:t>
            </a:r>
          </a:p>
        </p:txBody>
      </p:sp>
      <p:sp>
        <p:nvSpPr>
          <p:cNvPr id="3" name="Content Placeholder 2">
            <a:extLst>
              <a:ext uri="{FF2B5EF4-FFF2-40B4-BE49-F238E27FC236}">
                <a16:creationId xmlns:a16="http://schemas.microsoft.com/office/drawing/2014/main" id="{2B5A2663-E5F0-D856-699C-EA6CE5B8B101}"/>
              </a:ext>
            </a:extLst>
          </p:cNvPr>
          <p:cNvSpPr>
            <a:spLocks noGrp="1"/>
          </p:cNvSpPr>
          <p:nvPr>
            <p:ph sz="quarter" idx="10"/>
          </p:nvPr>
        </p:nvSpPr>
        <p:spPr>
          <a:xfrm>
            <a:off x="171450" y="1723687"/>
            <a:ext cx="8293380" cy="3447098"/>
          </a:xfrm>
        </p:spPr>
        <p:txBody>
          <a:bodyPr/>
          <a:lstStyle/>
          <a:p>
            <a:pPr marL="514350" indent="-285750">
              <a:buFont typeface="Arial" panose="020B0604020202020204" pitchFamily="34" charset="0"/>
              <a:buChar char="•"/>
            </a:pPr>
            <a:r>
              <a:rPr lang="en-US" dirty="0"/>
              <a:t>HABs and water levels fluctuate on a similar seasonal basis</a:t>
            </a:r>
          </a:p>
          <a:p>
            <a:pPr marL="971550" lvl="1" indent="-285750">
              <a:buFont typeface="Arial" panose="020B0604020202020204" pitchFamily="34" charset="0"/>
              <a:buChar char="•"/>
            </a:pPr>
            <a:r>
              <a:rPr lang="en-US" dirty="0"/>
              <a:t>HABs more likely in Q3 and Q4</a:t>
            </a:r>
          </a:p>
          <a:p>
            <a:pPr marL="1428750" lvl="2" indent="-285750">
              <a:buFont typeface="Arial" panose="020B0604020202020204" pitchFamily="34" charset="0"/>
              <a:buChar char="•"/>
            </a:pPr>
            <a:r>
              <a:rPr lang="en-US" dirty="0">
                <a:solidFill>
                  <a:schemeClr val="accent4"/>
                </a:solidFill>
              </a:rPr>
              <a:t>Can implement protection &amp; prevention plans for individuals and businesses to mitigate negative effects of HABs</a:t>
            </a:r>
          </a:p>
          <a:p>
            <a:pPr marL="971550" lvl="1" indent="-285750">
              <a:buFont typeface="Arial" panose="020B0604020202020204" pitchFamily="34" charset="0"/>
              <a:buChar char="•"/>
            </a:pPr>
            <a:r>
              <a:rPr lang="en-US" dirty="0"/>
              <a:t>Rolling water level </a:t>
            </a:r>
            <a:r>
              <a:rPr lang="en-US" dirty="0" err="1"/>
              <a:t>stdevs</a:t>
            </a:r>
            <a:r>
              <a:rPr lang="en-US" dirty="0"/>
              <a:t> decrease in Q3 and increase in Q4</a:t>
            </a:r>
          </a:p>
          <a:p>
            <a:pPr marL="685800" lvl="1" indent="0">
              <a:buNone/>
            </a:pPr>
            <a:endParaRPr lang="en-US" dirty="0"/>
          </a:p>
          <a:p>
            <a:pPr marL="514350" indent="-285750">
              <a:buFont typeface="Arial" panose="020B0604020202020204" pitchFamily="34" charset="0"/>
              <a:buChar char="•"/>
            </a:pPr>
            <a:r>
              <a:rPr lang="en-US" dirty="0"/>
              <a:t>Water levels have been fluctuating more YOY</a:t>
            </a:r>
          </a:p>
          <a:p>
            <a:pPr marL="971550" lvl="1" indent="-285750">
              <a:buFont typeface="Arial" panose="020B0604020202020204" pitchFamily="34" charset="0"/>
              <a:buChar char="•"/>
            </a:pPr>
            <a:r>
              <a:rPr lang="en-US" dirty="0">
                <a:solidFill>
                  <a:schemeClr val="accent4"/>
                </a:solidFill>
              </a:rPr>
              <a:t>Help businesses prepare for the impact of larger changes in water levels</a:t>
            </a:r>
          </a:p>
          <a:p>
            <a:pPr marL="228600" indent="0"/>
            <a:endParaRPr lang="en-US" dirty="0"/>
          </a:p>
          <a:p>
            <a:pPr marL="228600" indent="0"/>
            <a:endParaRPr lang="en-US" dirty="0"/>
          </a:p>
          <a:p>
            <a:pPr marL="228600" indent="0"/>
            <a:r>
              <a:rPr lang="en-US" dirty="0"/>
              <a:t>Since we know HAB events are more likely in Q3 and Q4, we can implement protection &amp; prevention plans for individuals and businesses to mitigate the negative effects of harmful algae blooms.</a:t>
            </a:r>
          </a:p>
          <a:p>
            <a:endParaRPr lang="en-US" dirty="0"/>
          </a:p>
        </p:txBody>
      </p:sp>
      <p:sp>
        <p:nvSpPr>
          <p:cNvPr id="4" name="Google Shape;56;p2">
            <a:extLst>
              <a:ext uri="{FF2B5EF4-FFF2-40B4-BE49-F238E27FC236}">
                <a16:creationId xmlns:a16="http://schemas.microsoft.com/office/drawing/2014/main" id="{CFD1C349-D476-093E-4CCB-F308E8F374A8}"/>
              </a:ext>
            </a:extLst>
          </p:cNvPr>
          <p:cNvSpPr/>
          <p:nvPr/>
        </p:nvSpPr>
        <p:spPr>
          <a:xfrm>
            <a:off x="529732" y="6240772"/>
            <a:ext cx="669766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FWC Recent Harmful Algal Bloom (HAB) Events 2015 - 2022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NOAA Tides &amp; Currents: Station 8726520 St. Petersburg, FL 2015 – 2022</a:t>
            </a:r>
          </a:p>
          <a:p>
            <a:pPr marL="0" marR="0" lvl="0" indent="0" algn="l" rtl="0">
              <a:lnSpc>
                <a:spcPct val="100000"/>
              </a:lnSpc>
              <a:spcBef>
                <a:spcPts val="0"/>
              </a:spcBef>
              <a:spcAft>
                <a:spcPts val="0"/>
              </a:spcAft>
              <a:buClr>
                <a:srgbClr val="000000"/>
              </a:buClr>
              <a:buSzPts val="800"/>
              <a:buFont typeface="Arial"/>
              <a:buNone/>
            </a:pPr>
            <a:r>
              <a:rPr kumimoji="0" lang="en-US" sz="800" b="1" i="0" u="none" strike="noStrike" kern="0" cap="none" spc="0" normalizeH="0" baseline="0" noProof="0" dirty="0">
                <a:ln>
                  <a:noFill/>
                </a:ln>
                <a:solidFill>
                  <a:srgbClr val="002C46"/>
                </a:solidFill>
                <a:effectLst/>
                <a:uLnTx/>
                <a:uFillTx/>
                <a:latin typeface="Arial"/>
                <a:ea typeface="Arial"/>
                <a:cs typeface="Arial"/>
                <a:sym typeface="Arial"/>
              </a:rPr>
              <a:t>Source: </a:t>
            </a:r>
            <a:r>
              <a:rPr kumimoji="0" lang="en-US" sz="800" b="0" i="0" u="none" strike="noStrike" kern="0" cap="none" spc="0" normalizeH="0" baseline="0" noProof="0" dirty="0">
                <a:ln>
                  <a:noFill/>
                </a:ln>
                <a:solidFill>
                  <a:srgbClr val="002C46"/>
                </a:solidFill>
                <a:effectLst/>
                <a:uLnTx/>
                <a:uFillTx/>
                <a:latin typeface="Arial"/>
                <a:ea typeface="Arial"/>
                <a:cs typeface="Arial"/>
                <a:sym typeface="Arial"/>
              </a:rPr>
              <a:t>WHO’s Guidelines for Safe Recreational Water Environments Chapter 8</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718997"/>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907</Words>
  <Application>Microsoft Office PowerPoint</Application>
  <PresentationFormat>Custom</PresentationFormat>
  <Paragraphs>83</Paragraphs>
  <Slides>8</Slides>
  <Notes>8</Notes>
  <HiddenSlides>0</HiddenSlides>
  <MMClips>0</MMClips>
  <ScaleCrop>false</ScaleCrop>
  <HeadingPairs>
    <vt:vector size="8" baseType="variant">
      <vt:variant>
        <vt:lpstr>Fonts Used</vt:lpstr>
      </vt:variant>
      <vt:variant>
        <vt:i4>1</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2" baseType="lpstr">
      <vt:lpstr>Arial</vt:lpstr>
      <vt:lpstr>Synergy_CF_YNR002</vt:lpstr>
      <vt:lpstr>1_Synergy_CF_YNR002</vt:lpstr>
      <vt:lpstr>TCLayout.ActiveDocument.1</vt:lpstr>
      <vt:lpstr>Harmful Algae Bloom (HAB) Events vs Water Levels – Executive Presentation</vt:lpstr>
      <vt:lpstr>There were major harmful algae blooms (HABs)1 in 2018, 2021, and 2022 in the St. Pete coastal area. Can we use changes in water levels2 to predict HAB events in the interest of decreasing negative impacts to health and tourism?</vt:lpstr>
      <vt:lpstr>1 )  It does NOT appear that we will be able to predict HAB events through water level readings</vt:lpstr>
      <vt:lpstr>2 )  2018 had the most recorded HAB events (141) and highest total algae growth (2.24M / mL)</vt:lpstr>
      <vt:lpstr>The longest running and largest volume of algae growth occurred from Q3 - Q4 2018 (2.21M cells/mL)</vt:lpstr>
      <vt:lpstr>3 ) There appears to be some overlap in seasonality for HAB events and water level changes, though they are most likely NOT directly related</vt:lpstr>
      <vt:lpstr>PowerPoint Presentation</vt:lpstr>
      <vt:lpstr>While water levels do not appear to be correlated to HAB events, other variables may impact changing water levels and HAB growth (such as water temperature). This would require additional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Harmful Algae Bloom (HAB) Events vs Water Levels – Executive Presentation</dc:title>
  <dc:creator>Chris Hui</dc:creator>
  <cp:lastModifiedBy>Ashley Wilson-Rew</cp:lastModifiedBy>
  <cp:revision>8</cp:revision>
  <dcterms:created xsi:type="dcterms:W3CDTF">2015-09-14T11:37:31Z</dcterms:created>
  <dcterms:modified xsi:type="dcterms:W3CDTF">2024-02-27T15:56:23Z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