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899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1999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w3schools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w3schools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www.bestbuy.com" TargetMode="External"/><Relationship Id="rId4" Type="http://schemas.openxmlformats.org/officeDocument/2006/relationships/hyperlink" Target="www.jsbin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HTML, CSS, Javascript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Crash course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CONGRATULATIONS, CODERS!!!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just learned two new languages!!! </a:t>
            </a:r>
            <a:r>
              <a:rPr b="1" lang="en"/>
              <a:t>HTML &amp; CSS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&lt;input type="text"&gt;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 defines a one-line input field for </a:t>
            </a: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text input</a:t>
            </a: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Good programming practice: always give HTML elements an id attribute.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id attribute specifies a unique id for an HTML element (the value must be unique within the HTML document).</a:t>
            </a:r>
          </a:p>
          <a:p>
            <a:pPr lvl="0" rtl="0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id attribute is most used to point to a style in a style sheet, and by JavaScript (via the HTML DOM) to manipulate the element with the specific id. 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b="1" lang="en" sz="1150" u="sng">
                <a:solidFill>
                  <a:srgbClr val="0000C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http://www.w3schools.com/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000000"/>
                </a:solidFill>
                <a:highlight>
                  <a:srgbClr val="FFFFFF"/>
                </a:highlight>
              </a:rPr>
              <a:t>&lt;input type=”text” id=”myID”&gt;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</a:rPr>
              <a:t>CHALLENGE: Add a textbox element with an id of “</a:t>
            </a:r>
            <a:r>
              <a:rPr b="1" i="1" lang="en" sz="1200">
                <a:solidFill>
                  <a:srgbClr val="FF0000"/>
                </a:solidFill>
                <a:highlight>
                  <a:srgbClr val="FFFFFF"/>
                </a:highlight>
              </a:rPr>
              <a:t>userName”</a:t>
            </a: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</a:rPr>
              <a:t>. Add a paragraph element with an id of “</a:t>
            </a:r>
            <a:r>
              <a:rPr b="1" i="1" lang="en" sz="1200">
                <a:solidFill>
                  <a:srgbClr val="FF0000"/>
                </a:solidFill>
                <a:highlight>
                  <a:srgbClr val="FFFFFF"/>
                </a:highlight>
              </a:rPr>
              <a:t>placeHolder</a:t>
            </a:r>
            <a:r>
              <a:rPr b="1" lang="en" sz="1200">
                <a:solidFill>
                  <a:srgbClr val="FF0000"/>
                </a:solidFill>
                <a:highlight>
                  <a:srgbClr val="FFFFFF"/>
                </a:highlight>
              </a:rPr>
              <a:t>”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9" name="Shape 12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Input Types (Text Box)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93900" y="1785825"/>
            <a:ext cx="8387399" cy="31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!DOCTYPE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Arthur’s Page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h1 style=”color:red”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Welcome!!!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/h1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p style=”background-color:gray”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Please enter your name.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input type=”text” id=”userName”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p id=”placeHolder”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 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/>
        </p:nvSpPr>
        <p:spPr>
          <a:xfrm>
            <a:off x="200625" y="240800"/>
            <a:ext cx="8387399" cy="464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!DOCTYPE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Arthur’s Page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h1 style=”color:red”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Welcome!!!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/h1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p style=”background-color:gray”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Please enter your name.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input type=”text” id=”userName” </a:t>
            </a: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onkeyup=”MyFunction()”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p id=”placeHolder”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function MyFunction()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		alert(“Hello World”);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           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/script</a:t>
            </a: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4862575" y="374550"/>
            <a:ext cx="3103500" cy="15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CHALLENGE: Add the changes highlighted in bold text to your html file. What happens when you type in the input box?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alert is a built in javascript function.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&amp; HTML Events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471900" y="1919075"/>
            <a:ext cx="8222100" cy="3124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Javascript </a:t>
            </a:r>
            <a:r>
              <a:rPr lang="en"/>
              <a:t>is the programming language of HTML and the Web.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HTML events are </a:t>
            </a:r>
            <a:r>
              <a:rPr b="1" lang="en"/>
              <a:t>“things” </a:t>
            </a:r>
            <a:r>
              <a:rPr lang="en"/>
              <a:t>that happen to HTML elements. When Javascript is used in HTML pages, Javascript can </a:t>
            </a:r>
            <a:r>
              <a:rPr b="1" lang="en"/>
              <a:t>“react” </a:t>
            </a:r>
            <a:r>
              <a:rPr lang="en"/>
              <a:t>on these events.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An HTML event can be something the browser does, or something a user does.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Examples: button clicked, web page finished loading, or input field was changed).</a:t>
            </a:r>
          </a:p>
          <a:p>
            <a:pPr lvl="0">
              <a:spcBef>
                <a:spcPts val="0"/>
              </a:spcBef>
              <a:buNone/>
            </a:pPr>
            <a:r>
              <a:rPr b="1" lang="en"/>
              <a:t>Javascript</a:t>
            </a:r>
            <a:r>
              <a:rPr lang="en"/>
              <a:t> lets you execute code when events are detected. (</a:t>
            </a:r>
            <a:r>
              <a:rPr b="1" lang="en"/>
              <a:t>Event Handlers</a:t>
            </a:r>
            <a:r>
              <a:rPr lang="en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Javascript Functions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471900" y="1919075"/>
            <a:ext cx="8222100" cy="31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/>
              <a:t>document.getElementById(‘id’)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This is a built in javascript function, that returns the element that has a matching ‘id’. ‘</a:t>
            </a:r>
            <a:r>
              <a:rPr b="1" lang="en" sz="1400"/>
              <a:t>id’</a:t>
            </a:r>
            <a:r>
              <a:rPr lang="en" sz="1400"/>
              <a:t> is the parameter for this function.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document.getElementById(‘</a:t>
            </a:r>
            <a:r>
              <a:rPr b="1" lang="en" sz="1400"/>
              <a:t>textboxID</a:t>
            </a:r>
            <a:r>
              <a:rPr lang="en" sz="1400"/>
              <a:t>’).value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Value is an attribute of the text box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returns the text that is in the textbox</a:t>
            </a:r>
          </a:p>
          <a:p>
            <a:pPr indent="-317500" lvl="0" marL="457200" rtl="0">
              <a:spcBef>
                <a:spcPts val="0"/>
              </a:spcBef>
              <a:buSzPct val="100000"/>
            </a:pPr>
            <a:r>
              <a:rPr lang="en" sz="1400"/>
              <a:t>document.getElementById(‘</a:t>
            </a:r>
            <a:r>
              <a:rPr b="1" lang="en" sz="1400"/>
              <a:t>paragraphID</a:t>
            </a:r>
            <a:r>
              <a:rPr lang="en" sz="1400"/>
              <a:t>’).innerHTML  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innerHTML is an attribute of the paragraph element</a:t>
            </a:r>
          </a:p>
          <a:p>
            <a:pPr indent="-317500" lvl="1" marL="9144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en"/>
              <a:t>This returns</a:t>
            </a:r>
            <a:r>
              <a:rPr lang="en" sz="1400"/>
              <a:t> the text inside of an element. Ex</a:t>
            </a:r>
            <a:r>
              <a:rPr lang="en"/>
              <a:t>ample,</a:t>
            </a:r>
            <a:r>
              <a:rPr lang="en" sz="1400"/>
              <a:t> th</a:t>
            </a:r>
            <a:r>
              <a:rPr lang="en"/>
              <a:t>e innerHTML for </a:t>
            </a:r>
            <a:r>
              <a:rPr lang="en" sz="1400"/>
              <a:t>&lt;p&gt;Hello</a:t>
            </a:r>
            <a:r>
              <a:rPr lang="en"/>
              <a:t> World</a:t>
            </a:r>
            <a:r>
              <a:rPr lang="en" sz="1400"/>
              <a:t>&lt;/p&gt; is </a:t>
            </a:r>
            <a:r>
              <a:rPr lang="en"/>
              <a:t>“Hello World”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200625" y="240800"/>
            <a:ext cx="8387399" cy="4641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!DOCTYPE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Arthur’s Page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h1 style=”color:red”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Welcome!!!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/h1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p style=”background-color:gray”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Please enter your name.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input type=”text” id=”userName” </a:t>
            </a: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onkeyup=”MyFunction(‘userName’)”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p id=”placeHolder”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script</a:t>
            </a: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function MyFunction(p) {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		var UserNameText = document.getElementById(p).value;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                    document.getElementById(‘placeHolder’).innerHTML = UserNameText;           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1"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/script</a:t>
            </a:r>
            <a:r>
              <a:rPr b="1"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979700" y="441450"/>
            <a:ext cx="50631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</a:rPr>
              <a:t>CHALLENGE: Make the same changes to your HTML file that are in bold text. What happens when you type in the input box now? In the function UpdateParagraph(p), what is p?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Congratulations!!!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just learned Javascript!!!!!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Now, you know 3 new programming languages!!!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	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u="sng">
                <a:solidFill>
                  <a:srgbClr val="0000CD"/>
                </a:solidFill>
                <a:hlinkClick r:id="rId3"/>
              </a:rPr>
              <a:t>http://www.w3schools.com/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3 Languages All Web Developers Must Learn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HTML</a:t>
            </a:r>
            <a:r>
              <a:rPr lang="en"/>
              <a:t> to define the content of web pages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CSS</a:t>
            </a:r>
            <a:r>
              <a:rPr lang="en"/>
              <a:t> to specify the layout of web pages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b="1" lang="en"/>
              <a:t>Javascript</a:t>
            </a:r>
            <a:r>
              <a:rPr lang="en"/>
              <a:t> to program the behavior of web pages.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Websites	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 to </a:t>
            </a:r>
            <a:r>
              <a:rPr lang="en" u="sng">
                <a:solidFill>
                  <a:srgbClr val="0000CD"/>
                </a:solidFill>
                <a:hlinkClick r:id="rId3"/>
              </a:rPr>
              <a:t>www.bestbuy.com</a:t>
            </a:r>
            <a:r>
              <a:rPr lang="en">
                <a:solidFill>
                  <a:srgbClr val="0000CD"/>
                </a:solidFill>
              </a:rPr>
              <a:t> </a:t>
            </a:r>
            <a:r>
              <a:rPr lang="en"/>
              <a:t>and hit the F12 key. (Developer tool bar)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Open </a:t>
            </a:r>
            <a:r>
              <a:rPr lang="en" u="sng">
                <a:solidFill>
                  <a:srgbClr val="0000CD"/>
                </a:solidFill>
                <a:hlinkClick r:id="rId4"/>
              </a:rPr>
              <a:t>www.jsbin.com</a:t>
            </a:r>
            <a:r>
              <a:rPr lang="en"/>
              <a:t> in one of your browser tabs. This is where we will write code.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 is a </a:t>
            </a:r>
            <a:r>
              <a:rPr b="1" lang="en"/>
              <a:t>markup</a:t>
            </a:r>
            <a:r>
              <a:rPr lang="en"/>
              <a:t> language for </a:t>
            </a:r>
            <a:r>
              <a:rPr b="1" lang="en"/>
              <a:t>describing</a:t>
            </a:r>
            <a:r>
              <a:rPr lang="en"/>
              <a:t> web documents (web pages).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 stands for </a:t>
            </a:r>
            <a:r>
              <a:rPr b="1" lang="en"/>
              <a:t>H</a:t>
            </a:r>
            <a:r>
              <a:rPr lang="en"/>
              <a:t>yper </a:t>
            </a:r>
            <a:r>
              <a:rPr b="1" lang="en"/>
              <a:t>T</a:t>
            </a:r>
            <a:r>
              <a:rPr lang="en"/>
              <a:t>ext </a:t>
            </a:r>
            <a:r>
              <a:rPr b="1" lang="en"/>
              <a:t>M</a:t>
            </a:r>
            <a:r>
              <a:rPr lang="en"/>
              <a:t>arkup </a:t>
            </a:r>
            <a:r>
              <a:rPr b="1" lang="en"/>
              <a:t>L</a:t>
            </a:r>
            <a:r>
              <a:rPr lang="en"/>
              <a:t>anguage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 markup language is a set of </a:t>
            </a:r>
            <a:r>
              <a:rPr b="1" lang="en"/>
              <a:t>markup tags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HTML documents are described by </a:t>
            </a:r>
            <a:r>
              <a:rPr b="1" lang="en"/>
              <a:t>HTML tags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Each HTML tag </a:t>
            </a:r>
            <a:r>
              <a:rPr b="1" lang="en"/>
              <a:t>describes</a:t>
            </a:r>
            <a:r>
              <a:rPr lang="en"/>
              <a:t> different document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HTML Document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274200" y="1886175"/>
            <a:ext cx="242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!DOCTYPE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Page 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h1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My first heading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/h1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My first paragraph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999750" y="2140350"/>
            <a:ext cx="4781999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CHALLENGE: 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Font typeface="Roboto"/>
              <a:buAutoNum type="arabicPeriod"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Change the title of the page to “Arthur’s Page”. What happened when you changed the title?</a:t>
            </a:r>
          </a:p>
          <a:p>
            <a:pPr indent="-228600" lvl="0" marL="457200" rtl="0">
              <a:spcBef>
                <a:spcPts val="0"/>
              </a:spcBef>
              <a:buClr>
                <a:srgbClr val="FF0000"/>
              </a:buClr>
              <a:buFont typeface="Roboto"/>
              <a:buAutoNum type="arabicPeriod"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Add an h2 heading to your page. It should say “Welcome!!!” for the heading.</a:t>
            </a:r>
          </a:p>
          <a:p>
            <a:pPr indent="-228600" lvl="0" marL="457200">
              <a:spcBef>
                <a:spcPts val="0"/>
              </a:spcBef>
              <a:buClr>
                <a:srgbClr val="FF0000"/>
              </a:buClr>
              <a:buFont typeface="Roboto"/>
              <a:buAutoNum type="arabicPeriod"/>
            </a:pPr>
            <a:r>
              <a:rPr b="1"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Add a paragraph tag that says “Please enter your name.”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74200" y="1886175"/>
            <a:ext cx="28694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!DOCTYPE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Arthur’s Page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h2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Welcome!!!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/h2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Please enter your name.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	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CSS stands for </a:t>
            </a:r>
            <a:r>
              <a:rPr b="1" lang="en"/>
              <a:t>C</a:t>
            </a:r>
            <a:r>
              <a:rPr lang="en"/>
              <a:t>ascading </a:t>
            </a:r>
            <a:r>
              <a:rPr b="1" lang="en"/>
              <a:t>S</a:t>
            </a:r>
            <a:r>
              <a:rPr lang="en"/>
              <a:t>tyle </a:t>
            </a:r>
            <a:r>
              <a:rPr b="1" lang="en"/>
              <a:t>S</a:t>
            </a:r>
            <a:r>
              <a:rPr lang="en"/>
              <a:t>heets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You can add styling to HTML elements in 3 ways: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Inline</a:t>
            </a:r>
            <a:r>
              <a:rPr lang="en"/>
              <a:t> - using </a:t>
            </a:r>
            <a:r>
              <a:rPr b="1" lang="en"/>
              <a:t>style attribute</a:t>
            </a:r>
            <a:r>
              <a:rPr lang="en"/>
              <a:t> in HTML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Internal</a:t>
            </a:r>
            <a:r>
              <a:rPr lang="en"/>
              <a:t> - using a </a:t>
            </a:r>
            <a:r>
              <a:rPr b="1" lang="en"/>
              <a:t>&lt;style&gt; element</a:t>
            </a:r>
            <a:r>
              <a:rPr lang="en"/>
              <a:t> in HTML &lt;head&gt; section</a:t>
            </a:r>
          </a:p>
          <a:p>
            <a:pPr indent="-228600" lvl="0" marL="457200" rtl="0">
              <a:spcBef>
                <a:spcPts val="0"/>
              </a:spcBef>
            </a:pPr>
            <a:r>
              <a:rPr b="1" lang="en"/>
              <a:t>External</a:t>
            </a:r>
            <a:r>
              <a:rPr lang="en"/>
              <a:t> - using one or more </a:t>
            </a:r>
            <a:r>
              <a:rPr b="1" lang="en"/>
              <a:t>external CSS files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We will use inline styling because it is easier to demonstrate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71900" y="214025"/>
            <a:ext cx="8330399" cy="129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CSS Style Attributes (Color and Background-color)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71900" y="1919075"/>
            <a:ext cx="8222100" cy="25622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h1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FF0000"/>
                </a:solidFill>
              </a:rPr>
              <a:t>style=</a:t>
            </a:r>
            <a:r>
              <a:rPr lang="en" sz="1400">
                <a:solidFill>
                  <a:srgbClr val="0000CD"/>
                </a:solidFill>
              </a:rPr>
              <a:t>"color:blue;"</a:t>
            </a:r>
            <a:r>
              <a:rPr lang="en" sz="1400">
                <a:solidFill>
                  <a:srgbClr val="0000FF"/>
                </a:solidFill>
              </a:rPr>
              <a:t>&gt;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This is a Blue Heading.</a:t>
            </a: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/h1</a:t>
            </a:r>
            <a:r>
              <a:rPr lang="en" sz="1400">
                <a:solidFill>
                  <a:srgbClr val="0000FF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p</a:t>
            </a:r>
            <a:r>
              <a:rPr lang="en" sz="1400">
                <a:solidFill>
                  <a:srgbClr val="000000"/>
                </a:solidFill>
              </a:rPr>
              <a:t> </a:t>
            </a:r>
            <a:r>
              <a:rPr lang="en" sz="1400">
                <a:solidFill>
                  <a:srgbClr val="FF0000"/>
                </a:solidFill>
              </a:rPr>
              <a:t>style=</a:t>
            </a:r>
            <a:r>
              <a:rPr lang="en" sz="1400">
                <a:solidFill>
                  <a:srgbClr val="0000CD"/>
                </a:solidFill>
              </a:rPr>
              <a:t>"background-color:yellow;"</a:t>
            </a:r>
            <a:r>
              <a:rPr lang="en" sz="1400">
                <a:solidFill>
                  <a:srgbClr val="0000FF"/>
                </a:solidFill>
              </a:rPr>
              <a:t>&gt;</a:t>
            </a:r>
            <a:r>
              <a:rPr lang="en" sz="1400">
                <a:solidFill>
                  <a:srgbClr val="000000"/>
                </a:solidFill>
              </a:rPr>
              <a:t>This is a Yellow Background.</a:t>
            </a:r>
            <a:r>
              <a:rPr lang="en" sz="1400">
                <a:solidFill>
                  <a:srgbClr val="0000FF"/>
                </a:solidFill>
              </a:rPr>
              <a:t>&lt;</a:t>
            </a:r>
            <a:r>
              <a:rPr lang="en" sz="1400">
                <a:solidFill>
                  <a:srgbClr val="A52A2A"/>
                </a:solidFill>
              </a:rPr>
              <a:t>/p</a:t>
            </a:r>
            <a:r>
              <a:rPr lang="en" sz="1400">
                <a:solidFill>
                  <a:srgbClr val="0000FF"/>
                </a:solidFill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400">
                <a:solidFill>
                  <a:srgbClr val="FF0000"/>
                </a:solidFill>
              </a:rPr>
              <a:t>CHALLENGE: </a:t>
            </a:r>
          </a:p>
          <a:p>
            <a:pPr indent="-317500" lvl="0" marL="457200" rtl="0">
              <a:spcBef>
                <a:spcPts val="0"/>
              </a:spcBef>
              <a:buClr>
                <a:srgbClr val="FF0000"/>
              </a:buClr>
              <a:buSzPct val="1000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Change your heading tag style color to red.</a:t>
            </a:r>
          </a:p>
          <a:p>
            <a:pPr indent="-317500" lvl="0" marL="457200" rtl="0">
              <a:spcBef>
                <a:spcPts val="0"/>
              </a:spcBef>
              <a:buClr>
                <a:srgbClr val="FF0000"/>
              </a:buClr>
              <a:buSzPct val="1000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Change your paragraph style background color to gray.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Solution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274200" y="1886175"/>
            <a:ext cx="7611599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!DOCTYPE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Arthur’s Page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/title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/head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h2 style=”color:red”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Welcome!!!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/h2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p style=”background-color:gray”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Please enter your name.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/p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/body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en">
                <a:solidFill>
                  <a:srgbClr val="A52A2A"/>
                </a:solidFill>
                <a:latin typeface="Roboto"/>
                <a:ea typeface="Roboto"/>
                <a:cs typeface="Roboto"/>
                <a:sym typeface="Roboto"/>
              </a:rPr>
              <a:t>/html</a:t>
            </a: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