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 name="Sara Hudson"/>
  <p:cmAuthor clrIdx="1" id="1" initials="" lastIdx="3" name="Arthur W"/>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Not sure I understand no. 2....cups should remain with a robot the programmers didn't get? or cups should remain with the robot, not be provided to the programmers?
if the first, delete comma</p:text>
  </p:cm>
  <p:cm authorId="1" idx="1">
    <p:pos x="6000" y="100"/>
    <p:text>The cups will be in the "robot library" not with the programmers. Once the programmers are ready to "run" their programmer the robot comes over and brings the cups to the table.</p:text>
  </p:cm>
  <p:cm authorId="1" idx="2">
    <p:pos x="6000" y="200"/>
    <p:text>their program*</p:text>
  </p:cm>
  <p:cm authorId="1" idx="3">
    <p:pos x="6000" y="300"/>
    <p:text>I can rewrite it. Let me know</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699" cy="665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399"/>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8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899" cy="3078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899" cy="3078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7999"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899"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199" cy="1506299"/>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099"/>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8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en"/>
              <a:t>			My Robotic Friends</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
              <a:t>Introductory Activity</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en"/>
              <a:t>More Vocabulary</a:t>
            </a:r>
          </a:p>
        </p:txBody>
      </p:sp>
      <p:sp>
        <p:nvSpPr>
          <p:cNvPr id="149" name="Shape 149"/>
          <p:cNvSpPr txBox="1"/>
          <p:nvPr>
            <p:ph idx="1" type="body"/>
          </p:nvPr>
        </p:nvSpPr>
        <p:spPr>
          <a:xfrm>
            <a:off x="387900" y="1489824"/>
            <a:ext cx="8368200" cy="3078899"/>
          </a:xfrm>
          <a:prstGeom prst="rect">
            <a:avLst/>
          </a:prstGeom>
        </p:spPr>
        <p:txBody>
          <a:bodyPr anchorCtr="0" anchor="t" bIns="91425" lIns="91425" rIns="91425" tIns="91425">
            <a:noAutofit/>
          </a:bodyPr>
          <a:lstStyle/>
          <a:p>
            <a:pPr lvl="0" rtl="0">
              <a:spcBef>
                <a:spcPts val="0"/>
              </a:spcBef>
              <a:buNone/>
            </a:pPr>
            <a:r>
              <a:rPr lang="en"/>
              <a:t>Function - A piece of code that can be called over and over</a:t>
            </a:r>
          </a:p>
          <a:p>
            <a:pPr lvl="0">
              <a:spcBef>
                <a:spcPts val="0"/>
              </a:spcBef>
              <a:buNone/>
            </a:pPr>
            <a:r>
              <a:rPr lang="en"/>
              <a:t>Parameters - Extra bits of information that you can pass into a function to customize it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en"/>
              <a:t>Function Symbol</a:t>
            </a:r>
          </a:p>
        </p:txBody>
      </p:sp>
      <p:sp>
        <p:nvSpPr>
          <p:cNvPr id="155" name="Shape 155"/>
          <p:cNvSpPr/>
          <p:nvPr/>
        </p:nvSpPr>
        <p:spPr>
          <a:xfrm>
            <a:off x="385475" y="17381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a:off x="1156425" y="1617275"/>
            <a:ext cx="680999" cy="680999"/>
          </a:xfrm>
          <a:prstGeom prst="bracketPair">
            <a:avLst/>
          </a:prstGeom>
          <a:no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4800"/>
              <a:t>X</a:t>
            </a:r>
          </a:p>
        </p:txBody>
      </p:sp>
      <p:sp>
        <p:nvSpPr>
          <p:cNvPr id="157" name="Shape 157"/>
          <p:cNvSpPr/>
          <p:nvPr/>
        </p:nvSpPr>
        <p:spPr>
          <a:xfrm flipH="1">
            <a:off x="2162775" y="174340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2933725" y="1622525"/>
            <a:ext cx="680999" cy="680999"/>
          </a:xfrm>
          <a:prstGeom prst="bracketPair">
            <a:avLst/>
          </a:prstGeom>
          <a:no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X</a:t>
            </a:r>
          </a:p>
        </p:txBody>
      </p:sp>
      <p:sp>
        <p:nvSpPr>
          <p:cNvPr id="159" name="Shape 159"/>
          <p:cNvSpPr txBox="1"/>
          <p:nvPr/>
        </p:nvSpPr>
        <p:spPr>
          <a:xfrm>
            <a:off x="387900" y="2717175"/>
            <a:ext cx="3790799" cy="1048500"/>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X is the number of times the robot should move forward, backward, or rotate. For example, 		   Move forward 3 times. X is the parameter to our function</a:t>
            </a:r>
          </a:p>
        </p:txBody>
      </p:sp>
      <p:sp>
        <p:nvSpPr>
          <p:cNvPr id="160" name="Shape 160"/>
          <p:cNvSpPr/>
          <p:nvPr/>
        </p:nvSpPr>
        <p:spPr>
          <a:xfrm>
            <a:off x="1326825" y="3242650"/>
            <a:ext cx="276600" cy="1986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1679625" y="3242650"/>
            <a:ext cx="234000" cy="198600"/>
          </a:xfrm>
          <a:prstGeom prst="bracketPair">
            <a:avLst/>
          </a:prstGeom>
          <a:no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3</a:t>
            </a:r>
          </a:p>
        </p:txBody>
      </p:sp>
      <p:sp>
        <p:nvSpPr>
          <p:cNvPr id="162" name="Shape 162"/>
          <p:cNvSpPr/>
          <p:nvPr/>
        </p:nvSpPr>
        <p:spPr>
          <a:xfrm>
            <a:off x="4109250" y="1622525"/>
            <a:ext cx="680999" cy="680999"/>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4838725" y="1622525"/>
            <a:ext cx="680999" cy="680999"/>
          </a:xfrm>
          <a:prstGeom prst="bracketPair">
            <a:avLst/>
          </a:prstGeom>
          <a:no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X</a:t>
            </a:r>
          </a:p>
        </p:txBody>
      </p:sp>
      <p:sp>
        <p:nvSpPr>
          <p:cNvPr id="164" name="Shape 164"/>
          <p:cNvSpPr txBox="1"/>
          <p:nvPr/>
        </p:nvSpPr>
        <p:spPr>
          <a:xfrm>
            <a:off x="4621800" y="2956350"/>
            <a:ext cx="3790799" cy="722399"/>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CHALLENGE: Use our new functions to rewrite, your solutions.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87900" y="458025"/>
            <a:ext cx="8368200" cy="686099"/>
          </a:xfrm>
          <a:prstGeom prst="rect">
            <a:avLst/>
          </a:prstGeom>
        </p:spPr>
        <p:txBody>
          <a:bodyPr anchorCtr="0" anchor="b" bIns="91425" lIns="91425" rIns="91425" tIns="91425">
            <a:noAutofit/>
          </a:bodyPr>
          <a:lstStyle/>
          <a:p>
            <a:pPr lvl="0" rtl="0">
              <a:spcBef>
                <a:spcPts val="0"/>
              </a:spcBef>
              <a:buNone/>
            </a:pPr>
            <a:r>
              <a:rPr lang="en"/>
              <a:t>Solution 1 (Refactor)</a:t>
            </a:r>
          </a:p>
        </p:txBody>
      </p:sp>
      <p:sp>
        <p:nvSpPr>
          <p:cNvPr id="170" name="Shape 170"/>
          <p:cNvSpPr/>
          <p:nvPr/>
        </p:nvSpPr>
        <p:spPr>
          <a:xfrm>
            <a:off x="425675" y="1426000"/>
            <a:ext cx="340499" cy="6809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766475" y="1661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1528475" y="1661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2227925" y="1404975"/>
            <a:ext cx="340499" cy="680999"/>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2733225" y="1661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3495225" y="1661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425675" y="2188000"/>
            <a:ext cx="340499" cy="6809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766475" y="2423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1528475" y="2423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a:off x="2290475" y="2423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a:off x="3052475" y="2423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3828125" y="2166975"/>
            <a:ext cx="340499" cy="680999"/>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4257225" y="2423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5019225" y="2423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5781225" y="2423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6543225" y="2423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425675" y="2950000"/>
            <a:ext cx="340499" cy="6809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766475" y="3185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1528475" y="3185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2290475" y="3185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4513925" y="2852775"/>
            <a:ext cx="340499" cy="680999"/>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a:off x="4943025" y="3185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5705025" y="3185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6467025" y="3185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3052475" y="2852775"/>
            <a:ext cx="680999" cy="680999"/>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425675" y="3712000"/>
            <a:ext cx="340499" cy="6809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766475" y="3947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1528475" y="3947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2290475" y="3947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2989925" y="3614775"/>
            <a:ext cx="340499" cy="680999"/>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3814475" y="2852775"/>
            <a:ext cx="680999" cy="680999"/>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en"/>
              <a:t>A better solution!</a:t>
            </a:r>
          </a:p>
        </p:txBody>
      </p:sp>
      <p:sp>
        <p:nvSpPr>
          <p:cNvPr id="206" name="Shape 206"/>
          <p:cNvSpPr/>
          <p:nvPr/>
        </p:nvSpPr>
        <p:spPr>
          <a:xfrm>
            <a:off x="842675" y="1661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1613625" y="1541075"/>
            <a:ext cx="680999" cy="680999"/>
          </a:xfrm>
          <a:prstGeom prst="bracketPair">
            <a:avLst/>
          </a:prstGeom>
          <a:no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2</a:t>
            </a:r>
          </a:p>
        </p:txBody>
      </p:sp>
      <p:sp>
        <p:nvSpPr>
          <p:cNvPr id="208" name="Shape 208"/>
          <p:cNvSpPr/>
          <p:nvPr/>
        </p:nvSpPr>
        <p:spPr>
          <a:xfrm>
            <a:off x="425675" y="1426000"/>
            <a:ext cx="340499" cy="6809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2433650" y="1454625"/>
            <a:ext cx="340499" cy="680999"/>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2961825" y="1661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a:off x="3738275" y="1491700"/>
            <a:ext cx="680999" cy="680999"/>
          </a:xfrm>
          <a:prstGeom prst="bracketPair">
            <a:avLst/>
          </a:prstGeom>
          <a:no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2</a:t>
            </a:r>
          </a:p>
        </p:txBody>
      </p:sp>
      <p:sp>
        <p:nvSpPr>
          <p:cNvPr id="212" name="Shape 212"/>
          <p:cNvSpPr/>
          <p:nvPr/>
        </p:nvSpPr>
        <p:spPr>
          <a:xfrm>
            <a:off x="425675" y="2340400"/>
            <a:ext cx="340499" cy="6809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3" name="Shape 213"/>
          <p:cNvSpPr/>
          <p:nvPr/>
        </p:nvSpPr>
        <p:spPr>
          <a:xfrm>
            <a:off x="425675" y="3407200"/>
            <a:ext cx="340499" cy="6809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4" name="Shape 214"/>
          <p:cNvSpPr/>
          <p:nvPr/>
        </p:nvSpPr>
        <p:spPr>
          <a:xfrm>
            <a:off x="425675" y="4169200"/>
            <a:ext cx="340499" cy="6809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842675" y="25001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1613625" y="2379275"/>
            <a:ext cx="680999" cy="680999"/>
          </a:xfrm>
          <a:prstGeom prst="bracketPair">
            <a:avLst/>
          </a:prstGeom>
          <a:no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4</a:t>
            </a:r>
          </a:p>
        </p:txBody>
      </p:sp>
      <p:sp>
        <p:nvSpPr>
          <p:cNvPr id="217" name="Shape 217"/>
          <p:cNvSpPr/>
          <p:nvPr/>
        </p:nvSpPr>
        <p:spPr>
          <a:xfrm>
            <a:off x="2433650" y="2379275"/>
            <a:ext cx="340499" cy="680999"/>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2913175" y="255390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3733200" y="2401500"/>
            <a:ext cx="680999" cy="680999"/>
          </a:xfrm>
          <a:prstGeom prst="bracketPair">
            <a:avLst/>
          </a:prstGeom>
          <a:no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4</a:t>
            </a:r>
          </a:p>
        </p:txBody>
      </p:sp>
      <p:sp>
        <p:nvSpPr>
          <p:cNvPr id="220" name="Shape 220"/>
          <p:cNvSpPr/>
          <p:nvPr/>
        </p:nvSpPr>
        <p:spPr>
          <a:xfrm>
            <a:off x="842675" y="36431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1613625" y="3522275"/>
            <a:ext cx="680999" cy="680999"/>
          </a:xfrm>
          <a:prstGeom prst="bracketPair">
            <a:avLst/>
          </a:prstGeom>
          <a:no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3</a:t>
            </a:r>
          </a:p>
        </p:txBody>
      </p:sp>
      <p:sp>
        <p:nvSpPr>
          <p:cNvPr id="222" name="Shape 222"/>
          <p:cNvSpPr/>
          <p:nvPr/>
        </p:nvSpPr>
        <p:spPr>
          <a:xfrm>
            <a:off x="2433650" y="3445850"/>
            <a:ext cx="680999" cy="680999"/>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a:off x="4033850" y="3446075"/>
            <a:ext cx="340499" cy="680999"/>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4513375" y="362070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5257200" y="3544500"/>
            <a:ext cx="680999" cy="680999"/>
          </a:xfrm>
          <a:prstGeom prst="bracketPair">
            <a:avLst/>
          </a:prstGeom>
          <a:no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3</a:t>
            </a:r>
          </a:p>
        </p:txBody>
      </p:sp>
      <p:sp>
        <p:nvSpPr>
          <p:cNvPr id="226" name="Shape 226"/>
          <p:cNvSpPr/>
          <p:nvPr/>
        </p:nvSpPr>
        <p:spPr>
          <a:xfrm>
            <a:off x="842675" y="44051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1613625" y="4284275"/>
            <a:ext cx="680999" cy="680999"/>
          </a:xfrm>
          <a:prstGeom prst="bracketPair">
            <a:avLst/>
          </a:prstGeom>
          <a:no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3</a:t>
            </a:r>
          </a:p>
        </p:txBody>
      </p:sp>
      <p:sp>
        <p:nvSpPr>
          <p:cNvPr id="228" name="Shape 228"/>
          <p:cNvSpPr/>
          <p:nvPr/>
        </p:nvSpPr>
        <p:spPr>
          <a:xfrm>
            <a:off x="2357450" y="4284275"/>
            <a:ext cx="340499" cy="680999"/>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a:off x="3199800" y="3544500"/>
            <a:ext cx="680999" cy="680999"/>
          </a:xfrm>
          <a:prstGeom prst="bracketPair">
            <a:avLst/>
          </a:prstGeom>
          <a:noFill/>
          <a:ln cap="flat" cmpd="sng" w="9525">
            <a:solidFill>
              <a:schemeClr val="lt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4800"/>
              <a:t>2</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nvSpPr>
        <p:spPr>
          <a:xfrm>
            <a:off x="234100" y="675550"/>
            <a:ext cx="8688300" cy="4227000"/>
          </a:xfrm>
          <a:prstGeom prst="rect">
            <a:avLst/>
          </a:prstGeom>
          <a:noFill/>
          <a:ln>
            <a:noFill/>
          </a:ln>
        </p:spPr>
        <p:txBody>
          <a:bodyPr anchorCtr="0" anchor="ctr" bIns="91425" lIns="91425" rIns="91425" tIns="91425">
            <a:noAutofit/>
          </a:bodyPr>
          <a:lstStyle/>
          <a:p>
            <a:pPr indent="-342900" lvl="0" marL="457200" rtl="0">
              <a:lnSpc>
                <a:spcPct val="115000"/>
              </a:lnSpc>
              <a:spcBef>
                <a:spcPts val="0"/>
              </a:spcBef>
              <a:spcAft>
                <a:spcPts val="1600"/>
              </a:spcAft>
              <a:buClr>
                <a:schemeClr val="dk1"/>
              </a:buClr>
              <a:buSzPct val="100000"/>
              <a:buFont typeface="Roboto"/>
              <a:buAutoNum type="arabicPeriod"/>
            </a:pPr>
            <a:r>
              <a:rPr lang="en" sz="1800">
                <a:solidFill>
                  <a:schemeClr val="dk1"/>
                </a:solidFill>
                <a:latin typeface="Roboto"/>
                <a:ea typeface="Roboto"/>
                <a:cs typeface="Roboto"/>
                <a:sym typeface="Roboto"/>
              </a:rPr>
              <a:t>Choose one “Robot” per team.</a:t>
            </a:r>
          </a:p>
          <a:p>
            <a:pPr indent="-342900" lvl="0" marL="457200" rtl="0">
              <a:lnSpc>
                <a:spcPct val="115000"/>
              </a:lnSpc>
              <a:spcBef>
                <a:spcPts val="0"/>
              </a:spcBef>
              <a:spcAft>
                <a:spcPts val="1600"/>
              </a:spcAft>
              <a:buClr>
                <a:schemeClr val="dk1"/>
              </a:buClr>
              <a:buSzPct val="100000"/>
              <a:buFont typeface="Roboto"/>
              <a:buAutoNum type="arabicPeriod"/>
            </a:pPr>
            <a:r>
              <a:rPr lang="en" sz="1800">
                <a:solidFill>
                  <a:schemeClr val="dk1"/>
                </a:solidFill>
                <a:latin typeface="Roboto"/>
                <a:ea typeface="Roboto"/>
                <a:cs typeface="Roboto"/>
                <a:sym typeface="Roboto"/>
              </a:rPr>
              <a:t>Send robot to “Robot Library” while the programmers code.</a:t>
            </a:r>
          </a:p>
          <a:p>
            <a:pPr indent="-342900" lvl="0" marL="457200" rtl="0">
              <a:lnSpc>
                <a:spcPct val="115000"/>
              </a:lnSpc>
              <a:spcBef>
                <a:spcPts val="0"/>
              </a:spcBef>
              <a:spcAft>
                <a:spcPts val="1600"/>
              </a:spcAft>
              <a:buClr>
                <a:schemeClr val="dk1"/>
              </a:buClr>
              <a:buSzPct val="100000"/>
              <a:buFont typeface="Roboto"/>
              <a:buAutoNum type="arabicPeriod"/>
            </a:pPr>
            <a:r>
              <a:rPr lang="en" sz="1800">
                <a:solidFill>
                  <a:schemeClr val="dk1"/>
                </a:solidFill>
                <a:latin typeface="Roboto"/>
                <a:ea typeface="Roboto"/>
                <a:cs typeface="Roboto"/>
                <a:sym typeface="Roboto"/>
              </a:rPr>
              <a:t>Choose one image from the Cup Stack Pack for each group.</a:t>
            </a:r>
          </a:p>
          <a:p>
            <a:pPr indent="-342900" lvl="0" marL="457200" rtl="0">
              <a:lnSpc>
                <a:spcPct val="115000"/>
              </a:lnSpc>
              <a:spcBef>
                <a:spcPts val="0"/>
              </a:spcBef>
              <a:spcAft>
                <a:spcPts val="1600"/>
              </a:spcAft>
              <a:buClr>
                <a:schemeClr val="dk1"/>
              </a:buClr>
              <a:buSzPct val="100000"/>
              <a:buFont typeface="Roboto"/>
              <a:buAutoNum type="arabicPeriod"/>
            </a:pPr>
            <a:r>
              <a:rPr lang="en" sz="1800">
                <a:solidFill>
                  <a:schemeClr val="dk1"/>
                </a:solidFill>
                <a:latin typeface="Roboto"/>
                <a:ea typeface="Roboto"/>
                <a:cs typeface="Roboto"/>
                <a:sym typeface="Roboto"/>
              </a:rPr>
              <a:t>Groups will create an algorithm for how the robots should build the selected stack.</a:t>
            </a:r>
          </a:p>
          <a:p>
            <a:pPr indent="-342900" lvl="0" marL="457200" rtl="0">
              <a:lnSpc>
                <a:spcPct val="115000"/>
              </a:lnSpc>
              <a:spcBef>
                <a:spcPts val="0"/>
              </a:spcBef>
              <a:spcAft>
                <a:spcPts val="1600"/>
              </a:spcAft>
              <a:buClr>
                <a:schemeClr val="dk1"/>
              </a:buClr>
              <a:buSzPct val="100000"/>
              <a:buFont typeface="Roboto"/>
              <a:buAutoNum type="arabicPeriod"/>
            </a:pPr>
            <a:r>
              <a:rPr lang="en" sz="1800">
                <a:solidFill>
                  <a:schemeClr val="dk1"/>
                </a:solidFill>
                <a:latin typeface="Roboto"/>
                <a:ea typeface="Roboto"/>
                <a:cs typeface="Roboto"/>
                <a:sym typeface="Roboto"/>
              </a:rPr>
              <a:t>Coders will translate their algorithm to arrows, as described in Symbol Key.</a:t>
            </a:r>
          </a:p>
          <a:p>
            <a:pPr indent="-342900" lvl="0" marL="457200" rtl="0">
              <a:lnSpc>
                <a:spcPct val="115000"/>
              </a:lnSpc>
              <a:spcBef>
                <a:spcPts val="0"/>
              </a:spcBef>
              <a:spcAft>
                <a:spcPts val="1600"/>
              </a:spcAft>
              <a:buClr>
                <a:schemeClr val="dk1"/>
              </a:buClr>
              <a:buSzPct val="100000"/>
              <a:buFont typeface="Roboto"/>
              <a:buAutoNum type="arabicPeriod"/>
            </a:pPr>
            <a:r>
              <a:rPr lang="en" sz="1800">
                <a:solidFill>
                  <a:schemeClr val="dk1"/>
                </a:solidFill>
                <a:latin typeface="Roboto"/>
                <a:ea typeface="Roboto"/>
                <a:cs typeface="Roboto"/>
                <a:sym typeface="Roboto"/>
              </a:rPr>
              <a:t>When programmers have finished coding their stack they can retrieve their robot.</a:t>
            </a:r>
          </a:p>
          <a:p>
            <a:pPr indent="-342900" lvl="0" marL="457200" rtl="0">
              <a:lnSpc>
                <a:spcPct val="115000"/>
              </a:lnSpc>
              <a:spcBef>
                <a:spcPts val="0"/>
              </a:spcBef>
              <a:spcAft>
                <a:spcPts val="1600"/>
              </a:spcAft>
              <a:buClr>
                <a:schemeClr val="dk1"/>
              </a:buClr>
              <a:buSzPct val="100000"/>
              <a:buFont typeface="Roboto"/>
              <a:buAutoNum type="arabicPeriod"/>
            </a:pPr>
            <a:r>
              <a:rPr lang="en" sz="1800">
                <a:solidFill>
                  <a:schemeClr val="dk1"/>
                </a:solidFill>
                <a:latin typeface="Roboto"/>
                <a:ea typeface="Roboto"/>
                <a:cs typeface="Roboto"/>
                <a:sym typeface="Roboto"/>
              </a:rPr>
              <a:t>Upon return, the robot reads the symbols from the cards and translates them back into movements</a:t>
            </a:r>
          </a:p>
          <a:p>
            <a:pPr indent="-342900" lvl="0" marL="457200" rtl="0">
              <a:lnSpc>
                <a:spcPct val="115000"/>
              </a:lnSpc>
              <a:spcBef>
                <a:spcPts val="0"/>
              </a:spcBef>
              <a:spcAft>
                <a:spcPts val="1600"/>
              </a:spcAft>
              <a:buClr>
                <a:schemeClr val="dk1"/>
              </a:buClr>
              <a:buSzPct val="100000"/>
              <a:buFont typeface="Roboto"/>
              <a:buAutoNum type="arabicPeriod"/>
            </a:pPr>
            <a:r>
              <a:rPr lang="en" sz="1800">
                <a:solidFill>
                  <a:schemeClr val="dk1"/>
                </a:solidFill>
                <a:latin typeface="Roboto"/>
                <a:ea typeface="Roboto"/>
                <a:cs typeface="Roboto"/>
                <a:sym typeface="Roboto"/>
              </a:rPr>
              <a:t>The group should watch for incorrect movements, then work together to debug their program before asking the robot to re-run it.</a:t>
            </a:r>
          </a:p>
        </p:txBody>
      </p:sp>
      <p:sp>
        <p:nvSpPr>
          <p:cNvPr id="235" name="Shape 235"/>
          <p:cNvSpPr txBox="1"/>
          <p:nvPr>
            <p:ph idx="4294967295" type="title"/>
          </p:nvPr>
        </p:nvSpPr>
        <p:spPr>
          <a:xfrm>
            <a:off x="352425" y="41275"/>
            <a:ext cx="8368200" cy="686099"/>
          </a:xfrm>
          <a:prstGeom prst="rect">
            <a:avLst/>
          </a:prstGeom>
        </p:spPr>
        <p:txBody>
          <a:bodyPr anchorCtr="0" anchor="b" bIns="91425" lIns="91425" rIns="91425" tIns="91425">
            <a:noAutofit/>
          </a:bodyPr>
          <a:lstStyle/>
          <a:p>
            <a:pPr lvl="0" rtl="0">
              <a:spcBef>
                <a:spcPts val="0"/>
              </a:spcBef>
              <a:buNone/>
            </a:pPr>
            <a:r>
              <a:rPr lang="en"/>
              <a:t>Steps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387900" y="458025"/>
            <a:ext cx="8368200" cy="686099"/>
          </a:xfrm>
          <a:prstGeom prst="rect">
            <a:avLst/>
          </a:prstGeom>
        </p:spPr>
        <p:txBody>
          <a:bodyPr anchorCtr="0" anchor="b" bIns="91425" lIns="91425" rIns="91425" tIns="91425">
            <a:noAutofit/>
          </a:bodyPr>
          <a:lstStyle/>
          <a:p>
            <a:pPr lvl="0" rtl="0">
              <a:spcBef>
                <a:spcPts val="0"/>
              </a:spcBef>
              <a:buNone/>
            </a:pPr>
            <a:r>
              <a:rPr lang="en"/>
              <a:t>Rules</a:t>
            </a:r>
          </a:p>
        </p:txBody>
      </p:sp>
      <p:sp>
        <p:nvSpPr>
          <p:cNvPr id="241" name="Shape 241"/>
          <p:cNvSpPr txBox="1"/>
          <p:nvPr>
            <p:ph idx="1" type="body"/>
          </p:nvPr>
        </p:nvSpPr>
        <p:spPr>
          <a:xfrm>
            <a:off x="387900" y="1489824"/>
            <a:ext cx="8368200" cy="3078899"/>
          </a:xfrm>
          <a:prstGeom prst="rect">
            <a:avLst/>
          </a:prstGeom>
        </p:spPr>
        <p:txBody>
          <a:bodyPr anchorCtr="0" anchor="t" bIns="91425" lIns="91425" rIns="91425" tIns="91425">
            <a:noAutofit/>
          </a:bodyPr>
          <a:lstStyle/>
          <a:p>
            <a:pPr indent="-228600" lvl="0" marL="457200" rtl="0">
              <a:spcBef>
                <a:spcPts val="0"/>
              </a:spcBef>
              <a:buAutoNum type="arabicPeriod"/>
            </a:pPr>
            <a:r>
              <a:rPr lang="en"/>
              <a:t>Coders should translate all moves using the symbols suggested.</a:t>
            </a:r>
          </a:p>
          <a:p>
            <a:pPr indent="-228600" lvl="0" marL="457200" rtl="0">
              <a:spcBef>
                <a:spcPts val="0"/>
              </a:spcBef>
              <a:buAutoNum type="arabicPeriod"/>
            </a:pPr>
            <a:r>
              <a:rPr lang="en"/>
              <a:t>Cups should remain with the robot. </a:t>
            </a:r>
          </a:p>
          <a:p>
            <a:pPr indent="-228600" lvl="0" marL="457200" rtl="0">
              <a:spcBef>
                <a:spcPts val="0"/>
              </a:spcBef>
              <a:buAutoNum type="arabicPeriod"/>
            </a:pPr>
            <a:r>
              <a:rPr lang="en"/>
              <a:t>Once robots are back with their groups, there should be no talking out loud.</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en"/>
              <a:t>Coding Time!!!</a:t>
            </a:r>
          </a:p>
        </p:txBody>
      </p:sp>
      <p:sp>
        <p:nvSpPr>
          <p:cNvPr id="247" name="Shape 247"/>
          <p:cNvSpPr txBox="1"/>
          <p:nvPr>
            <p:ph idx="1" type="body"/>
          </p:nvPr>
        </p:nvSpPr>
        <p:spPr>
          <a:xfrm>
            <a:off x="387900" y="1489824"/>
            <a:ext cx="8368200" cy="3078899"/>
          </a:xfrm>
          <a:prstGeom prst="rect">
            <a:avLst/>
          </a:prstGeom>
        </p:spPr>
        <p:txBody>
          <a:bodyPr anchorCtr="0" anchor="t" bIns="91425" lIns="91425" rIns="91425" tIns="91425">
            <a:noAutofit/>
          </a:bodyPr>
          <a:lstStyle/>
          <a:p>
            <a:pPr lvl="0">
              <a:spcBef>
                <a:spcPts val="0"/>
              </a:spcBef>
              <a:buNone/>
            </a:pPr>
            <a:r>
              <a:rPr lang="en"/>
              <a:t>Go!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en"/>
              <a:t>Vocabulary</a:t>
            </a:r>
          </a:p>
        </p:txBody>
      </p:sp>
      <p:sp>
        <p:nvSpPr>
          <p:cNvPr id="70" name="Shape 70"/>
          <p:cNvSpPr txBox="1"/>
          <p:nvPr>
            <p:ph idx="1" type="body"/>
          </p:nvPr>
        </p:nvSpPr>
        <p:spPr>
          <a:xfrm>
            <a:off x="387900" y="1489824"/>
            <a:ext cx="8368200" cy="3078899"/>
          </a:xfrm>
          <a:prstGeom prst="rect">
            <a:avLst/>
          </a:prstGeom>
        </p:spPr>
        <p:txBody>
          <a:bodyPr anchorCtr="0" anchor="t" bIns="91425" lIns="91425" rIns="91425" tIns="91425">
            <a:noAutofit/>
          </a:bodyPr>
          <a:lstStyle/>
          <a:p>
            <a:pPr lvl="0" rtl="0">
              <a:spcBef>
                <a:spcPts val="0"/>
              </a:spcBef>
              <a:buNone/>
            </a:pPr>
            <a:r>
              <a:rPr lang="en"/>
              <a:t>Algorithm - A series of instructions on how to accomplish a task</a:t>
            </a:r>
          </a:p>
          <a:p>
            <a:pPr lvl="0" rtl="0">
              <a:spcBef>
                <a:spcPts val="0"/>
              </a:spcBef>
              <a:buNone/>
            </a:pPr>
            <a:r>
              <a:rPr lang="en"/>
              <a:t>Coding - Transforming actions into a symbolic language</a:t>
            </a:r>
          </a:p>
          <a:p>
            <a:pPr lvl="0" rtl="0">
              <a:spcBef>
                <a:spcPts val="0"/>
              </a:spcBef>
              <a:buNone/>
            </a:pPr>
            <a:r>
              <a:rPr lang="en"/>
              <a:t>Debugging - Finding and fixing issues in code</a:t>
            </a: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38250" y="103300"/>
            <a:ext cx="8368200" cy="686099"/>
          </a:xfrm>
          <a:prstGeom prst="rect">
            <a:avLst/>
          </a:prstGeom>
        </p:spPr>
        <p:txBody>
          <a:bodyPr anchorCtr="0" anchor="b" bIns="91425" lIns="91425" rIns="91425" tIns="91425">
            <a:noAutofit/>
          </a:bodyPr>
          <a:lstStyle/>
          <a:p>
            <a:pPr lvl="0">
              <a:spcBef>
                <a:spcPts val="0"/>
              </a:spcBef>
              <a:buNone/>
            </a:pPr>
            <a:r>
              <a:rPr lang="en"/>
              <a:t>Guide</a:t>
            </a:r>
          </a:p>
        </p:txBody>
      </p:sp>
      <p:pic>
        <p:nvPicPr>
          <p:cNvPr descr="stepguide.jpg" id="76" name="Shape 76"/>
          <p:cNvPicPr preferRelativeResize="0"/>
          <p:nvPr/>
        </p:nvPicPr>
        <p:blipFill>
          <a:blip r:embed="rId3">
            <a:alphaModFix/>
          </a:blip>
          <a:stretch>
            <a:fillRect/>
          </a:stretch>
        </p:blipFill>
        <p:spPr>
          <a:xfrm>
            <a:off x="387900" y="1085450"/>
            <a:ext cx="8267375" cy="3944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38250" y="103300"/>
            <a:ext cx="2144700" cy="686099"/>
          </a:xfrm>
          <a:prstGeom prst="rect">
            <a:avLst/>
          </a:prstGeom>
        </p:spPr>
        <p:txBody>
          <a:bodyPr anchorCtr="0" anchor="b" bIns="91425" lIns="91425" rIns="91425" tIns="91425">
            <a:noAutofit/>
          </a:bodyPr>
          <a:lstStyle/>
          <a:p>
            <a:pPr lvl="0" rtl="0">
              <a:spcBef>
                <a:spcPts val="0"/>
              </a:spcBef>
              <a:buNone/>
            </a:pPr>
            <a:r>
              <a:rPr lang="en"/>
              <a:t>Symbols</a:t>
            </a:r>
          </a:p>
        </p:txBody>
      </p:sp>
      <p:pic>
        <p:nvPicPr>
          <p:cNvPr descr="symbols.png" id="82" name="Shape 82"/>
          <p:cNvPicPr preferRelativeResize="0"/>
          <p:nvPr/>
        </p:nvPicPr>
        <p:blipFill>
          <a:blip r:embed="rId3">
            <a:alphaModFix/>
          </a:blip>
          <a:stretch>
            <a:fillRect/>
          </a:stretch>
        </p:blipFill>
        <p:spPr>
          <a:xfrm>
            <a:off x="3114475" y="103300"/>
            <a:ext cx="4859723" cy="49337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en"/>
              <a:t>ROBOT, ROBOT, WHERE ARE YOU?</a:t>
            </a:r>
          </a:p>
        </p:txBody>
      </p:sp>
      <p:sp>
        <p:nvSpPr>
          <p:cNvPr id="88" name="Shape 88"/>
          <p:cNvSpPr txBox="1"/>
          <p:nvPr>
            <p:ph idx="1" type="body"/>
          </p:nvPr>
        </p:nvSpPr>
        <p:spPr>
          <a:xfrm>
            <a:off x="387900" y="1489824"/>
            <a:ext cx="8368200" cy="3078899"/>
          </a:xfrm>
          <a:prstGeom prst="rect">
            <a:avLst/>
          </a:prstGeom>
        </p:spPr>
        <p:txBody>
          <a:bodyPr anchorCtr="0" anchor="t" bIns="91425" lIns="91425" rIns="91425" tIns="91425">
            <a:noAutofit/>
          </a:bodyPr>
          <a:lstStyle/>
          <a:p>
            <a:pPr lvl="0">
              <a:spcBef>
                <a:spcPts val="0"/>
              </a:spcBef>
              <a:buNone/>
            </a:pPr>
            <a:r>
              <a:rPr lang="en"/>
              <a:t>CAMBOT 8000, we need your assistance!!!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87900" y="458025"/>
            <a:ext cx="3223199" cy="686099"/>
          </a:xfrm>
          <a:prstGeom prst="rect">
            <a:avLst/>
          </a:prstGeom>
        </p:spPr>
        <p:txBody>
          <a:bodyPr anchorCtr="0" anchor="b" bIns="91425" lIns="91425" rIns="91425" tIns="91425">
            <a:noAutofit/>
          </a:bodyPr>
          <a:lstStyle/>
          <a:p>
            <a:pPr lvl="0">
              <a:spcBef>
                <a:spcPts val="0"/>
              </a:spcBef>
              <a:buNone/>
            </a:pPr>
            <a:r>
              <a:rPr lang="en"/>
              <a:t>First Example</a:t>
            </a:r>
          </a:p>
        </p:txBody>
      </p:sp>
      <p:pic>
        <p:nvPicPr>
          <p:cNvPr descr="ExampleOne.png" id="94" name="Shape 94"/>
          <p:cNvPicPr preferRelativeResize="0"/>
          <p:nvPr/>
        </p:nvPicPr>
        <p:blipFill>
          <a:blip r:embed="rId3">
            <a:alphaModFix/>
          </a:blip>
          <a:stretch>
            <a:fillRect/>
          </a:stretch>
        </p:blipFill>
        <p:spPr>
          <a:xfrm>
            <a:off x="4047525" y="23124"/>
            <a:ext cx="3574600" cy="5044174"/>
          </a:xfrm>
          <a:prstGeom prst="rect">
            <a:avLst/>
          </a:prstGeom>
          <a:noFill/>
          <a:ln>
            <a:noFill/>
          </a:ln>
        </p:spPr>
      </p:pic>
      <p:sp>
        <p:nvSpPr>
          <p:cNvPr id="95" name="Shape 95"/>
          <p:cNvSpPr txBox="1"/>
          <p:nvPr/>
        </p:nvSpPr>
        <p:spPr>
          <a:xfrm>
            <a:off x="448125" y="1397900"/>
            <a:ext cx="2815800" cy="1030200"/>
          </a:xfrm>
          <a:prstGeom prst="rect">
            <a:avLst/>
          </a:prstGeom>
          <a:noFill/>
          <a:ln>
            <a:noFill/>
          </a:ln>
        </p:spPr>
        <p:txBody>
          <a:bodyPr anchorCtr="0" anchor="t" bIns="91425" lIns="91425" rIns="91425" tIns="91425">
            <a:noAutofit/>
          </a:bodyPr>
          <a:lstStyle/>
          <a:p>
            <a:pPr lvl="0">
              <a:spcBef>
                <a:spcPts val="0"/>
              </a:spcBef>
              <a:buNone/>
            </a:pPr>
            <a:r>
              <a:rPr b="1" lang="en">
                <a:solidFill>
                  <a:srgbClr val="FF0000"/>
                </a:solidFill>
              </a:rPr>
              <a:t>CLASS CHALLENGE: Write the code CAMBOT needs to build this stack</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en"/>
              <a:t>Solution</a:t>
            </a:r>
          </a:p>
        </p:txBody>
      </p:sp>
      <p:sp>
        <p:nvSpPr>
          <p:cNvPr id="101" name="Shape 101"/>
          <p:cNvSpPr/>
          <p:nvPr/>
        </p:nvSpPr>
        <p:spPr>
          <a:xfrm>
            <a:off x="425675" y="1426000"/>
            <a:ext cx="340499" cy="6809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766475" y="1661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1528475" y="1661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2227925" y="1404975"/>
            <a:ext cx="340499" cy="680999"/>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5" name="Shape 105"/>
          <p:cNvSpPr/>
          <p:nvPr/>
        </p:nvSpPr>
        <p:spPr>
          <a:xfrm>
            <a:off x="2733225" y="1661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3495225" y="1661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425675" y="2188000"/>
            <a:ext cx="340499" cy="6809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p:nvPr/>
        </p:nvSpPr>
        <p:spPr>
          <a:xfrm>
            <a:off x="766475" y="2423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a:off x="1528475" y="2423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2290475" y="2423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a:off x="3052475" y="2423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p:nvPr/>
        </p:nvSpPr>
        <p:spPr>
          <a:xfrm>
            <a:off x="3828125" y="2166975"/>
            <a:ext cx="340499" cy="680999"/>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3" name="Shape 113"/>
          <p:cNvSpPr/>
          <p:nvPr/>
        </p:nvSpPr>
        <p:spPr>
          <a:xfrm>
            <a:off x="4257225" y="2423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4" name="Shape 114"/>
          <p:cNvSpPr/>
          <p:nvPr/>
        </p:nvSpPr>
        <p:spPr>
          <a:xfrm>
            <a:off x="5019225" y="2423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5781225" y="2423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6" name="Shape 116"/>
          <p:cNvSpPr/>
          <p:nvPr/>
        </p:nvSpPr>
        <p:spPr>
          <a:xfrm>
            <a:off x="6543225" y="2423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425675" y="2950000"/>
            <a:ext cx="340499" cy="6809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766475" y="3185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1528475" y="3185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2290475" y="3185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p:nvPr/>
        </p:nvSpPr>
        <p:spPr>
          <a:xfrm>
            <a:off x="4590125" y="2852775"/>
            <a:ext cx="340499" cy="680999"/>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2" name="Shape 122"/>
          <p:cNvSpPr/>
          <p:nvPr/>
        </p:nvSpPr>
        <p:spPr>
          <a:xfrm>
            <a:off x="5019225" y="3185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3" name="Shape 123"/>
          <p:cNvSpPr/>
          <p:nvPr/>
        </p:nvSpPr>
        <p:spPr>
          <a:xfrm>
            <a:off x="5781225" y="3185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p:nvPr/>
        </p:nvSpPr>
        <p:spPr>
          <a:xfrm>
            <a:off x="6543225" y="3185950"/>
            <a:ext cx="680999" cy="340499"/>
          </a:xfrm>
          <a:prstGeom prst="lef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5" name="Shape 125"/>
          <p:cNvSpPr/>
          <p:nvPr/>
        </p:nvSpPr>
        <p:spPr>
          <a:xfrm>
            <a:off x="3052475" y="2852775"/>
            <a:ext cx="680999" cy="680999"/>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6" name="Shape 126"/>
          <p:cNvSpPr/>
          <p:nvPr/>
        </p:nvSpPr>
        <p:spPr>
          <a:xfrm>
            <a:off x="425675" y="3712000"/>
            <a:ext cx="340499" cy="680999"/>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766475" y="3947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1528475" y="3947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2290475" y="3947950"/>
            <a:ext cx="680999" cy="340499"/>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0" name="Shape 130"/>
          <p:cNvSpPr/>
          <p:nvPr/>
        </p:nvSpPr>
        <p:spPr>
          <a:xfrm>
            <a:off x="2989925" y="3614775"/>
            <a:ext cx="340499" cy="680999"/>
          </a:xfrm>
          <a:prstGeom prst="down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1" name="Shape 131"/>
          <p:cNvSpPr/>
          <p:nvPr/>
        </p:nvSpPr>
        <p:spPr>
          <a:xfrm>
            <a:off x="3814475" y="2852775"/>
            <a:ext cx="680999" cy="680999"/>
          </a:xfrm>
          <a:prstGeom prst="uturnArrow">
            <a:avLst>
              <a:gd fmla="val 25000" name="adj1"/>
              <a:gd fmla="val 25000" name="adj2"/>
              <a:gd fmla="val 25000" name="adj3"/>
              <a:gd fmla="val 43750" name="adj4"/>
              <a:gd fmla="val 75000" name="adj5"/>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en"/>
              <a:t>Think Like a Coder</a:t>
            </a:r>
          </a:p>
        </p:txBody>
      </p:sp>
      <p:sp>
        <p:nvSpPr>
          <p:cNvPr id="137" name="Shape 137"/>
          <p:cNvSpPr txBox="1"/>
          <p:nvPr>
            <p:ph idx="1" type="body"/>
          </p:nvPr>
        </p:nvSpPr>
        <p:spPr>
          <a:xfrm>
            <a:off x="387900" y="1489824"/>
            <a:ext cx="8368200" cy="3078899"/>
          </a:xfrm>
          <a:prstGeom prst="rect">
            <a:avLst/>
          </a:prstGeom>
        </p:spPr>
        <p:txBody>
          <a:bodyPr anchorCtr="0" anchor="t" bIns="91425" lIns="91425" rIns="91425" tIns="91425">
            <a:noAutofit/>
          </a:bodyPr>
          <a:lstStyle/>
          <a:p>
            <a:pPr lvl="0">
              <a:spcBef>
                <a:spcPts val="0"/>
              </a:spcBef>
              <a:buNone/>
            </a:pPr>
            <a:r>
              <a:rPr lang="en"/>
              <a:t>What is wrong with our solution?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pic>
        <p:nvPicPr>
          <p:cNvPr descr="ExampleTwo.png" id="142" name="Shape 142"/>
          <p:cNvPicPr preferRelativeResize="0"/>
          <p:nvPr/>
        </p:nvPicPr>
        <p:blipFill>
          <a:blip r:embed="rId3">
            <a:alphaModFix/>
          </a:blip>
          <a:stretch>
            <a:fillRect/>
          </a:stretch>
        </p:blipFill>
        <p:spPr>
          <a:xfrm>
            <a:off x="2323075" y="85125"/>
            <a:ext cx="4497850" cy="4895200"/>
          </a:xfrm>
          <a:prstGeom prst="rect">
            <a:avLst/>
          </a:prstGeom>
          <a:noFill/>
          <a:ln>
            <a:noFill/>
          </a:ln>
        </p:spPr>
      </p:pic>
      <p:sp>
        <p:nvSpPr>
          <p:cNvPr id="143" name="Shape 143"/>
          <p:cNvSpPr txBox="1"/>
          <p:nvPr/>
        </p:nvSpPr>
        <p:spPr>
          <a:xfrm>
            <a:off x="368925" y="617225"/>
            <a:ext cx="1664399" cy="1170599"/>
          </a:xfrm>
          <a:prstGeom prst="rect">
            <a:avLst/>
          </a:prstGeom>
          <a:noFill/>
          <a:ln>
            <a:noFill/>
          </a:ln>
        </p:spPr>
        <p:txBody>
          <a:bodyPr anchorCtr="0" anchor="t" bIns="91425" lIns="91425" rIns="91425" tIns="91425">
            <a:noAutofit/>
          </a:bodyPr>
          <a:lstStyle/>
          <a:p>
            <a:pPr lvl="0">
              <a:spcBef>
                <a:spcPts val="0"/>
              </a:spcBef>
              <a:buNone/>
            </a:pPr>
            <a:r>
              <a:rPr lang="en">
                <a:solidFill>
                  <a:srgbClr val="FFFFFF"/>
                </a:solidFill>
              </a:rPr>
              <a:t>What if this were the next stack?</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