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74" r:id="rId2"/>
    <p:sldId id="256" r:id="rId3"/>
    <p:sldId id="267" r:id="rId4"/>
    <p:sldId id="258" r:id="rId5"/>
    <p:sldId id="264" r:id="rId6"/>
    <p:sldId id="273" r:id="rId7"/>
    <p:sldId id="259" r:id="rId8"/>
    <p:sldId id="262" r:id="rId9"/>
    <p:sldId id="263" r:id="rId10"/>
    <p:sldId id="265" r:id="rId11"/>
    <p:sldId id="268" r:id="rId12"/>
    <p:sldId id="260" r:id="rId13"/>
    <p:sldId id="266" r:id="rId14"/>
    <p:sldId id="272"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584" y="1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BC21D32-F8D8-493B-A383-D9CEB505A786}" type="datetimeFigureOut">
              <a:rPr lang="en-US" smtClean="0"/>
              <a:t>4/8/2019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262D49A-00EF-44A4-AF95-8A7F5A4F13F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81135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21D32-F8D8-493B-A383-D9CEB505A786}"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2D49A-00EF-44A4-AF95-8A7F5A4F13F3}" type="slidenum">
              <a:rPr lang="en-US" smtClean="0"/>
              <a:t>‹#›</a:t>
            </a:fld>
            <a:endParaRPr lang="en-US"/>
          </a:p>
        </p:txBody>
      </p:sp>
    </p:spTree>
    <p:extLst>
      <p:ext uri="{BB962C8B-B14F-4D97-AF65-F5344CB8AC3E}">
        <p14:creationId xmlns:p14="http://schemas.microsoft.com/office/powerpoint/2010/main" val="4146615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21D32-F8D8-493B-A383-D9CEB505A786}"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2D49A-00EF-44A4-AF95-8A7F5A4F13F3}" type="slidenum">
              <a:rPr lang="en-US" smtClean="0"/>
              <a:t>‹#›</a:t>
            </a:fld>
            <a:endParaRPr lang="en-US"/>
          </a:p>
        </p:txBody>
      </p:sp>
    </p:spTree>
    <p:extLst>
      <p:ext uri="{BB962C8B-B14F-4D97-AF65-F5344CB8AC3E}">
        <p14:creationId xmlns:p14="http://schemas.microsoft.com/office/powerpoint/2010/main" val="42082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21D32-F8D8-493B-A383-D9CEB505A786}"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2D49A-00EF-44A4-AF95-8A7F5A4F13F3}" type="slidenum">
              <a:rPr lang="en-US" smtClean="0"/>
              <a:t>‹#›</a:t>
            </a:fld>
            <a:endParaRPr lang="en-US"/>
          </a:p>
        </p:txBody>
      </p:sp>
    </p:spTree>
    <p:extLst>
      <p:ext uri="{BB962C8B-B14F-4D97-AF65-F5344CB8AC3E}">
        <p14:creationId xmlns:p14="http://schemas.microsoft.com/office/powerpoint/2010/main" val="133504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21D32-F8D8-493B-A383-D9CEB505A786}"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2D49A-00EF-44A4-AF95-8A7F5A4F13F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4558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C21D32-F8D8-493B-A383-D9CEB505A786}"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2D49A-00EF-44A4-AF95-8A7F5A4F13F3}" type="slidenum">
              <a:rPr lang="en-US" smtClean="0"/>
              <a:t>‹#›</a:t>
            </a:fld>
            <a:endParaRPr lang="en-US"/>
          </a:p>
        </p:txBody>
      </p:sp>
    </p:spTree>
    <p:extLst>
      <p:ext uri="{BB962C8B-B14F-4D97-AF65-F5344CB8AC3E}">
        <p14:creationId xmlns:p14="http://schemas.microsoft.com/office/powerpoint/2010/main" val="1085409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C21D32-F8D8-493B-A383-D9CEB505A786}" type="datetimeFigureOut">
              <a:rPr lang="en-US" smtClean="0"/>
              <a:t>4/8/2019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62D49A-00EF-44A4-AF95-8A7F5A4F13F3}" type="slidenum">
              <a:rPr lang="en-US" smtClean="0"/>
              <a:t>‹#›</a:t>
            </a:fld>
            <a:endParaRPr lang="en-US"/>
          </a:p>
        </p:txBody>
      </p:sp>
    </p:spTree>
    <p:extLst>
      <p:ext uri="{BB962C8B-B14F-4D97-AF65-F5344CB8AC3E}">
        <p14:creationId xmlns:p14="http://schemas.microsoft.com/office/powerpoint/2010/main" val="230098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C21D32-F8D8-493B-A383-D9CEB505A786}" type="datetimeFigureOut">
              <a:rPr lang="en-US" smtClean="0"/>
              <a:t>4/8/2019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62D49A-00EF-44A4-AF95-8A7F5A4F13F3}" type="slidenum">
              <a:rPr lang="en-US" smtClean="0"/>
              <a:t>‹#›</a:t>
            </a:fld>
            <a:endParaRPr lang="en-US"/>
          </a:p>
        </p:txBody>
      </p:sp>
    </p:spTree>
    <p:extLst>
      <p:ext uri="{BB962C8B-B14F-4D97-AF65-F5344CB8AC3E}">
        <p14:creationId xmlns:p14="http://schemas.microsoft.com/office/powerpoint/2010/main" val="2791701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21D32-F8D8-493B-A383-D9CEB505A786}" type="datetimeFigureOut">
              <a:rPr lang="en-US" smtClean="0"/>
              <a:t>4/8/2019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62D49A-00EF-44A4-AF95-8A7F5A4F13F3}" type="slidenum">
              <a:rPr lang="en-US" smtClean="0"/>
              <a:t>‹#›</a:t>
            </a:fld>
            <a:endParaRPr lang="en-US"/>
          </a:p>
        </p:txBody>
      </p:sp>
    </p:spTree>
    <p:extLst>
      <p:ext uri="{BB962C8B-B14F-4D97-AF65-F5344CB8AC3E}">
        <p14:creationId xmlns:p14="http://schemas.microsoft.com/office/powerpoint/2010/main" val="279100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21D32-F8D8-493B-A383-D9CEB505A786}"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2D49A-00EF-44A4-AF95-8A7F5A4F13F3}" type="slidenum">
              <a:rPr lang="en-US" smtClean="0"/>
              <a:t>‹#›</a:t>
            </a:fld>
            <a:endParaRPr lang="en-US"/>
          </a:p>
        </p:txBody>
      </p:sp>
    </p:spTree>
    <p:extLst>
      <p:ext uri="{BB962C8B-B14F-4D97-AF65-F5344CB8AC3E}">
        <p14:creationId xmlns:p14="http://schemas.microsoft.com/office/powerpoint/2010/main" val="428179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21D32-F8D8-493B-A383-D9CEB505A786}"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262D49A-00EF-44A4-AF95-8A7F5A4F13F3}" type="slidenum">
              <a:rPr lang="en-US" smtClean="0"/>
              <a:t>‹#›</a:t>
            </a:fld>
            <a:endParaRPr lang="en-US"/>
          </a:p>
        </p:txBody>
      </p:sp>
    </p:spTree>
    <p:extLst>
      <p:ext uri="{BB962C8B-B14F-4D97-AF65-F5344CB8AC3E}">
        <p14:creationId xmlns:p14="http://schemas.microsoft.com/office/powerpoint/2010/main" val="87044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BC21D32-F8D8-493B-A383-D9CEB505A786}" type="datetimeFigureOut">
              <a:rPr lang="en-US" smtClean="0"/>
              <a:t>4/8/2019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262D49A-00EF-44A4-AF95-8A7F5A4F13F3}" type="slidenum">
              <a:rPr lang="en-US" smtClean="0"/>
              <a:t>‹#›</a:t>
            </a:fld>
            <a:endParaRPr lang="en-US"/>
          </a:p>
        </p:txBody>
      </p:sp>
    </p:spTree>
    <p:extLst>
      <p:ext uri="{BB962C8B-B14F-4D97-AF65-F5344CB8AC3E}">
        <p14:creationId xmlns:p14="http://schemas.microsoft.com/office/powerpoint/2010/main" val="240636763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E335-6FDA-4B3E-9858-30E414904114}"/>
              </a:ext>
            </a:extLst>
          </p:cNvPr>
          <p:cNvSpPr>
            <a:spLocks noGrp="1"/>
          </p:cNvSpPr>
          <p:nvPr>
            <p:ph type="ctrTitle"/>
          </p:nvPr>
        </p:nvSpPr>
        <p:spPr/>
        <p:txBody>
          <a:bodyPr/>
          <a:lstStyle/>
          <a:p>
            <a:pPr algn="ctr"/>
            <a:r>
              <a:rPr lang="en-US" dirty="0"/>
              <a:t>MLB Pitch Data Analysis : Project 1</a:t>
            </a:r>
          </a:p>
        </p:txBody>
      </p:sp>
      <p:sp>
        <p:nvSpPr>
          <p:cNvPr id="3" name="Subtitle 2">
            <a:extLst>
              <a:ext uri="{FF2B5EF4-FFF2-40B4-BE49-F238E27FC236}">
                <a16:creationId xmlns:a16="http://schemas.microsoft.com/office/drawing/2014/main" id="{8E4B5078-CE9C-438C-B053-A9438ECA174B}"/>
              </a:ext>
            </a:extLst>
          </p:cNvPr>
          <p:cNvSpPr>
            <a:spLocks noGrp="1"/>
          </p:cNvSpPr>
          <p:nvPr>
            <p:ph type="subTitle" idx="1"/>
          </p:nvPr>
        </p:nvSpPr>
        <p:spPr/>
        <p:txBody>
          <a:bodyPr/>
          <a:lstStyle/>
          <a:p>
            <a:pPr algn="ctr"/>
            <a:r>
              <a:rPr lang="en-US" dirty="0"/>
              <a:t>Michael Parham, Tim Jung, Andrew Corona, Aaron Windmiller</a:t>
            </a:r>
          </a:p>
        </p:txBody>
      </p:sp>
    </p:spTree>
    <p:extLst>
      <p:ext uri="{BB962C8B-B14F-4D97-AF65-F5344CB8AC3E}">
        <p14:creationId xmlns:p14="http://schemas.microsoft.com/office/powerpoint/2010/main" val="618904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4839-E252-4F46-9BCD-86D01B9610E5}"/>
              </a:ext>
            </a:extLst>
          </p:cNvPr>
          <p:cNvSpPr>
            <a:spLocks noGrp="1"/>
          </p:cNvSpPr>
          <p:nvPr>
            <p:ph type="ctrTitle"/>
          </p:nvPr>
        </p:nvSpPr>
        <p:spPr>
          <a:xfrm>
            <a:off x="1097280" y="227315"/>
            <a:ext cx="10058400" cy="1143000"/>
          </a:xfrm>
        </p:spPr>
        <p:txBody>
          <a:bodyPr/>
          <a:lstStyle/>
          <a:p>
            <a:pPr algn="ctr"/>
            <a:r>
              <a:rPr lang="en-US" dirty="0"/>
              <a:t>MLB Pitch Data:</a:t>
            </a:r>
          </a:p>
        </p:txBody>
      </p:sp>
      <p:sp>
        <p:nvSpPr>
          <p:cNvPr id="3" name="Subtitle 2">
            <a:extLst>
              <a:ext uri="{FF2B5EF4-FFF2-40B4-BE49-F238E27FC236}">
                <a16:creationId xmlns:a16="http://schemas.microsoft.com/office/drawing/2014/main" id="{9EAB2556-1E23-48CA-BB39-FE210BA8BB32}"/>
              </a:ext>
            </a:extLst>
          </p:cNvPr>
          <p:cNvSpPr>
            <a:spLocks noGrp="1"/>
          </p:cNvSpPr>
          <p:nvPr>
            <p:ph type="subTitle" idx="1"/>
          </p:nvPr>
        </p:nvSpPr>
        <p:spPr>
          <a:xfrm>
            <a:off x="1261872" y="1313112"/>
            <a:ext cx="9418320" cy="505055"/>
          </a:xfrm>
        </p:spPr>
        <p:txBody>
          <a:bodyPr>
            <a:normAutofit fontScale="92500"/>
          </a:bodyPr>
          <a:lstStyle/>
          <a:p>
            <a:pPr algn="ctr"/>
            <a:r>
              <a:rPr lang="en-US" dirty="0"/>
              <a:t>An examination of MLB pitch data and correlating factors affecting outcome </a:t>
            </a:r>
          </a:p>
        </p:txBody>
      </p:sp>
      <p:grpSp>
        <p:nvGrpSpPr>
          <p:cNvPr id="13" name="Group 12">
            <a:extLst>
              <a:ext uri="{FF2B5EF4-FFF2-40B4-BE49-F238E27FC236}">
                <a16:creationId xmlns:a16="http://schemas.microsoft.com/office/drawing/2014/main" id="{4927E539-3E6D-4D6E-8CE3-86BD0ED4B7D3}"/>
              </a:ext>
            </a:extLst>
          </p:cNvPr>
          <p:cNvGrpSpPr/>
          <p:nvPr/>
        </p:nvGrpSpPr>
        <p:grpSpPr>
          <a:xfrm>
            <a:off x="625515" y="1818167"/>
            <a:ext cx="4979534" cy="4611151"/>
            <a:chOff x="625515" y="1818167"/>
            <a:chExt cx="4979534" cy="4611151"/>
          </a:xfrm>
        </p:grpSpPr>
        <p:pic>
          <p:nvPicPr>
            <p:cNvPr id="7" name="Picture 6">
              <a:extLst>
                <a:ext uri="{FF2B5EF4-FFF2-40B4-BE49-F238E27FC236}">
                  <a16:creationId xmlns:a16="http://schemas.microsoft.com/office/drawing/2014/main" id="{5662EBB8-672C-4027-B376-470A21CE0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15" y="1818167"/>
              <a:ext cx="4979534" cy="4611151"/>
            </a:xfrm>
            <a:prstGeom prst="rect">
              <a:avLst/>
            </a:prstGeom>
            <a:solidFill>
              <a:schemeClr val="tx1"/>
            </a:solidFill>
          </p:spPr>
        </p:pic>
        <p:grpSp>
          <p:nvGrpSpPr>
            <p:cNvPr id="12" name="Group 11">
              <a:extLst>
                <a:ext uri="{FF2B5EF4-FFF2-40B4-BE49-F238E27FC236}">
                  <a16:creationId xmlns:a16="http://schemas.microsoft.com/office/drawing/2014/main" id="{E95334FA-B064-4CB9-8138-9B53FDA38D90}"/>
                </a:ext>
              </a:extLst>
            </p:cNvPr>
            <p:cNvGrpSpPr/>
            <p:nvPr/>
          </p:nvGrpSpPr>
          <p:grpSpPr>
            <a:xfrm>
              <a:off x="1481659" y="3894667"/>
              <a:ext cx="2506142" cy="330196"/>
              <a:chOff x="1481659" y="3894667"/>
              <a:chExt cx="2506142" cy="330196"/>
            </a:xfrm>
          </p:grpSpPr>
          <p:sp>
            <p:nvSpPr>
              <p:cNvPr id="8" name="Oval 7">
                <a:extLst>
                  <a:ext uri="{FF2B5EF4-FFF2-40B4-BE49-F238E27FC236}">
                    <a16:creationId xmlns:a16="http://schemas.microsoft.com/office/drawing/2014/main" id="{FBE1CB78-34A7-4AF6-A428-1DC4362EEE0B}"/>
                  </a:ext>
                </a:extLst>
              </p:cNvPr>
              <p:cNvSpPr/>
              <p:nvPr/>
            </p:nvSpPr>
            <p:spPr>
              <a:xfrm>
                <a:off x="1481659" y="3894667"/>
                <a:ext cx="381000" cy="32173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0"/>
                    </a:schemeClr>
                  </a:solidFill>
                </a:endParaRPr>
              </a:p>
            </p:txBody>
          </p:sp>
          <p:sp>
            <p:nvSpPr>
              <p:cNvPr id="10" name="Oval 9">
                <a:extLst>
                  <a:ext uri="{FF2B5EF4-FFF2-40B4-BE49-F238E27FC236}">
                    <a16:creationId xmlns:a16="http://schemas.microsoft.com/office/drawing/2014/main" id="{53A70EE3-A85B-4294-90A4-70548A86DAC7}"/>
                  </a:ext>
                </a:extLst>
              </p:cNvPr>
              <p:cNvSpPr/>
              <p:nvPr/>
            </p:nvSpPr>
            <p:spPr>
              <a:xfrm>
                <a:off x="3606801" y="3903130"/>
                <a:ext cx="381000" cy="32173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0"/>
                    </a:schemeClr>
                  </a:solidFill>
                </a:endParaRPr>
              </a:p>
            </p:txBody>
          </p:sp>
        </p:grpSp>
      </p:grpSp>
      <p:sp>
        <p:nvSpPr>
          <p:cNvPr id="11" name="Rectangle 10">
            <a:extLst>
              <a:ext uri="{FF2B5EF4-FFF2-40B4-BE49-F238E27FC236}">
                <a16:creationId xmlns:a16="http://schemas.microsoft.com/office/drawing/2014/main" id="{5A469E3B-D372-4522-9FC1-35467335E9F6}"/>
              </a:ext>
            </a:extLst>
          </p:cNvPr>
          <p:cNvSpPr/>
          <p:nvPr/>
        </p:nvSpPr>
        <p:spPr>
          <a:xfrm>
            <a:off x="6241406" y="1818167"/>
            <a:ext cx="4822267" cy="3416320"/>
          </a:xfrm>
          <a:prstGeom prst="rect">
            <a:avLst/>
          </a:prstGeom>
        </p:spPr>
        <p:txBody>
          <a:bodyPr wrap="square">
            <a:spAutoFit/>
          </a:bodyPr>
          <a:lstStyle/>
          <a:p>
            <a:pPr marL="285750" indent="-285750">
              <a:buFont typeface="Arial" panose="020B0604020202020204" pitchFamily="34" charset="0"/>
              <a:buChar char="•"/>
            </a:pPr>
            <a:r>
              <a:rPr lang="en-US" dirty="0"/>
              <a:t>When the data for true outcome was available, this could be plotted out for analysis</a:t>
            </a:r>
          </a:p>
          <a:p>
            <a:pPr marL="285750" indent="-285750">
              <a:buFont typeface="Arial" panose="020B0604020202020204" pitchFamily="34" charset="0"/>
              <a:buChar char="•"/>
            </a:pPr>
            <a:r>
              <a:rPr lang="en-US" dirty="0"/>
              <a:t>The first apparent correlation was that generally, from the pitcher’s perspective, increased velocity translates to a higher likelihood of success (however small).  The only two exceptions were: Curveballs and Screwballs (basically reverse curveballs)</a:t>
            </a:r>
          </a:p>
          <a:p>
            <a:pPr marL="285750" indent="-285750">
              <a:buFont typeface="Arial" panose="020B0604020202020204" pitchFamily="34" charset="0"/>
              <a:buChar char="•"/>
            </a:pPr>
            <a:r>
              <a:rPr lang="en-US" dirty="0"/>
              <a:t>FIND CORRELATION	 and include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47249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4839-E252-4F46-9BCD-86D01B9610E5}"/>
              </a:ext>
            </a:extLst>
          </p:cNvPr>
          <p:cNvSpPr>
            <a:spLocks noGrp="1"/>
          </p:cNvSpPr>
          <p:nvPr>
            <p:ph type="ctrTitle"/>
          </p:nvPr>
        </p:nvSpPr>
        <p:spPr>
          <a:xfrm>
            <a:off x="1097280" y="227315"/>
            <a:ext cx="10058400" cy="1143000"/>
          </a:xfrm>
        </p:spPr>
        <p:txBody>
          <a:bodyPr/>
          <a:lstStyle/>
          <a:p>
            <a:pPr algn="ctr"/>
            <a:r>
              <a:rPr lang="en-US" dirty="0"/>
              <a:t>MLB Pitch Data:</a:t>
            </a:r>
          </a:p>
        </p:txBody>
      </p:sp>
      <p:sp>
        <p:nvSpPr>
          <p:cNvPr id="3" name="Subtitle 2">
            <a:extLst>
              <a:ext uri="{FF2B5EF4-FFF2-40B4-BE49-F238E27FC236}">
                <a16:creationId xmlns:a16="http://schemas.microsoft.com/office/drawing/2014/main" id="{9EAB2556-1E23-48CA-BB39-FE210BA8BB32}"/>
              </a:ext>
            </a:extLst>
          </p:cNvPr>
          <p:cNvSpPr>
            <a:spLocks noGrp="1"/>
          </p:cNvSpPr>
          <p:nvPr>
            <p:ph type="subTitle" idx="1"/>
          </p:nvPr>
        </p:nvSpPr>
        <p:spPr>
          <a:xfrm>
            <a:off x="1261872" y="1313113"/>
            <a:ext cx="9418320" cy="547771"/>
          </a:xfrm>
        </p:spPr>
        <p:txBody>
          <a:bodyPr>
            <a:normAutofit/>
          </a:bodyPr>
          <a:lstStyle/>
          <a:p>
            <a:pPr algn="ctr"/>
            <a:r>
              <a:rPr lang="en-US" dirty="0"/>
              <a:t>Break Angle vs Velocity</a:t>
            </a:r>
          </a:p>
        </p:txBody>
      </p:sp>
      <p:sp>
        <p:nvSpPr>
          <p:cNvPr id="4" name="TextBox 3">
            <a:extLst>
              <a:ext uri="{FF2B5EF4-FFF2-40B4-BE49-F238E27FC236}">
                <a16:creationId xmlns:a16="http://schemas.microsoft.com/office/drawing/2014/main" id="{88A048DE-9650-47EC-808F-FE3E5E9FAFF8}"/>
              </a:ext>
            </a:extLst>
          </p:cNvPr>
          <p:cNvSpPr txBox="1"/>
          <p:nvPr/>
        </p:nvSpPr>
        <p:spPr>
          <a:xfrm>
            <a:off x="1097280" y="1989221"/>
            <a:ext cx="10058400" cy="1200329"/>
          </a:xfrm>
          <a:prstGeom prst="rect">
            <a:avLst/>
          </a:prstGeom>
          <a:noFill/>
        </p:spPr>
        <p:txBody>
          <a:bodyPr wrap="square" rtlCol="0">
            <a:spAutoFit/>
          </a:bodyPr>
          <a:lstStyle/>
          <a:p>
            <a:pPr marL="285750" indent="-285750">
              <a:buFontTx/>
              <a:buChar char="-"/>
            </a:pPr>
            <a:r>
              <a:rPr lang="en-US" dirty="0"/>
              <a:t>One correlation that we found to be nearly statically significant was the relationship between Break Angle and Velocity</a:t>
            </a:r>
          </a:p>
          <a:p>
            <a:pPr marL="285750" indent="-285750">
              <a:buFontTx/>
              <a:buChar char="-"/>
            </a:pPr>
            <a:r>
              <a:rPr lang="en-US" dirty="0"/>
              <a:t>This yielded a r coefficient of nearly 0.6</a:t>
            </a:r>
          </a:p>
          <a:p>
            <a:pPr marL="285750" indent="-285750">
              <a:buFontTx/>
              <a:buChar char="-"/>
            </a:pPr>
            <a:r>
              <a:rPr lang="en-US" dirty="0"/>
              <a:t>Thereby indicating that the larger the Break angle, the higher the Velocity</a:t>
            </a:r>
          </a:p>
        </p:txBody>
      </p:sp>
      <p:pic>
        <p:nvPicPr>
          <p:cNvPr id="5" name="Picture 4">
            <a:extLst>
              <a:ext uri="{FF2B5EF4-FFF2-40B4-BE49-F238E27FC236}">
                <a16:creationId xmlns:a16="http://schemas.microsoft.com/office/drawing/2014/main" id="{8373A41B-2ABC-4FD9-80C6-A6BA5862B7E8}"/>
              </a:ext>
            </a:extLst>
          </p:cNvPr>
          <p:cNvPicPr>
            <a:picLocks noChangeAspect="1"/>
          </p:cNvPicPr>
          <p:nvPr/>
        </p:nvPicPr>
        <p:blipFill>
          <a:blip r:embed="rId2"/>
          <a:stretch>
            <a:fillRect/>
          </a:stretch>
        </p:blipFill>
        <p:spPr>
          <a:xfrm>
            <a:off x="3082332" y="3959392"/>
            <a:ext cx="5777400" cy="1918188"/>
          </a:xfrm>
          <a:prstGeom prst="rect">
            <a:avLst/>
          </a:prstGeom>
        </p:spPr>
      </p:pic>
    </p:spTree>
    <p:extLst>
      <p:ext uri="{BB962C8B-B14F-4D97-AF65-F5344CB8AC3E}">
        <p14:creationId xmlns:p14="http://schemas.microsoft.com/office/powerpoint/2010/main" val="2839613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4839-E252-4F46-9BCD-86D01B9610E5}"/>
              </a:ext>
            </a:extLst>
          </p:cNvPr>
          <p:cNvSpPr>
            <a:spLocks noGrp="1"/>
          </p:cNvSpPr>
          <p:nvPr>
            <p:ph type="ctrTitle"/>
          </p:nvPr>
        </p:nvSpPr>
        <p:spPr>
          <a:xfrm>
            <a:off x="1097280" y="227315"/>
            <a:ext cx="10058400" cy="1143000"/>
          </a:xfrm>
        </p:spPr>
        <p:txBody>
          <a:bodyPr/>
          <a:lstStyle/>
          <a:p>
            <a:pPr algn="ctr"/>
            <a:r>
              <a:rPr lang="en-US" dirty="0"/>
              <a:t>MLB Pitch Data:</a:t>
            </a:r>
          </a:p>
        </p:txBody>
      </p:sp>
      <p:sp>
        <p:nvSpPr>
          <p:cNvPr id="3" name="Subtitle 2">
            <a:extLst>
              <a:ext uri="{FF2B5EF4-FFF2-40B4-BE49-F238E27FC236}">
                <a16:creationId xmlns:a16="http://schemas.microsoft.com/office/drawing/2014/main" id="{9EAB2556-1E23-48CA-BB39-FE210BA8BB32}"/>
              </a:ext>
            </a:extLst>
          </p:cNvPr>
          <p:cNvSpPr>
            <a:spLocks noGrp="1"/>
          </p:cNvSpPr>
          <p:nvPr>
            <p:ph type="subTitle" idx="1"/>
          </p:nvPr>
        </p:nvSpPr>
        <p:spPr>
          <a:xfrm>
            <a:off x="1261872" y="1313112"/>
            <a:ext cx="9418320" cy="505055"/>
          </a:xfrm>
        </p:spPr>
        <p:txBody>
          <a:bodyPr>
            <a:normAutofit fontScale="92500"/>
          </a:bodyPr>
          <a:lstStyle/>
          <a:p>
            <a:pPr algn="ctr"/>
            <a:r>
              <a:rPr lang="en-US" dirty="0"/>
              <a:t>An examination of MLB pitch data and correlating factors affecting outcome </a:t>
            </a:r>
          </a:p>
        </p:txBody>
      </p:sp>
      <p:pic>
        <p:nvPicPr>
          <p:cNvPr id="7" name="Picture 6">
            <a:extLst>
              <a:ext uri="{FF2B5EF4-FFF2-40B4-BE49-F238E27FC236}">
                <a16:creationId xmlns:a16="http://schemas.microsoft.com/office/drawing/2014/main" id="{834602F1-A9FD-4D9F-8B03-75AA78EFC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4" y="1742468"/>
            <a:ext cx="5009650" cy="5009650"/>
          </a:xfrm>
          <a:prstGeom prst="rect">
            <a:avLst/>
          </a:prstGeom>
        </p:spPr>
      </p:pic>
      <p:sp>
        <p:nvSpPr>
          <p:cNvPr id="4" name="TextBox 3">
            <a:extLst>
              <a:ext uri="{FF2B5EF4-FFF2-40B4-BE49-F238E27FC236}">
                <a16:creationId xmlns:a16="http://schemas.microsoft.com/office/drawing/2014/main" id="{32AD3674-ABB3-4099-9B14-751274EE228F}"/>
              </a:ext>
            </a:extLst>
          </p:cNvPr>
          <p:cNvSpPr txBox="1"/>
          <p:nvPr/>
        </p:nvSpPr>
        <p:spPr>
          <a:xfrm>
            <a:off x="5979886" y="1818167"/>
            <a:ext cx="5892800" cy="1200329"/>
          </a:xfrm>
          <a:prstGeom prst="rect">
            <a:avLst/>
          </a:prstGeom>
          <a:noFill/>
        </p:spPr>
        <p:txBody>
          <a:bodyPr wrap="square" rtlCol="0">
            <a:spAutoFit/>
          </a:bodyPr>
          <a:lstStyle/>
          <a:p>
            <a:pPr marL="285750" indent="-285750">
              <a:buFontTx/>
              <a:buChar char="-"/>
            </a:pPr>
            <a:r>
              <a:rPr lang="en-US" dirty="0"/>
              <a:t>This Seaborn plot demonstrates the distribution of pitches and their measurements extrapolated from our date frame</a:t>
            </a:r>
          </a:p>
          <a:p>
            <a:pPr marL="285750" indent="-285750">
              <a:buFontTx/>
              <a:buChar char="-"/>
            </a:pPr>
            <a:r>
              <a:rPr lang="en-US" dirty="0"/>
              <a:t>Some facets are approaching normal distribution</a:t>
            </a:r>
          </a:p>
        </p:txBody>
      </p:sp>
    </p:spTree>
    <p:extLst>
      <p:ext uri="{BB962C8B-B14F-4D97-AF65-F5344CB8AC3E}">
        <p14:creationId xmlns:p14="http://schemas.microsoft.com/office/powerpoint/2010/main" val="44322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4839-E252-4F46-9BCD-86D01B9610E5}"/>
              </a:ext>
            </a:extLst>
          </p:cNvPr>
          <p:cNvSpPr>
            <a:spLocks noGrp="1"/>
          </p:cNvSpPr>
          <p:nvPr>
            <p:ph type="ctrTitle"/>
          </p:nvPr>
        </p:nvSpPr>
        <p:spPr>
          <a:xfrm>
            <a:off x="1097280" y="227315"/>
            <a:ext cx="10058400" cy="1143000"/>
          </a:xfrm>
        </p:spPr>
        <p:txBody>
          <a:bodyPr/>
          <a:lstStyle/>
          <a:p>
            <a:pPr algn="ctr"/>
            <a:r>
              <a:rPr lang="en-US" dirty="0"/>
              <a:t>MLB Pitch Data:</a:t>
            </a:r>
          </a:p>
        </p:txBody>
      </p:sp>
      <p:sp>
        <p:nvSpPr>
          <p:cNvPr id="3" name="Subtitle 2">
            <a:extLst>
              <a:ext uri="{FF2B5EF4-FFF2-40B4-BE49-F238E27FC236}">
                <a16:creationId xmlns:a16="http://schemas.microsoft.com/office/drawing/2014/main" id="{9EAB2556-1E23-48CA-BB39-FE210BA8BB32}"/>
              </a:ext>
            </a:extLst>
          </p:cNvPr>
          <p:cNvSpPr>
            <a:spLocks noGrp="1"/>
          </p:cNvSpPr>
          <p:nvPr>
            <p:ph type="subTitle" idx="1"/>
          </p:nvPr>
        </p:nvSpPr>
        <p:spPr>
          <a:xfrm>
            <a:off x="1261872" y="1313112"/>
            <a:ext cx="9418320" cy="505055"/>
          </a:xfrm>
        </p:spPr>
        <p:txBody>
          <a:bodyPr>
            <a:normAutofit/>
          </a:bodyPr>
          <a:lstStyle/>
          <a:p>
            <a:pPr algn="ctr"/>
            <a:r>
              <a:rPr lang="en-US" dirty="0"/>
              <a:t>Temperature vs Velocity</a:t>
            </a:r>
          </a:p>
        </p:txBody>
      </p:sp>
      <p:pic>
        <p:nvPicPr>
          <p:cNvPr id="4" name="Picture 3">
            <a:extLst>
              <a:ext uri="{FF2B5EF4-FFF2-40B4-BE49-F238E27FC236}">
                <a16:creationId xmlns:a16="http://schemas.microsoft.com/office/drawing/2014/main" id="{89F9EAEE-86E6-4B34-BCF7-516153EF391C}"/>
              </a:ext>
            </a:extLst>
          </p:cNvPr>
          <p:cNvPicPr>
            <a:picLocks noChangeAspect="1"/>
          </p:cNvPicPr>
          <p:nvPr/>
        </p:nvPicPr>
        <p:blipFill>
          <a:blip r:embed="rId2"/>
          <a:stretch>
            <a:fillRect/>
          </a:stretch>
        </p:blipFill>
        <p:spPr>
          <a:xfrm>
            <a:off x="5249528" y="2667229"/>
            <a:ext cx="6211818" cy="3869657"/>
          </a:xfrm>
          <a:prstGeom prst="rect">
            <a:avLst/>
          </a:prstGeom>
        </p:spPr>
      </p:pic>
      <p:sp>
        <p:nvSpPr>
          <p:cNvPr id="5" name="TextBox 4">
            <a:extLst>
              <a:ext uri="{FF2B5EF4-FFF2-40B4-BE49-F238E27FC236}">
                <a16:creationId xmlns:a16="http://schemas.microsoft.com/office/drawing/2014/main" id="{2C02117B-ECBE-4DA0-BE32-23E976840D70}"/>
              </a:ext>
            </a:extLst>
          </p:cNvPr>
          <p:cNvSpPr txBox="1"/>
          <p:nvPr/>
        </p:nvSpPr>
        <p:spPr>
          <a:xfrm>
            <a:off x="689811" y="2005263"/>
            <a:ext cx="4267200" cy="2862322"/>
          </a:xfrm>
          <a:prstGeom prst="rect">
            <a:avLst/>
          </a:prstGeom>
          <a:noFill/>
        </p:spPr>
        <p:txBody>
          <a:bodyPr wrap="square" rtlCol="0">
            <a:spAutoFit/>
          </a:bodyPr>
          <a:lstStyle/>
          <a:p>
            <a:pPr marL="285750" indent="-285750">
              <a:buFontTx/>
              <a:buChar char="-"/>
            </a:pPr>
            <a:r>
              <a:rPr lang="en-US" dirty="0"/>
              <a:t>This graph shows that there is a slight upward trend between temperature and velocity</a:t>
            </a:r>
          </a:p>
          <a:p>
            <a:pPr marL="285750" indent="-285750">
              <a:buFontTx/>
              <a:buChar char="-"/>
            </a:pPr>
            <a:r>
              <a:rPr lang="en-US" dirty="0"/>
              <a:t>The hotter the weather gets, the faster the balls are thrown</a:t>
            </a:r>
          </a:p>
          <a:p>
            <a:pPr marL="285750" indent="-285750">
              <a:buFontTx/>
              <a:buChar char="-"/>
            </a:pPr>
            <a:r>
              <a:rPr lang="en-US" dirty="0"/>
              <a:t>This could be for a few reasons</a:t>
            </a:r>
          </a:p>
          <a:p>
            <a:pPr marL="742950" lvl="1" indent="-285750">
              <a:buFontTx/>
              <a:buChar char="-"/>
            </a:pPr>
            <a:r>
              <a:rPr lang="en-US" dirty="0"/>
              <a:t>Air is less dense when the weather is hotter</a:t>
            </a:r>
          </a:p>
          <a:p>
            <a:pPr marL="742950" lvl="1" indent="-285750">
              <a:buFontTx/>
              <a:buChar char="-"/>
            </a:pPr>
            <a:r>
              <a:rPr lang="en-US" dirty="0"/>
              <a:t>Muscles are looser when the weather is hotter</a:t>
            </a:r>
          </a:p>
        </p:txBody>
      </p:sp>
    </p:spTree>
    <p:extLst>
      <p:ext uri="{BB962C8B-B14F-4D97-AF65-F5344CB8AC3E}">
        <p14:creationId xmlns:p14="http://schemas.microsoft.com/office/powerpoint/2010/main" val="3098832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274F-79F8-4487-B006-F64D824E4ABB}"/>
              </a:ext>
            </a:extLst>
          </p:cNvPr>
          <p:cNvSpPr>
            <a:spLocks noGrp="1"/>
          </p:cNvSpPr>
          <p:nvPr>
            <p:ph type="ctrTitle"/>
          </p:nvPr>
        </p:nvSpPr>
        <p:spPr>
          <a:xfrm>
            <a:off x="1261872" y="758952"/>
            <a:ext cx="9418320" cy="1005680"/>
          </a:xfrm>
        </p:spPr>
        <p:txBody>
          <a:bodyPr>
            <a:normAutofit fontScale="90000"/>
          </a:bodyPr>
          <a:lstStyle/>
          <a:p>
            <a:pPr algn="ctr"/>
            <a:r>
              <a:rPr lang="en-US" dirty="0"/>
              <a:t>MLB Pitch Data</a:t>
            </a:r>
          </a:p>
        </p:txBody>
      </p:sp>
      <p:sp>
        <p:nvSpPr>
          <p:cNvPr id="3" name="Subtitle 2">
            <a:extLst>
              <a:ext uri="{FF2B5EF4-FFF2-40B4-BE49-F238E27FC236}">
                <a16:creationId xmlns:a16="http://schemas.microsoft.com/office/drawing/2014/main" id="{56CB0085-4DF6-4EBE-93A9-ADF1F77A77FA}"/>
              </a:ext>
            </a:extLst>
          </p:cNvPr>
          <p:cNvSpPr>
            <a:spLocks noGrp="1"/>
          </p:cNvSpPr>
          <p:nvPr>
            <p:ph type="subTitle" idx="1"/>
          </p:nvPr>
        </p:nvSpPr>
        <p:spPr>
          <a:xfrm>
            <a:off x="1261872" y="1913021"/>
            <a:ext cx="9418320" cy="493295"/>
          </a:xfrm>
        </p:spPr>
        <p:txBody>
          <a:bodyPr/>
          <a:lstStyle/>
          <a:p>
            <a:pPr algn="ctr"/>
            <a:r>
              <a:rPr lang="en-US" dirty="0"/>
              <a:t>Nasty vs Velocity</a:t>
            </a:r>
          </a:p>
        </p:txBody>
      </p:sp>
      <p:pic>
        <p:nvPicPr>
          <p:cNvPr id="4" name="Picture 3">
            <a:extLst>
              <a:ext uri="{FF2B5EF4-FFF2-40B4-BE49-F238E27FC236}">
                <a16:creationId xmlns:a16="http://schemas.microsoft.com/office/drawing/2014/main" id="{B6BA0536-D0FC-400A-B816-7D61F2301E9E}"/>
              </a:ext>
            </a:extLst>
          </p:cNvPr>
          <p:cNvPicPr>
            <a:picLocks noChangeAspect="1"/>
          </p:cNvPicPr>
          <p:nvPr/>
        </p:nvPicPr>
        <p:blipFill>
          <a:blip r:embed="rId2"/>
          <a:stretch>
            <a:fillRect/>
          </a:stretch>
        </p:blipFill>
        <p:spPr>
          <a:xfrm>
            <a:off x="644441" y="2633703"/>
            <a:ext cx="5854371" cy="2668504"/>
          </a:xfrm>
          <a:prstGeom prst="rect">
            <a:avLst/>
          </a:prstGeom>
        </p:spPr>
      </p:pic>
      <p:sp>
        <p:nvSpPr>
          <p:cNvPr id="5" name="TextBox 4">
            <a:extLst>
              <a:ext uri="{FF2B5EF4-FFF2-40B4-BE49-F238E27FC236}">
                <a16:creationId xmlns:a16="http://schemas.microsoft.com/office/drawing/2014/main" id="{BA78720E-46B7-4845-9107-FC3B953FC37F}"/>
              </a:ext>
            </a:extLst>
          </p:cNvPr>
          <p:cNvSpPr txBox="1"/>
          <p:nvPr/>
        </p:nvSpPr>
        <p:spPr>
          <a:xfrm>
            <a:off x="7956884" y="2159668"/>
            <a:ext cx="3192379" cy="2585323"/>
          </a:xfrm>
          <a:prstGeom prst="rect">
            <a:avLst/>
          </a:prstGeom>
          <a:noFill/>
        </p:spPr>
        <p:txBody>
          <a:bodyPr wrap="square" rtlCol="0">
            <a:spAutoFit/>
          </a:bodyPr>
          <a:lstStyle/>
          <a:p>
            <a:pPr marL="285750" indent="-285750">
              <a:buFontTx/>
              <a:buChar char="-"/>
            </a:pPr>
            <a:r>
              <a:rPr lang="en-US" dirty="0"/>
              <a:t>Another facet that is approaching significance is Nasty vs Velocity</a:t>
            </a:r>
          </a:p>
          <a:p>
            <a:pPr marL="285750" indent="-285750">
              <a:buFontTx/>
              <a:buChar char="-"/>
            </a:pPr>
            <a:r>
              <a:rPr lang="en-US" dirty="0"/>
              <a:t>Nasty is a multi variable assessment of a pitch’s effectiveness </a:t>
            </a:r>
          </a:p>
          <a:p>
            <a:pPr marL="742950" lvl="1" indent="-285750">
              <a:buFontTx/>
              <a:buChar char="-"/>
            </a:pPr>
            <a:r>
              <a:rPr lang="en-US" dirty="0"/>
              <a:t>Effectiveness = lower chance of a batter hitting it well</a:t>
            </a:r>
          </a:p>
        </p:txBody>
      </p:sp>
    </p:spTree>
    <p:extLst>
      <p:ext uri="{BB962C8B-B14F-4D97-AF65-F5344CB8AC3E}">
        <p14:creationId xmlns:p14="http://schemas.microsoft.com/office/powerpoint/2010/main" val="4138252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9D45B7F-A52B-431A-A93C-BFB58AE85172}"/>
              </a:ext>
            </a:extLst>
          </p:cNvPr>
          <p:cNvSpPr txBox="1">
            <a:spLocks/>
          </p:cNvSpPr>
          <p:nvPr/>
        </p:nvSpPr>
        <p:spPr>
          <a:xfrm>
            <a:off x="896112" y="21163"/>
            <a:ext cx="100584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n-US" dirty="0">
                <a:solidFill>
                  <a:schemeClr val="bg1"/>
                </a:solidFill>
              </a:rPr>
              <a:t>MLB Pitch Data:</a:t>
            </a:r>
          </a:p>
        </p:txBody>
      </p:sp>
      <p:sp>
        <p:nvSpPr>
          <p:cNvPr id="6" name="Subtitle 2">
            <a:extLst>
              <a:ext uri="{FF2B5EF4-FFF2-40B4-BE49-F238E27FC236}">
                <a16:creationId xmlns:a16="http://schemas.microsoft.com/office/drawing/2014/main" id="{02DC4CFE-A392-4ACD-93B4-712E72D898EA}"/>
              </a:ext>
            </a:extLst>
          </p:cNvPr>
          <p:cNvSpPr txBox="1">
            <a:spLocks/>
          </p:cNvSpPr>
          <p:nvPr/>
        </p:nvSpPr>
        <p:spPr>
          <a:xfrm>
            <a:off x="1261872" y="1313113"/>
            <a:ext cx="9418320" cy="54777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dirty="0">
                <a:solidFill>
                  <a:schemeClr val="bg1"/>
                </a:solidFill>
              </a:rPr>
              <a:t>Chapman as a case study</a:t>
            </a:r>
          </a:p>
        </p:txBody>
      </p:sp>
      <p:sp>
        <p:nvSpPr>
          <p:cNvPr id="7" name="TextBox 6">
            <a:extLst>
              <a:ext uri="{FF2B5EF4-FFF2-40B4-BE49-F238E27FC236}">
                <a16:creationId xmlns:a16="http://schemas.microsoft.com/office/drawing/2014/main" id="{D487E402-B0FE-4523-A3E2-66D5DA47F665}"/>
              </a:ext>
            </a:extLst>
          </p:cNvPr>
          <p:cNvSpPr txBox="1"/>
          <p:nvPr/>
        </p:nvSpPr>
        <p:spPr>
          <a:xfrm>
            <a:off x="0" y="-2228420"/>
            <a:ext cx="10058400" cy="1200329"/>
          </a:xfrm>
          <a:prstGeom prst="rect">
            <a:avLst/>
          </a:prstGeom>
          <a:noFill/>
        </p:spPr>
        <p:txBody>
          <a:bodyPr wrap="square" rtlCol="0">
            <a:spAutoFit/>
          </a:bodyPr>
          <a:lstStyle/>
          <a:p>
            <a:pPr marL="285750" indent="-285750">
              <a:buFontTx/>
              <a:buChar char="-"/>
            </a:pPr>
            <a:r>
              <a:rPr lang="en-US" dirty="0"/>
              <a:t>One correlation that we found to be nearly statically significant was the relationship between Break Angle and Velocity</a:t>
            </a:r>
          </a:p>
          <a:p>
            <a:pPr marL="285750" indent="-285750">
              <a:buFontTx/>
              <a:buChar char="-"/>
            </a:pPr>
            <a:r>
              <a:rPr lang="en-US" dirty="0"/>
              <a:t>This yielded a p-value of nearly 0.6</a:t>
            </a:r>
          </a:p>
          <a:p>
            <a:pPr marL="285750" indent="-285750">
              <a:buFontTx/>
              <a:buChar char="-"/>
            </a:pPr>
            <a:r>
              <a:rPr lang="en-US" dirty="0"/>
              <a:t>Thereby indicating that the larger the Break angle, the higher the Velocity</a:t>
            </a:r>
          </a:p>
        </p:txBody>
      </p:sp>
      <p:pic>
        <p:nvPicPr>
          <p:cNvPr id="8" name="Picture 7">
            <a:extLst>
              <a:ext uri="{FF2B5EF4-FFF2-40B4-BE49-F238E27FC236}">
                <a16:creationId xmlns:a16="http://schemas.microsoft.com/office/drawing/2014/main" id="{FA355DCE-C90D-4F4F-925F-ED8C5FADE6EA}"/>
              </a:ext>
            </a:extLst>
          </p:cNvPr>
          <p:cNvPicPr>
            <a:picLocks noChangeAspect="1"/>
          </p:cNvPicPr>
          <p:nvPr/>
        </p:nvPicPr>
        <p:blipFill>
          <a:blip r:embed="rId2"/>
          <a:stretch>
            <a:fillRect/>
          </a:stretch>
        </p:blipFill>
        <p:spPr>
          <a:xfrm>
            <a:off x="3082332" y="8194508"/>
            <a:ext cx="5777400" cy="1918188"/>
          </a:xfrm>
          <a:prstGeom prst="rect">
            <a:avLst/>
          </a:prstGeom>
        </p:spPr>
      </p:pic>
      <p:pic>
        <p:nvPicPr>
          <p:cNvPr id="9" name="Picture 8">
            <a:extLst>
              <a:ext uri="{FF2B5EF4-FFF2-40B4-BE49-F238E27FC236}">
                <a16:creationId xmlns:a16="http://schemas.microsoft.com/office/drawing/2014/main" id="{4F1A947C-E5CD-4E9A-AE80-32D6F89B5FF7}"/>
              </a:ext>
            </a:extLst>
          </p:cNvPr>
          <p:cNvPicPr>
            <a:picLocks noChangeAspect="1"/>
          </p:cNvPicPr>
          <p:nvPr/>
        </p:nvPicPr>
        <p:blipFill>
          <a:blip r:embed="rId3"/>
          <a:stretch>
            <a:fillRect/>
          </a:stretch>
        </p:blipFill>
        <p:spPr>
          <a:xfrm>
            <a:off x="896112" y="2132577"/>
            <a:ext cx="9937420" cy="3899255"/>
          </a:xfrm>
          <a:prstGeom prst="rect">
            <a:avLst/>
          </a:prstGeom>
        </p:spPr>
      </p:pic>
    </p:spTree>
    <p:extLst>
      <p:ext uri="{BB962C8B-B14F-4D97-AF65-F5344CB8AC3E}">
        <p14:creationId xmlns:p14="http://schemas.microsoft.com/office/powerpoint/2010/main" val="2256252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4F07-D506-4340-A478-6385D9C5113B}"/>
              </a:ext>
            </a:extLst>
          </p:cNvPr>
          <p:cNvSpPr>
            <a:spLocks noGrp="1"/>
          </p:cNvSpPr>
          <p:nvPr>
            <p:ph type="title"/>
          </p:nvPr>
        </p:nvSpPr>
        <p:spPr/>
        <p:txBody>
          <a:bodyPr/>
          <a:lstStyle/>
          <a:p>
            <a:pPr algn="ctr"/>
            <a:r>
              <a:rPr lang="en-US" dirty="0">
                <a:solidFill>
                  <a:schemeClr val="bg1"/>
                </a:solidFill>
              </a:rPr>
              <a:t>Final Observations</a:t>
            </a:r>
          </a:p>
        </p:txBody>
      </p:sp>
      <p:sp>
        <p:nvSpPr>
          <p:cNvPr id="3" name="Content Placeholder 2">
            <a:extLst>
              <a:ext uri="{FF2B5EF4-FFF2-40B4-BE49-F238E27FC236}">
                <a16:creationId xmlns:a16="http://schemas.microsoft.com/office/drawing/2014/main" id="{6F0598E8-A1B6-41EE-A6D1-62498A052E3C}"/>
              </a:ext>
            </a:extLst>
          </p:cNvPr>
          <p:cNvSpPr>
            <a:spLocks noGrp="1"/>
          </p:cNvSpPr>
          <p:nvPr>
            <p:ph idx="1"/>
          </p:nvPr>
        </p:nvSpPr>
        <p:spPr/>
        <p:txBody>
          <a:bodyPr/>
          <a:lstStyle/>
          <a:p>
            <a:r>
              <a:rPr lang="en-US" dirty="0">
                <a:solidFill>
                  <a:schemeClr val="bg1"/>
                </a:solidFill>
              </a:rPr>
              <a:t>There is a slight correlation between temperature and velocity</a:t>
            </a:r>
          </a:p>
          <a:p>
            <a:pPr lvl="1"/>
            <a:r>
              <a:rPr lang="en-US" dirty="0">
                <a:solidFill>
                  <a:schemeClr val="bg1"/>
                </a:solidFill>
              </a:rPr>
              <a:t>However it is not very compelling</a:t>
            </a:r>
          </a:p>
          <a:p>
            <a:pPr lvl="1"/>
            <a:r>
              <a:rPr lang="en-US" dirty="0">
                <a:solidFill>
                  <a:schemeClr val="bg1"/>
                </a:solidFill>
              </a:rPr>
              <a:t>Other factors affect velocity include spin, type of pitch, and break angle</a:t>
            </a:r>
          </a:p>
          <a:p>
            <a:r>
              <a:rPr lang="en-US" dirty="0">
                <a:solidFill>
                  <a:schemeClr val="bg1"/>
                </a:solidFill>
              </a:rPr>
              <a:t>The “success of a pitch” is based on many factors other than velocity</a:t>
            </a:r>
          </a:p>
          <a:p>
            <a:pPr lvl="1"/>
            <a:r>
              <a:rPr lang="en-US" dirty="0">
                <a:solidFill>
                  <a:schemeClr val="bg1"/>
                </a:solidFill>
              </a:rPr>
              <a:t>Even though velocity of a pitch makes it harder to hit, it can also make it fly further if it is head – leading to home runs, doubles, and triples</a:t>
            </a:r>
          </a:p>
          <a:p>
            <a:r>
              <a:rPr lang="en-US" dirty="0">
                <a:solidFill>
                  <a:schemeClr val="bg1"/>
                </a:solidFill>
              </a:rPr>
              <a:t>We learned a lot about the importance of clean data and granularity</a:t>
            </a:r>
          </a:p>
          <a:p>
            <a:pPr lvl="1"/>
            <a:r>
              <a:rPr lang="en-US" dirty="0">
                <a:solidFill>
                  <a:schemeClr val="bg1"/>
                </a:solidFill>
              </a:rPr>
              <a:t>Otherwise you can make wrong assumptions, or follow flawed intuition</a:t>
            </a:r>
          </a:p>
          <a:p>
            <a:r>
              <a:rPr lang="en-US" dirty="0">
                <a:solidFill>
                  <a:schemeClr val="bg1"/>
                </a:solidFill>
              </a:rPr>
              <a:t>Individual pitchers can show strong correlations, to things such as temperatures</a:t>
            </a:r>
          </a:p>
          <a:p>
            <a:pPr lvl="1"/>
            <a:r>
              <a:rPr lang="en-US" dirty="0">
                <a:solidFill>
                  <a:schemeClr val="bg1"/>
                </a:solidFill>
              </a:rPr>
              <a:t>Chapman’s case study</a:t>
            </a:r>
          </a:p>
          <a:p>
            <a:r>
              <a:rPr lang="en-US" dirty="0">
                <a:solidFill>
                  <a:schemeClr val="bg1"/>
                </a:solidFill>
              </a:rPr>
              <a:t>Of course, these stats do not imply causality </a:t>
            </a:r>
          </a:p>
        </p:txBody>
      </p:sp>
    </p:spTree>
    <p:extLst>
      <p:ext uri="{BB962C8B-B14F-4D97-AF65-F5344CB8AC3E}">
        <p14:creationId xmlns:p14="http://schemas.microsoft.com/office/powerpoint/2010/main" val="233865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4839-E252-4F46-9BCD-86D01B9610E5}"/>
              </a:ext>
            </a:extLst>
          </p:cNvPr>
          <p:cNvSpPr>
            <a:spLocks noGrp="1"/>
          </p:cNvSpPr>
          <p:nvPr>
            <p:ph type="ctrTitle"/>
          </p:nvPr>
        </p:nvSpPr>
        <p:spPr>
          <a:xfrm>
            <a:off x="1097280" y="227315"/>
            <a:ext cx="10058400" cy="1143000"/>
          </a:xfrm>
        </p:spPr>
        <p:txBody>
          <a:bodyPr/>
          <a:lstStyle/>
          <a:p>
            <a:pPr algn="ctr"/>
            <a:r>
              <a:rPr lang="en-US" dirty="0"/>
              <a:t>MLB Pitch Data:</a:t>
            </a:r>
          </a:p>
        </p:txBody>
      </p:sp>
      <p:sp>
        <p:nvSpPr>
          <p:cNvPr id="3" name="Subtitle 2">
            <a:extLst>
              <a:ext uri="{FF2B5EF4-FFF2-40B4-BE49-F238E27FC236}">
                <a16:creationId xmlns:a16="http://schemas.microsoft.com/office/drawing/2014/main" id="{9EAB2556-1E23-48CA-BB39-FE210BA8BB32}"/>
              </a:ext>
            </a:extLst>
          </p:cNvPr>
          <p:cNvSpPr>
            <a:spLocks noGrp="1"/>
          </p:cNvSpPr>
          <p:nvPr>
            <p:ph type="subTitle" idx="1"/>
          </p:nvPr>
        </p:nvSpPr>
        <p:spPr>
          <a:xfrm>
            <a:off x="1261872" y="1313112"/>
            <a:ext cx="9418320" cy="505055"/>
          </a:xfrm>
        </p:spPr>
        <p:txBody>
          <a:bodyPr>
            <a:normAutofit fontScale="92500"/>
          </a:bodyPr>
          <a:lstStyle/>
          <a:p>
            <a:pPr algn="ctr"/>
            <a:r>
              <a:rPr lang="en-US" dirty="0"/>
              <a:t>An examination of MLB pitch data and correlating factors affecting outcome </a:t>
            </a:r>
          </a:p>
        </p:txBody>
      </p:sp>
      <p:sp>
        <p:nvSpPr>
          <p:cNvPr id="4" name="TextBox 3">
            <a:extLst>
              <a:ext uri="{FF2B5EF4-FFF2-40B4-BE49-F238E27FC236}">
                <a16:creationId xmlns:a16="http://schemas.microsoft.com/office/drawing/2014/main" id="{75AC4245-B49E-46C0-A62A-D59A53B347D6}"/>
              </a:ext>
            </a:extLst>
          </p:cNvPr>
          <p:cNvSpPr txBox="1"/>
          <p:nvPr/>
        </p:nvSpPr>
        <p:spPr>
          <a:xfrm>
            <a:off x="474922" y="1895402"/>
            <a:ext cx="5097204" cy="4735283"/>
          </a:xfrm>
          <a:prstGeom prst="rect">
            <a:avLst/>
          </a:prstGeom>
          <a:noFill/>
        </p:spPr>
        <p:txBody>
          <a:bodyPr wrap="square" rtlCol="0">
            <a:spAutoFit/>
          </a:bodyPr>
          <a:lstStyle/>
          <a:p>
            <a:pPr marL="285750" indent="-285750">
              <a:buFont typeface="Arial" panose="020B0604020202020204" pitchFamily="34" charset="0"/>
              <a:buChar char="•"/>
            </a:pPr>
            <a:r>
              <a:rPr lang="en-US" sz="1600" dirty="0"/>
              <a:t>Major league baseball is a historically rich source of comprehensive data due in large part to the situational matchups that regularly occur in games.  Historians and statisticians have done a tremendous job curating these data over the years, providing the public with widely available information</a:t>
            </a:r>
          </a:p>
          <a:p>
            <a:pPr marL="285750" indent="-285750">
              <a:buFont typeface="Arial" panose="020B0604020202020204" pitchFamily="34" charset="0"/>
              <a:buChar char="•"/>
            </a:pPr>
            <a:r>
              <a:rPr lang="en-US" sz="1600" dirty="0"/>
              <a:t>Significant improvements in the sophistication levels of MLB statistical analysis occurred throughout the 1970’s with the advent of Sabermetrics (Society for American Baseball Research, est. 1971).  These advances in statistical analysis reached a point of inflection with the successful 2001 Oakland A’s season due to their embrace of Sabermetrics.  The season was immortalized with the 2003 book, </a:t>
            </a:r>
            <a:r>
              <a:rPr lang="en-US" sz="1600" i="1" dirty="0"/>
              <a:t>Moneyball </a:t>
            </a:r>
            <a:r>
              <a:rPr lang="en-US" sz="1600" dirty="0"/>
              <a:t>(and Oscar nominated 2011 movie of the same name).</a:t>
            </a:r>
          </a:p>
          <a:p>
            <a:pPr marL="285750" indent="-285750">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B6ECD498-1969-441A-9CAA-A3708564C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7874" y="2219252"/>
            <a:ext cx="5952867" cy="3543373"/>
          </a:xfrm>
          <a:prstGeom prst="rect">
            <a:avLst/>
          </a:prstGeom>
        </p:spPr>
      </p:pic>
    </p:spTree>
    <p:extLst>
      <p:ext uri="{BB962C8B-B14F-4D97-AF65-F5344CB8AC3E}">
        <p14:creationId xmlns:p14="http://schemas.microsoft.com/office/powerpoint/2010/main" val="4035157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4839-E252-4F46-9BCD-86D01B9610E5}"/>
              </a:ext>
            </a:extLst>
          </p:cNvPr>
          <p:cNvSpPr>
            <a:spLocks noGrp="1"/>
          </p:cNvSpPr>
          <p:nvPr>
            <p:ph type="ctrTitle"/>
          </p:nvPr>
        </p:nvSpPr>
        <p:spPr>
          <a:xfrm>
            <a:off x="1097280" y="227315"/>
            <a:ext cx="10058400" cy="1143000"/>
          </a:xfrm>
        </p:spPr>
        <p:txBody>
          <a:bodyPr/>
          <a:lstStyle/>
          <a:p>
            <a:pPr algn="ctr"/>
            <a:r>
              <a:rPr lang="en-US" dirty="0"/>
              <a:t>MLB Pitch Data:</a:t>
            </a:r>
          </a:p>
        </p:txBody>
      </p:sp>
      <p:sp>
        <p:nvSpPr>
          <p:cNvPr id="3" name="Subtitle 2">
            <a:extLst>
              <a:ext uri="{FF2B5EF4-FFF2-40B4-BE49-F238E27FC236}">
                <a16:creationId xmlns:a16="http://schemas.microsoft.com/office/drawing/2014/main" id="{9EAB2556-1E23-48CA-BB39-FE210BA8BB32}"/>
              </a:ext>
            </a:extLst>
          </p:cNvPr>
          <p:cNvSpPr>
            <a:spLocks noGrp="1"/>
          </p:cNvSpPr>
          <p:nvPr>
            <p:ph type="subTitle" idx="1"/>
          </p:nvPr>
        </p:nvSpPr>
        <p:spPr>
          <a:xfrm>
            <a:off x="1261872" y="1313112"/>
            <a:ext cx="9418320" cy="505055"/>
          </a:xfrm>
        </p:spPr>
        <p:txBody>
          <a:bodyPr>
            <a:normAutofit fontScale="92500"/>
          </a:bodyPr>
          <a:lstStyle/>
          <a:p>
            <a:pPr algn="ctr"/>
            <a:r>
              <a:rPr lang="en-US" dirty="0"/>
              <a:t>An examination of MLB pitch data and correlating factors affecting outcome </a:t>
            </a:r>
          </a:p>
        </p:txBody>
      </p:sp>
      <p:sp>
        <p:nvSpPr>
          <p:cNvPr id="5" name="Rectangle 4">
            <a:extLst>
              <a:ext uri="{FF2B5EF4-FFF2-40B4-BE49-F238E27FC236}">
                <a16:creationId xmlns:a16="http://schemas.microsoft.com/office/drawing/2014/main" id="{D6A57D94-6640-4C16-A709-44442E55223F}"/>
              </a:ext>
            </a:extLst>
          </p:cNvPr>
          <p:cNvSpPr/>
          <p:nvPr/>
        </p:nvSpPr>
        <p:spPr>
          <a:xfrm>
            <a:off x="525669" y="1839988"/>
            <a:ext cx="11022127" cy="2308324"/>
          </a:xfrm>
          <a:prstGeom prst="rect">
            <a:avLst/>
          </a:prstGeom>
        </p:spPr>
        <p:txBody>
          <a:bodyPr wrap="square">
            <a:spAutoFit/>
          </a:bodyPr>
          <a:lstStyle/>
          <a:p>
            <a:pPr marL="285750" indent="-285750">
              <a:buFont typeface="Arial" panose="020B0604020202020204" pitchFamily="34" charset="0"/>
              <a:buChar char="•"/>
            </a:pPr>
            <a:r>
              <a:rPr lang="en-US" dirty="0"/>
              <a:t>Process:</a:t>
            </a:r>
          </a:p>
          <a:p>
            <a:pPr marL="742950" lvl="1" indent="-285750">
              <a:buFont typeface="Arial" panose="020B0604020202020204" pitchFamily="34" charset="0"/>
              <a:buChar char="•"/>
            </a:pPr>
            <a:r>
              <a:rPr lang="en-US" dirty="0"/>
              <a:t>We were able to find our data on Kaggle.  The original source was mlb.com.  The most useful and comprehensive was pitch data from 2015-2018.  Rows were pitches and we had 2.87 million rows to manipulate (the csv was 766MB which gave us some challenges initially).</a:t>
            </a:r>
          </a:p>
          <a:p>
            <a:pPr marL="742950" lvl="1" indent="-285750">
              <a:buFont typeface="Arial" panose="020B0604020202020204" pitchFamily="34" charset="0"/>
              <a:buChar char="•"/>
            </a:pPr>
            <a:r>
              <a:rPr lang="en-US" dirty="0"/>
              <a:t>The pitches file was merged with others like: “player names”, “at bats” and “games” and scrubbed of extraneous or missing values.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968986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4839-E252-4F46-9BCD-86D01B9610E5}"/>
              </a:ext>
            </a:extLst>
          </p:cNvPr>
          <p:cNvSpPr>
            <a:spLocks noGrp="1"/>
          </p:cNvSpPr>
          <p:nvPr>
            <p:ph type="ctrTitle"/>
          </p:nvPr>
        </p:nvSpPr>
        <p:spPr>
          <a:xfrm>
            <a:off x="1097280" y="227315"/>
            <a:ext cx="10058400" cy="1143000"/>
          </a:xfrm>
        </p:spPr>
        <p:txBody>
          <a:bodyPr/>
          <a:lstStyle/>
          <a:p>
            <a:pPr algn="ctr"/>
            <a:r>
              <a:rPr lang="en-US" dirty="0"/>
              <a:t>MLB Pitch Data:</a:t>
            </a:r>
          </a:p>
        </p:txBody>
      </p:sp>
      <p:sp>
        <p:nvSpPr>
          <p:cNvPr id="3" name="Subtitle 2">
            <a:extLst>
              <a:ext uri="{FF2B5EF4-FFF2-40B4-BE49-F238E27FC236}">
                <a16:creationId xmlns:a16="http://schemas.microsoft.com/office/drawing/2014/main" id="{9EAB2556-1E23-48CA-BB39-FE210BA8BB32}"/>
              </a:ext>
            </a:extLst>
          </p:cNvPr>
          <p:cNvSpPr>
            <a:spLocks noGrp="1"/>
          </p:cNvSpPr>
          <p:nvPr>
            <p:ph type="subTitle" idx="1"/>
          </p:nvPr>
        </p:nvSpPr>
        <p:spPr>
          <a:xfrm>
            <a:off x="1261872" y="1313112"/>
            <a:ext cx="9418320" cy="505055"/>
          </a:xfrm>
        </p:spPr>
        <p:txBody>
          <a:bodyPr>
            <a:normAutofit fontScale="92500"/>
          </a:bodyPr>
          <a:lstStyle/>
          <a:p>
            <a:pPr algn="ctr"/>
            <a:r>
              <a:rPr lang="en-US" dirty="0"/>
              <a:t>An examination of MLB pitch data and correlating factors affecting outcome </a:t>
            </a:r>
          </a:p>
        </p:txBody>
      </p:sp>
      <p:sp>
        <p:nvSpPr>
          <p:cNvPr id="4" name="TextBox 3">
            <a:extLst>
              <a:ext uri="{FF2B5EF4-FFF2-40B4-BE49-F238E27FC236}">
                <a16:creationId xmlns:a16="http://schemas.microsoft.com/office/drawing/2014/main" id="{75AC4245-B49E-46C0-A62A-D59A53B347D6}"/>
              </a:ext>
            </a:extLst>
          </p:cNvPr>
          <p:cNvSpPr txBox="1"/>
          <p:nvPr/>
        </p:nvSpPr>
        <p:spPr>
          <a:xfrm>
            <a:off x="474922" y="1895402"/>
            <a:ext cx="11717078" cy="4278094"/>
          </a:xfrm>
          <a:prstGeom prst="rect">
            <a:avLst/>
          </a:prstGeom>
          <a:noFill/>
        </p:spPr>
        <p:txBody>
          <a:bodyPr wrap="square" rtlCol="0">
            <a:spAutoFit/>
          </a:bodyPr>
          <a:lstStyle/>
          <a:p>
            <a:pPr marL="285750" indent="-285750"/>
            <a:r>
              <a:rPr lang="en-US" sz="1600" dirty="0"/>
              <a:t>Our team was hoping to identify some correlations affecting the result of pitches thrown:</a:t>
            </a:r>
          </a:p>
          <a:p>
            <a:pPr marL="742950" lvl="1" indent="-285750">
              <a:buFont typeface="Arial" panose="020B0604020202020204" pitchFamily="34" charset="0"/>
              <a:buChar char="•"/>
            </a:pPr>
            <a:r>
              <a:rPr lang="en-US" sz="1600" dirty="0"/>
              <a:t>Initially, we thought weather may play a large role in determining pitch result but found that we needed to be more specific with our hypothesis</a:t>
            </a:r>
          </a:p>
          <a:p>
            <a:pPr marL="1200150" lvl="2" indent="-285750">
              <a:buFont typeface="Arial" panose="020B0604020202020204" pitchFamily="34" charset="0"/>
              <a:buChar char="•"/>
            </a:pPr>
            <a:r>
              <a:rPr lang="en-US" sz="1600" dirty="0"/>
              <a:t>‘Pitch result’ needed further clarification:</a:t>
            </a:r>
          </a:p>
          <a:p>
            <a:pPr marL="1657350" lvl="3" indent="-285750">
              <a:buFont typeface="Arial" panose="020B0604020202020204" pitchFamily="34" charset="0"/>
              <a:buChar char="•"/>
            </a:pPr>
            <a:r>
              <a:rPr lang="en-US" sz="1600" dirty="0"/>
              <a:t>Is pitch </a:t>
            </a:r>
            <a:r>
              <a:rPr lang="en-US" sz="1600" i="1" dirty="0"/>
              <a:t>velocity</a:t>
            </a:r>
            <a:r>
              <a:rPr lang="en-US" sz="1600" dirty="0"/>
              <a:t> the result of a pitch or is the </a:t>
            </a:r>
            <a:r>
              <a:rPr lang="en-US" sz="1600" i="1" dirty="0"/>
              <a:t>outcome</a:t>
            </a:r>
            <a:r>
              <a:rPr lang="en-US" sz="1600" dirty="0"/>
              <a:t> the result? </a:t>
            </a:r>
          </a:p>
          <a:p>
            <a:pPr marL="1657350" lvl="3" indent="-285750">
              <a:buFont typeface="Arial" panose="020B0604020202020204" pitchFamily="34" charset="0"/>
              <a:buChar char="•"/>
            </a:pPr>
            <a:r>
              <a:rPr lang="en-US" sz="1600" dirty="0"/>
              <a:t>Should we be measuring velocity as it crosses the plate or when it leaves the pitchers hand?</a:t>
            </a:r>
          </a:p>
          <a:p>
            <a:pPr marL="1200150" lvl="2" indent="-285750">
              <a:buFont typeface="Arial" panose="020B0604020202020204" pitchFamily="34" charset="0"/>
              <a:buChar char="•"/>
            </a:pPr>
            <a:r>
              <a:rPr lang="en-US" sz="1600" dirty="0"/>
              <a:t>What data should be omitted?:</a:t>
            </a:r>
          </a:p>
          <a:p>
            <a:pPr marL="1657350" lvl="3" indent="-285750">
              <a:buFont typeface="Arial" panose="020B0604020202020204" pitchFamily="34" charset="0"/>
              <a:buChar char="•"/>
            </a:pPr>
            <a:r>
              <a:rPr lang="en-US" sz="1600" dirty="0"/>
              <a:t>Should games in a climate controlled setting be included?</a:t>
            </a:r>
          </a:p>
          <a:p>
            <a:pPr marL="1657350" lvl="3" indent="-285750">
              <a:buFont typeface="Arial" panose="020B0604020202020204" pitchFamily="34" charset="0"/>
              <a:buChar char="•"/>
            </a:pPr>
            <a:r>
              <a:rPr lang="en-US" sz="1600" dirty="0"/>
              <a:t>Given the smaller sample size of temperature extremes, how should we determine the relevance of correlations at those temperatures</a:t>
            </a:r>
          </a:p>
          <a:p>
            <a:pPr marL="742950" lvl="1" indent="-285750">
              <a:buFont typeface="Arial" panose="020B0604020202020204" pitchFamily="34" charset="0"/>
              <a:buChar char="•"/>
            </a:pPr>
            <a:r>
              <a:rPr lang="en-US" sz="1600" dirty="0"/>
              <a:t>We later expanded to the scope of the research to include various other relationships including: </a:t>
            </a:r>
          </a:p>
          <a:p>
            <a:pPr marL="1200150" lvl="2" indent="-285750">
              <a:buFont typeface="Arial" panose="020B0604020202020204" pitchFamily="34" charset="0"/>
              <a:buChar char="•"/>
            </a:pPr>
            <a:r>
              <a:rPr lang="en-US" sz="1600" dirty="0"/>
              <a:t>Velocity by Month</a:t>
            </a:r>
          </a:p>
          <a:p>
            <a:pPr marL="1200150" lvl="2" indent="-285750">
              <a:buFont typeface="Arial" panose="020B0604020202020204" pitchFamily="34" charset="0"/>
              <a:buChar char="•"/>
            </a:pPr>
            <a:r>
              <a:rPr lang="en-US" sz="1600" dirty="0"/>
              <a:t>Break Angles by Pitch Type</a:t>
            </a:r>
          </a:p>
          <a:p>
            <a:pPr marL="1200150" lvl="2" indent="-285750">
              <a:buFont typeface="Arial" panose="020B0604020202020204" pitchFamily="34" charset="0"/>
              <a:buChar char="•"/>
            </a:pPr>
            <a:r>
              <a:rPr lang="en-US" sz="1600" dirty="0"/>
              <a:t>Pitch Type count by Month</a:t>
            </a:r>
          </a:p>
          <a:p>
            <a:pPr marL="1200150" lvl="2" indent="-285750">
              <a:buFont typeface="Arial" panose="020B0604020202020204" pitchFamily="34" charset="0"/>
              <a:buChar char="•"/>
            </a:pPr>
            <a:r>
              <a:rPr lang="en-US" sz="1600" dirty="0"/>
              <a:t>Etc.</a:t>
            </a:r>
          </a:p>
          <a:p>
            <a:pPr marL="1200150" lvl="2"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560937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4839-E252-4F46-9BCD-86D01B9610E5}"/>
              </a:ext>
            </a:extLst>
          </p:cNvPr>
          <p:cNvSpPr>
            <a:spLocks noGrp="1"/>
          </p:cNvSpPr>
          <p:nvPr>
            <p:ph type="ctrTitle"/>
          </p:nvPr>
        </p:nvSpPr>
        <p:spPr>
          <a:xfrm>
            <a:off x="1097280" y="227315"/>
            <a:ext cx="10058400" cy="1143000"/>
          </a:xfrm>
        </p:spPr>
        <p:txBody>
          <a:bodyPr/>
          <a:lstStyle/>
          <a:p>
            <a:pPr algn="ctr"/>
            <a:r>
              <a:rPr lang="en-US" dirty="0"/>
              <a:t>MLB Pitch Data:</a:t>
            </a:r>
          </a:p>
        </p:txBody>
      </p:sp>
      <p:sp>
        <p:nvSpPr>
          <p:cNvPr id="3" name="Subtitle 2">
            <a:extLst>
              <a:ext uri="{FF2B5EF4-FFF2-40B4-BE49-F238E27FC236}">
                <a16:creationId xmlns:a16="http://schemas.microsoft.com/office/drawing/2014/main" id="{9EAB2556-1E23-48CA-BB39-FE210BA8BB32}"/>
              </a:ext>
            </a:extLst>
          </p:cNvPr>
          <p:cNvSpPr>
            <a:spLocks noGrp="1"/>
          </p:cNvSpPr>
          <p:nvPr>
            <p:ph type="subTitle" idx="1"/>
          </p:nvPr>
        </p:nvSpPr>
        <p:spPr>
          <a:xfrm>
            <a:off x="1261872" y="1313112"/>
            <a:ext cx="9418320" cy="505055"/>
          </a:xfrm>
        </p:spPr>
        <p:txBody>
          <a:bodyPr>
            <a:normAutofit fontScale="92500"/>
          </a:bodyPr>
          <a:lstStyle/>
          <a:p>
            <a:pPr algn="ctr"/>
            <a:r>
              <a:rPr lang="en-US" dirty="0"/>
              <a:t>An examination of MLB pitch data and correlating factors affecting outcome </a:t>
            </a:r>
          </a:p>
        </p:txBody>
      </p:sp>
      <p:pic>
        <p:nvPicPr>
          <p:cNvPr id="5" name="Picture 4">
            <a:extLst>
              <a:ext uri="{FF2B5EF4-FFF2-40B4-BE49-F238E27FC236}">
                <a16:creationId xmlns:a16="http://schemas.microsoft.com/office/drawing/2014/main" id="{7A4B4589-8F08-4C5F-948A-B2D0461C7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467" y="1789593"/>
            <a:ext cx="4842478" cy="3228318"/>
          </a:xfrm>
          <a:prstGeom prst="rect">
            <a:avLst/>
          </a:prstGeom>
        </p:spPr>
      </p:pic>
      <p:sp>
        <p:nvSpPr>
          <p:cNvPr id="6" name="TextBox 5">
            <a:extLst>
              <a:ext uri="{FF2B5EF4-FFF2-40B4-BE49-F238E27FC236}">
                <a16:creationId xmlns:a16="http://schemas.microsoft.com/office/drawing/2014/main" id="{1AADAC71-8DFE-4F8F-92BE-018CE06436E1}"/>
              </a:ext>
            </a:extLst>
          </p:cNvPr>
          <p:cNvSpPr txBox="1"/>
          <p:nvPr/>
        </p:nvSpPr>
        <p:spPr>
          <a:xfrm>
            <a:off x="5901260" y="1818167"/>
            <a:ext cx="5377393"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One of the first things we looked at was the type of pitches thrown and if it varies by month.  </a:t>
            </a:r>
          </a:p>
          <a:p>
            <a:pPr marL="285750" indent="-285750">
              <a:buFont typeface="Arial" panose="020B0604020202020204" pitchFamily="34" charset="0"/>
              <a:buChar char="•"/>
            </a:pPr>
            <a:r>
              <a:rPr lang="en-US" sz="1600" dirty="0"/>
              <a:t>It was immediately apparent that </a:t>
            </a:r>
            <a:r>
              <a:rPr lang="en-US" sz="1600" dirty="0" err="1"/>
              <a:t>fourseam</a:t>
            </a:r>
            <a:r>
              <a:rPr lang="en-US" sz="1600" dirty="0"/>
              <a:t> fastballs were by far and away the most prevalent pitch in baseball</a:t>
            </a:r>
          </a:p>
          <a:p>
            <a:pPr marL="285750" indent="-285750">
              <a:buFont typeface="Arial" panose="020B0604020202020204" pitchFamily="34" charset="0"/>
              <a:buChar char="•"/>
            </a:pPr>
            <a:r>
              <a:rPr lang="en-US" sz="1600" dirty="0"/>
              <a:t>After </a:t>
            </a:r>
            <a:r>
              <a:rPr lang="en-US" sz="1600" dirty="0" err="1"/>
              <a:t>fourseam</a:t>
            </a:r>
            <a:r>
              <a:rPr lang="en-US" sz="1600" dirty="0"/>
              <a:t> fastballs, sliders and curveballs were common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pic>
        <p:nvPicPr>
          <p:cNvPr id="7" name="Picture 6">
            <a:extLst>
              <a:ext uri="{FF2B5EF4-FFF2-40B4-BE49-F238E27FC236}">
                <a16:creationId xmlns:a16="http://schemas.microsoft.com/office/drawing/2014/main" id="{0F9D3647-32C3-4AAB-BE5A-41431136C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6006" y="3911604"/>
            <a:ext cx="5025666" cy="2337519"/>
          </a:xfrm>
          <a:prstGeom prst="rect">
            <a:avLst/>
          </a:prstGeom>
        </p:spPr>
      </p:pic>
      <p:sp>
        <p:nvSpPr>
          <p:cNvPr id="8" name="TextBox 7">
            <a:extLst>
              <a:ext uri="{FF2B5EF4-FFF2-40B4-BE49-F238E27FC236}">
                <a16:creationId xmlns:a16="http://schemas.microsoft.com/office/drawing/2014/main" id="{D49E640A-B744-469C-8AF2-6BAFCC60775D}"/>
              </a:ext>
            </a:extLst>
          </p:cNvPr>
          <p:cNvSpPr txBox="1"/>
          <p:nvPr/>
        </p:nvSpPr>
        <p:spPr>
          <a:xfrm>
            <a:off x="624679" y="5155090"/>
            <a:ext cx="5377393"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It also appears that the frequency of </a:t>
            </a:r>
            <a:r>
              <a:rPr lang="en-US" sz="1600" dirty="0" err="1"/>
              <a:t>fourseam</a:t>
            </a:r>
            <a:r>
              <a:rPr lang="en-US" sz="1600" dirty="0"/>
              <a:t> fastballs increase as the season progresses, perhaps indicating that pitchers fall back on the familiar as they tire throughout the season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740000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3757-10A7-485C-8362-39971EFEC640}"/>
              </a:ext>
            </a:extLst>
          </p:cNvPr>
          <p:cNvSpPr>
            <a:spLocks noGrp="1"/>
          </p:cNvSpPr>
          <p:nvPr>
            <p:ph type="ctrTitle"/>
          </p:nvPr>
        </p:nvSpPr>
        <p:spPr>
          <a:xfrm>
            <a:off x="1261872" y="522022"/>
            <a:ext cx="9418320" cy="1040819"/>
          </a:xfrm>
        </p:spPr>
        <p:txBody>
          <a:bodyPr/>
          <a:lstStyle/>
          <a:p>
            <a:pPr algn="ctr"/>
            <a:r>
              <a:rPr lang="en-US" dirty="0"/>
              <a:t>MLB Pitch Data</a:t>
            </a:r>
          </a:p>
        </p:txBody>
      </p:sp>
      <p:sp>
        <p:nvSpPr>
          <p:cNvPr id="3" name="Subtitle 2">
            <a:extLst>
              <a:ext uri="{FF2B5EF4-FFF2-40B4-BE49-F238E27FC236}">
                <a16:creationId xmlns:a16="http://schemas.microsoft.com/office/drawing/2014/main" id="{A9371119-33DF-42B0-A5C4-8F57F1E0E2EF}"/>
              </a:ext>
            </a:extLst>
          </p:cNvPr>
          <p:cNvSpPr>
            <a:spLocks noGrp="1"/>
          </p:cNvSpPr>
          <p:nvPr>
            <p:ph type="subTitle" idx="1"/>
          </p:nvPr>
        </p:nvSpPr>
        <p:spPr>
          <a:xfrm>
            <a:off x="1261872" y="1602612"/>
            <a:ext cx="9418320" cy="395514"/>
          </a:xfrm>
        </p:spPr>
        <p:txBody>
          <a:bodyPr>
            <a:normAutofit lnSpcReduction="10000"/>
          </a:bodyPr>
          <a:lstStyle/>
          <a:p>
            <a:pPr algn="ctr"/>
            <a:r>
              <a:rPr lang="en-US" dirty="0"/>
              <a:t>Pitches by Month</a:t>
            </a:r>
          </a:p>
        </p:txBody>
      </p:sp>
      <p:sp>
        <p:nvSpPr>
          <p:cNvPr id="6" name="TextBox 5">
            <a:extLst>
              <a:ext uri="{FF2B5EF4-FFF2-40B4-BE49-F238E27FC236}">
                <a16:creationId xmlns:a16="http://schemas.microsoft.com/office/drawing/2014/main" id="{5C4CBE14-9730-45D3-9832-C18A028B3F0C}"/>
              </a:ext>
            </a:extLst>
          </p:cNvPr>
          <p:cNvSpPr txBox="1"/>
          <p:nvPr/>
        </p:nvSpPr>
        <p:spPr>
          <a:xfrm>
            <a:off x="749980" y="1930400"/>
            <a:ext cx="3872416" cy="4801314"/>
          </a:xfrm>
          <a:prstGeom prst="rect">
            <a:avLst/>
          </a:prstGeom>
          <a:noFill/>
        </p:spPr>
        <p:txBody>
          <a:bodyPr wrap="square" rtlCol="0">
            <a:spAutoFit/>
          </a:bodyPr>
          <a:lstStyle/>
          <a:p>
            <a:pPr marL="285750" indent="-285750">
              <a:buFontTx/>
              <a:buChar char="-"/>
            </a:pPr>
            <a:r>
              <a:rPr lang="en-US" dirty="0"/>
              <a:t>This table shows that the percentage of types of pitches by month is largely consistent, with a few exceptions</a:t>
            </a:r>
          </a:p>
          <a:p>
            <a:pPr marL="742950" lvl="1" indent="-285750">
              <a:buFontTx/>
              <a:buChar char="-"/>
            </a:pPr>
            <a:r>
              <a:rPr lang="en-US" dirty="0"/>
              <a:t>Usage of sliders decreased over the course of the season</a:t>
            </a:r>
          </a:p>
          <a:p>
            <a:pPr marL="742950" lvl="1" indent="-285750">
              <a:buFontTx/>
              <a:buChar char="-"/>
            </a:pPr>
            <a:r>
              <a:rPr lang="en-US" dirty="0"/>
              <a:t>Usage of curveballs increased over the course of the season</a:t>
            </a:r>
          </a:p>
          <a:p>
            <a:pPr marL="742950" lvl="1" indent="-285750">
              <a:buFontTx/>
              <a:buChar char="-"/>
            </a:pPr>
            <a:r>
              <a:rPr lang="en-US" dirty="0"/>
              <a:t>Usage of Knuckle curves declined as the season went on</a:t>
            </a:r>
          </a:p>
          <a:p>
            <a:pPr marL="285750" indent="-285750">
              <a:buFontTx/>
              <a:buChar char="-"/>
            </a:pPr>
            <a:r>
              <a:rPr lang="en-US" dirty="0"/>
              <a:t>The majority of pitches by percent were “</a:t>
            </a:r>
            <a:r>
              <a:rPr lang="en-US" dirty="0" err="1"/>
              <a:t>Fourseam</a:t>
            </a:r>
            <a:r>
              <a:rPr lang="en-US" dirty="0"/>
              <a:t> Fastball”</a:t>
            </a:r>
          </a:p>
          <a:p>
            <a:pPr marL="285750" indent="-285750">
              <a:buFontTx/>
              <a:buChar char="-"/>
            </a:pPr>
            <a:endParaRPr lang="en-US" dirty="0"/>
          </a:p>
        </p:txBody>
      </p:sp>
      <p:pic>
        <p:nvPicPr>
          <p:cNvPr id="7" name="Picture 6">
            <a:extLst>
              <a:ext uri="{FF2B5EF4-FFF2-40B4-BE49-F238E27FC236}">
                <a16:creationId xmlns:a16="http://schemas.microsoft.com/office/drawing/2014/main" id="{0946B388-BFAD-4C40-8C23-936CAE2E93D1}"/>
              </a:ext>
            </a:extLst>
          </p:cNvPr>
          <p:cNvPicPr>
            <a:picLocks noChangeAspect="1"/>
          </p:cNvPicPr>
          <p:nvPr/>
        </p:nvPicPr>
        <p:blipFill>
          <a:blip r:embed="rId2"/>
          <a:stretch>
            <a:fillRect/>
          </a:stretch>
        </p:blipFill>
        <p:spPr>
          <a:xfrm>
            <a:off x="4622396" y="2379662"/>
            <a:ext cx="6819624" cy="4180795"/>
          </a:xfrm>
          <a:prstGeom prst="rect">
            <a:avLst/>
          </a:prstGeom>
        </p:spPr>
      </p:pic>
    </p:spTree>
    <p:extLst>
      <p:ext uri="{BB962C8B-B14F-4D97-AF65-F5344CB8AC3E}">
        <p14:creationId xmlns:p14="http://schemas.microsoft.com/office/powerpoint/2010/main" val="3298166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4839-E252-4F46-9BCD-86D01B9610E5}"/>
              </a:ext>
            </a:extLst>
          </p:cNvPr>
          <p:cNvSpPr>
            <a:spLocks noGrp="1"/>
          </p:cNvSpPr>
          <p:nvPr>
            <p:ph type="ctrTitle"/>
          </p:nvPr>
        </p:nvSpPr>
        <p:spPr>
          <a:xfrm>
            <a:off x="1097280" y="227315"/>
            <a:ext cx="10058400" cy="1143000"/>
          </a:xfrm>
        </p:spPr>
        <p:txBody>
          <a:bodyPr/>
          <a:lstStyle/>
          <a:p>
            <a:pPr algn="ctr"/>
            <a:r>
              <a:rPr lang="en-US" dirty="0"/>
              <a:t>MLB Pitch Data:</a:t>
            </a:r>
          </a:p>
        </p:txBody>
      </p:sp>
      <p:sp>
        <p:nvSpPr>
          <p:cNvPr id="3" name="Subtitle 2">
            <a:extLst>
              <a:ext uri="{FF2B5EF4-FFF2-40B4-BE49-F238E27FC236}">
                <a16:creationId xmlns:a16="http://schemas.microsoft.com/office/drawing/2014/main" id="{9EAB2556-1E23-48CA-BB39-FE210BA8BB32}"/>
              </a:ext>
            </a:extLst>
          </p:cNvPr>
          <p:cNvSpPr>
            <a:spLocks noGrp="1"/>
          </p:cNvSpPr>
          <p:nvPr>
            <p:ph type="subTitle" idx="1"/>
          </p:nvPr>
        </p:nvSpPr>
        <p:spPr>
          <a:xfrm>
            <a:off x="1261872" y="1313112"/>
            <a:ext cx="9418320" cy="505055"/>
          </a:xfrm>
        </p:spPr>
        <p:txBody>
          <a:bodyPr>
            <a:normAutofit fontScale="92500"/>
          </a:bodyPr>
          <a:lstStyle/>
          <a:p>
            <a:pPr algn="ctr"/>
            <a:r>
              <a:rPr lang="en-US" dirty="0"/>
              <a:t>An examination of MLB pitch data and correlating factors affecting outcome </a:t>
            </a:r>
          </a:p>
        </p:txBody>
      </p:sp>
      <p:pic>
        <p:nvPicPr>
          <p:cNvPr id="9" name="Picture 8">
            <a:extLst>
              <a:ext uri="{FF2B5EF4-FFF2-40B4-BE49-F238E27FC236}">
                <a16:creationId xmlns:a16="http://schemas.microsoft.com/office/drawing/2014/main" id="{B59B86BE-4B80-4BD0-81FB-3D74B4B97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267" y="2008300"/>
            <a:ext cx="6587164" cy="4391442"/>
          </a:xfrm>
          <a:prstGeom prst="rect">
            <a:avLst/>
          </a:prstGeom>
        </p:spPr>
      </p:pic>
      <p:sp>
        <p:nvSpPr>
          <p:cNvPr id="10" name="TextBox 9">
            <a:extLst>
              <a:ext uri="{FF2B5EF4-FFF2-40B4-BE49-F238E27FC236}">
                <a16:creationId xmlns:a16="http://schemas.microsoft.com/office/drawing/2014/main" id="{7154794D-19AD-4D1B-8B93-B30DC0B2DA7A}"/>
              </a:ext>
            </a:extLst>
          </p:cNvPr>
          <p:cNvSpPr txBox="1"/>
          <p:nvPr/>
        </p:nvSpPr>
        <p:spPr>
          <a:xfrm>
            <a:off x="7366023" y="2283839"/>
            <a:ext cx="4639710"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t>Building on the thought that perhaps pitchers tire throughout the season, we plotted fastball velocity by month</a:t>
            </a:r>
          </a:p>
          <a:p>
            <a:pPr marL="285750" indent="-285750">
              <a:buFont typeface="Arial" panose="020B0604020202020204" pitchFamily="34" charset="0"/>
              <a:buChar char="•"/>
            </a:pPr>
            <a:r>
              <a:rPr lang="en-US" sz="1600" dirty="0"/>
              <a:t>After looking at the graph, it appears that pitchers start at a high rate of speed and then slightly drop off only to regain the velocity by the end of the year.  Ultimately culminating in another precipitous </a:t>
            </a:r>
            <a:r>
              <a:rPr lang="en-US" sz="1600" dirty="0" err="1"/>
              <a:t>dropoff</a:t>
            </a:r>
            <a:r>
              <a:rPr lang="en-US" sz="1600" dirty="0"/>
              <a:t> in October – playoff time for MLB</a:t>
            </a:r>
          </a:p>
          <a:p>
            <a:pPr marL="285750" indent="-285750">
              <a:buFont typeface="Arial" panose="020B0604020202020204" pitchFamily="34" charset="0"/>
              <a:buChar char="•"/>
            </a:pPr>
            <a:r>
              <a:rPr lang="en-US" sz="1600" dirty="0"/>
              <a:t>Drawing conclusions were challenging for this graph as the temperature varies throughout the year and the velocity could be a function of the ambient temperature or how fresh/rested they were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10595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4839-E252-4F46-9BCD-86D01B9610E5}"/>
              </a:ext>
            </a:extLst>
          </p:cNvPr>
          <p:cNvSpPr>
            <a:spLocks noGrp="1"/>
          </p:cNvSpPr>
          <p:nvPr>
            <p:ph type="ctrTitle"/>
          </p:nvPr>
        </p:nvSpPr>
        <p:spPr>
          <a:xfrm>
            <a:off x="1097280" y="227315"/>
            <a:ext cx="10058400" cy="1143000"/>
          </a:xfrm>
        </p:spPr>
        <p:txBody>
          <a:bodyPr/>
          <a:lstStyle/>
          <a:p>
            <a:pPr algn="ctr"/>
            <a:r>
              <a:rPr lang="en-US" dirty="0"/>
              <a:t>MLB Pitch Data:</a:t>
            </a:r>
          </a:p>
        </p:txBody>
      </p:sp>
      <p:sp>
        <p:nvSpPr>
          <p:cNvPr id="3" name="Subtitle 2">
            <a:extLst>
              <a:ext uri="{FF2B5EF4-FFF2-40B4-BE49-F238E27FC236}">
                <a16:creationId xmlns:a16="http://schemas.microsoft.com/office/drawing/2014/main" id="{9EAB2556-1E23-48CA-BB39-FE210BA8BB32}"/>
              </a:ext>
            </a:extLst>
          </p:cNvPr>
          <p:cNvSpPr>
            <a:spLocks noGrp="1"/>
          </p:cNvSpPr>
          <p:nvPr>
            <p:ph type="subTitle" idx="1"/>
          </p:nvPr>
        </p:nvSpPr>
        <p:spPr>
          <a:xfrm>
            <a:off x="1261872" y="1313112"/>
            <a:ext cx="9418320" cy="505055"/>
          </a:xfrm>
        </p:spPr>
        <p:txBody>
          <a:bodyPr>
            <a:normAutofit fontScale="92500"/>
          </a:bodyPr>
          <a:lstStyle/>
          <a:p>
            <a:pPr algn="ctr"/>
            <a:r>
              <a:rPr lang="en-US" dirty="0"/>
              <a:t>An examination of MLB pitch data and correlating factors affecting outcome </a:t>
            </a:r>
          </a:p>
        </p:txBody>
      </p:sp>
      <p:pic>
        <p:nvPicPr>
          <p:cNvPr id="7" name="Picture 6">
            <a:extLst>
              <a:ext uri="{FF2B5EF4-FFF2-40B4-BE49-F238E27FC236}">
                <a16:creationId xmlns:a16="http://schemas.microsoft.com/office/drawing/2014/main" id="{A856588F-3E6E-460C-9172-C48F3DAE0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75" y="1818167"/>
            <a:ext cx="5487650" cy="3658433"/>
          </a:xfrm>
          <a:prstGeom prst="rect">
            <a:avLst/>
          </a:prstGeom>
        </p:spPr>
      </p:pic>
      <p:sp>
        <p:nvSpPr>
          <p:cNvPr id="10" name="TextBox 9">
            <a:extLst>
              <a:ext uri="{FF2B5EF4-FFF2-40B4-BE49-F238E27FC236}">
                <a16:creationId xmlns:a16="http://schemas.microsoft.com/office/drawing/2014/main" id="{8E12C3E2-A250-42B0-A682-E46469C35198}"/>
              </a:ext>
            </a:extLst>
          </p:cNvPr>
          <p:cNvSpPr txBox="1"/>
          <p:nvPr/>
        </p:nvSpPr>
        <p:spPr>
          <a:xfrm>
            <a:off x="6749522" y="1818167"/>
            <a:ext cx="525621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Another interesting observance was the variance in average temperature by stadium</a:t>
            </a:r>
          </a:p>
          <a:p>
            <a:pPr marL="285750" indent="-285750">
              <a:buFont typeface="Arial" panose="020B0604020202020204" pitchFamily="34" charset="0"/>
              <a:buChar char="•"/>
            </a:pPr>
            <a:r>
              <a:rPr lang="en-US" sz="1600" dirty="0"/>
              <a:t>Pitch velocity seems to be higher between 70-80F</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65993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4839-E252-4F46-9BCD-86D01B9610E5}"/>
              </a:ext>
            </a:extLst>
          </p:cNvPr>
          <p:cNvSpPr>
            <a:spLocks noGrp="1"/>
          </p:cNvSpPr>
          <p:nvPr>
            <p:ph type="ctrTitle"/>
          </p:nvPr>
        </p:nvSpPr>
        <p:spPr>
          <a:xfrm>
            <a:off x="1097280" y="227315"/>
            <a:ext cx="10058400" cy="1143000"/>
          </a:xfrm>
        </p:spPr>
        <p:txBody>
          <a:bodyPr/>
          <a:lstStyle/>
          <a:p>
            <a:pPr algn="ctr"/>
            <a:r>
              <a:rPr lang="en-US" dirty="0"/>
              <a:t>MLB Pitch Data:</a:t>
            </a:r>
          </a:p>
        </p:txBody>
      </p:sp>
      <p:sp>
        <p:nvSpPr>
          <p:cNvPr id="3" name="Subtitle 2">
            <a:extLst>
              <a:ext uri="{FF2B5EF4-FFF2-40B4-BE49-F238E27FC236}">
                <a16:creationId xmlns:a16="http://schemas.microsoft.com/office/drawing/2014/main" id="{9EAB2556-1E23-48CA-BB39-FE210BA8BB32}"/>
              </a:ext>
            </a:extLst>
          </p:cNvPr>
          <p:cNvSpPr>
            <a:spLocks noGrp="1"/>
          </p:cNvSpPr>
          <p:nvPr>
            <p:ph type="subTitle" idx="1"/>
          </p:nvPr>
        </p:nvSpPr>
        <p:spPr>
          <a:xfrm>
            <a:off x="1261872" y="1313112"/>
            <a:ext cx="9418320" cy="505055"/>
          </a:xfrm>
        </p:spPr>
        <p:txBody>
          <a:bodyPr>
            <a:normAutofit fontScale="92500"/>
          </a:bodyPr>
          <a:lstStyle/>
          <a:p>
            <a:pPr algn="ctr"/>
            <a:r>
              <a:rPr lang="en-US" dirty="0"/>
              <a:t>An examination of MLB pitch data and correlating factors affecting outcome </a:t>
            </a:r>
          </a:p>
        </p:txBody>
      </p:sp>
      <p:sp>
        <p:nvSpPr>
          <p:cNvPr id="11" name="Rectangle 10">
            <a:extLst>
              <a:ext uri="{FF2B5EF4-FFF2-40B4-BE49-F238E27FC236}">
                <a16:creationId xmlns:a16="http://schemas.microsoft.com/office/drawing/2014/main" id="{5A469E3B-D372-4522-9FC1-35467335E9F6}"/>
              </a:ext>
            </a:extLst>
          </p:cNvPr>
          <p:cNvSpPr/>
          <p:nvPr/>
        </p:nvSpPr>
        <p:spPr>
          <a:xfrm>
            <a:off x="525669" y="1839988"/>
            <a:ext cx="11022127" cy="2308324"/>
          </a:xfrm>
          <a:prstGeom prst="rect">
            <a:avLst/>
          </a:prstGeom>
        </p:spPr>
        <p:txBody>
          <a:bodyPr wrap="square">
            <a:spAutoFit/>
          </a:bodyPr>
          <a:lstStyle/>
          <a:p>
            <a:pPr marL="285750" indent="-285750">
              <a:buFont typeface="Arial" panose="020B0604020202020204" pitchFamily="34" charset="0"/>
              <a:buChar char="•"/>
            </a:pPr>
            <a:r>
              <a:rPr lang="en-US" dirty="0"/>
              <a:t>Reclassifying the </a:t>
            </a:r>
            <a:r>
              <a:rPr lang="en-US" i="1" dirty="0"/>
              <a:t>Outcome</a:t>
            </a:r>
            <a:r>
              <a:rPr lang="en-US" dirty="0"/>
              <a:t> or </a:t>
            </a:r>
            <a:r>
              <a:rPr lang="en-US" i="1" dirty="0"/>
              <a:t>Result</a:t>
            </a:r>
            <a:r>
              <a:rPr lang="en-US" dirty="0"/>
              <a:t> became another interesting variable.  Is outcome the velocity of the pitch?  Perhaps.  But fast pitches can also end up with a poor result for the pitcher.  When looking through the lens of whether or not the pitcher was successful in the matchup with the batter, the findings changed.  </a:t>
            </a:r>
          </a:p>
          <a:p>
            <a:pPr marL="285750" indent="-285750">
              <a:buFont typeface="Arial" panose="020B0604020202020204" pitchFamily="34" charset="0"/>
              <a:buChar char="•"/>
            </a:pPr>
            <a:r>
              <a:rPr lang="en-US" dirty="0"/>
              <a:t>This information was found by looking at the “Result2” category in the data.  There were 30 separate fields with results ranging from Home Run to Intentional Walk and everything in between.  The irrelevant fields were dropped and the remaining were recategorized as ‘good’ or ‘bad’ outcome</a:t>
            </a:r>
          </a:p>
        </p:txBody>
      </p:sp>
      <p:pic>
        <p:nvPicPr>
          <p:cNvPr id="16" name="Picture 15">
            <a:extLst>
              <a:ext uri="{FF2B5EF4-FFF2-40B4-BE49-F238E27FC236}">
                <a16:creationId xmlns:a16="http://schemas.microsoft.com/office/drawing/2014/main" id="{5F62240D-0A5F-46F4-A783-9A86603CD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514" y="3964450"/>
            <a:ext cx="8210972" cy="2552831"/>
          </a:xfrm>
          <a:prstGeom prst="rect">
            <a:avLst/>
          </a:prstGeom>
        </p:spPr>
      </p:pic>
    </p:spTree>
    <p:extLst>
      <p:ext uri="{BB962C8B-B14F-4D97-AF65-F5344CB8AC3E}">
        <p14:creationId xmlns:p14="http://schemas.microsoft.com/office/powerpoint/2010/main" val="274349958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1828</TotalTime>
  <Words>1274</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Schoolbook</vt:lpstr>
      <vt:lpstr>Wingdings 2</vt:lpstr>
      <vt:lpstr>View</vt:lpstr>
      <vt:lpstr>MLB Pitch Data Analysis : Project 1</vt:lpstr>
      <vt:lpstr>MLB Pitch Data:</vt:lpstr>
      <vt:lpstr>MLB Pitch Data:</vt:lpstr>
      <vt:lpstr>MLB Pitch Data:</vt:lpstr>
      <vt:lpstr>MLB Pitch Data:</vt:lpstr>
      <vt:lpstr>MLB Pitch Data</vt:lpstr>
      <vt:lpstr>MLB Pitch Data:</vt:lpstr>
      <vt:lpstr>MLB Pitch Data:</vt:lpstr>
      <vt:lpstr>MLB Pitch Data:</vt:lpstr>
      <vt:lpstr>MLB Pitch Data:</vt:lpstr>
      <vt:lpstr>MLB Pitch Data:</vt:lpstr>
      <vt:lpstr>MLB Pitch Data:</vt:lpstr>
      <vt:lpstr>MLB Pitch Data:</vt:lpstr>
      <vt:lpstr>MLB Pitch Data</vt:lpstr>
      <vt:lpstr>PowerPoint Presentation</vt:lpstr>
      <vt:lpstr>Final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MLB Pitch Data:</dc:title>
  <dc:creator>Andrew Corona</dc:creator>
  <cp:lastModifiedBy>aaron windmiller</cp:lastModifiedBy>
  <cp:revision>27</cp:revision>
  <dcterms:created xsi:type="dcterms:W3CDTF">2019-04-07T19:54:27Z</dcterms:created>
  <dcterms:modified xsi:type="dcterms:W3CDTF">2019-04-09T03:33:07Z</dcterms:modified>
</cp:coreProperties>
</file>