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2.jpg" ContentType="image/png"/>
  <Override PartName="/ppt/media/image13.jpg" ContentType="image/png"/>
  <Override PartName="/ppt/media/image1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70" r:id="rId15"/>
    <p:sldId id="271" r:id="rId16"/>
    <p:sldId id="275" r:id="rId17"/>
    <p:sldId id="276" r:id="rId18"/>
    <p:sldId id="277"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799DC3-E966-4411-B273-E073CD20F93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A5ADA-8958-4722-B3E4-00DE1A5FA982}" type="slidenum">
              <a:rPr lang="en-US" smtClean="0"/>
              <a:t>‹#›</a:t>
            </a:fld>
            <a:endParaRPr lang="en-US"/>
          </a:p>
        </p:txBody>
      </p:sp>
    </p:spTree>
    <p:extLst>
      <p:ext uri="{BB962C8B-B14F-4D97-AF65-F5344CB8AC3E}">
        <p14:creationId xmlns:p14="http://schemas.microsoft.com/office/powerpoint/2010/main" val="342574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99DC3-E966-4411-B273-E073CD20F93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A5ADA-8958-4722-B3E4-00DE1A5FA982}" type="slidenum">
              <a:rPr lang="en-US" smtClean="0"/>
              <a:t>‹#›</a:t>
            </a:fld>
            <a:endParaRPr lang="en-US"/>
          </a:p>
        </p:txBody>
      </p:sp>
    </p:spTree>
    <p:extLst>
      <p:ext uri="{BB962C8B-B14F-4D97-AF65-F5344CB8AC3E}">
        <p14:creationId xmlns:p14="http://schemas.microsoft.com/office/powerpoint/2010/main" val="3091034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99DC3-E966-4411-B273-E073CD20F93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A5ADA-8958-4722-B3E4-00DE1A5FA982}" type="slidenum">
              <a:rPr lang="en-US" smtClean="0"/>
              <a:t>‹#›</a:t>
            </a:fld>
            <a:endParaRPr lang="en-US"/>
          </a:p>
        </p:txBody>
      </p:sp>
    </p:spTree>
    <p:extLst>
      <p:ext uri="{BB962C8B-B14F-4D97-AF65-F5344CB8AC3E}">
        <p14:creationId xmlns:p14="http://schemas.microsoft.com/office/powerpoint/2010/main" val="140640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99DC3-E966-4411-B273-E073CD20F93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A5ADA-8958-4722-B3E4-00DE1A5FA982}" type="slidenum">
              <a:rPr lang="en-US" smtClean="0"/>
              <a:t>‹#›</a:t>
            </a:fld>
            <a:endParaRPr lang="en-US"/>
          </a:p>
        </p:txBody>
      </p:sp>
    </p:spTree>
    <p:extLst>
      <p:ext uri="{BB962C8B-B14F-4D97-AF65-F5344CB8AC3E}">
        <p14:creationId xmlns:p14="http://schemas.microsoft.com/office/powerpoint/2010/main" val="159538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99DC3-E966-4411-B273-E073CD20F93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A5ADA-8958-4722-B3E4-00DE1A5FA982}" type="slidenum">
              <a:rPr lang="en-US" smtClean="0"/>
              <a:t>‹#›</a:t>
            </a:fld>
            <a:endParaRPr lang="en-US"/>
          </a:p>
        </p:txBody>
      </p:sp>
    </p:spTree>
    <p:extLst>
      <p:ext uri="{BB962C8B-B14F-4D97-AF65-F5344CB8AC3E}">
        <p14:creationId xmlns:p14="http://schemas.microsoft.com/office/powerpoint/2010/main" val="60478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799DC3-E966-4411-B273-E073CD20F939}"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A5ADA-8958-4722-B3E4-00DE1A5FA982}" type="slidenum">
              <a:rPr lang="en-US" smtClean="0"/>
              <a:t>‹#›</a:t>
            </a:fld>
            <a:endParaRPr lang="en-US"/>
          </a:p>
        </p:txBody>
      </p:sp>
    </p:spTree>
    <p:extLst>
      <p:ext uri="{BB962C8B-B14F-4D97-AF65-F5344CB8AC3E}">
        <p14:creationId xmlns:p14="http://schemas.microsoft.com/office/powerpoint/2010/main" val="29502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799DC3-E966-4411-B273-E073CD20F939}"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A5ADA-8958-4722-B3E4-00DE1A5FA982}" type="slidenum">
              <a:rPr lang="en-US" smtClean="0"/>
              <a:t>‹#›</a:t>
            </a:fld>
            <a:endParaRPr lang="en-US"/>
          </a:p>
        </p:txBody>
      </p:sp>
    </p:spTree>
    <p:extLst>
      <p:ext uri="{BB962C8B-B14F-4D97-AF65-F5344CB8AC3E}">
        <p14:creationId xmlns:p14="http://schemas.microsoft.com/office/powerpoint/2010/main" val="355006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799DC3-E966-4411-B273-E073CD20F939}"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A5ADA-8958-4722-B3E4-00DE1A5FA982}" type="slidenum">
              <a:rPr lang="en-US" smtClean="0"/>
              <a:t>‹#›</a:t>
            </a:fld>
            <a:endParaRPr lang="en-US"/>
          </a:p>
        </p:txBody>
      </p:sp>
    </p:spTree>
    <p:extLst>
      <p:ext uri="{BB962C8B-B14F-4D97-AF65-F5344CB8AC3E}">
        <p14:creationId xmlns:p14="http://schemas.microsoft.com/office/powerpoint/2010/main" val="1052912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99DC3-E966-4411-B273-E073CD20F939}"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A5ADA-8958-4722-B3E4-00DE1A5FA982}" type="slidenum">
              <a:rPr lang="en-US" smtClean="0"/>
              <a:t>‹#›</a:t>
            </a:fld>
            <a:endParaRPr lang="en-US"/>
          </a:p>
        </p:txBody>
      </p:sp>
    </p:spTree>
    <p:extLst>
      <p:ext uri="{BB962C8B-B14F-4D97-AF65-F5344CB8AC3E}">
        <p14:creationId xmlns:p14="http://schemas.microsoft.com/office/powerpoint/2010/main" val="3323826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799DC3-E966-4411-B273-E073CD20F939}"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A5ADA-8958-4722-B3E4-00DE1A5FA982}" type="slidenum">
              <a:rPr lang="en-US" smtClean="0"/>
              <a:t>‹#›</a:t>
            </a:fld>
            <a:endParaRPr lang="en-US"/>
          </a:p>
        </p:txBody>
      </p:sp>
    </p:spTree>
    <p:extLst>
      <p:ext uri="{BB962C8B-B14F-4D97-AF65-F5344CB8AC3E}">
        <p14:creationId xmlns:p14="http://schemas.microsoft.com/office/powerpoint/2010/main" val="796470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799DC3-E966-4411-B273-E073CD20F939}"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A5ADA-8958-4722-B3E4-00DE1A5FA982}" type="slidenum">
              <a:rPr lang="en-US" smtClean="0"/>
              <a:t>‹#›</a:t>
            </a:fld>
            <a:endParaRPr lang="en-US"/>
          </a:p>
        </p:txBody>
      </p:sp>
    </p:spTree>
    <p:extLst>
      <p:ext uri="{BB962C8B-B14F-4D97-AF65-F5344CB8AC3E}">
        <p14:creationId xmlns:p14="http://schemas.microsoft.com/office/powerpoint/2010/main" val="175001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99DC3-E966-4411-B273-E073CD20F939}" type="datetimeFigureOut">
              <a:rPr lang="en-US" smtClean="0"/>
              <a:t>12/16/2021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A5ADA-8958-4722-B3E4-00DE1A5FA982}" type="slidenum">
              <a:rPr lang="en-US" smtClean="0"/>
              <a:t>‹#›</a:t>
            </a:fld>
            <a:endParaRPr lang="en-US"/>
          </a:p>
        </p:txBody>
      </p:sp>
    </p:spTree>
    <p:extLst>
      <p:ext uri="{BB962C8B-B14F-4D97-AF65-F5344CB8AC3E}">
        <p14:creationId xmlns:p14="http://schemas.microsoft.com/office/powerpoint/2010/main" val="16229029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4CE1-7AED-4800-9E24-78EB9A2C1345}"/>
              </a:ext>
            </a:extLst>
          </p:cNvPr>
          <p:cNvSpPr>
            <a:spLocks noGrp="1"/>
          </p:cNvSpPr>
          <p:nvPr>
            <p:ph type="ctrTitle"/>
          </p:nvPr>
        </p:nvSpPr>
        <p:spPr>
          <a:xfrm>
            <a:off x="7464614" y="1783959"/>
            <a:ext cx="4087306" cy="2889114"/>
          </a:xfrm>
        </p:spPr>
        <p:txBody>
          <a:bodyPr anchor="b">
            <a:normAutofit fontScale="90000"/>
          </a:bodyPr>
          <a:lstStyle/>
          <a:p>
            <a:pPr algn="l"/>
            <a:r>
              <a:rPr lang="en-US" sz="5400" dirty="0">
                <a:latin typeface="Impact" panose="020B0806030902050204" pitchFamily="34" charset="0"/>
              </a:rPr>
              <a:t>THE 1983-84 NHL SEASON IN RETROSPECT</a:t>
            </a:r>
          </a:p>
        </p:txBody>
      </p:sp>
      <p:pic>
        <p:nvPicPr>
          <p:cNvPr id="5" name="Picture 4" descr="Gretzsky and the Oilers hoist the Stanley Cup after defeating the Islanders in 5 games">
            <a:extLst>
              <a:ext uri="{FF2B5EF4-FFF2-40B4-BE49-F238E27FC236}">
                <a16:creationId xmlns:a16="http://schemas.microsoft.com/office/drawing/2014/main" id="{85F2623A-BEF4-4EC6-A601-A2F556A617F4}"/>
              </a:ext>
            </a:extLst>
          </p:cNvPr>
          <p:cNvPicPr>
            <a:picLocks noChangeAspect="1"/>
          </p:cNvPicPr>
          <p:nvPr/>
        </p:nvPicPr>
        <p:blipFill rotWithShape="1">
          <a:blip r:embed="rId2">
            <a:extLst>
              <a:ext uri="{28A0092B-C50C-407E-A947-70E740481C1C}">
                <a14:useLocalDpi xmlns:a14="http://schemas.microsoft.com/office/drawing/2010/main" val="0"/>
              </a:ext>
            </a:extLst>
          </a:blip>
          <a:srcRect r="2313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266611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2102-812E-4EAF-B972-6C8B80EF0AE4}"/>
              </a:ext>
            </a:extLst>
          </p:cNvPr>
          <p:cNvSpPr>
            <a:spLocks noGrp="1"/>
          </p:cNvSpPr>
          <p:nvPr>
            <p:ph type="title"/>
          </p:nvPr>
        </p:nvSpPr>
        <p:spPr>
          <a:xfrm>
            <a:off x="838200" y="0"/>
            <a:ext cx="10515600" cy="1325563"/>
          </a:xfrm>
        </p:spPr>
        <p:txBody>
          <a:bodyPr/>
          <a:lstStyle/>
          <a:p>
            <a:pPr algn="ctr"/>
            <a:r>
              <a:rPr lang="en-US" dirty="0"/>
              <a:t>Simulated Playoff Results</a:t>
            </a:r>
          </a:p>
        </p:txBody>
      </p:sp>
      <p:pic>
        <p:nvPicPr>
          <p:cNvPr id="5" name="Picture 4" descr="Table&#10;&#10;Description automatically generated">
            <a:extLst>
              <a:ext uri="{FF2B5EF4-FFF2-40B4-BE49-F238E27FC236}">
                <a16:creationId xmlns:a16="http://schemas.microsoft.com/office/drawing/2014/main" id="{231EF1FD-6334-421F-A708-68928F74B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31" y="1078987"/>
            <a:ext cx="8771138" cy="5779013"/>
          </a:xfrm>
          <a:prstGeom prst="rect">
            <a:avLst/>
          </a:prstGeom>
        </p:spPr>
      </p:pic>
    </p:spTree>
    <p:extLst>
      <p:ext uri="{BB962C8B-B14F-4D97-AF65-F5344CB8AC3E}">
        <p14:creationId xmlns:p14="http://schemas.microsoft.com/office/powerpoint/2010/main" val="2864747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4309-F958-4E35-B3DC-47AFCE0DC7DE}"/>
              </a:ext>
            </a:extLst>
          </p:cNvPr>
          <p:cNvSpPr>
            <a:spLocks noGrp="1"/>
          </p:cNvSpPr>
          <p:nvPr>
            <p:ph type="title"/>
          </p:nvPr>
        </p:nvSpPr>
        <p:spPr>
          <a:xfrm>
            <a:off x="838200" y="0"/>
            <a:ext cx="10515600" cy="1325563"/>
          </a:xfrm>
        </p:spPr>
        <p:txBody>
          <a:bodyPr/>
          <a:lstStyle/>
          <a:p>
            <a:pPr algn="ctr"/>
            <a:r>
              <a:rPr lang="en-US" dirty="0"/>
              <a:t>Actual Playoff Bracket</a:t>
            </a:r>
          </a:p>
        </p:txBody>
      </p:sp>
      <p:pic>
        <p:nvPicPr>
          <p:cNvPr id="9" name="Content Placeholder 8" descr="Table&#10;&#10;Description automatically generated with low confidence">
            <a:extLst>
              <a:ext uri="{FF2B5EF4-FFF2-40B4-BE49-F238E27FC236}">
                <a16:creationId xmlns:a16="http://schemas.microsoft.com/office/drawing/2014/main" id="{231699B0-897D-4FCD-98B9-08491D209B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762" y="1095688"/>
            <a:ext cx="6056475" cy="5676588"/>
          </a:xfrm>
        </p:spPr>
      </p:pic>
    </p:spTree>
    <p:extLst>
      <p:ext uri="{BB962C8B-B14F-4D97-AF65-F5344CB8AC3E}">
        <p14:creationId xmlns:p14="http://schemas.microsoft.com/office/powerpoint/2010/main" val="405662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815C-6FF9-4104-9837-F568E613732B}"/>
              </a:ext>
            </a:extLst>
          </p:cNvPr>
          <p:cNvSpPr>
            <a:spLocks noGrp="1"/>
          </p:cNvSpPr>
          <p:nvPr>
            <p:ph type="title"/>
          </p:nvPr>
        </p:nvSpPr>
        <p:spPr>
          <a:xfrm>
            <a:off x="838200" y="0"/>
            <a:ext cx="10515600" cy="1325563"/>
          </a:xfrm>
        </p:spPr>
        <p:txBody>
          <a:bodyPr>
            <a:normAutofit/>
          </a:bodyPr>
          <a:lstStyle/>
          <a:p>
            <a:r>
              <a:rPr lang="en-US" sz="3600" dirty="0"/>
              <a:t>Comparison of Simulated and Actual Playoff Results</a:t>
            </a:r>
          </a:p>
        </p:txBody>
      </p:sp>
      <p:sp>
        <p:nvSpPr>
          <p:cNvPr id="3" name="Content Placeholder 2">
            <a:extLst>
              <a:ext uri="{FF2B5EF4-FFF2-40B4-BE49-F238E27FC236}">
                <a16:creationId xmlns:a16="http://schemas.microsoft.com/office/drawing/2014/main" id="{DCC5E5EF-5A85-438C-887C-4B55A562F6C9}"/>
              </a:ext>
            </a:extLst>
          </p:cNvPr>
          <p:cNvSpPr>
            <a:spLocks noGrp="1"/>
          </p:cNvSpPr>
          <p:nvPr>
            <p:ph idx="1"/>
          </p:nvPr>
        </p:nvSpPr>
        <p:spPr>
          <a:xfrm>
            <a:off x="838200" y="1038688"/>
            <a:ext cx="10515600" cy="5819312"/>
          </a:xfrm>
        </p:spPr>
        <p:txBody>
          <a:bodyPr>
            <a:normAutofit/>
          </a:bodyPr>
          <a:lstStyle/>
          <a:p>
            <a:r>
              <a:rPr lang="en-US" dirty="0"/>
              <a:t>The playoffs generally played out how ELO predicted</a:t>
            </a:r>
          </a:p>
          <a:p>
            <a:r>
              <a:rPr lang="en-US" dirty="0"/>
              <a:t>Even though Washington greatly over-performed during the regular season, the Capitals still suffered their most likely fate, according to the model: a second-round exit (sound familiar?)</a:t>
            </a:r>
          </a:p>
          <a:p>
            <a:r>
              <a:rPr lang="en-US" dirty="0"/>
              <a:t>The Canadiens were the lone surprise coming out of the Division Finals, as they were only expected to advance to the Conference Finals 8.67% of the time, having the seventh-best chances to do so in the Wales Conference</a:t>
            </a:r>
          </a:p>
          <a:p>
            <a:pPr lvl="1"/>
            <a:r>
              <a:rPr lang="en-US" dirty="0"/>
              <a:t>They knocked out the Bruins in round 1, who was the heavy favorite to advance out of the Adams division</a:t>
            </a:r>
          </a:p>
          <a:p>
            <a:r>
              <a:rPr lang="en-US" dirty="0"/>
              <a:t>The Oilers and Islanders were correctly picked to move on to the Cup Final, and the Oilers were ultimately the unquestioned champ, not only from the simulation but also in reality</a:t>
            </a:r>
          </a:p>
        </p:txBody>
      </p:sp>
    </p:spTree>
    <p:extLst>
      <p:ext uri="{BB962C8B-B14F-4D97-AF65-F5344CB8AC3E}">
        <p14:creationId xmlns:p14="http://schemas.microsoft.com/office/powerpoint/2010/main" val="179422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B206-9057-456B-8FD9-F8BCB82FFBE2}"/>
              </a:ext>
            </a:extLst>
          </p:cNvPr>
          <p:cNvSpPr>
            <a:spLocks noGrp="1"/>
          </p:cNvSpPr>
          <p:nvPr>
            <p:ph type="title"/>
          </p:nvPr>
        </p:nvSpPr>
        <p:spPr>
          <a:xfrm>
            <a:off x="838200" y="176150"/>
            <a:ext cx="10515600" cy="504887"/>
          </a:xfrm>
        </p:spPr>
        <p:txBody>
          <a:bodyPr>
            <a:normAutofit fontScale="90000"/>
          </a:bodyPr>
          <a:lstStyle/>
          <a:p>
            <a:r>
              <a:rPr lang="en-US" dirty="0"/>
              <a:t>Three Teams Overview</a:t>
            </a:r>
          </a:p>
        </p:txBody>
      </p:sp>
      <p:sp>
        <p:nvSpPr>
          <p:cNvPr id="3" name="Content Placeholder 2">
            <a:extLst>
              <a:ext uri="{FF2B5EF4-FFF2-40B4-BE49-F238E27FC236}">
                <a16:creationId xmlns:a16="http://schemas.microsoft.com/office/drawing/2014/main" id="{17F3C6C3-A4E9-468E-B9AA-DC6FB29A6BF1}"/>
              </a:ext>
            </a:extLst>
          </p:cNvPr>
          <p:cNvSpPr>
            <a:spLocks noGrp="1"/>
          </p:cNvSpPr>
          <p:nvPr>
            <p:ph idx="1"/>
          </p:nvPr>
        </p:nvSpPr>
        <p:spPr>
          <a:xfrm>
            <a:off x="838200" y="727969"/>
            <a:ext cx="10515600" cy="5448994"/>
          </a:xfrm>
        </p:spPr>
        <p:txBody>
          <a:bodyPr>
            <a:normAutofit fontScale="92500"/>
          </a:bodyPr>
          <a:lstStyle/>
          <a:p>
            <a:r>
              <a:rPr lang="en-US" dirty="0"/>
              <a:t>St. Louis Blues</a:t>
            </a:r>
          </a:p>
          <a:p>
            <a:pPr lvl="1"/>
            <a:r>
              <a:rPr lang="en-US" dirty="0"/>
              <a:t>During the 1983-84 season, the Blues recorded 71 points, good for second in the Norris Division</a:t>
            </a:r>
          </a:p>
          <a:p>
            <a:pPr lvl="1"/>
            <a:r>
              <a:rPr lang="en-US" dirty="0"/>
              <a:t>They defeated Detroit in the Division Semi-Finals before losing in seven games to the North Stars in the Division Finals</a:t>
            </a:r>
          </a:p>
          <a:p>
            <a:pPr lvl="1"/>
            <a:r>
              <a:rPr lang="en-US" dirty="0"/>
              <a:t>The model expected them to record 70.5315 points, make the playoffs 81.37% of the time, and usually bow out in the Division Finals, an incredibly accurate set of predictions </a:t>
            </a:r>
          </a:p>
          <a:p>
            <a:r>
              <a:rPr lang="en-US" dirty="0"/>
              <a:t>Washington Capitals</a:t>
            </a:r>
          </a:p>
          <a:p>
            <a:pPr lvl="1"/>
            <a:r>
              <a:rPr lang="en-US" dirty="0"/>
              <a:t>The Capitals were the closest thing to a pleasant surprise during the 1983-84 regular season, earning 101 points, 3 points back of the Patrick Division-winning Islanders</a:t>
            </a:r>
          </a:p>
          <a:p>
            <a:pPr lvl="1"/>
            <a:r>
              <a:rPr lang="en-US" dirty="0"/>
              <a:t>They swept the Flyers in the Division Semi-Finals, but were taken down by the Islanders in 5 games in the Patrick Division Finals</a:t>
            </a:r>
          </a:p>
          <a:p>
            <a:pPr lvl="1"/>
            <a:r>
              <a:rPr lang="en-US" dirty="0"/>
              <a:t>The model predicted them to collect 87.82 points and make the playoffs 99.71%, but had them winning the Stanley Cup 6.81% of the time, fourth highest in the league</a:t>
            </a:r>
          </a:p>
        </p:txBody>
      </p:sp>
    </p:spTree>
    <p:extLst>
      <p:ext uri="{BB962C8B-B14F-4D97-AF65-F5344CB8AC3E}">
        <p14:creationId xmlns:p14="http://schemas.microsoft.com/office/powerpoint/2010/main" val="268279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B206-9057-456B-8FD9-F8BCB82FFBE2}"/>
              </a:ext>
            </a:extLst>
          </p:cNvPr>
          <p:cNvSpPr>
            <a:spLocks noGrp="1"/>
          </p:cNvSpPr>
          <p:nvPr>
            <p:ph type="title"/>
          </p:nvPr>
        </p:nvSpPr>
        <p:spPr>
          <a:xfrm>
            <a:off x="838200" y="176150"/>
            <a:ext cx="10515600" cy="504887"/>
          </a:xfrm>
        </p:spPr>
        <p:txBody>
          <a:bodyPr>
            <a:normAutofit fontScale="90000"/>
          </a:bodyPr>
          <a:lstStyle/>
          <a:p>
            <a:r>
              <a:rPr lang="en-US" dirty="0"/>
              <a:t>Three Teams Overview</a:t>
            </a:r>
          </a:p>
        </p:txBody>
      </p:sp>
      <p:sp>
        <p:nvSpPr>
          <p:cNvPr id="3" name="Content Placeholder 2">
            <a:extLst>
              <a:ext uri="{FF2B5EF4-FFF2-40B4-BE49-F238E27FC236}">
                <a16:creationId xmlns:a16="http://schemas.microsoft.com/office/drawing/2014/main" id="{17F3C6C3-A4E9-468E-B9AA-DC6FB29A6BF1}"/>
              </a:ext>
            </a:extLst>
          </p:cNvPr>
          <p:cNvSpPr>
            <a:spLocks noGrp="1"/>
          </p:cNvSpPr>
          <p:nvPr>
            <p:ph idx="1"/>
          </p:nvPr>
        </p:nvSpPr>
        <p:spPr>
          <a:xfrm>
            <a:off x="838200" y="727969"/>
            <a:ext cx="10515600" cy="5448994"/>
          </a:xfrm>
        </p:spPr>
        <p:txBody>
          <a:bodyPr>
            <a:normAutofit/>
          </a:bodyPr>
          <a:lstStyle/>
          <a:p>
            <a:r>
              <a:rPr lang="en-US" dirty="0"/>
              <a:t>Chicago Black Hawks</a:t>
            </a:r>
          </a:p>
          <a:p>
            <a:pPr lvl="1"/>
            <a:r>
              <a:rPr lang="en-US" dirty="0"/>
              <a:t>Chicago recorded a disappointing 68 points, well below their projection of 82.4713, and still managed a fourth-place finish in the Norris Division</a:t>
            </a:r>
          </a:p>
          <a:p>
            <a:pPr lvl="1"/>
            <a:r>
              <a:rPr lang="en-US" dirty="0"/>
              <a:t>They were defeated in five games by Minnesota in the Division Semi-Finals</a:t>
            </a:r>
          </a:p>
          <a:p>
            <a:pPr lvl="1"/>
            <a:r>
              <a:rPr lang="en-US" dirty="0"/>
              <a:t>The model expected them to advance to the conference final about 25% of the time, which they fell well short of reaching</a:t>
            </a:r>
          </a:p>
        </p:txBody>
      </p:sp>
    </p:spTree>
    <p:extLst>
      <p:ext uri="{BB962C8B-B14F-4D97-AF65-F5344CB8AC3E}">
        <p14:creationId xmlns:p14="http://schemas.microsoft.com/office/powerpoint/2010/main" val="287764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02B0-447A-48BA-ABBB-0BD915411E5E}"/>
              </a:ext>
            </a:extLst>
          </p:cNvPr>
          <p:cNvSpPr>
            <a:spLocks noGrp="1"/>
          </p:cNvSpPr>
          <p:nvPr>
            <p:ph type="title"/>
          </p:nvPr>
        </p:nvSpPr>
        <p:spPr>
          <a:xfrm>
            <a:off x="838200" y="98795"/>
            <a:ext cx="10515600" cy="1325563"/>
          </a:xfrm>
        </p:spPr>
        <p:txBody>
          <a:bodyPr/>
          <a:lstStyle/>
          <a:p>
            <a:r>
              <a:rPr lang="en-US"/>
              <a:t>Relevant Statistics</a:t>
            </a:r>
            <a:endParaRPr lang="en-US" dirty="0"/>
          </a:p>
        </p:txBody>
      </p:sp>
      <p:sp>
        <p:nvSpPr>
          <p:cNvPr id="3" name="Content Placeholder 2">
            <a:extLst>
              <a:ext uri="{FF2B5EF4-FFF2-40B4-BE49-F238E27FC236}">
                <a16:creationId xmlns:a16="http://schemas.microsoft.com/office/drawing/2014/main" id="{516E510C-10B3-460A-84EA-B73C3C300E1E}"/>
              </a:ext>
            </a:extLst>
          </p:cNvPr>
          <p:cNvSpPr>
            <a:spLocks noGrp="1"/>
          </p:cNvSpPr>
          <p:nvPr>
            <p:ph idx="1"/>
          </p:nvPr>
        </p:nvSpPr>
        <p:spPr>
          <a:xfrm>
            <a:off x="841899" y="1346538"/>
            <a:ext cx="10515600" cy="4351338"/>
          </a:xfrm>
        </p:spPr>
        <p:txBody>
          <a:bodyPr/>
          <a:lstStyle/>
          <a:p>
            <a:r>
              <a:rPr lang="en-US" dirty="0"/>
              <a:t>We will use power play %, penalty kill %, and PDO to generally assess these teams. The league averages for each are respectively 21.9%, 78.2%, and 100, and they exhibit the following trends with average points:</a:t>
            </a:r>
          </a:p>
        </p:txBody>
      </p:sp>
      <p:pic>
        <p:nvPicPr>
          <p:cNvPr id="5" name="Picture 4" descr="Chart, scatter chart&#10;&#10;Description automatically generated">
            <a:extLst>
              <a:ext uri="{FF2B5EF4-FFF2-40B4-BE49-F238E27FC236}">
                <a16:creationId xmlns:a16="http://schemas.microsoft.com/office/drawing/2014/main" id="{65D42F41-D827-4469-BDB5-8DDC8ED32494}"/>
              </a:ext>
            </a:extLst>
          </p:cNvPr>
          <p:cNvPicPr>
            <a:picLocks noChangeAspect="1"/>
          </p:cNvPicPr>
          <p:nvPr/>
        </p:nvPicPr>
        <p:blipFill rotWithShape="1">
          <a:blip r:embed="rId2">
            <a:extLst>
              <a:ext uri="{28A0092B-C50C-407E-A947-70E740481C1C}">
                <a14:useLocalDpi xmlns:a14="http://schemas.microsoft.com/office/drawing/2010/main" val="0"/>
              </a:ext>
            </a:extLst>
          </a:blip>
          <a:srcRect t="14460" r="6622" b="3662"/>
          <a:stretch/>
        </p:blipFill>
        <p:spPr>
          <a:xfrm>
            <a:off x="8460058" y="3343695"/>
            <a:ext cx="3731942" cy="3209544"/>
          </a:xfrm>
          <a:prstGeom prst="rect">
            <a:avLst/>
          </a:prstGeom>
        </p:spPr>
      </p:pic>
      <p:pic>
        <p:nvPicPr>
          <p:cNvPr id="7" name="Picture 6" descr="Chart, scatter chart&#10;&#10;Description automatically generated">
            <a:extLst>
              <a:ext uri="{FF2B5EF4-FFF2-40B4-BE49-F238E27FC236}">
                <a16:creationId xmlns:a16="http://schemas.microsoft.com/office/drawing/2014/main" id="{F81A8840-0F52-40F2-8F7B-FC6E50EE6913}"/>
              </a:ext>
            </a:extLst>
          </p:cNvPr>
          <p:cNvPicPr>
            <a:picLocks noChangeAspect="1"/>
          </p:cNvPicPr>
          <p:nvPr/>
        </p:nvPicPr>
        <p:blipFill rotWithShape="1">
          <a:blip r:embed="rId3">
            <a:extLst>
              <a:ext uri="{28A0092B-C50C-407E-A947-70E740481C1C}">
                <a14:useLocalDpi xmlns:a14="http://schemas.microsoft.com/office/drawing/2010/main" val="0"/>
              </a:ext>
            </a:extLst>
          </a:blip>
          <a:srcRect t="14107" r="6622" b="4015"/>
          <a:stretch/>
        </p:blipFill>
        <p:spPr>
          <a:xfrm>
            <a:off x="0" y="3343840"/>
            <a:ext cx="3731772" cy="3209399"/>
          </a:xfrm>
          <a:prstGeom prst="rect">
            <a:avLst/>
          </a:prstGeom>
        </p:spPr>
      </p:pic>
      <p:pic>
        <p:nvPicPr>
          <p:cNvPr id="9" name="Picture 8" descr="Chart, scatter chart&#10;&#10;Description automatically generated">
            <a:extLst>
              <a:ext uri="{FF2B5EF4-FFF2-40B4-BE49-F238E27FC236}">
                <a16:creationId xmlns:a16="http://schemas.microsoft.com/office/drawing/2014/main" id="{181DA850-0FBC-4093-96C2-0643E40A6200}"/>
              </a:ext>
            </a:extLst>
          </p:cNvPr>
          <p:cNvPicPr>
            <a:picLocks noChangeAspect="1"/>
          </p:cNvPicPr>
          <p:nvPr/>
        </p:nvPicPr>
        <p:blipFill rotWithShape="1">
          <a:blip r:embed="rId4">
            <a:extLst>
              <a:ext uri="{28A0092B-C50C-407E-A947-70E740481C1C}">
                <a14:useLocalDpi xmlns:a14="http://schemas.microsoft.com/office/drawing/2010/main" val="0"/>
              </a:ext>
            </a:extLst>
          </a:blip>
          <a:srcRect t="14192" r="7072" b="4606"/>
          <a:stretch/>
        </p:blipFill>
        <p:spPr>
          <a:xfrm>
            <a:off x="4223563" y="3343695"/>
            <a:ext cx="3744874" cy="3209544"/>
          </a:xfrm>
          <a:prstGeom prst="rect">
            <a:avLst/>
          </a:prstGeom>
        </p:spPr>
      </p:pic>
    </p:spTree>
    <p:extLst>
      <p:ext uri="{BB962C8B-B14F-4D97-AF65-F5344CB8AC3E}">
        <p14:creationId xmlns:p14="http://schemas.microsoft.com/office/powerpoint/2010/main" val="3306428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4AFC-B62C-454F-B411-F561766974DF}"/>
              </a:ext>
            </a:extLst>
          </p:cNvPr>
          <p:cNvSpPr>
            <a:spLocks noGrp="1"/>
          </p:cNvSpPr>
          <p:nvPr>
            <p:ph type="title"/>
          </p:nvPr>
        </p:nvSpPr>
        <p:spPr/>
        <p:txBody>
          <a:bodyPr/>
          <a:lstStyle/>
          <a:p>
            <a:r>
              <a:rPr lang="en-US" dirty="0"/>
              <a:t>Analysis of Average Team</a:t>
            </a:r>
          </a:p>
        </p:txBody>
      </p:sp>
      <p:sp>
        <p:nvSpPr>
          <p:cNvPr id="3" name="Content Placeholder 2">
            <a:extLst>
              <a:ext uri="{FF2B5EF4-FFF2-40B4-BE49-F238E27FC236}">
                <a16:creationId xmlns:a16="http://schemas.microsoft.com/office/drawing/2014/main" id="{667277A1-CB88-4672-BA4C-DBE22C5EEC1E}"/>
              </a:ext>
            </a:extLst>
          </p:cNvPr>
          <p:cNvSpPr>
            <a:spLocks noGrp="1"/>
          </p:cNvSpPr>
          <p:nvPr>
            <p:ph idx="1"/>
          </p:nvPr>
        </p:nvSpPr>
        <p:spPr>
          <a:xfrm>
            <a:off x="6096000" y="1825625"/>
            <a:ext cx="5257800" cy="4351338"/>
          </a:xfrm>
        </p:spPr>
        <p:txBody>
          <a:bodyPr/>
          <a:lstStyle/>
          <a:p>
            <a:r>
              <a:rPr lang="en-US" dirty="0"/>
              <a:t>The Blues had the league’s seventh best power play, the 18</a:t>
            </a:r>
            <a:r>
              <a:rPr lang="en-US" baseline="30000" dirty="0"/>
              <a:t>th</a:t>
            </a:r>
            <a:r>
              <a:rPr lang="en-US" dirty="0"/>
              <a:t> best penalty kill, and the 14</a:t>
            </a:r>
            <a:r>
              <a:rPr lang="en-US" baseline="30000" dirty="0"/>
              <a:t>th</a:t>
            </a:r>
            <a:r>
              <a:rPr lang="en-US" dirty="0"/>
              <a:t> best luck. Though they featured star goalie Mike </a:t>
            </a:r>
            <a:r>
              <a:rPr lang="en-US" dirty="0" err="1"/>
              <a:t>Liut</a:t>
            </a:r>
            <a:r>
              <a:rPr lang="en-US" dirty="0"/>
              <a:t> and future Hall of Famers Bernie </a:t>
            </a:r>
            <a:r>
              <a:rPr lang="en-US" dirty="0" err="1"/>
              <a:t>Federko</a:t>
            </a:r>
            <a:r>
              <a:rPr lang="en-US" dirty="0"/>
              <a:t>, Joe Mullen, and Doug Gilmour, they weren’t good enough at any one thing to push themselves over the top.</a:t>
            </a:r>
          </a:p>
        </p:txBody>
      </p:sp>
      <p:pic>
        <p:nvPicPr>
          <p:cNvPr id="7" name="Content Placeholder 12" descr="Chart, line chart&#10;&#10;Description automatically generated">
            <a:extLst>
              <a:ext uri="{FF2B5EF4-FFF2-40B4-BE49-F238E27FC236}">
                <a16:creationId xmlns:a16="http://schemas.microsoft.com/office/drawing/2014/main" id="{78119AC6-66B9-463E-8394-B8A73FC3C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2" y="1943607"/>
            <a:ext cx="5782141" cy="4115374"/>
          </a:xfrm>
          <a:prstGeom prst="rect">
            <a:avLst/>
          </a:prstGeom>
        </p:spPr>
      </p:pic>
    </p:spTree>
    <p:extLst>
      <p:ext uri="{BB962C8B-B14F-4D97-AF65-F5344CB8AC3E}">
        <p14:creationId xmlns:p14="http://schemas.microsoft.com/office/powerpoint/2010/main" val="3998400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4AFC-B62C-454F-B411-F561766974DF}"/>
              </a:ext>
            </a:extLst>
          </p:cNvPr>
          <p:cNvSpPr>
            <a:spLocks noGrp="1"/>
          </p:cNvSpPr>
          <p:nvPr>
            <p:ph type="title"/>
          </p:nvPr>
        </p:nvSpPr>
        <p:spPr/>
        <p:txBody>
          <a:bodyPr/>
          <a:lstStyle/>
          <a:p>
            <a:r>
              <a:rPr lang="en-US" dirty="0"/>
              <a:t>Analysis of Overachieving Team</a:t>
            </a:r>
          </a:p>
        </p:txBody>
      </p:sp>
      <p:sp>
        <p:nvSpPr>
          <p:cNvPr id="3" name="Content Placeholder 2">
            <a:extLst>
              <a:ext uri="{FF2B5EF4-FFF2-40B4-BE49-F238E27FC236}">
                <a16:creationId xmlns:a16="http://schemas.microsoft.com/office/drawing/2014/main" id="{667277A1-CB88-4672-BA4C-DBE22C5EEC1E}"/>
              </a:ext>
            </a:extLst>
          </p:cNvPr>
          <p:cNvSpPr>
            <a:spLocks noGrp="1"/>
          </p:cNvSpPr>
          <p:nvPr>
            <p:ph idx="1"/>
          </p:nvPr>
        </p:nvSpPr>
        <p:spPr>
          <a:xfrm>
            <a:off x="6096000" y="1825625"/>
            <a:ext cx="5257800" cy="4351338"/>
          </a:xfrm>
        </p:spPr>
        <p:txBody>
          <a:bodyPr>
            <a:normAutofit lnSpcReduction="10000"/>
          </a:bodyPr>
          <a:lstStyle/>
          <a:p>
            <a:r>
              <a:rPr lang="en-US" dirty="0"/>
              <a:t>The Caps allowed the fewest goals as a team, 226, experienced above-average PDO, and had the league’s best penalty kill, which made up for having the third-worst power play. They accordingly boasted three future Hall of Fame defensemen, but were likely done in by a lack of scoring ability as their luck ran out against the Islanders in the Patrick Division finals.</a:t>
            </a:r>
          </a:p>
        </p:txBody>
      </p:sp>
      <p:pic>
        <p:nvPicPr>
          <p:cNvPr id="4" name="Picture 3" descr="Chart, line chart&#10;&#10;Description automatically generated">
            <a:extLst>
              <a:ext uri="{FF2B5EF4-FFF2-40B4-BE49-F238E27FC236}">
                <a16:creationId xmlns:a16="http://schemas.microsoft.com/office/drawing/2014/main" id="{F25FE6D0-3934-4D80-9822-7B6EA2B31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10" y="1943607"/>
            <a:ext cx="5673573" cy="4115374"/>
          </a:xfrm>
          <a:prstGeom prst="rect">
            <a:avLst/>
          </a:prstGeom>
        </p:spPr>
      </p:pic>
    </p:spTree>
    <p:extLst>
      <p:ext uri="{BB962C8B-B14F-4D97-AF65-F5344CB8AC3E}">
        <p14:creationId xmlns:p14="http://schemas.microsoft.com/office/powerpoint/2010/main" val="2844405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4AFC-B62C-454F-B411-F561766974DF}"/>
              </a:ext>
            </a:extLst>
          </p:cNvPr>
          <p:cNvSpPr>
            <a:spLocks noGrp="1"/>
          </p:cNvSpPr>
          <p:nvPr>
            <p:ph type="title"/>
          </p:nvPr>
        </p:nvSpPr>
        <p:spPr/>
        <p:txBody>
          <a:bodyPr/>
          <a:lstStyle/>
          <a:p>
            <a:r>
              <a:rPr lang="en-US" dirty="0"/>
              <a:t>Analysis of Underachieving Team</a:t>
            </a:r>
          </a:p>
        </p:txBody>
      </p:sp>
      <p:sp>
        <p:nvSpPr>
          <p:cNvPr id="3" name="Content Placeholder 2">
            <a:extLst>
              <a:ext uri="{FF2B5EF4-FFF2-40B4-BE49-F238E27FC236}">
                <a16:creationId xmlns:a16="http://schemas.microsoft.com/office/drawing/2014/main" id="{667277A1-CB88-4672-BA4C-DBE22C5EEC1E}"/>
              </a:ext>
            </a:extLst>
          </p:cNvPr>
          <p:cNvSpPr>
            <a:spLocks noGrp="1"/>
          </p:cNvSpPr>
          <p:nvPr>
            <p:ph idx="1"/>
          </p:nvPr>
        </p:nvSpPr>
        <p:spPr>
          <a:xfrm>
            <a:off x="6096000" y="1825625"/>
            <a:ext cx="5257800" cy="4351338"/>
          </a:xfrm>
        </p:spPr>
        <p:txBody>
          <a:bodyPr/>
          <a:lstStyle/>
          <a:p>
            <a:r>
              <a:rPr lang="en-US" dirty="0"/>
              <a:t>Chicago’s combination of a mediocre penalty kill, weak power play, and bad luck was unsurprisingly not very successful. They fell 34 points from the season before, when they made the Conference Finals, and rebounded the next year to make it just as far. This just seems like a case of a good team having a down year.</a:t>
            </a:r>
          </a:p>
        </p:txBody>
      </p:sp>
      <p:pic>
        <p:nvPicPr>
          <p:cNvPr id="4" name="Picture 3" descr="Chart, line chart&#10;&#10;Description automatically generated">
            <a:extLst>
              <a:ext uri="{FF2B5EF4-FFF2-40B4-BE49-F238E27FC236}">
                <a16:creationId xmlns:a16="http://schemas.microsoft.com/office/drawing/2014/main" id="{F5F05127-06C2-45DD-96E4-299E088BE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84" y="1943607"/>
            <a:ext cx="5591641" cy="4115374"/>
          </a:xfrm>
          <a:prstGeom prst="rect">
            <a:avLst/>
          </a:prstGeom>
        </p:spPr>
      </p:pic>
    </p:spTree>
    <p:extLst>
      <p:ext uri="{BB962C8B-B14F-4D97-AF65-F5344CB8AC3E}">
        <p14:creationId xmlns:p14="http://schemas.microsoft.com/office/powerpoint/2010/main" val="3315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CAE4-82B1-40C5-82C7-7E43162005B5}"/>
              </a:ext>
            </a:extLst>
          </p:cNvPr>
          <p:cNvSpPr>
            <a:spLocks noGrp="1"/>
          </p:cNvSpPr>
          <p:nvPr>
            <p:ph type="title"/>
          </p:nvPr>
        </p:nvSpPr>
        <p:spPr/>
        <p:txBody>
          <a:bodyPr/>
          <a:lstStyle/>
          <a:p>
            <a:r>
              <a:rPr lang="en-US" dirty="0"/>
              <a:t>Conclusions/Takeaways</a:t>
            </a:r>
          </a:p>
        </p:txBody>
      </p:sp>
      <p:sp>
        <p:nvSpPr>
          <p:cNvPr id="3" name="Content Placeholder 2">
            <a:extLst>
              <a:ext uri="{FF2B5EF4-FFF2-40B4-BE49-F238E27FC236}">
                <a16:creationId xmlns:a16="http://schemas.microsoft.com/office/drawing/2014/main" id="{F2A5225B-3E1B-4467-B729-73F9B3FAF413}"/>
              </a:ext>
            </a:extLst>
          </p:cNvPr>
          <p:cNvSpPr>
            <a:spLocks noGrp="1"/>
          </p:cNvSpPr>
          <p:nvPr>
            <p:ph idx="1"/>
          </p:nvPr>
        </p:nvSpPr>
        <p:spPr/>
        <p:txBody>
          <a:bodyPr/>
          <a:lstStyle/>
          <a:p>
            <a:r>
              <a:rPr lang="en-US" dirty="0"/>
              <a:t>As important as it was, the 1983-84 NHL season was quite stable, in that there few upsets of note and everything nearly played out as expected</a:t>
            </a:r>
          </a:p>
          <a:p>
            <a:r>
              <a:rPr lang="en-US" dirty="0"/>
              <a:t>The takeover of the league by the Oilers felt inevitable, and the ELO model confirmed this feeling</a:t>
            </a:r>
          </a:p>
          <a:p>
            <a:r>
              <a:rPr lang="en-US" dirty="0"/>
              <a:t>The tank war for Lemieux that forever altered the NHL landscape was the result of league-leading underachievement by the Penguins in 1984</a:t>
            </a:r>
          </a:p>
        </p:txBody>
      </p:sp>
    </p:spTree>
    <p:extLst>
      <p:ext uri="{BB962C8B-B14F-4D97-AF65-F5344CB8AC3E}">
        <p14:creationId xmlns:p14="http://schemas.microsoft.com/office/powerpoint/2010/main" val="134107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2552-06F3-4389-AC61-B53FA6E0C966}"/>
              </a:ext>
            </a:extLst>
          </p:cNvPr>
          <p:cNvSpPr>
            <a:spLocks noGrp="1"/>
          </p:cNvSpPr>
          <p:nvPr>
            <p:ph type="title"/>
          </p:nvPr>
        </p:nvSpPr>
        <p:spPr/>
        <p:txBody>
          <a:bodyPr/>
          <a:lstStyle/>
          <a:p>
            <a:r>
              <a:rPr lang="en-US" dirty="0"/>
              <a:t>Season Overview</a:t>
            </a:r>
          </a:p>
        </p:txBody>
      </p:sp>
      <p:sp>
        <p:nvSpPr>
          <p:cNvPr id="3" name="Content Placeholder 2">
            <a:extLst>
              <a:ext uri="{FF2B5EF4-FFF2-40B4-BE49-F238E27FC236}">
                <a16:creationId xmlns:a16="http://schemas.microsoft.com/office/drawing/2014/main" id="{269D2C7E-F848-4614-A6BD-A0CAF85CFB4E}"/>
              </a:ext>
            </a:extLst>
          </p:cNvPr>
          <p:cNvSpPr>
            <a:spLocks noGrp="1"/>
          </p:cNvSpPr>
          <p:nvPr>
            <p:ph idx="1"/>
          </p:nvPr>
        </p:nvSpPr>
        <p:spPr/>
        <p:txBody>
          <a:bodyPr>
            <a:normAutofit/>
          </a:bodyPr>
          <a:lstStyle/>
          <a:p>
            <a:r>
              <a:rPr lang="en-US" sz="3200" dirty="0"/>
              <a:t>The NHL’s 1984 season was a pivotal one for several reasons:</a:t>
            </a:r>
          </a:p>
          <a:p>
            <a:pPr lvl="1"/>
            <a:r>
              <a:rPr lang="en-US" sz="2800" dirty="0"/>
              <a:t>The Islanders’ run of four consecutive Stanley Cup victories came to an end, at the hands of…</a:t>
            </a:r>
          </a:p>
          <a:p>
            <a:pPr lvl="1"/>
            <a:r>
              <a:rPr lang="en-US" sz="2800" dirty="0"/>
              <a:t>The Oilers, who captured their first Cup with Gretzky and went on win five out of the next seven league championships. </a:t>
            </a:r>
          </a:p>
          <a:p>
            <a:pPr lvl="1"/>
            <a:r>
              <a:rPr lang="en-US" sz="2800" dirty="0"/>
              <a:t>The Penguins and Devils tanked for the first overall pick, with the Penguins employing some questionable strategies, like benching hot goalies, to eventually earn the right to draft Mario Lemieux from the top slot</a:t>
            </a:r>
          </a:p>
        </p:txBody>
      </p:sp>
    </p:spTree>
    <p:extLst>
      <p:ext uri="{BB962C8B-B14F-4D97-AF65-F5344CB8AC3E}">
        <p14:creationId xmlns:p14="http://schemas.microsoft.com/office/powerpoint/2010/main" val="115595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A5F9-02BE-467B-A339-AE323EA4B023}"/>
              </a:ext>
            </a:extLst>
          </p:cNvPr>
          <p:cNvSpPr>
            <a:spLocks noGrp="1"/>
          </p:cNvSpPr>
          <p:nvPr>
            <p:ph type="title"/>
          </p:nvPr>
        </p:nvSpPr>
        <p:spPr/>
        <p:txBody>
          <a:bodyPr/>
          <a:lstStyle/>
          <a:p>
            <a:r>
              <a:rPr lang="en-US" dirty="0"/>
              <a:t>Season Format	</a:t>
            </a:r>
          </a:p>
        </p:txBody>
      </p:sp>
      <p:sp>
        <p:nvSpPr>
          <p:cNvPr id="3" name="Content Placeholder 2">
            <a:extLst>
              <a:ext uri="{FF2B5EF4-FFF2-40B4-BE49-F238E27FC236}">
                <a16:creationId xmlns:a16="http://schemas.microsoft.com/office/drawing/2014/main" id="{CFF6146A-71FC-4B06-9F7F-503A7A5022BC}"/>
              </a:ext>
            </a:extLst>
          </p:cNvPr>
          <p:cNvSpPr>
            <a:spLocks noGrp="1"/>
          </p:cNvSpPr>
          <p:nvPr>
            <p:ph idx="1"/>
          </p:nvPr>
        </p:nvSpPr>
        <p:spPr/>
        <p:txBody>
          <a:bodyPr>
            <a:normAutofit/>
          </a:bodyPr>
          <a:lstStyle/>
          <a:p>
            <a:r>
              <a:rPr lang="en-US" sz="2400" dirty="0"/>
              <a:t>Each team played 80 games, with the following layout:</a:t>
            </a:r>
          </a:p>
          <a:p>
            <a:pPr lvl="1"/>
            <a:r>
              <a:rPr lang="en-US" dirty="0"/>
              <a:t>Clarence Campbell Conference</a:t>
            </a:r>
          </a:p>
          <a:p>
            <a:pPr lvl="2"/>
            <a:r>
              <a:rPr lang="en-US" sz="1800" dirty="0"/>
              <a:t>Norris Division (5 teams: CBH, DET, MNS, STL, TOR)</a:t>
            </a:r>
          </a:p>
          <a:p>
            <a:pPr lvl="2"/>
            <a:r>
              <a:rPr lang="en-US" sz="1800" dirty="0"/>
              <a:t>Smythe Division (5 teams: CGY, EDM, LAK, VAN, WIN)</a:t>
            </a:r>
          </a:p>
          <a:p>
            <a:pPr lvl="1"/>
            <a:r>
              <a:rPr lang="en-US" dirty="0"/>
              <a:t>Prince of Wales Conference</a:t>
            </a:r>
          </a:p>
          <a:p>
            <a:pPr lvl="2"/>
            <a:r>
              <a:rPr lang="en-US" sz="1800" dirty="0"/>
              <a:t>Adams Division (5 teams: BOS, BUF, HAR, MON, QUE) </a:t>
            </a:r>
          </a:p>
          <a:p>
            <a:pPr lvl="2"/>
            <a:r>
              <a:rPr lang="en-US" sz="1800" dirty="0"/>
              <a:t>Patrick Division (6 teams: NJD, NYI, NYR, PHI, PIT, WAS)</a:t>
            </a:r>
          </a:p>
          <a:p>
            <a:r>
              <a:rPr lang="en-US" sz="2400" dirty="0"/>
              <a:t>Overtime was re-introduced to the league’s regular season format, although games could still end in ties; it had not been in use since the 1942-43 season</a:t>
            </a:r>
          </a:p>
          <a:p>
            <a:pPr lvl="2"/>
            <a:r>
              <a:rPr lang="en-US" sz="1800" dirty="0"/>
              <a:t>Overtime losses did not yield the “loser” point, but teams that tied both earned 1 point</a:t>
            </a:r>
          </a:p>
          <a:p>
            <a:endParaRPr lang="en-US" sz="2400" dirty="0"/>
          </a:p>
        </p:txBody>
      </p:sp>
    </p:spTree>
    <p:extLst>
      <p:ext uri="{BB962C8B-B14F-4D97-AF65-F5344CB8AC3E}">
        <p14:creationId xmlns:p14="http://schemas.microsoft.com/office/powerpoint/2010/main" val="33460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937C-7D10-427C-8800-19809DBF62A7}"/>
              </a:ext>
            </a:extLst>
          </p:cNvPr>
          <p:cNvSpPr>
            <a:spLocks noGrp="1"/>
          </p:cNvSpPr>
          <p:nvPr>
            <p:ph type="title"/>
          </p:nvPr>
        </p:nvSpPr>
        <p:spPr>
          <a:xfrm>
            <a:off x="838200" y="0"/>
            <a:ext cx="10515600" cy="1325563"/>
          </a:xfrm>
        </p:spPr>
        <p:txBody>
          <a:bodyPr/>
          <a:lstStyle/>
          <a:p>
            <a:r>
              <a:rPr lang="en-US" dirty="0"/>
              <a:t>Season Format</a:t>
            </a:r>
          </a:p>
        </p:txBody>
      </p:sp>
      <p:sp>
        <p:nvSpPr>
          <p:cNvPr id="3" name="Content Placeholder 2">
            <a:extLst>
              <a:ext uri="{FF2B5EF4-FFF2-40B4-BE49-F238E27FC236}">
                <a16:creationId xmlns:a16="http://schemas.microsoft.com/office/drawing/2014/main" id="{6291D5FA-0213-4B35-97C2-5A6F098D71D7}"/>
              </a:ext>
            </a:extLst>
          </p:cNvPr>
          <p:cNvSpPr>
            <a:spLocks noGrp="1"/>
          </p:cNvSpPr>
          <p:nvPr>
            <p:ph idx="1"/>
          </p:nvPr>
        </p:nvSpPr>
        <p:spPr>
          <a:xfrm>
            <a:off x="838200" y="1207363"/>
            <a:ext cx="10515600" cy="5650637"/>
          </a:xfrm>
        </p:spPr>
        <p:txBody>
          <a:bodyPr>
            <a:normAutofit/>
          </a:bodyPr>
          <a:lstStyle/>
          <a:p>
            <a:r>
              <a:rPr lang="en-US" dirty="0"/>
              <a:t>The playoff format was straightforward: the top four teams from each division qualify, meaning that eight teams make it from each conference</a:t>
            </a:r>
          </a:p>
          <a:p>
            <a:r>
              <a:rPr lang="en-US" dirty="0"/>
              <a:t>No byes were given; instead, the first two rounds took place only within each division.</a:t>
            </a:r>
          </a:p>
          <a:p>
            <a:pPr lvl="1"/>
            <a:r>
              <a:rPr lang="en-US" dirty="0"/>
              <a:t>In the division semi-finals, the regular season division champs played the team ranked fourth in their division, while the second and third teams in each division squared off; these series were best-of-five</a:t>
            </a:r>
          </a:p>
          <a:p>
            <a:pPr lvl="1"/>
            <a:r>
              <a:rPr lang="en-US" dirty="0"/>
              <a:t>For the division finals, the two remaining teams from each division faced off, this time in a best-of-seven</a:t>
            </a:r>
          </a:p>
          <a:p>
            <a:pPr lvl="1"/>
            <a:r>
              <a:rPr lang="en-US" dirty="0"/>
              <a:t>The conference finals and Stanley Cup finals (both best-of-seven) finally introduced intra-division matchups, as first the remaining team from the Norris &amp; Smythe and Adams &amp; Patrick played each other, and then the conference champs faced off</a:t>
            </a:r>
          </a:p>
        </p:txBody>
      </p:sp>
    </p:spTree>
    <p:extLst>
      <p:ext uri="{BB962C8B-B14F-4D97-AF65-F5344CB8AC3E}">
        <p14:creationId xmlns:p14="http://schemas.microsoft.com/office/powerpoint/2010/main" val="368438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3918-CEFA-4414-AF83-A9651042C7D4}"/>
              </a:ext>
            </a:extLst>
          </p:cNvPr>
          <p:cNvSpPr>
            <a:spLocks noGrp="1"/>
          </p:cNvSpPr>
          <p:nvPr>
            <p:ph type="title"/>
          </p:nvPr>
        </p:nvSpPr>
        <p:spPr>
          <a:xfrm>
            <a:off x="838200" y="0"/>
            <a:ext cx="10515600" cy="973389"/>
          </a:xfrm>
        </p:spPr>
        <p:txBody>
          <a:bodyPr/>
          <a:lstStyle/>
          <a:p>
            <a:r>
              <a:rPr lang="en-US" dirty="0"/>
              <a:t>Preseason ELO Ratings</a:t>
            </a:r>
          </a:p>
        </p:txBody>
      </p:sp>
      <p:pic>
        <p:nvPicPr>
          <p:cNvPr id="5" name="Picture 4" descr="Table&#10;&#10;Description automatically generated">
            <a:extLst>
              <a:ext uri="{FF2B5EF4-FFF2-40B4-BE49-F238E27FC236}">
                <a16:creationId xmlns:a16="http://schemas.microsoft.com/office/drawing/2014/main" id="{D9E970AA-5818-4F1D-AB45-0D3E77D3E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25" y="973389"/>
            <a:ext cx="5131293" cy="5884611"/>
          </a:xfrm>
          <a:prstGeom prst="rect">
            <a:avLst/>
          </a:prstGeom>
        </p:spPr>
      </p:pic>
      <p:sp>
        <p:nvSpPr>
          <p:cNvPr id="6" name="Content Placeholder 2">
            <a:extLst>
              <a:ext uri="{FF2B5EF4-FFF2-40B4-BE49-F238E27FC236}">
                <a16:creationId xmlns:a16="http://schemas.microsoft.com/office/drawing/2014/main" id="{9586C1F2-C7FA-4742-B935-17C13EECC521}"/>
              </a:ext>
            </a:extLst>
          </p:cNvPr>
          <p:cNvSpPr>
            <a:spLocks noGrp="1"/>
          </p:cNvSpPr>
          <p:nvPr>
            <p:ph idx="1"/>
          </p:nvPr>
        </p:nvSpPr>
        <p:spPr>
          <a:xfrm>
            <a:off x="5572216" y="1506049"/>
            <a:ext cx="6619784" cy="5773640"/>
          </a:xfrm>
        </p:spPr>
        <p:txBody>
          <a:bodyPr>
            <a:normAutofit/>
          </a:bodyPr>
          <a:lstStyle/>
          <a:p>
            <a:r>
              <a:rPr lang="en-US" sz="3200" dirty="0"/>
              <a:t>Expected </a:t>
            </a:r>
            <a:r>
              <a:rPr lang="en-US" sz="3200" u="sng" dirty="0"/>
              <a:t>division winners </a:t>
            </a:r>
            <a:r>
              <a:rPr lang="en-US" sz="3200" dirty="0"/>
              <a:t>&amp; playoff teams:</a:t>
            </a:r>
          </a:p>
          <a:p>
            <a:pPr lvl="1"/>
            <a:r>
              <a:rPr lang="en-US" sz="2800" dirty="0"/>
              <a:t>Adams: </a:t>
            </a:r>
            <a:r>
              <a:rPr lang="en-US" sz="2800" u="sng" dirty="0"/>
              <a:t>Boston</a:t>
            </a:r>
            <a:r>
              <a:rPr lang="en-US" sz="2800" dirty="0"/>
              <a:t>, Montreal, Buffalo, Quebec</a:t>
            </a:r>
          </a:p>
          <a:p>
            <a:pPr lvl="1"/>
            <a:r>
              <a:rPr lang="en-US" sz="2800" dirty="0"/>
              <a:t>Norris: </a:t>
            </a:r>
            <a:r>
              <a:rPr lang="en-US" sz="2800" u="sng" dirty="0"/>
              <a:t>Chicago</a:t>
            </a:r>
            <a:r>
              <a:rPr lang="en-US" sz="2800" dirty="0"/>
              <a:t>, Minnesota, St. Louis, Toronto</a:t>
            </a:r>
          </a:p>
          <a:p>
            <a:pPr lvl="1"/>
            <a:r>
              <a:rPr lang="en-US" sz="2800" dirty="0"/>
              <a:t>Patrick: </a:t>
            </a:r>
            <a:r>
              <a:rPr lang="en-US" sz="2800" u="sng" dirty="0"/>
              <a:t>NY Islanders</a:t>
            </a:r>
            <a:r>
              <a:rPr lang="en-US" sz="2800" dirty="0"/>
              <a:t>, Philadelphia, NY Rangers, Washington</a:t>
            </a:r>
          </a:p>
          <a:p>
            <a:pPr lvl="1"/>
            <a:r>
              <a:rPr lang="en-US" sz="2800" dirty="0"/>
              <a:t>Smythe: </a:t>
            </a:r>
            <a:r>
              <a:rPr lang="en-US" sz="2800" u="sng" dirty="0"/>
              <a:t>Edmonton</a:t>
            </a:r>
            <a:r>
              <a:rPr lang="en-US" sz="2800" dirty="0"/>
              <a:t>, Vancouver, Calgary, Winnipeg</a:t>
            </a:r>
          </a:p>
          <a:p>
            <a:endParaRPr lang="en-US" sz="3200" dirty="0"/>
          </a:p>
        </p:txBody>
      </p:sp>
    </p:spTree>
    <p:extLst>
      <p:ext uri="{BB962C8B-B14F-4D97-AF65-F5344CB8AC3E}">
        <p14:creationId xmlns:p14="http://schemas.microsoft.com/office/powerpoint/2010/main" val="313311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3272-31A5-4B12-9E69-53196B95E2C9}"/>
              </a:ext>
            </a:extLst>
          </p:cNvPr>
          <p:cNvSpPr>
            <a:spLocks noGrp="1"/>
          </p:cNvSpPr>
          <p:nvPr>
            <p:ph type="title"/>
          </p:nvPr>
        </p:nvSpPr>
        <p:spPr>
          <a:xfrm>
            <a:off x="2586731" y="159798"/>
            <a:ext cx="7018538" cy="1091953"/>
          </a:xfrm>
        </p:spPr>
        <p:txBody>
          <a:bodyPr>
            <a:normAutofit fontScale="90000"/>
          </a:bodyPr>
          <a:lstStyle/>
          <a:p>
            <a:pPr algn="ctr"/>
            <a:r>
              <a:rPr lang="en-US" dirty="0"/>
              <a:t>Simulated Regular Season Results	</a:t>
            </a:r>
          </a:p>
        </p:txBody>
      </p:sp>
      <p:pic>
        <p:nvPicPr>
          <p:cNvPr id="13" name="Picture 12" descr="Table&#10;&#10;Description automatically generated">
            <a:extLst>
              <a:ext uri="{FF2B5EF4-FFF2-40B4-BE49-F238E27FC236}">
                <a16:creationId xmlns:a16="http://schemas.microsoft.com/office/drawing/2014/main" id="{9B646915-5ECE-4D6F-A3D6-2E1F2CDB4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836" y="705774"/>
            <a:ext cx="5644328" cy="6111838"/>
          </a:xfrm>
          <a:prstGeom prst="rect">
            <a:avLst/>
          </a:prstGeom>
        </p:spPr>
      </p:pic>
    </p:spTree>
    <p:extLst>
      <p:ext uri="{BB962C8B-B14F-4D97-AF65-F5344CB8AC3E}">
        <p14:creationId xmlns:p14="http://schemas.microsoft.com/office/powerpoint/2010/main" val="227380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878E-24CD-43C0-8042-B1344C07239C}"/>
              </a:ext>
            </a:extLst>
          </p:cNvPr>
          <p:cNvSpPr>
            <a:spLocks noGrp="1"/>
          </p:cNvSpPr>
          <p:nvPr>
            <p:ph type="title"/>
          </p:nvPr>
        </p:nvSpPr>
        <p:spPr>
          <a:xfrm>
            <a:off x="838200" y="0"/>
            <a:ext cx="10515600" cy="1325563"/>
          </a:xfrm>
        </p:spPr>
        <p:txBody>
          <a:bodyPr>
            <a:normAutofit/>
          </a:bodyPr>
          <a:lstStyle/>
          <a:p>
            <a:r>
              <a:rPr lang="en-US" sz="3600" dirty="0"/>
              <a:t>Comparison of Simulation and Actual Regular Season</a:t>
            </a:r>
          </a:p>
        </p:txBody>
      </p:sp>
      <p:sp>
        <p:nvSpPr>
          <p:cNvPr id="3" name="Content Placeholder 2">
            <a:extLst>
              <a:ext uri="{FF2B5EF4-FFF2-40B4-BE49-F238E27FC236}">
                <a16:creationId xmlns:a16="http://schemas.microsoft.com/office/drawing/2014/main" id="{B36F15C0-DC47-4F6B-8D0B-407DF35FF19A}"/>
              </a:ext>
            </a:extLst>
          </p:cNvPr>
          <p:cNvSpPr>
            <a:spLocks noGrp="1"/>
          </p:cNvSpPr>
          <p:nvPr>
            <p:ph idx="1"/>
          </p:nvPr>
        </p:nvSpPr>
        <p:spPr>
          <a:xfrm>
            <a:off x="6479818" y="1690688"/>
            <a:ext cx="5611567" cy="4591660"/>
          </a:xfrm>
        </p:spPr>
        <p:txBody>
          <a:bodyPr/>
          <a:lstStyle/>
          <a:p>
            <a:r>
              <a:rPr lang="en-US" dirty="0"/>
              <a:t>Many teams slightly overperformed or slightly underperformed, which is to be expected</a:t>
            </a:r>
          </a:p>
          <a:p>
            <a:pPr lvl="1"/>
            <a:r>
              <a:rPr lang="en-US" dirty="0"/>
              <a:t>In general, the model was accurate, with </a:t>
            </a:r>
            <a:r>
              <a:rPr lang="en-US" dirty="0" err="1"/>
              <a:t>cor</a:t>
            </a:r>
            <a:r>
              <a:rPr lang="en-US" dirty="0"/>
              <a:t>(actual, average) = .941</a:t>
            </a:r>
          </a:p>
          <a:p>
            <a:r>
              <a:rPr lang="en-US" dirty="0"/>
              <a:t>The biggest overachievers in real life tended to be the best teams from the simulation, while the biggest underachievers were the worst teams in the simulation</a:t>
            </a:r>
          </a:p>
          <a:p>
            <a:pPr lvl="1"/>
            <a:r>
              <a:rPr lang="en-US" dirty="0" err="1"/>
              <a:t>cor</a:t>
            </a:r>
            <a:r>
              <a:rPr lang="en-US" dirty="0"/>
              <a:t>(</a:t>
            </a:r>
            <a:r>
              <a:rPr lang="en-US" dirty="0" err="1"/>
              <a:t>actual_points</a:t>
            </a:r>
            <a:r>
              <a:rPr lang="en-US" dirty="0"/>
              <a:t>, residual) = .716</a:t>
            </a:r>
          </a:p>
        </p:txBody>
      </p:sp>
      <p:pic>
        <p:nvPicPr>
          <p:cNvPr id="4" name="Picture 3" descr="Chart, scatter chart&#10;&#10;Description automatically generated">
            <a:extLst>
              <a:ext uri="{FF2B5EF4-FFF2-40B4-BE49-F238E27FC236}">
                <a16:creationId xmlns:a16="http://schemas.microsoft.com/office/drawing/2014/main" id="{F9FF2F36-8187-472E-A4C8-723137969A26}"/>
              </a:ext>
            </a:extLst>
          </p:cNvPr>
          <p:cNvPicPr>
            <a:picLocks noChangeAspect="1"/>
          </p:cNvPicPr>
          <p:nvPr/>
        </p:nvPicPr>
        <p:blipFill rotWithShape="1">
          <a:blip r:embed="rId2">
            <a:extLst>
              <a:ext uri="{28A0092B-C50C-407E-A947-70E740481C1C}">
                <a14:useLocalDpi xmlns:a14="http://schemas.microsoft.com/office/drawing/2010/main" val="0"/>
              </a:ext>
            </a:extLst>
          </a:blip>
          <a:srcRect t="14826" r="6015" b="3066"/>
          <a:stretch/>
        </p:blipFill>
        <p:spPr>
          <a:xfrm>
            <a:off x="613313" y="1461772"/>
            <a:ext cx="5866505" cy="4820576"/>
          </a:xfrm>
          <a:prstGeom prst="rect">
            <a:avLst/>
          </a:prstGeom>
        </p:spPr>
      </p:pic>
    </p:spTree>
    <p:extLst>
      <p:ext uri="{BB962C8B-B14F-4D97-AF65-F5344CB8AC3E}">
        <p14:creationId xmlns:p14="http://schemas.microsoft.com/office/powerpoint/2010/main" val="322443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68B9-A877-418E-B36A-9CBD30D95313}"/>
              </a:ext>
            </a:extLst>
          </p:cNvPr>
          <p:cNvSpPr>
            <a:spLocks noGrp="1"/>
          </p:cNvSpPr>
          <p:nvPr>
            <p:ph type="title"/>
          </p:nvPr>
        </p:nvSpPr>
        <p:spPr>
          <a:xfrm>
            <a:off x="838200" y="18255"/>
            <a:ext cx="10515600" cy="1325563"/>
          </a:xfrm>
        </p:spPr>
        <p:txBody>
          <a:bodyPr>
            <a:normAutofit/>
          </a:bodyPr>
          <a:lstStyle/>
          <a:p>
            <a:r>
              <a:rPr lang="en-US" sz="3600" dirty="0"/>
              <a:t>Comparison of Simulation and Actual Regular Season</a:t>
            </a:r>
          </a:p>
        </p:txBody>
      </p:sp>
      <p:pic>
        <p:nvPicPr>
          <p:cNvPr id="11" name="Content Placeholder 10" descr="Chart, box and whisker chart&#10;&#10;Description automatically generated">
            <a:extLst>
              <a:ext uri="{FF2B5EF4-FFF2-40B4-BE49-F238E27FC236}">
                <a16:creationId xmlns:a16="http://schemas.microsoft.com/office/drawing/2014/main" id="{4CCC7415-72F6-4527-AB3E-4BB7231E4A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980" r="7165" b="4507"/>
          <a:stretch/>
        </p:blipFill>
        <p:spPr>
          <a:xfrm>
            <a:off x="0" y="1895473"/>
            <a:ext cx="4154372" cy="3533775"/>
          </a:xfrm>
        </p:spPr>
      </p:pic>
      <p:pic>
        <p:nvPicPr>
          <p:cNvPr id="13" name="Picture 12" descr="Chart, box and whisker chart&#10;&#10;Description automatically generated">
            <a:extLst>
              <a:ext uri="{FF2B5EF4-FFF2-40B4-BE49-F238E27FC236}">
                <a16:creationId xmlns:a16="http://schemas.microsoft.com/office/drawing/2014/main" id="{1BA0F3E8-B603-40E5-BFA1-D0F1A998F27D}"/>
              </a:ext>
            </a:extLst>
          </p:cNvPr>
          <p:cNvPicPr>
            <a:picLocks noChangeAspect="1"/>
          </p:cNvPicPr>
          <p:nvPr/>
        </p:nvPicPr>
        <p:blipFill rotWithShape="1">
          <a:blip r:embed="rId3">
            <a:extLst>
              <a:ext uri="{28A0092B-C50C-407E-A947-70E740481C1C}">
                <a14:useLocalDpi xmlns:a14="http://schemas.microsoft.com/office/drawing/2010/main" val="0"/>
              </a:ext>
            </a:extLst>
          </a:blip>
          <a:srcRect t="14845" r="7017" b="4515"/>
          <a:stretch/>
        </p:blipFill>
        <p:spPr>
          <a:xfrm>
            <a:off x="4221047" y="1895473"/>
            <a:ext cx="4154373" cy="3533775"/>
          </a:xfrm>
          <a:prstGeom prst="rect">
            <a:avLst/>
          </a:prstGeom>
        </p:spPr>
      </p:pic>
      <p:sp>
        <p:nvSpPr>
          <p:cNvPr id="17" name="Content Placeholder 2">
            <a:extLst>
              <a:ext uri="{FF2B5EF4-FFF2-40B4-BE49-F238E27FC236}">
                <a16:creationId xmlns:a16="http://schemas.microsoft.com/office/drawing/2014/main" id="{BED4D5F4-7282-41AB-B929-4C54DB9728EA}"/>
              </a:ext>
            </a:extLst>
          </p:cNvPr>
          <p:cNvSpPr txBox="1">
            <a:spLocks/>
          </p:cNvSpPr>
          <p:nvPr/>
        </p:nvSpPr>
        <p:spPr>
          <a:xfrm>
            <a:off x="8375420" y="1486691"/>
            <a:ext cx="39646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model had a very accurate depiction of the league’s landscape, even at the divisional level</a:t>
            </a:r>
          </a:p>
          <a:p>
            <a:r>
              <a:rPr lang="en-US" dirty="0"/>
              <a:t>The spread and median of each division’s actual point totals is nearly identical to the values predicted by the model</a:t>
            </a:r>
          </a:p>
        </p:txBody>
      </p:sp>
    </p:spTree>
    <p:extLst>
      <p:ext uri="{BB962C8B-B14F-4D97-AF65-F5344CB8AC3E}">
        <p14:creationId xmlns:p14="http://schemas.microsoft.com/office/powerpoint/2010/main" val="29930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FC5A-AA8E-4FC9-BB76-F4D0D7F46FFD}"/>
              </a:ext>
            </a:extLst>
          </p:cNvPr>
          <p:cNvSpPr>
            <a:spLocks noGrp="1"/>
          </p:cNvSpPr>
          <p:nvPr>
            <p:ph type="title"/>
          </p:nvPr>
        </p:nvSpPr>
        <p:spPr>
          <a:xfrm>
            <a:off x="838200" y="0"/>
            <a:ext cx="10515600" cy="1325563"/>
          </a:xfrm>
        </p:spPr>
        <p:txBody>
          <a:bodyPr/>
          <a:lstStyle/>
          <a:p>
            <a:r>
              <a:rPr lang="en-US" dirty="0"/>
              <a:t>Discussion of Regular Season Results</a:t>
            </a:r>
          </a:p>
        </p:txBody>
      </p:sp>
      <p:sp>
        <p:nvSpPr>
          <p:cNvPr id="3" name="Content Placeholder 2">
            <a:extLst>
              <a:ext uri="{FF2B5EF4-FFF2-40B4-BE49-F238E27FC236}">
                <a16:creationId xmlns:a16="http://schemas.microsoft.com/office/drawing/2014/main" id="{EC1DF4AE-C32C-439C-9FA1-1173213AEC32}"/>
              </a:ext>
            </a:extLst>
          </p:cNvPr>
          <p:cNvSpPr>
            <a:spLocks noGrp="1"/>
          </p:cNvSpPr>
          <p:nvPr>
            <p:ph idx="1"/>
          </p:nvPr>
        </p:nvSpPr>
        <p:spPr>
          <a:xfrm>
            <a:off x="838200" y="1047566"/>
            <a:ext cx="10515600" cy="5810434"/>
          </a:xfrm>
        </p:spPr>
        <p:txBody>
          <a:bodyPr>
            <a:normAutofit/>
          </a:bodyPr>
          <a:lstStyle/>
          <a:p>
            <a:r>
              <a:rPr lang="en-US" dirty="0"/>
              <a:t>The model correctly predicted Boston, Minnesota, Edmonton, and NY Islanders to win their divisions</a:t>
            </a:r>
          </a:p>
          <a:p>
            <a:r>
              <a:rPr lang="en-US" dirty="0"/>
              <a:t>The Penguins and Devils were correctly expected to finish in the basement of the league</a:t>
            </a:r>
          </a:p>
          <a:p>
            <a:pPr lvl="1"/>
            <a:r>
              <a:rPr lang="en-US" dirty="0"/>
              <a:t>Both were by far the worst in the league during 1984, and both had the lowest playoff chances at .48% and .19% respectively</a:t>
            </a:r>
          </a:p>
          <a:p>
            <a:r>
              <a:rPr lang="en-US" dirty="0"/>
              <a:t>The model also correctly identified Hartford and Los Angeles as two other non-playoff teams</a:t>
            </a:r>
          </a:p>
          <a:p>
            <a:r>
              <a:rPr lang="en-US" dirty="0"/>
              <a:t>The model said that Detroit would be the first team out, and Toronto would be the last team in</a:t>
            </a:r>
          </a:p>
          <a:p>
            <a:pPr lvl="1"/>
            <a:r>
              <a:rPr lang="en-US" dirty="0"/>
              <a:t>If this was flipped, the model would have correctly picked all 16 playoff teams in 1984, order notwithstanding</a:t>
            </a:r>
          </a:p>
          <a:p>
            <a:pPr lvl="1"/>
            <a:r>
              <a:rPr lang="en-US" dirty="0"/>
              <a:t>Very few surprises with regards to playoff berths</a:t>
            </a:r>
          </a:p>
        </p:txBody>
      </p:sp>
    </p:spTree>
    <p:extLst>
      <p:ext uri="{BB962C8B-B14F-4D97-AF65-F5344CB8AC3E}">
        <p14:creationId xmlns:p14="http://schemas.microsoft.com/office/powerpoint/2010/main" val="4747392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1507</TotalTime>
  <Words>1371</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Impact</vt:lpstr>
      <vt:lpstr>Office Theme</vt:lpstr>
      <vt:lpstr>THE 1983-84 NHL SEASON IN RETROSPECT</vt:lpstr>
      <vt:lpstr>Season Overview</vt:lpstr>
      <vt:lpstr>Season Format </vt:lpstr>
      <vt:lpstr>Season Format</vt:lpstr>
      <vt:lpstr>Preseason ELO Ratings</vt:lpstr>
      <vt:lpstr>Simulated Regular Season Results </vt:lpstr>
      <vt:lpstr>Comparison of Simulation and Actual Regular Season</vt:lpstr>
      <vt:lpstr>Comparison of Simulation and Actual Regular Season</vt:lpstr>
      <vt:lpstr>Discussion of Regular Season Results</vt:lpstr>
      <vt:lpstr>Simulated Playoff Results</vt:lpstr>
      <vt:lpstr>Actual Playoff Bracket</vt:lpstr>
      <vt:lpstr>Comparison of Simulated and Actual Playoff Results</vt:lpstr>
      <vt:lpstr>Three Teams Overview</vt:lpstr>
      <vt:lpstr>Three Teams Overview</vt:lpstr>
      <vt:lpstr>Relevant Statistics</vt:lpstr>
      <vt:lpstr>Analysis of Average Team</vt:lpstr>
      <vt:lpstr>Analysis of Overachieving Team</vt:lpstr>
      <vt:lpstr>Analysis of Underachieving Team</vt:lpstr>
      <vt:lpstr>Conclusions/Takeaways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1983-84 NHL SEASON IN RETROSPECT</dc:title>
  <dc:creator>Windsheimer, Andrew</dc:creator>
  <cp:lastModifiedBy>Windsheimer, Andrew</cp:lastModifiedBy>
  <cp:revision>43</cp:revision>
  <dcterms:created xsi:type="dcterms:W3CDTF">2021-12-16T21:40:05Z</dcterms:created>
  <dcterms:modified xsi:type="dcterms:W3CDTF">2021-12-17T22:47:44Z</dcterms:modified>
</cp:coreProperties>
</file>