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4" r:id="rId5"/>
    <p:sldId id="265" r:id="rId6"/>
    <p:sldId id="266" r:id="rId7"/>
    <p:sldId id="263" r:id="rId8"/>
    <p:sldId id="260" r:id="rId9"/>
    <p:sldId id="261" r:id="rId10"/>
    <p:sldId id="262" r:id="rId11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D548-3D88-4C4D-91D1-78BA423A6D6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EF97-40AE-4BD4-8931-575BAD3E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D548-3D88-4C4D-91D1-78BA423A6D6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EF97-40AE-4BD4-8931-575BAD3E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1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D548-3D88-4C4D-91D1-78BA423A6D6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EF97-40AE-4BD4-8931-575BAD3E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D548-3D88-4C4D-91D1-78BA423A6D6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EF97-40AE-4BD4-8931-575BAD3E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D548-3D88-4C4D-91D1-78BA423A6D6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EF97-40AE-4BD4-8931-575BAD3E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D548-3D88-4C4D-91D1-78BA423A6D6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EF97-40AE-4BD4-8931-575BAD3E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D548-3D88-4C4D-91D1-78BA423A6D6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EF97-40AE-4BD4-8931-575BAD3E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D548-3D88-4C4D-91D1-78BA423A6D6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EF97-40AE-4BD4-8931-575BAD3E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9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D548-3D88-4C4D-91D1-78BA423A6D6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EF97-40AE-4BD4-8931-575BAD3E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5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D548-3D88-4C4D-91D1-78BA423A6D6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EF97-40AE-4BD4-8931-575BAD3E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3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D548-3D88-4C4D-91D1-78BA423A6D6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EF97-40AE-4BD4-8931-575BAD3E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2D548-3D88-4C4D-91D1-78BA423A6D65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EF97-40AE-4BD4-8931-575BAD3E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101"/>
          <p:cNvCxnSpPr/>
          <p:nvPr/>
        </p:nvCxnSpPr>
        <p:spPr>
          <a:xfrm>
            <a:off x="5600574" y="6286669"/>
            <a:ext cx="1850354" cy="11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86502" y="6286669"/>
            <a:ext cx="206118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431685" y="3019061"/>
            <a:ext cx="38487" cy="32687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1422456" y="5956570"/>
            <a:ext cx="1047667" cy="87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602993" y="5965324"/>
            <a:ext cx="394469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947594" y="5965325"/>
            <a:ext cx="163529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3937362" y="2484060"/>
            <a:ext cx="22386" cy="380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2474964" y="2484060"/>
            <a:ext cx="28492" cy="380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593679" y="2484060"/>
            <a:ext cx="13790" cy="3847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9546655" y="2484060"/>
            <a:ext cx="13184" cy="3939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4645669" y="2629139"/>
            <a:ext cx="544" cy="31087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22829" y="2613750"/>
            <a:ext cx="762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HATC-2-3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93815" y="2484195"/>
            <a:ext cx="518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HATC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536965" y="2650640"/>
            <a:ext cx="1042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HAL3930DJ-A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63839" y="2512140"/>
            <a:ext cx="851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HATC-DJ-A</a:t>
            </a:r>
            <a:endParaRPr lang="en-US" sz="12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7225643" y="2657219"/>
            <a:ext cx="459268" cy="246221"/>
            <a:chOff x="3736495" y="2477214"/>
            <a:chExt cx="459268" cy="246221"/>
          </a:xfrm>
        </p:grpSpPr>
        <p:sp>
          <p:nvSpPr>
            <p:cNvPr id="10" name="Right Arrow Callout 9"/>
            <p:cNvSpPr/>
            <p:nvPr/>
          </p:nvSpPr>
          <p:spPr>
            <a:xfrm>
              <a:off x="3819525" y="2486025"/>
              <a:ext cx="376238" cy="228600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6156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6495" y="2477214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T&amp;F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16959" y="2657219"/>
            <a:ext cx="280846" cy="246221"/>
            <a:chOff x="3777372" y="2086871"/>
            <a:chExt cx="280846" cy="246221"/>
          </a:xfrm>
        </p:grpSpPr>
        <p:sp>
          <p:nvSpPr>
            <p:cNvPr id="38" name="Rectangle 37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77372" y="2086871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63673" y="2657219"/>
            <a:ext cx="312906" cy="246221"/>
            <a:chOff x="3777372" y="2086871"/>
            <a:chExt cx="312906" cy="246221"/>
          </a:xfrm>
        </p:grpSpPr>
        <p:sp>
          <p:nvSpPr>
            <p:cNvPr id="41" name="Rectangle 40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70244" y="2657219"/>
            <a:ext cx="312906" cy="246221"/>
            <a:chOff x="3777372" y="2086871"/>
            <a:chExt cx="312906" cy="246221"/>
          </a:xfrm>
        </p:grpSpPr>
        <p:sp>
          <p:nvSpPr>
            <p:cNvPr id="44" name="Rectangle 43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5883150" y="2780329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444977" y="2780329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139036" y="2629139"/>
            <a:ext cx="280846" cy="246221"/>
            <a:chOff x="3777372" y="2086871"/>
            <a:chExt cx="280846" cy="246221"/>
          </a:xfrm>
        </p:grpSpPr>
        <p:sp>
          <p:nvSpPr>
            <p:cNvPr id="51" name="Rectangle 50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7372" y="2086871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685750" y="2629139"/>
            <a:ext cx="312906" cy="246221"/>
            <a:chOff x="3777372" y="2086871"/>
            <a:chExt cx="312906" cy="246221"/>
          </a:xfrm>
        </p:grpSpPr>
        <p:sp>
          <p:nvSpPr>
            <p:cNvPr id="54" name="Rectangle 53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92321" y="2629139"/>
            <a:ext cx="312906" cy="246221"/>
            <a:chOff x="3777372" y="2086871"/>
            <a:chExt cx="312906" cy="246221"/>
          </a:xfrm>
        </p:grpSpPr>
        <p:sp>
          <p:nvSpPr>
            <p:cNvPr id="57" name="Rectangle 56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905227" y="2752249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467054" y="2752249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98656" y="2752249"/>
            <a:ext cx="4590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901220" y="2780063"/>
            <a:ext cx="669024" cy="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976579" y="2780329"/>
            <a:ext cx="249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684911" y="2780329"/>
            <a:ext cx="184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352229" y="2746132"/>
            <a:ext cx="240092" cy="12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13" idx="0"/>
          </p:cNvCxnSpPr>
          <p:nvPr/>
        </p:nvCxnSpPr>
        <p:spPr>
          <a:xfrm flipH="1">
            <a:off x="4646213" y="2370029"/>
            <a:ext cx="4448" cy="259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64181" y="2119789"/>
            <a:ext cx="743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TO92-UT</a:t>
            </a:r>
            <a:endParaRPr 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547115" y="5502032"/>
            <a:ext cx="765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Mask-set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79987" y="549241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die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20047" y="5502031"/>
            <a:ext cx="595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device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40833" y="5429730"/>
            <a:ext cx="687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product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97101" y="5830229"/>
            <a:ext cx="7788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Final Test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8428281" y="2666030"/>
            <a:ext cx="280846" cy="246221"/>
            <a:chOff x="3777372" y="2086871"/>
            <a:chExt cx="280846" cy="246221"/>
          </a:xfrm>
        </p:grpSpPr>
        <p:sp>
          <p:nvSpPr>
            <p:cNvPr id="114" name="Rectangle 113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77372" y="2086871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8974995" y="2666030"/>
            <a:ext cx="312906" cy="246221"/>
            <a:chOff x="3777372" y="2086871"/>
            <a:chExt cx="312906" cy="246221"/>
          </a:xfrm>
        </p:grpSpPr>
        <p:sp>
          <p:nvSpPr>
            <p:cNvPr id="117" name="Rectangle 116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7881566" y="2666030"/>
            <a:ext cx="312906" cy="246221"/>
            <a:chOff x="3777372" y="2086871"/>
            <a:chExt cx="312906" cy="246221"/>
          </a:xfrm>
        </p:grpSpPr>
        <p:sp>
          <p:nvSpPr>
            <p:cNvPr id="120" name="Rectangle 119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cxnSp>
        <p:nvCxnSpPr>
          <p:cNvPr id="122" name="Straight Arrow Connector 121"/>
          <p:cNvCxnSpPr/>
          <p:nvPr/>
        </p:nvCxnSpPr>
        <p:spPr>
          <a:xfrm>
            <a:off x="8194472" y="2789140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756299" y="2789140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287901" y="2789140"/>
            <a:ext cx="249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024357" y="6149305"/>
            <a:ext cx="102765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Lead-framed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079015" y="6149305"/>
            <a:ext cx="8594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Singulated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42388" y="359491"/>
            <a:ext cx="2885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Example: HATC SD</a:t>
            </a:r>
            <a:endParaRPr lang="en-US" sz="28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4316090" y="5826825"/>
            <a:ext cx="77777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assembly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580011" y="5830229"/>
            <a:ext cx="7141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Foundry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91302" y="5965325"/>
            <a:ext cx="145826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781670" y="5830229"/>
            <a:ext cx="8680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Wafer Sort</a:t>
            </a:r>
            <a:b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(probing) 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62148" y="2654980"/>
            <a:ext cx="445609" cy="250515"/>
            <a:chOff x="3938273" y="1101724"/>
            <a:chExt cx="445609" cy="231958"/>
          </a:xfrm>
        </p:grpSpPr>
        <p:sp>
          <p:nvSpPr>
            <p:cNvPr id="12" name="Right Arrow Callout 11"/>
            <p:cNvSpPr/>
            <p:nvPr/>
          </p:nvSpPr>
          <p:spPr>
            <a:xfrm>
              <a:off x="4007644" y="1105082"/>
              <a:ext cx="376238" cy="228600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6156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8273" y="1101724"/>
              <a:ext cx="377026" cy="78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</a:rPr>
                <a:t>ASS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6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6" y="1190125"/>
            <a:ext cx="5884973" cy="426287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352800" y="2295525"/>
            <a:ext cx="4067175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4916" y="913126"/>
            <a:ext cx="429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PTR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19975" y="2181940"/>
            <a:ext cx="4144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Automatically assigned by the test (unique in the whole project / FAMLY_ID) 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52800" y="2457510"/>
            <a:ext cx="4067175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19975" y="2343925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Always ‘1’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52800" y="2619404"/>
            <a:ext cx="4067175" cy="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19975" y="2505910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flow meta data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29050" y="2761445"/>
            <a:ext cx="3590925" cy="3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19975" y="2667894"/>
            <a:ext cx="3480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Indirect from flow meta data </a:t>
            </a:r>
            <a:r>
              <a:rPr lang="en-US" sz="1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0, 1, … k-1 (always start with 0)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9975" y="2839193"/>
            <a:ext cx="27799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flow meta data (Prober/</a:t>
            </a:r>
            <a:r>
              <a:rPr lang="en-US" sz="1000" dirty="0" err="1" smtClean="0">
                <a:solidFill>
                  <a:srgbClr val="0070C0"/>
                </a:solidFill>
              </a:rPr>
              <a:t>leadframe</a:t>
            </a:r>
            <a:r>
              <a:rPr lang="en-US" sz="1000" dirty="0" smtClean="0">
                <a:solidFill>
                  <a:srgbClr val="0070C0"/>
                </a:solidFill>
              </a:rPr>
              <a:t>/leadless)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101"/>
          <p:cNvCxnSpPr/>
          <p:nvPr/>
        </p:nvCxnSpPr>
        <p:spPr>
          <a:xfrm>
            <a:off x="5600574" y="6286669"/>
            <a:ext cx="1850354" cy="11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86502" y="6286669"/>
            <a:ext cx="206118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431685" y="3019061"/>
            <a:ext cx="38487" cy="32687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1422456" y="5956570"/>
            <a:ext cx="1047667" cy="87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602993" y="5965324"/>
            <a:ext cx="394469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947594" y="5965325"/>
            <a:ext cx="163529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3937362" y="2484060"/>
            <a:ext cx="22386" cy="380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2474964" y="2484060"/>
            <a:ext cx="28492" cy="380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593679" y="2484060"/>
            <a:ext cx="13790" cy="3847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9546655" y="2484060"/>
            <a:ext cx="13184" cy="3939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4645669" y="2629139"/>
            <a:ext cx="544" cy="31087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22829" y="2613750"/>
            <a:ext cx="765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CTCA-2-4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81758" y="2452859"/>
            <a:ext cx="826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CTCA_2_4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549606" y="2890749"/>
            <a:ext cx="1086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HAC1234DJ_A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76480" y="2752249"/>
            <a:ext cx="848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CTCA-DJ-A</a:t>
            </a:r>
            <a:endParaRPr lang="en-US" sz="12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53573" y="2658605"/>
            <a:ext cx="454184" cy="720913"/>
            <a:chOff x="3929698" y="1105082"/>
            <a:chExt cx="454184" cy="228600"/>
          </a:xfrm>
        </p:grpSpPr>
        <p:sp>
          <p:nvSpPr>
            <p:cNvPr id="12" name="Right Arrow Callout 11"/>
            <p:cNvSpPr/>
            <p:nvPr/>
          </p:nvSpPr>
          <p:spPr>
            <a:xfrm>
              <a:off x="4007644" y="1105082"/>
              <a:ext cx="376238" cy="228600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6156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29698" y="1180696"/>
              <a:ext cx="377026" cy="78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</a:rPr>
                <a:t>ASS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38284" y="2897328"/>
            <a:ext cx="459268" cy="246221"/>
            <a:chOff x="3736495" y="2477214"/>
            <a:chExt cx="459268" cy="246221"/>
          </a:xfrm>
        </p:grpSpPr>
        <p:sp>
          <p:nvSpPr>
            <p:cNvPr id="10" name="Right Arrow Callout 9"/>
            <p:cNvSpPr/>
            <p:nvPr/>
          </p:nvSpPr>
          <p:spPr>
            <a:xfrm>
              <a:off x="3819525" y="2486025"/>
              <a:ext cx="376238" cy="228600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6156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6495" y="2477214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T&amp;F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29600" y="2897328"/>
            <a:ext cx="280846" cy="246221"/>
            <a:chOff x="3777372" y="2086871"/>
            <a:chExt cx="280846" cy="246221"/>
          </a:xfrm>
        </p:grpSpPr>
        <p:sp>
          <p:nvSpPr>
            <p:cNvPr id="38" name="Rectangle 37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77372" y="2086871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76314" y="2897328"/>
            <a:ext cx="312906" cy="246221"/>
            <a:chOff x="3777372" y="2086871"/>
            <a:chExt cx="312906" cy="246221"/>
          </a:xfrm>
        </p:grpSpPr>
        <p:sp>
          <p:nvSpPr>
            <p:cNvPr id="41" name="Rectangle 40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82885" y="2897328"/>
            <a:ext cx="312906" cy="246221"/>
            <a:chOff x="3777372" y="2086871"/>
            <a:chExt cx="312906" cy="246221"/>
          </a:xfrm>
        </p:grpSpPr>
        <p:sp>
          <p:nvSpPr>
            <p:cNvPr id="44" name="Rectangle 43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5895791" y="3020438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457618" y="3020438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139036" y="2629139"/>
            <a:ext cx="280846" cy="246221"/>
            <a:chOff x="3777372" y="2086871"/>
            <a:chExt cx="280846" cy="246221"/>
          </a:xfrm>
        </p:grpSpPr>
        <p:sp>
          <p:nvSpPr>
            <p:cNvPr id="51" name="Rectangle 50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7372" y="2086871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685750" y="2629139"/>
            <a:ext cx="312906" cy="246221"/>
            <a:chOff x="3777372" y="2086871"/>
            <a:chExt cx="312906" cy="246221"/>
          </a:xfrm>
        </p:grpSpPr>
        <p:sp>
          <p:nvSpPr>
            <p:cNvPr id="54" name="Rectangle 53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92321" y="2629139"/>
            <a:ext cx="312906" cy="246221"/>
            <a:chOff x="3777372" y="2086871"/>
            <a:chExt cx="312906" cy="246221"/>
          </a:xfrm>
        </p:grpSpPr>
        <p:sp>
          <p:nvSpPr>
            <p:cNvPr id="57" name="Rectangle 56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905227" y="2752249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467054" y="2752249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98656" y="2752249"/>
            <a:ext cx="4590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913861" y="3020172"/>
            <a:ext cx="669024" cy="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989220" y="3020438"/>
            <a:ext cx="249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697552" y="3020438"/>
            <a:ext cx="184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352229" y="2746132"/>
            <a:ext cx="240092" cy="12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13" idx="0"/>
          </p:cNvCxnSpPr>
          <p:nvPr/>
        </p:nvCxnSpPr>
        <p:spPr>
          <a:xfrm flipH="1">
            <a:off x="4646213" y="2370029"/>
            <a:ext cx="4448" cy="259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274360" y="2118988"/>
            <a:ext cx="74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TSSOP16</a:t>
            </a:r>
            <a:endParaRPr 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547115" y="5502032"/>
            <a:ext cx="765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Mask-set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79987" y="549241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die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20047" y="5502031"/>
            <a:ext cx="595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device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40833" y="5429730"/>
            <a:ext cx="687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product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97101" y="5830229"/>
            <a:ext cx="7788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Final Test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8440922" y="2906139"/>
            <a:ext cx="280846" cy="246221"/>
            <a:chOff x="3777372" y="2086871"/>
            <a:chExt cx="280846" cy="246221"/>
          </a:xfrm>
        </p:grpSpPr>
        <p:sp>
          <p:nvSpPr>
            <p:cNvPr id="114" name="Rectangle 113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77372" y="2086871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8987636" y="2906139"/>
            <a:ext cx="312906" cy="246221"/>
            <a:chOff x="3777372" y="2086871"/>
            <a:chExt cx="312906" cy="246221"/>
          </a:xfrm>
        </p:grpSpPr>
        <p:sp>
          <p:nvSpPr>
            <p:cNvPr id="117" name="Rectangle 116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7894207" y="2906139"/>
            <a:ext cx="312906" cy="246221"/>
            <a:chOff x="3777372" y="2086871"/>
            <a:chExt cx="312906" cy="246221"/>
          </a:xfrm>
        </p:grpSpPr>
        <p:sp>
          <p:nvSpPr>
            <p:cNvPr id="120" name="Rectangle 119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cxnSp>
        <p:nvCxnSpPr>
          <p:cNvPr id="122" name="Straight Arrow Connector 121"/>
          <p:cNvCxnSpPr/>
          <p:nvPr/>
        </p:nvCxnSpPr>
        <p:spPr>
          <a:xfrm>
            <a:off x="8207113" y="3029249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768940" y="3029249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300542" y="3029249"/>
            <a:ext cx="249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024357" y="6149305"/>
            <a:ext cx="102765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Lead-framed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079015" y="6149305"/>
            <a:ext cx="8594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Singulated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42388" y="359491"/>
            <a:ext cx="2402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Example: CTCA</a:t>
            </a:r>
            <a:endParaRPr lang="en-US" sz="28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4316090" y="5826825"/>
            <a:ext cx="77777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assembly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580011" y="5830229"/>
            <a:ext cx="7141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Foundry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22829" y="3128622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TMR-8-2</a:t>
            </a:r>
            <a:endParaRPr lang="en-US" sz="1200" b="1" dirty="0"/>
          </a:p>
        </p:txBody>
      </p:sp>
      <p:cxnSp>
        <p:nvCxnSpPr>
          <p:cNvPr id="85" name="Straight Arrow Connector 84"/>
          <p:cNvCxnSpPr>
            <a:stCxn id="71" idx="3"/>
          </p:cNvCxnSpPr>
          <p:nvPr/>
        </p:nvCxnSpPr>
        <p:spPr>
          <a:xfrm flipV="1">
            <a:off x="2355722" y="3267121"/>
            <a:ext cx="210197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873937" y="2977333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TMR_8_2</a:t>
            </a:r>
            <a:endParaRPr lang="en-US" sz="12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91302" y="5965325"/>
            <a:ext cx="145826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781670" y="5830229"/>
            <a:ext cx="8680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Wafer Sort</a:t>
            </a:r>
            <a:b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(probing) 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3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101"/>
          <p:cNvCxnSpPr/>
          <p:nvPr/>
        </p:nvCxnSpPr>
        <p:spPr>
          <a:xfrm>
            <a:off x="5600574" y="6286669"/>
            <a:ext cx="1850354" cy="11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486502" y="6286669"/>
            <a:ext cx="206118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431685" y="3019061"/>
            <a:ext cx="38487" cy="32687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1422456" y="5956570"/>
            <a:ext cx="1047667" cy="87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602993" y="5965324"/>
            <a:ext cx="394469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947594" y="5965325"/>
            <a:ext cx="163529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3937362" y="2484060"/>
            <a:ext cx="22386" cy="380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2474964" y="2484060"/>
            <a:ext cx="28492" cy="380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593679" y="2484060"/>
            <a:ext cx="13790" cy="3847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9546655" y="2484060"/>
            <a:ext cx="13184" cy="3939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4645669" y="2629139"/>
            <a:ext cx="544" cy="31087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22829" y="2613750"/>
            <a:ext cx="762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HATC-2-3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93815" y="2484195"/>
            <a:ext cx="518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HATC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549606" y="2890749"/>
            <a:ext cx="1093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HAR3930DJ_A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76480" y="2752249"/>
            <a:ext cx="851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HATC-DJ-A</a:t>
            </a:r>
            <a:endParaRPr lang="en-US" sz="12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53573" y="2658605"/>
            <a:ext cx="454184" cy="720913"/>
            <a:chOff x="3929698" y="1105082"/>
            <a:chExt cx="454184" cy="228600"/>
          </a:xfrm>
        </p:grpSpPr>
        <p:sp>
          <p:nvSpPr>
            <p:cNvPr id="12" name="Right Arrow Callout 11"/>
            <p:cNvSpPr/>
            <p:nvPr/>
          </p:nvSpPr>
          <p:spPr>
            <a:xfrm>
              <a:off x="4007644" y="1105082"/>
              <a:ext cx="376238" cy="228600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6156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29698" y="1180696"/>
              <a:ext cx="377026" cy="78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</a:rPr>
                <a:t>ASS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38284" y="2897328"/>
            <a:ext cx="459268" cy="246221"/>
            <a:chOff x="3736495" y="2477214"/>
            <a:chExt cx="459268" cy="246221"/>
          </a:xfrm>
        </p:grpSpPr>
        <p:sp>
          <p:nvSpPr>
            <p:cNvPr id="10" name="Right Arrow Callout 9"/>
            <p:cNvSpPr/>
            <p:nvPr/>
          </p:nvSpPr>
          <p:spPr>
            <a:xfrm>
              <a:off x="3819525" y="2486025"/>
              <a:ext cx="376238" cy="228600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6156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6495" y="2477214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</a:rPr>
                <a:t>T&amp;F</a:t>
              </a:r>
              <a:endParaRPr 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29600" y="2897328"/>
            <a:ext cx="280846" cy="246221"/>
            <a:chOff x="3777372" y="2086871"/>
            <a:chExt cx="280846" cy="246221"/>
          </a:xfrm>
        </p:grpSpPr>
        <p:sp>
          <p:nvSpPr>
            <p:cNvPr id="38" name="Rectangle 37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77372" y="2086871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76314" y="2897328"/>
            <a:ext cx="312906" cy="246221"/>
            <a:chOff x="3777372" y="2086871"/>
            <a:chExt cx="312906" cy="246221"/>
          </a:xfrm>
        </p:grpSpPr>
        <p:sp>
          <p:nvSpPr>
            <p:cNvPr id="41" name="Rectangle 40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82885" y="2897328"/>
            <a:ext cx="312906" cy="246221"/>
            <a:chOff x="3777372" y="2086871"/>
            <a:chExt cx="312906" cy="246221"/>
          </a:xfrm>
        </p:grpSpPr>
        <p:sp>
          <p:nvSpPr>
            <p:cNvPr id="44" name="Rectangle 43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5895791" y="3020438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457618" y="3020438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139036" y="2629139"/>
            <a:ext cx="280846" cy="246221"/>
            <a:chOff x="3777372" y="2086871"/>
            <a:chExt cx="280846" cy="246221"/>
          </a:xfrm>
        </p:grpSpPr>
        <p:sp>
          <p:nvSpPr>
            <p:cNvPr id="51" name="Rectangle 50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7372" y="2086871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685750" y="2629139"/>
            <a:ext cx="312906" cy="246221"/>
            <a:chOff x="3777372" y="2086871"/>
            <a:chExt cx="312906" cy="246221"/>
          </a:xfrm>
        </p:grpSpPr>
        <p:sp>
          <p:nvSpPr>
            <p:cNvPr id="54" name="Rectangle 53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92321" y="2629139"/>
            <a:ext cx="312906" cy="246221"/>
            <a:chOff x="3777372" y="2086871"/>
            <a:chExt cx="312906" cy="246221"/>
          </a:xfrm>
        </p:grpSpPr>
        <p:sp>
          <p:nvSpPr>
            <p:cNvPr id="57" name="Rectangle 56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905227" y="2752249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467054" y="2752249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998656" y="2752249"/>
            <a:ext cx="4590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913861" y="3020172"/>
            <a:ext cx="669024" cy="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989220" y="3020438"/>
            <a:ext cx="249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697552" y="3020438"/>
            <a:ext cx="184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352229" y="2746132"/>
            <a:ext cx="240092" cy="12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13" idx="0"/>
          </p:cNvCxnSpPr>
          <p:nvPr/>
        </p:nvCxnSpPr>
        <p:spPr>
          <a:xfrm flipH="1">
            <a:off x="4646213" y="2370029"/>
            <a:ext cx="4448" cy="259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64181" y="2119789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SOIC8</a:t>
            </a:r>
            <a:endParaRPr lang="en-US" sz="12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547115" y="5502032"/>
            <a:ext cx="765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Mask-set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79987" y="549241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die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20047" y="5502031"/>
            <a:ext cx="595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device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40833" y="5429730"/>
            <a:ext cx="687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product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97101" y="5830229"/>
            <a:ext cx="77880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Final Test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8440922" y="2906139"/>
            <a:ext cx="280846" cy="246221"/>
            <a:chOff x="3777372" y="2086871"/>
            <a:chExt cx="280846" cy="246221"/>
          </a:xfrm>
        </p:grpSpPr>
        <p:sp>
          <p:nvSpPr>
            <p:cNvPr id="114" name="Rectangle 113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77372" y="2086871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8987636" y="2906139"/>
            <a:ext cx="312906" cy="246221"/>
            <a:chOff x="3777372" y="2086871"/>
            <a:chExt cx="312906" cy="246221"/>
          </a:xfrm>
        </p:grpSpPr>
        <p:sp>
          <p:nvSpPr>
            <p:cNvPr id="117" name="Rectangle 116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7894207" y="2906139"/>
            <a:ext cx="312906" cy="246221"/>
            <a:chOff x="3777372" y="2086871"/>
            <a:chExt cx="312906" cy="246221"/>
          </a:xfrm>
        </p:grpSpPr>
        <p:sp>
          <p:nvSpPr>
            <p:cNvPr id="120" name="Rectangle 119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cxnSp>
        <p:nvCxnSpPr>
          <p:cNvPr id="122" name="Straight Arrow Connector 121"/>
          <p:cNvCxnSpPr/>
          <p:nvPr/>
        </p:nvCxnSpPr>
        <p:spPr>
          <a:xfrm>
            <a:off x="8207113" y="3029249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768940" y="3029249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300542" y="3029249"/>
            <a:ext cx="249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024357" y="6149305"/>
            <a:ext cx="102765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Lead-framed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079015" y="6149305"/>
            <a:ext cx="8594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Singulated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42388" y="359491"/>
            <a:ext cx="2941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Example: HATC DD</a:t>
            </a:r>
            <a:endParaRPr lang="en-US" sz="28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4316090" y="5826825"/>
            <a:ext cx="77777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assembly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580011" y="5830229"/>
            <a:ext cx="7141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Foundry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22829" y="3128622"/>
            <a:ext cx="762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HATC-2-3</a:t>
            </a:r>
            <a:endParaRPr lang="en-US" sz="1200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3139036" y="3144011"/>
            <a:ext cx="280846" cy="246221"/>
            <a:chOff x="3777372" y="2086871"/>
            <a:chExt cx="280846" cy="246221"/>
          </a:xfrm>
        </p:grpSpPr>
        <p:sp>
          <p:nvSpPr>
            <p:cNvPr id="73" name="Rectangle 72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77372" y="2086871"/>
              <a:ext cx="2808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…</a:t>
              </a:r>
              <a:endParaRPr lang="en-US" sz="10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685750" y="3144011"/>
            <a:ext cx="312906" cy="246221"/>
            <a:chOff x="3777372" y="2086871"/>
            <a:chExt cx="312906" cy="246221"/>
          </a:xfrm>
        </p:grpSpPr>
        <p:sp>
          <p:nvSpPr>
            <p:cNvPr id="76" name="Rectangle 75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92321" y="3144011"/>
            <a:ext cx="312906" cy="246221"/>
            <a:chOff x="3777372" y="2086871"/>
            <a:chExt cx="312906" cy="246221"/>
          </a:xfrm>
        </p:grpSpPr>
        <p:sp>
          <p:nvSpPr>
            <p:cNvPr id="80" name="Rectangle 79"/>
            <p:cNvSpPr/>
            <p:nvPr/>
          </p:nvSpPr>
          <p:spPr>
            <a:xfrm>
              <a:off x="3819525" y="2095682"/>
              <a:ext cx="228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77372" y="2086871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TP</a:t>
              </a:r>
              <a:endParaRPr lang="en-US" sz="1000" dirty="0"/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>
            <a:off x="2905227" y="3267121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467054" y="3267121"/>
            <a:ext cx="233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998656" y="3267121"/>
            <a:ext cx="4590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352229" y="3261004"/>
            <a:ext cx="240092" cy="12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93815" y="2969507"/>
            <a:ext cx="600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HATCC</a:t>
            </a:r>
            <a:endParaRPr lang="en-US" sz="12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91302" y="5965325"/>
            <a:ext cx="145826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781670" y="5830229"/>
            <a:ext cx="8680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Wafer Sort</a:t>
            </a:r>
            <a:b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(probing) 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71706" y="978326"/>
            <a:ext cx="3034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MIR – FAMLY_ID </a:t>
            </a:r>
            <a:r>
              <a:rPr lang="en-US" sz="1200" b="1" dirty="0" smtClean="0">
                <a:sym typeface="Wingdings" panose="05000000000000000000" pitchFamily="2" charset="2"/>
              </a:rPr>
              <a:t> this is the “test Project”, </a:t>
            </a:r>
            <a:br>
              <a:rPr lang="en-US" sz="1200" b="1" dirty="0" smtClean="0">
                <a:sym typeface="Wingdings" panose="05000000000000000000" pitchFamily="2" charset="2"/>
              </a:rPr>
            </a:br>
            <a:r>
              <a:rPr lang="en-US" sz="1200" b="1" dirty="0" smtClean="0">
                <a:sym typeface="Wingdings" panose="05000000000000000000" pitchFamily="2" charset="2"/>
              </a:rPr>
              <a:t>here it would become probably HATC</a:t>
            </a:r>
            <a:endParaRPr lang="en-US" sz="1200" b="1" dirty="0"/>
          </a:p>
        </p:txBody>
      </p:sp>
      <p:cxnSp>
        <p:nvCxnSpPr>
          <p:cNvPr id="24" name="Straight Arrow Connector 23"/>
          <p:cNvCxnSpPr>
            <a:endCxn id="96" idx="1"/>
          </p:cNvCxnSpPr>
          <p:nvPr/>
        </p:nvCxnSpPr>
        <p:spPr>
          <a:xfrm>
            <a:off x="3286125" y="773788"/>
            <a:ext cx="985581" cy="43537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2513808" y="1974710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HATC1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3027627" y="1974710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HATC2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16540" y="1973909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HATCn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2458718" y="3745222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HATCC1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2972537" y="3745222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HATCC2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3461450" y="3746023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HATCCn</a:t>
            </a:r>
            <a:endParaRPr lang="en-US" sz="10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547115" y="2137271"/>
            <a:ext cx="1045206" cy="100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32844" y="1903447"/>
            <a:ext cx="1355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MIR – OPER_FREQ</a:t>
            </a:r>
            <a:endParaRPr lang="en-US" sz="1200" b="1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1588280" y="3873131"/>
            <a:ext cx="1045206" cy="100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 rot="16200000">
            <a:off x="5270298" y="3631713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HAR3930DJ_A1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65740" y="128204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MIR – JOB_NAM</a:t>
            </a:r>
            <a:endParaRPr lang="en-US" sz="1200" b="1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2361712" y="1308660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HATCM40C1</a:t>
            </a:r>
            <a:endParaRPr lang="en-US" sz="1000" dirty="0"/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2875530" y="1308660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HATCM40C2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351431" y="1297439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HATCP170C1</a:t>
            </a:r>
            <a:endParaRPr lang="en-US" sz="1000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1458250" y="1413837"/>
            <a:ext cx="1045206" cy="100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rot="16200000">
            <a:off x="2300384" y="456588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HATCCM40C1</a:t>
            </a:r>
            <a:endParaRPr lang="en-US" sz="1000" dirty="0"/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2802982" y="4565889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HATCCP150C1</a:t>
            </a:r>
            <a:endParaRPr lang="en-US" sz="1000" dirty="0"/>
          </a:p>
        </p:txBody>
      </p:sp>
      <p:sp>
        <p:nvSpPr>
          <p:cNvPr id="147" name="TextBox 146"/>
          <p:cNvSpPr txBox="1"/>
          <p:nvPr/>
        </p:nvSpPr>
        <p:spPr>
          <a:xfrm rot="16200000">
            <a:off x="3290103" y="4554668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HATCCP150C2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76145" y="4548175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MIR – JOB_NAM</a:t>
            </a:r>
            <a:endParaRPr lang="en-US" sz="1200" b="1" dirty="0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1568655" y="4679963"/>
            <a:ext cx="1045206" cy="100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 rot="16200000">
            <a:off x="5117589" y="4657119"/>
            <a:ext cx="13260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HAR3930DJ_AP150C1</a:t>
            </a:r>
            <a:endParaRPr lang="en-US" sz="1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33266" y="2064686"/>
            <a:ext cx="125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MIR – TEST_COD</a:t>
            </a:r>
            <a:endParaRPr lang="en-US" sz="12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368762" y="3616582"/>
            <a:ext cx="1355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MIR – OPER_FREQ</a:t>
            </a:r>
            <a:endParaRPr lang="en-US" sz="1200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369184" y="3777821"/>
            <a:ext cx="1252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MIR – TEST_COD</a:t>
            </a:r>
            <a:endParaRPr lang="en-US" sz="12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31" y="210232"/>
            <a:ext cx="3696216" cy="91452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28" idx="2"/>
            <a:endCxn id="90" idx="0"/>
          </p:cNvCxnSpPr>
          <p:nvPr/>
        </p:nvCxnSpPr>
        <p:spPr>
          <a:xfrm>
            <a:off x="9639039" y="1124760"/>
            <a:ext cx="545670" cy="430497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28" idx="2"/>
            <a:endCxn id="88" idx="0"/>
          </p:cNvCxnSpPr>
          <p:nvPr/>
        </p:nvCxnSpPr>
        <p:spPr>
          <a:xfrm flipH="1">
            <a:off x="4271706" y="1124760"/>
            <a:ext cx="5367333" cy="436765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72742" y="961862"/>
            <a:ext cx="205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Valid python class names</a:t>
            </a:r>
            <a:endParaRPr lang="en-US" sz="1400" b="1" dirty="0"/>
          </a:p>
        </p:txBody>
      </p:sp>
      <p:cxnSp>
        <p:nvCxnSpPr>
          <p:cNvPr id="160" name="Straight Arrow Connector 159"/>
          <p:cNvCxnSpPr>
            <a:endCxn id="89" idx="0"/>
          </p:cNvCxnSpPr>
          <p:nvPr/>
        </p:nvCxnSpPr>
        <p:spPr>
          <a:xfrm flipH="1">
            <a:off x="5117982" y="1143638"/>
            <a:ext cx="4521057" cy="4358393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87" idx="0"/>
          </p:cNvCxnSpPr>
          <p:nvPr/>
        </p:nvCxnSpPr>
        <p:spPr>
          <a:xfrm flipH="1">
            <a:off x="1929881" y="1107584"/>
            <a:ext cx="7768783" cy="439444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603611" y="4128513"/>
            <a:ext cx="2509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MODE_COD ?!?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3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9188"/>
            <a:ext cx="7106642" cy="2324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3953" y="1444097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TDK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24571"/>
              </p:ext>
            </p:extLst>
          </p:nvPr>
        </p:nvGraphicFramePr>
        <p:xfrm>
          <a:off x="7106642" y="2167466"/>
          <a:ext cx="42662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983">
                  <a:extLst>
                    <a:ext uri="{9D8B030D-6E8A-4147-A177-3AD203B41FA5}">
                      <a16:colId xmlns:a16="http://schemas.microsoft.com/office/drawing/2014/main" val="57636946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14051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MODE_COD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Meaning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2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Production program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9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Qualification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program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Checker program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9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9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6667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38325" y="5534485"/>
            <a:ext cx="807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with tester self check in production, automatically before / after the execution</a:t>
            </a:r>
            <a:br>
              <a:rPr lang="en-US" dirty="0" smtClean="0"/>
            </a:br>
            <a:r>
              <a:rPr lang="en-US" dirty="0" smtClean="0"/>
              <a:t>of a production program ?!?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71900" y="2714625"/>
            <a:ext cx="3552825" cy="12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429000" y="3076575"/>
            <a:ext cx="3895725" cy="10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62325" y="3276600"/>
            <a:ext cx="3962400" cy="1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56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44497"/>
              </p:ext>
            </p:extLst>
          </p:nvPr>
        </p:nvGraphicFramePr>
        <p:xfrm>
          <a:off x="7106642" y="2167466"/>
          <a:ext cx="42662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983">
                  <a:extLst>
                    <a:ext uri="{9D8B030D-6E8A-4147-A177-3AD203B41FA5}">
                      <a16:colId xmlns:a16="http://schemas.microsoft.com/office/drawing/2014/main" val="57636946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14051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MODE_COD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Meaning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2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Production program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9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Quality</a:t>
                      </a:r>
                      <a:r>
                        <a:rPr lang="en-US" sz="1200" baseline="0" dirty="0" smtClean="0"/>
                        <a:t> (Q-Check …) program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9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Checker program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9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9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666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94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1690393" y="4125571"/>
            <a:ext cx="1060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Design</a:t>
            </a:r>
            <a:endParaRPr lang="de-DE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439288" y="3713905"/>
            <a:ext cx="121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Customer</a:t>
            </a:r>
            <a:endParaRPr lang="de-DE" sz="1600" b="1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509617" y="4328737"/>
            <a:ext cx="504056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385994" y="2519907"/>
            <a:ext cx="504056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860462" y="2229075"/>
            <a:ext cx="864096" cy="529317"/>
            <a:chOff x="4572000" y="1751330"/>
            <a:chExt cx="864096" cy="529317"/>
          </a:xfrm>
        </p:grpSpPr>
        <p:sp>
          <p:nvSpPr>
            <p:cNvPr id="69" name="Rounded Rectangle 68"/>
            <p:cNvSpPr/>
            <p:nvPr/>
          </p:nvSpPr>
          <p:spPr>
            <a:xfrm>
              <a:off x="4599979" y="1751330"/>
              <a:ext cx="836117" cy="5293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72000" y="1846711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(WL)BI</a:t>
              </a:r>
              <a:endParaRPr lang="de-DE" sz="1600" b="1" dirty="0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 flipV="1">
            <a:off x="6513219" y="2519905"/>
            <a:ext cx="504056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890050" y="2218249"/>
            <a:ext cx="900101" cy="529317"/>
            <a:chOff x="3633474" y="1844824"/>
            <a:chExt cx="900101" cy="529317"/>
          </a:xfrm>
        </p:grpSpPr>
        <p:sp>
          <p:nvSpPr>
            <p:cNvPr id="73" name="Rounded Rectangle 72"/>
            <p:cNvSpPr/>
            <p:nvPr/>
          </p:nvSpPr>
          <p:spPr>
            <a:xfrm>
              <a:off x="3633474" y="1844824"/>
              <a:ext cx="900100" cy="5293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82491" y="1940205"/>
              <a:ext cx="751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Prod</a:t>
              </a:r>
              <a:endParaRPr lang="de-DE" sz="1600" b="1" dirty="0"/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V="1">
            <a:off x="7410337" y="2519909"/>
            <a:ext cx="504056" cy="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7017275" y="2206443"/>
            <a:ext cx="708980" cy="529317"/>
            <a:chOff x="5354963" y="1582050"/>
            <a:chExt cx="708980" cy="529317"/>
          </a:xfrm>
        </p:grpSpPr>
        <p:sp>
          <p:nvSpPr>
            <p:cNvPr id="77" name="Rounded Rectangle 76"/>
            <p:cNvSpPr/>
            <p:nvPr/>
          </p:nvSpPr>
          <p:spPr>
            <a:xfrm>
              <a:off x="5354963" y="1582050"/>
              <a:ext cx="708980" cy="5293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44294" y="1677433"/>
              <a:ext cx="530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QC</a:t>
              </a:r>
              <a:endParaRPr lang="de-DE" sz="1600" b="1" dirty="0"/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6614288" y="4320109"/>
            <a:ext cx="132799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916108" y="3883073"/>
            <a:ext cx="504056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916108" y="2519911"/>
            <a:ext cx="26171" cy="27363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614288" y="5256213"/>
            <a:ext cx="132799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574127" y="3456013"/>
            <a:ext cx="132799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860462" y="3146576"/>
            <a:ext cx="1800200" cy="529317"/>
            <a:chOff x="4206580" y="3386308"/>
            <a:chExt cx="1800200" cy="529317"/>
          </a:xfrm>
        </p:grpSpPr>
        <p:sp>
          <p:nvSpPr>
            <p:cNvPr id="85" name="Rounded Rectangle 84"/>
            <p:cNvSpPr/>
            <p:nvPr/>
          </p:nvSpPr>
          <p:spPr>
            <a:xfrm>
              <a:off x="4206580" y="3386308"/>
              <a:ext cx="1800200" cy="5293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298894" y="3481689"/>
              <a:ext cx="17078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HALT / ESD / …</a:t>
              </a:r>
              <a:endParaRPr lang="de-DE" sz="1600" b="1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 flipV="1">
            <a:off x="3060462" y="4328735"/>
            <a:ext cx="18000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860462" y="4064077"/>
            <a:ext cx="1892248" cy="529317"/>
            <a:chOff x="4572000" y="4047313"/>
            <a:chExt cx="1892248" cy="529317"/>
          </a:xfrm>
        </p:grpSpPr>
        <p:sp>
          <p:nvSpPr>
            <p:cNvPr id="89" name="Rounded Rectangle 88"/>
            <p:cNvSpPr/>
            <p:nvPr/>
          </p:nvSpPr>
          <p:spPr>
            <a:xfrm>
              <a:off x="4572000" y="4047313"/>
              <a:ext cx="1800200" cy="5293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72000" y="4142694"/>
              <a:ext cx="1892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Characterization</a:t>
              </a:r>
              <a:endParaRPr lang="de-DE" sz="1600" b="1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023917" y="4052459"/>
            <a:ext cx="1435708" cy="529317"/>
            <a:chOff x="2750356" y="2932710"/>
            <a:chExt cx="1435708" cy="529317"/>
          </a:xfrm>
        </p:grpSpPr>
        <p:sp>
          <p:nvSpPr>
            <p:cNvPr id="92" name="Rounded Rectangle 91"/>
            <p:cNvSpPr/>
            <p:nvPr/>
          </p:nvSpPr>
          <p:spPr>
            <a:xfrm>
              <a:off x="2750356" y="2932710"/>
              <a:ext cx="1358410" cy="5293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817912" y="3028091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Verification</a:t>
              </a:r>
              <a:endParaRPr lang="de-DE" sz="1600" b="1" dirty="0"/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>
            <a:off x="4572041" y="2524006"/>
            <a:ext cx="13085" cy="93200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570988" y="2517856"/>
            <a:ext cx="31745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570988" y="3456013"/>
            <a:ext cx="28947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4584074" y="5256213"/>
            <a:ext cx="276388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006175" y="4032077"/>
            <a:ext cx="68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Data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967103" y="3167981"/>
            <a:ext cx="68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Data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5400000">
            <a:off x="7622197" y="2717461"/>
            <a:ext cx="87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Goods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78183" y="4968181"/>
            <a:ext cx="68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Tools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860462" y="4981579"/>
            <a:ext cx="1800200" cy="529317"/>
            <a:chOff x="4067944" y="5659068"/>
            <a:chExt cx="1800200" cy="529317"/>
          </a:xfrm>
        </p:grpSpPr>
        <p:sp>
          <p:nvSpPr>
            <p:cNvPr id="103" name="Rounded Rectangle 102"/>
            <p:cNvSpPr/>
            <p:nvPr/>
          </p:nvSpPr>
          <p:spPr>
            <a:xfrm>
              <a:off x="4067944" y="5659068"/>
              <a:ext cx="1800200" cy="5293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226635" y="5754449"/>
              <a:ext cx="1482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Applications</a:t>
              </a:r>
              <a:endParaRPr lang="de-DE" sz="1600" b="1" dirty="0"/>
            </a:p>
          </p:txBody>
        </p:sp>
      </p:grpSp>
      <p:sp>
        <p:nvSpPr>
          <p:cNvPr id="105" name="Arc 104"/>
          <p:cNvSpPr/>
          <p:nvPr/>
        </p:nvSpPr>
        <p:spPr>
          <a:xfrm>
            <a:off x="6435204" y="1405064"/>
            <a:ext cx="2586461" cy="4532568"/>
          </a:xfrm>
          <a:prstGeom prst="arc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Arc 105"/>
          <p:cNvSpPr/>
          <p:nvPr/>
        </p:nvSpPr>
        <p:spPr>
          <a:xfrm rot="16200000">
            <a:off x="2182159" y="1344376"/>
            <a:ext cx="5363652" cy="5507730"/>
          </a:xfrm>
          <a:prstGeom prst="arc">
            <a:avLst>
              <a:gd name="adj1" fmla="val 16200000"/>
              <a:gd name="adj2" fmla="val 21567287"/>
            </a:avLst>
          </a:prstGeom>
          <a:ln w="952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306499" y="1556764"/>
            <a:ext cx="0" cy="6496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293358" y="1556763"/>
            <a:ext cx="0" cy="6496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344231" y="1556762"/>
            <a:ext cx="0" cy="6496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860462" y="1151757"/>
            <a:ext cx="2865793" cy="529317"/>
            <a:chOff x="7144804" y="3740406"/>
            <a:chExt cx="1171612" cy="529317"/>
          </a:xfrm>
        </p:grpSpPr>
        <p:sp>
          <p:nvSpPr>
            <p:cNvPr id="111" name="Rounded Rectangle 110"/>
            <p:cNvSpPr/>
            <p:nvPr/>
          </p:nvSpPr>
          <p:spPr>
            <a:xfrm>
              <a:off x="7144804" y="3740406"/>
              <a:ext cx="1171612" cy="5293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31659" y="3835787"/>
              <a:ext cx="360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Quality</a:t>
              </a:r>
              <a:endParaRPr lang="de-DE" sz="1600" b="1" dirty="0"/>
            </a:p>
          </p:txBody>
        </p:sp>
      </p:grpSp>
      <p:sp>
        <p:nvSpPr>
          <p:cNvPr id="113" name="Arc 112"/>
          <p:cNvSpPr/>
          <p:nvPr/>
        </p:nvSpPr>
        <p:spPr>
          <a:xfrm>
            <a:off x="6339773" y="1272171"/>
            <a:ext cx="2826642" cy="4941199"/>
          </a:xfrm>
          <a:prstGeom prst="arc">
            <a:avLst/>
          </a:prstGeom>
          <a:ln w="12700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Box 113"/>
          <p:cNvSpPr txBox="1"/>
          <p:nvPr/>
        </p:nvSpPr>
        <p:spPr>
          <a:xfrm rot="3623302">
            <a:off x="8635721" y="1896281"/>
            <a:ext cx="68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8D</a:t>
            </a:r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3623302">
            <a:off x="8278347" y="2112305"/>
            <a:ext cx="68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</a:t>
            </a:r>
            <a:endParaRPr lang="de-DE" sz="1600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584074" y="3456013"/>
            <a:ext cx="7069" cy="87272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585126" y="4328739"/>
            <a:ext cx="13086" cy="92747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798012" y="37139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598212" y="7917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598212" y="19086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606324" y="192645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400" dirty="0">
                <a:solidFill>
                  <a:srgbClr val="FF0000"/>
                </a:solidFill>
              </a:rPr>
              <a:t>4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721995" y="191375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602064" y="28639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400" dirty="0">
                <a:solidFill>
                  <a:srgbClr val="FF0000"/>
                </a:solidFill>
              </a:rPr>
              <a:t>6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602064" y="37864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596588" y="47225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en-US" sz="2400" dirty="0">
                <a:solidFill>
                  <a:srgbClr val="FF0000"/>
                </a:solidFill>
              </a:rPr>
              <a:t>8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20164" y="4593394"/>
            <a:ext cx="315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flow for WS &amp; 1 flow for FT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127" idx="1"/>
          </p:cNvCxnSpPr>
          <p:nvPr/>
        </p:nvCxnSpPr>
        <p:spPr>
          <a:xfrm flipH="1" flipV="1">
            <a:off x="6339773" y="4370631"/>
            <a:ext cx="2080391" cy="40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01032" y="495698"/>
            <a:ext cx="468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(multiple flows for WS ?) &amp; multiple flows for FT</a:t>
            </a:r>
            <a:endParaRPr lang="en-US" dirty="0"/>
          </a:p>
        </p:txBody>
      </p:sp>
      <p:cxnSp>
        <p:nvCxnSpPr>
          <p:cNvPr id="131" name="Straight Arrow Connector 130"/>
          <p:cNvCxnSpPr>
            <a:stCxn id="130" idx="2"/>
          </p:cNvCxnSpPr>
          <p:nvPr/>
        </p:nvCxnSpPr>
        <p:spPr>
          <a:xfrm>
            <a:off x="2841994" y="865030"/>
            <a:ext cx="2608968" cy="237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08079" y="777778"/>
            <a:ext cx="331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“Qualification” in Micronas terms</a:t>
            </a:r>
            <a:endParaRPr lang="en-US" dirty="0"/>
          </a:p>
        </p:txBody>
      </p:sp>
      <p:cxnSp>
        <p:nvCxnSpPr>
          <p:cNvPr id="136" name="Straight Arrow Connector 135"/>
          <p:cNvCxnSpPr/>
          <p:nvPr/>
        </p:nvCxnSpPr>
        <p:spPr>
          <a:xfrm flipH="1">
            <a:off x="6750413" y="641274"/>
            <a:ext cx="959752" cy="78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230289" y="206362"/>
            <a:ext cx="339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program can be run in Quality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7468802" y="495630"/>
            <a:ext cx="47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can make their own programs (not tests!)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8179713" y="983503"/>
            <a:ext cx="415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QC test program is part of Production flow</a:t>
            </a:r>
            <a:endParaRPr lang="en-US" dirty="0"/>
          </a:p>
        </p:txBody>
      </p:sp>
      <p:cxnSp>
        <p:nvCxnSpPr>
          <p:cNvPr id="142" name="Straight Arrow Connector 141"/>
          <p:cNvCxnSpPr>
            <a:stCxn id="141" idx="1"/>
          </p:cNvCxnSpPr>
          <p:nvPr/>
        </p:nvCxnSpPr>
        <p:spPr>
          <a:xfrm flipH="1">
            <a:off x="7511207" y="1168169"/>
            <a:ext cx="668506" cy="121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61786" y="1523533"/>
            <a:ext cx="300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(WL)BI with MSCT, then it is </a:t>
            </a:r>
            <a:br>
              <a:rPr lang="en-US" dirty="0" smtClean="0"/>
            </a:br>
            <a:r>
              <a:rPr lang="en-US" dirty="0" smtClean="0"/>
              <a:t>part of a WS production flow</a:t>
            </a:r>
            <a:endParaRPr lang="en-US" dirty="0"/>
          </a:p>
        </p:txBody>
      </p:sp>
      <p:cxnSp>
        <p:nvCxnSpPr>
          <p:cNvPr id="146" name="Straight Arrow Connector 145"/>
          <p:cNvCxnSpPr>
            <a:stCxn id="145" idx="3"/>
          </p:cNvCxnSpPr>
          <p:nvPr/>
        </p:nvCxnSpPr>
        <p:spPr>
          <a:xfrm>
            <a:off x="3270879" y="1846699"/>
            <a:ext cx="1810963" cy="51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31383" y="5314089"/>
            <a:ext cx="26698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multiple flows for WS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multiple flows for FT</a:t>
            </a:r>
          </a:p>
          <a:p>
            <a:pPr algn="ctr"/>
            <a:r>
              <a:rPr lang="en-US" dirty="0" smtClean="0"/>
              <a:t>(normally such flows have </a:t>
            </a:r>
            <a:br>
              <a:rPr lang="en-US" dirty="0" smtClean="0"/>
            </a:br>
            <a:r>
              <a:rPr lang="en-US" dirty="0" smtClean="0"/>
              <a:t>only a single TP in them)</a:t>
            </a:r>
            <a:endParaRPr lang="en-US" dirty="0"/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1754362" y="4464125"/>
            <a:ext cx="1649850" cy="134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1811862" y="5415514"/>
            <a:ext cx="3291695" cy="36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890696" y="5951786"/>
            <a:ext cx="1800200" cy="529317"/>
            <a:chOff x="4067944" y="5659068"/>
            <a:chExt cx="1800200" cy="529317"/>
          </a:xfrm>
        </p:grpSpPr>
        <p:sp>
          <p:nvSpPr>
            <p:cNvPr id="162" name="Rounded Rectangle 161"/>
            <p:cNvSpPr/>
            <p:nvPr/>
          </p:nvSpPr>
          <p:spPr>
            <a:xfrm>
              <a:off x="4067944" y="5659068"/>
              <a:ext cx="1800200" cy="5293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226635" y="5754449"/>
              <a:ext cx="14828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Sales</a:t>
              </a:r>
              <a:endParaRPr lang="de-DE" sz="1600" b="1" dirty="0"/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4462290" y="564439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850" y="800100"/>
            <a:ext cx="869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Project zip file </a:t>
            </a:r>
            <a:r>
              <a:rPr lang="en-US" dirty="0" smtClean="0"/>
              <a:t>= MIR-FAML_ID + .zip </a:t>
            </a:r>
            <a:r>
              <a:rPr lang="en-US" dirty="0" err="1" smtClean="0"/>
              <a:t>eg</a:t>
            </a:r>
            <a:r>
              <a:rPr lang="en-US" dirty="0" smtClean="0"/>
              <a:t> : </a:t>
            </a:r>
            <a:r>
              <a:rPr lang="en-US" dirty="0" smtClean="0">
                <a:sym typeface="Wingdings" panose="05000000000000000000" pitchFamily="2" charset="2"/>
              </a:rPr>
              <a:t>HATC project MIR-FAMLY_ID = HATC  “HATC.zip”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849" y="1451491"/>
            <a:ext cx="70000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JOB_NAM = product/die + [NP] + D* + C + n</a:t>
            </a:r>
            <a:br>
              <a:rPr lang="en-US" dirty="0" smtClean="0"/>
            </a:br>
            <a:r>
              <a:rPr lang="en-US" dirty="0" smtClean="0"/>
              <a:t>                      D* = the temperature (absolute), sign is P or N</a:t>
            </a:r>
            <a:br>
              <a:rPr lang="en-US" dirty="0" smtClean="0"/>
            </a:br>
            <a:r>
              <a:rPr lang="en-US" dirty="0" smtClean="0"/>
              <a:t>	     C = C (</a:t>
            </a:r>
            <a:r>
              <a:rPr lang="en-US" dirty="0" err="1" smtClean="0"/>
              <a:t>celcius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     n = sequence number in the product/die </a:t>
            </a:r>
          </a:p>
          <a:p>
            <a:endParaRPr lang="en-US" dirty="0"/>
          </a:p>
          <a:p>
            <a:r>
              <a:rPr lang="en-US" dirty="0" smtClean="0"/>
              <a:t>Example : HATCP150C2 </a:t>
            </a:r>
            <a:r>
              <a:rPr lang="en-US" dirty="0" smtClean="0">
                <a:sym typeface="Wingdings" panose="05000000000000000000" pitchFamily="2" charset="2"/>
              </a:rPr>
              <a:t> die = HATC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          temperature = P150C = +150*C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                            2 : second program in the flow that uses 150*C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849" y="3995678"/>
            <a:ext cx="62846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MIR – </a:t>
            </a:r>
            <a:r>
              <a:rPr lang="en-US" b="1" dirty="0" smtClean="0"/>
              <a:t>OPER_FREQ = </a:t>
            </a:r>
            <a:r>
              <a:rPr lang="en-US" b="1" dirty="0"/>
              <a:t>MIR – TEST_COD</a:t>
            </a:r>
          </a:p>
          <a:p>
            <a:r>
              <a:rPr lang="en-US" b="1" dirty="0" smtClean="0"/>
              <a:t> </a:t>
            </a:r>
            <a:endParaRPr lang="en-US" b="1" dirty="0"/>
          </a:p>
          <a:p>
            <a:r>
              <a:rPr lang="en-US" dirty="0" smtClean="0"/>
              <a:t> = product/die + n</a:t>
            </a:r>
            <a:br>
              <a:rPr lang="en-US" dirty="0" smtClean="0"/>
            </a:br>
            <a:r>
              <a:rPr lang="en-US" dirty="0" smtClean="0"/>
              <a:t>                   </a:t>
            </a:r>
            <a:r>
              <a:rPr lang="en-US" dirty="0" err="1" smtClean="0"/>
              <a:t>n</a:t>
            </a:r>
            <a:r>
              <a:rPr lang="en-US" dirty="0" smtClean="0"/>
              <a:t> = sequence number in the product/die </a:t>
            </a:r>
          </a:p>
          <a:p>
            <a:endParaRPr lang="en-US" dirty="0"/>
          </a:p>
          <a:p>
            <a:r>
              <a:rPr lang="en-US" dirty="0" smtClean="0"/>
              <a:t>Example : HATC2 </a:t>
            </a:r>
            <a:r>
              <a:rPr lang="en-US" dirty="0" smtClean="0">
                <a:sym typeface="Wingdings" panose="05000000000000000000" pitchFamily="2" charset="2"/>
              </a:rPr>
              <a:t> die = HATC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 2 = second test program to ‘make’ die ‘HATC’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3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3" y="229364"/>
            <a:ext cx="5563493" cy="63843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171825" y="1285875"/>
            <a:ext cx="32004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0453" y="0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MIR</a:t>
            </a:r>
            <a:endParaRPr lang="en-US" sz="12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09950" y="1406684"/>
            <a:ext cx="2952750" cy="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03624" y="1562914"/>
            <a:ext cx="3349551" cy="1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409950" y="1697328"/>
            <a:ext cx="2943225" cy="1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43175" y="1826894"/>
            <a:ext cx="3810000" cy="3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92686" y="1961437"/>
            <a:ext cx="3460489" cy="1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71825" y="2121866"/>
            <a:ext cx="3181350" cy="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92686" y="2250955"/>
            <a:ext cx="3460489" cy="2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71825" y="2391456"/>
            <a:ext cx="3181350" cy="1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52775" y="2521596"/>
            <a:ext cx="3200400" cy="2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09975" y="2654996"/>
            <a:ext cx="2743200" cy="3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62200" y="2797971"/>
            <a:ext cx="3990975" cy="3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09950" y="2953925"/>
            <a:ext cx="2943225" cy="1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638941" y="3097249"/>
            <a:ext cx="2714234" cy="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86391" y="3231621"/>
            <a:ext cx="4066784" cy="8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05616" y="3353063"/>
            <a:ext cx="2647559" cy="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409950" y="3524518"/>
            <a:ext cx="2943225" cy="2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05616" y="3650251"/>
            <a:ext cx="2647559" cy="2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38810" y="3782113"/>
            <a:ext cx="3314365" cy="1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753116" y="3921926"/>
            <a:ext cx="3600059" cy="1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683331" y="4054366"/>
            <a:ext cx="3669844" cy="1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71825" y="4198972"/>
            <a:ext cx="3181350" cy="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521406" y="4335640"/>
            <a:ext cx="3831769" cy="2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753116" y="4468896"/>
            <a:ext cx="3600059" cy="1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286391" y="4608735"/>
            <a:ext cx="4066784" cy="3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543175" y="4759713"/>
            <a:ext cx="3810000" cy="1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93222" y="4908195"/>
            <a:ext cx="3859953" cy="1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03624" y="5050973"/>
            <a:ext cx="3349551" cy="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251274" y="5191810"/>
            <a:ext cx="3101901" cy="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003624" y="5328473"/>
            <a:ext cx="3349551" cy="2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609975" y="5488404"/>
            <a:ext cx="2743200" cy="1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490503" y="5617751"/>
            <a:ext cx="3862672" cy="2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90503" y="5764791"/>
            <a:ext cx="3862672" cy="1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003624" y="5906417"/>
            <a:ext cx="3349551" cy="1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3116" y="6047887"/>
            <a:ext cx="3600059" cy="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90503" y="6189356"/>
            <a:ext cx="3862672" cy="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892686" y="6315205"/>
            <a:ext cx="3460489" cy="1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003624" y="6456358"/>
            <a:ext cx="3349551" cy="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353175" y="2408614"/>
            <a:ext cx="3260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In test program = “Product” for Final test, “Die” for probing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353175" y="3936904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Not used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342374" y="4093567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Not used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42325" y="4221167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In test program (flow)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42325" y="4372789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In test program (flow)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09674" y="5068699"/>
            <a:ext cx="4193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In test program (flow) </a:t>
            </a:r>
            <a:r>
              <a:rPr lang="en-US" sz="1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product/die and a sequence number starting with 0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23324" y="5503294"/>
            <a:ext cx="3260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In test program = “Product” for Final test, “Die” for probing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09674" y="2676888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project, = MSCT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62700" y="1172289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OS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72225" y="1307325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OS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372225" y="1472994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ATE hook, standard = empty, will be hooked up to SCT function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72225" y="1604965"/>
            <a:ext cx="2478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UI </a:t>
            </a:r>
            <a:r>
              <a:rPr lang="en-US" sz="1000" dirty="0" smtClean="0">
                <a:solidFill>
                  <a:srgbClr val="FF0000"/>
                </a:solidFill>
              </a:rPr>
              <a:t>(is crucial that this one is correct!!!)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72225" y="1725742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Not used ?!?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72225" y="186038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Not used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80474" y="2012008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Not used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380474" y="2144929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Not used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62700" y="2273074"/>
            <a:ext cx="2478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UI </a:t>
            </a:r>
            <a:r>
              <a:rPr lang="en-US" sz="1000" dirty="0" smtClean="0">
                <a:solidFill>
                  <a:srgbClr val="FF0000"/>
                </a:solidFill>
              </a:rPr>
              <a:t>(is crucial that this one is correct!!!)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23324" y="2549324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ATE hook, standard = empty, will be hooked up to SCT function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292875" y="2980005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The git hash ?!?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306076" y="3118994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UI (=</a:t>
            </a:r>
            <a:r>
              <a:rPr lang="en-US" sz="1000" dirty="0" err="1" smtClean="0">
                <a:solidFill>
                  <a:srgbClr val="0070C0"/>
                </a:solidFill>
              </a:rPr>
              <a:t>Splitlot</a:t>
            </a:r>
            <a:r>
              <a:rPr lang="en-US" sz="1000" dirty="0" smtClean="0">
                <a:solidFill>
                  <a:srgbClr val="0070C0"/>
                </a:solidFill>
              </a:rPr>
              <a:t>)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92875" y="3253495"/>
            <a:ext cx="2037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OS = the user that is logged 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301051" y="3416809"/>
            <a:ext cx="2013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= ‘TEF’ (Test Execution Framework)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301051" y="3551310"/>
            <a:ext cx="16193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= the tag on the ‘TEF’ in GIT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03639" y="3690267"/>
            <a:ext cx="2012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=product/die &amp; </a:t>
            </a:r>
            <a:r>
              <a:rPr lang="en-US" sz="1000" dirty="0" err="1" smtClean="0">
                <a:solidFill>
                  <a:srgbClr val="FF0000"/>
                </a:solidFill>
              </a:rPr>
              <a:t>sequencial</a:t>
            </a:r>
            <a:r>
              <a:rPr lang="en-US" sz="1000" dirty="0" smtClean="0">
                <a:solidFill>
                  <a:srgbClr val="FF0000"/>
                </a:solidFill>
              </a:rPr>
              <a:t> number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305835" y="3819827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In test program (flow)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292875" y="4649804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OS (DNS domain name?)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301051" y="4801539"/>
            <a:ext cx="3687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C000"/>
                </a:solidFill>
              </a:rPr>
              <a:t>??? Need to talk to IT to see if we can resolve this ‘automagically’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314162" y="4500243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UI ? </a:t>
            </a:r>
            <a:r>
              <a:rPr lang="en-US" sz="1000" dirty="0" smtClean="0"/>
              <a:t>… do we have lasers ? </a:t>
            </a:r>
            <a:endParaRPr 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292875" y="6198928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ATE hook, standard = empty, will be hooked up to SCT function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16120" y="6330568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Not used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278202" y="6075817"/>
            <a:ext cx="5913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C000"/>
                </a:solidFill>
              </a:rPr>
              <a:t>??? This comes from a test (if applicable), but the test is executed AFTER the MIR is written </a:t>
            </a:r>
            <a:r>
              <a:rPr lang="en-US" sz="1000" dirty="0" smtClean="0"/>
              <a:t>… need for a hook!</a:t>
            </a:r>
            <a:endParaRPr lang="en-US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278202" y="5942482"/>
            <a:ext cx="3187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C000"/>
                </a:solidFill>
              </a:rPr>
              <a:t>Shall we use this ??? If so, it must be a part from the flow.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292875" y="2828033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project, = die/</a:t>
            </a:r>
            <a:r>
              <a:rPr lang="en-US" sz="1000" dirty="0" err="1" smtClean="0">
                <a:solidFill>
                  <a:srgbClr val="0070C0"/>
                </a:solidFill>
              </a:rPr>
              <a:t>product+temperature+nr</a:t>
            </a:r>
            <a:r>
              <a:rPr lang="en-US" sz="1000" dirty="0" smtClean="0">
                <a:solidFill>
                  <a:srgbClr val="0070C0"/>
                </a:solidFill>
              </a:rPr>
              <a:t> </a:t>
            </a:r>
            <a:r>
              <a:rPr lang="en-US" sz="1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HATCM40C1 = HATC (die), M40C (-40C), 1 </a:t>
            </a:r>
          </a:p>
          <a:p>
            <a:r>
              <a:rPr lang="en-US" sz="10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1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                                                                                                                          (first TP with that temperature)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5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3" y="1052091"/>
            <a:ext cx="6522518" cy="458671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352800" y="2295525"/>
            <a:ext cx="4067175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3263" y="775092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SDR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19975" y="2181940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Always ‘1’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52800" y="2457510"/>
            <a:ext cx="4067175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19975" y="2343925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Always ‘1’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05325" y="2619495"/>
            <a:ext cx="2914650" cy="22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19975" y="2505910"/>
            <a:ext cx="12747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flow meta data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57625" y="2794756"/>
            <a:ext cx="3562350" cy="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84522" y="2966389"/>
            <a:ext cx="3735453" cy="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19975" y="2667894"/>
            <a:ext cx="3480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Indirect from flow meta data </a:t>
            </a:r>
            <a:r>
              <a:rPr lang="en-US" sz="1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0, 1, … k-1 (always start with 0)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9975" y="2839193"/>
            <a:ext cx="27799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flow meta data (Prober/</a:t>
            </a:r>
            <a:r>
              <a:rPr lang="en-US" sz="1000" dirty="0" err="1" smtClean="0">
                <a:solidFill>
                  <a:srgbClr val="0070C0"/>
                </a:solidFill>
              </a:rPr>
              <a:t>leadframe</a:t>
            </a:r>
            <a:r>
              <a:rPr lang="en-US" sz="1000" dirty="0" smtClean="0">
                <a:solidFill>
                  <a:srgbClr val="0070C0"/>
                </a:solidFill>
              </a:rPr>
              <a:t>/leadless)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518660" y="3118668"/>
            <a:ext cx="3901315" cy="1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185285" y="3286673"/>
            <a:ext cx="4234690" cy="2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70985" y="3448658"/>
            <a:ext cx="4348990" cy="1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211892" y="3621649"/>
            <a:ext cx="4208083" cy="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070985" y="3789654"/>
            <a:ext cx="4348990" cy="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185285" y="3951639"/>
            <a:ext cx="4234690" cy="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070985" y="4117757"/>
            <a:ext cx="4348990" cy="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22203" y="4292647"/>
            <a:ext cx="3997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352800" y="4448175"/>
            <a:ext cx="4067175" cy="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684522" y="4610099"/>
            <a:ext cx="3735453" cy="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53362" y="4781423"/>
            <a:ext cx="3866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877087" y="4933950"/>
            <a:ext cx="4542888" cy="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743737" y="5095936"/>
            <a:ext cx="4676238" cy="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934362" y="5267198"/>
            <a:ext cx="3485613" cy="1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460168" y="5441463"/>
            <a:ext cx="3959807" cy="1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02069" y="3153055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flow meta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02069" y="3486397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flow meta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19975" y="3829756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flow meta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02068" y="4172403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flow meta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02067" y="4476913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flow meta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19974" y="4829762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flow meta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19974" y="5138479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From flow meta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81643" y="3344490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ATE hook, standard = empty, will be hooked up to SCT function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31997" y="5318352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ATE hook, standard = empty, will be hooked up to SCT function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02067" y="4996799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ATE hook, standard = empty, will be hooked up to SCT function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02066" y="4663408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ATE hook, standard = empty, will be hooked up to SCT function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02065" y="4349400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ATE hook, standard = empty, will be hooked up to SCT function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02065" y="4016351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ATE hook, standard = empty, will be hooked up to SCT function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02065" y="3683088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ATE hook, standard = empty, will be hooked up to SCT function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02065" y="2992036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ATE hook, standard = empty, will be hooked up to SCT function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0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Widescreen</PresentationFormat>
  <Paragraphs>240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TDK-Micronas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Hören Tom</dc:creator>
  <cp:lastModifiedBy>Hören Tom</cp:lastModifiedBy>
  <cp:revision>41</cp:revision>
  <cp:lastPrinted>2019-11-04T14:16:14Z</cp:lastPrinted>
  <dcterms:created xsi:type="dcterms:W3CDTF">2019-10-31T09:06:18Z</dcterms:created>
  <dcterms:modified xsi:type="dcterms:W3CDTF">2019-12-09T13:53:04Z</dcterms:modified>
</cp:coreProperties>
</file>