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12198350" cy="6859588"/>
  <p:notesSz cx="9144000" cy="6858000"/>
  <p:defaultTextStyle>
    <a:defPPr>
      <a:defRPr lang="de-DE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86" d="100"/>
          <a:sy n="86" d="100"/>
        </p:scale>
        <p:origin x="276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1675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6825-00A8-44AC-AFD8-135A6994A320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560E-2537-4E84-BCC6-75EC7FA40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04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F6B-0479-48D3-8E5D-FB56B54D85F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3AD7-612D-4BA8-A7E1-1736764F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09573" y="2198591"/>
            <a:ext cx="11377613" cy="13262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594281" y="-2"/>
            <a:ext cx="2257175" cy="9381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altLang="de-DE" sz="1500" b="1" u="sng" dirty="0" smtClean="0">
                <a:solidFill>
                  <a:schemeClr val="tx1"/>
                </a:solidFill>
              </a:rPr>
              <a:t>SPELLING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Preferred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language for all charts is English.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de-DE" sz="1500" b="0" dirty="0" smtClean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</a:pPr>
            <a:r>
              <a:rPr lang="en-US" altLang="de-DE" sz="1500" b="1" dirty="0" smtClean="0">
                <a:solidFill>
                  <a:schemeClr val="tx1"/>
                </a:solidFill>
              </a:rPr>
              <a:t>Numerical formats	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No quotation marks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in numbers, e.g. 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2,222,000 instead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of  2”222’000.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numbers with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a comma up from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4 numbers, e.g. 1000,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but 50,000.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The decimal sign in English is a point,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e.g. 3.5.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Add space between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number and unit, e.g.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20 V.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5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algn="l" defTabSz="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  <a:endParaRPr lang="en-US" altLang="de-DE" sz="15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2528403" y="9149"/>
            <a:ext cx="2257175" cy="9740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500" b="1" u="none" noProof="0" dirty="0" smtClean="0"/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u="sng" noProof="0" dirty="0" smtClean="0"/>
              <a:t>TYPOGRAPHY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="1" noProof="0" dirty="0" smtClean="0"/>
              <a:t>TDK Blue</a:t>
            </a:r>
            <a:br>
              <a:rPr lang="en-US" altLang="de-DE" sz="1500" b="1" noProof="0" dirty="0" smtClean="0"/>
            </a:br>
            <a:r>
              <a:rPr lang="en-US" altLang="de-DE" sz="1500" b="0" baseline="0" noProof="0" dirty="0" smtClean="0"/>
              <a:t>RGB 0/70/173.</a:t>
            </a:r>
          </a:p>
          <a:p>
            <a:pPr marL="122810" indent="-12281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Font and font sizes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Font color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Headline Arial bold,</a:t>
            </a:r>
            <a:r>
              <a:rPr lang="en-US" altLang="de-DE" sz="1500" baseline="0" noProof="0" dirty="0" smtClean="0"/>
              <a:t>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26 point, black.</a:t>
            </a:r>
            <a:endParaRPr lang="en-US" altLang="de-DE" sz="1500" noProof="0" dirty="0" smtClean="0"/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Chart content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Arial (Arial Narrow, if necessary),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14 point,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Captions Arial Narrow,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12 point, black</a:t>
            </a:r>
            <a:r>
              <a:rPr lang="en-US" altLang="de-DE" sz="1500" baseline="0" noProof="0" dirty="0" smtClean="0"/>
              <a:t>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/>
              <a:t>Not more than 3 point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sizes in one chart.</a:t>
            </a:r>
            <a:r>
              <a:rPr lang="en-US" altLang="de-DE" sz="1500" noProof="0" dirty="0" smtClean="0"/>
              <a:t> </a:t>
            </a:r>
          </a:p>
          <a:p>
            <a:pPr marL="0" indent="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Enumerations</a:t>
            </a:r>
            <a:endParaRPr lang="en-US" altLang="de-DE" sz="1500" noProof="0" dirty="0" smtClean="0"/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First</a:t>
            </a:r>
            <a:r>
              <a:rPr lang="en-US" altLang="de-DE" sz="1500" baseline="0" noProof="0" dirty="0" smtClean="0"/>
              <a:t> level </a:t>
            </a:r>
            <a:r>
              <a:rPr lang="en-US" altLang="de-DE" sz="1500" baseline="0" noProof="0" dirty="0" smtClean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Black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orange RGB 247/150/70 or in the font color (black).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Second level ¬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Not Sign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Third level ○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White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marR="0" indent="-240084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500" noProof="0" dirty="0" smtClean="0"/>
              <a:t>100% of the font size.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noProof="0" dirty="0" smtClean="0"/>
              <a:t>Bottom line </a:t>
            </a:r>
            <a:r>
              <a:rPr lang="en-US" altLang="de-DE" sz="1500" b="0" noProof="0" dirty="0" smtClean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Don’t forget to fill in the presentation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and the editors</a:t>
            </a:r>
            <a:r>
              <a:rPr lang="en-US" altLang="de-DE" sz="1500" baseline="0" noProof="0" dirty="0" smtClean="0"/>
              <a:t> notes (right side).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baseline="0" noProof="0" dirty="0" smtClean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baseline="0" noProof="0" dirty="0" smtClean="0"/>
              <a:t>Use the predefined design colors.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12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6" y="3840807"/>
            <a:ext cx="11377613" cy="70293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600" baseline="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735169" y="5792619"/>
            <a:ext cx="4024312" cy="215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Department</a:t>
            </a:r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736455" y="598521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Location, Country</a:t>
            </a:r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735039" y="617603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 baseline="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Month</a:t>
            </a:r>
            <a:r>
              <a:rPr lang="en-US" altLang="de-DE" sz="1200" dirty="0" smtClean="0">
                <a:solidFill>
                  <a:srgbClr val="000000"/>
                </a:solidFill>
              </a:rPr>
              <a:t> DD, YYYY</a:t>
            </a:r>
            <a:endParaRPr lang="en-US" altLang="de-DE" sz="1200" dirty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36" y="890423"/>
            <a:ext cx="5772950" cy="540000"/>
          </a:xfrm>
          <a:prstGeom prst="rect">
            <a:avLst/>
          </a:prstGeom>
        </p:spPr>
      </p:pic>
      <p:sp>
        <p:nvSpPr>
          <p:cNvPr id="19" name="Textfeld 15"/>
          <p:cNvSpPr txBox="1"/>
          <p:nvPr userDrawn="1"/>
        </p:nvSpPr>
        <p:spPr>
          <a:xfrm>
            <a:off x="7783394" y="5229994"/>
            <a:ext cx="3999974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6"/>
              </a:buClr>
              <a:buSzPct val="100000"/>
              <a:buFont typeface="Arial" panose="020B0604020202020204" pitchFamily="34" charset="0"/>
              <a:buNone/>
            </a:pP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TDK-Micronas GmbH</a:t>
            </a:r>
          </a:p>
        </p:txBody>
      </p:sp>
      <p:sp>
        <p:nvSpPr>
          <p:cNvPr id="20" name="Textfeld 15"/>
          <p:cNvSpPr txBox="1"/>
          <p:nvPr userDrawn="1"/>
        </p:nvSpPr>
        <p:spPr>
          <a:xfrm>
            <a:off x="7783394" y="5467549"/>
            <a:ext cx="3999974" cy="1751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 Magnetic Sensors </a:t>
            </a:r>
            <a:r>
              <a:rPr lang="en-US" altLang="de-DE" sz="1200" dirty="0" smtClean="0">
                <a:solidFill>
                  <a:srgbClr val="000000"/>
                </a:solidFill>
              </a:rPr>
              <a:t>Business Group</a:t>
            </a:r>
          </a:p>
        </p:txBody>
      </p:sp>
    </p:spTree>
    <p:extLst>
      <p:ext uri="{BB962C8B-B14F-4D97-AF65-F5344CB8AC3E}">
        <p14:creationId xmlns:p14="http://schemas.microsoft.com/office/powerpoint/2010/main" val="206793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76644" cy="504011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85550" cy="504031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sp>
        <p:nvSpPr>
          <p:cNvPr id="1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pic>
        <p:nvPicPr>
          <p:cNvPr id="7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t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pic>
        <p:nvPicPr>
          <p:cNvPr id="3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409579" y="6048309"/>
            <a:ext cx="1137761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sz="1900" b="1" dirty="0" smtClean="0"/>
              <a:t>www.micronas.com</a:t>
            </a:r>
            <a:endParaRPr lang="en-US" altLang="de-DE" sz="1900" b="1" dirty="0">
              <a:sym typeface="Symbol" pitchFamily="18" charset="2"/>
            </a:endParaRPr>
          </a:p>
        </p:txBody>
      </p:sp>
      <p:pic>
        <p:nvPicPr>
          <p:cNvPr id="4" name="Picture 7" descr="TDK CI Mark_blue_RGB_high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4" y="2880667"/>
            <a:ext cx="2680247" cy="6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043" y="208333"/>
            <a:ext cx="7698033" cy="79260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7203" y="1269453"/>
            <a:ext cx="11351540" cy="50548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1" name="Text Box 272"/>
          <p:cNvSpPr txBox="1">
            <a:spLocks noChangeArrowheads="1"/>
          </p:cNvSpPr>
          <p:nvPr userDrawn="1"/>
        </p:nvSpPr>
        <p:spPr bwMode="auto">
          <a:xfrm>
            <a:off x="11643945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60449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3" name="Text Box 285"/>
          <p:cNvSpPr txBox="1">
            <a:spLocks noChangeArrowheads="1"/>
          </p:cNvSpPr>
          <p:nvPr userDrawn="1"/>
        </p:nvSpPr>
        <p:spPr bwMode="auto">
          <a:xfrm>
            <a:off x="5995362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4" name="Text Box 286"/>
          <p:cNvSpPr txBox="1">
            <a:spLocks noChangeArrowheads="1"/>
          </p:cNvSpPr>
          <p:nvPr userDrawn="1"/>
        </p:nvSpPr>
        <p:spPr bwMode="auto">
          <a:xfrm>
            <a:off x="12275436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5" name="Text Box 291"/>
          <p:cNvSpPr txBox="1">
            <a:spLocks noChangeArrowheads="1"/>
          </p:cNvSpPr>
          <p:nvPr userDrawn="1"/>
        </p:nvSpPr>
        <p:spPr bwMode="auto">
          <a:xfrm>
            <a:off x="12218478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16" name="Text Box 280"/>
          <p:cNvSpPr txBox="1">
            <a:spLocks noChangeArrowheads="1"/>
          </p:cNvSpPr>
          <p:nvPr userDrawn="1"/>
        </p:nvSpPr>
        <p:spPr bwMode="auto">
          <a:xfrm>
            <a:off x="12218478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7" name="Text Box 278"/>
          <p:cNvSpPr txBox="1">
            <a:spLocks noChangeArrowheads="1"/>
          </p:cNvSpPr>
          <p:nvPr userDrawn="1"/>
        </p:nvSpPr>
        <p:spPr bwMode="auto">
          <a:xfrm>
            <a:off x="5995362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8" name="Text Box 279"/>
          <p:cNvSpPr txBox="1">
            <a:spLocks noChangeArrowheads="1"/>
          </p:cNvSpPr>
          <p:nvPr userDrawn="1"/>
        </p:nvSpPr>
        <p:spPr bwMode="auto">
          <a:xfrm>
            <a:off x="260449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9" name="Text Box 281"/>
          <p:cNvSpPr txBox="1">
            <a:spLocks noChangeArrowheads="1"/>
          </p:cNvSpPr>
          <p:nvPr userDrawn="1"/>
        </p:nvSpPr>
        <p:spPr bwMode="auto">
          <a:xfrm>
            <a:off x="11643945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0" name="Text Box 286"/>
          <p:cNvSpPr txBox="1">
            <a:spLocks noChangeArrowheads="1"/>
          </p:cNvSpPr>
          <p:nvPr userDrawn="1"/>
        </p:nvSpPr>
        <p:spPr bwMode="auto">
          <a:xfrm>
            <a:off x="-258744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1" name="Text Box 291"/>
          <p:cNvSpPr txBox="1">
            <a:spLocks noChangeArrowheads="1"/>
          </p:cNvSpPr>
          <p:nvPr userDrawn="1"/>
        </p:nvSpPr>
        <p:spPr bwMode="auto">
          <a:xfrm>
            <a:off x="-315702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22" name="Text Box 280"/>
          <p:cNvSpPr txBox="1">
            <a:spLocks noChangeArrowheads="1"/>
          </p:cNvSpPr>
          <p:nvPr userDrawn="1"/>
        </p:nvSpPr>
        <p:spPr bwMode="auto">
          <a:xfrm>
            <a:off x="-315702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3" name="Text Box 285"/>
          <p:cNvSpPr txBox="1">
            <a:spLocks noChangeArrowheads="1"/>
          </p:cNvSpPr>
          <p:nvPr userDrawn="1"/>
        </p:nvSpPr>
        <p:spPr bwMode="auto">
          <a:xfrm>
            <a:off x="7991801" y="-228336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5,60</a:t>
            </a:r>
          </a:p>
        </p:txBody>
      </p:sp>
      <p:sp>
        <p:nvSpPr>
          <p:cNvPr id="30" name="Text Box 244"/>
          <p:cNvSpPr txBox="1">
            <a:spLocks noChangeArrowheads="1"/>
          </p:cNvSpPr>
          <p:nvPr userDrawn="1"/>
        </p:nvSpPr>
        <p:spPr bwMode="auto">
          <a:xfrm>
            <a:off x="417201" y="6528483"/>
            <a:ext cx="8408985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e-DE" sz="13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topic</a:t>
            </a:r>
            <a:endParaRPr lang="en-US" altLang="de-DE" sz="1300" b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sp>
        <p:nvSpPr>
          <p:cNvPr id="32" name="Text Box 304"/>
          <p:cNvSpPr txBox="1">
            <a:spLocks noChangeArrowheads="1"/>
          </p:cNvSpPr>
          <p:nvPr userDrawn="1"/>
        </p:nvSpPr>
        <p:spPr bwMode="auto">
          <a:xfrm>
            <a:off x="8826191" y="6460042"/>
            <a:ext cx="29610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altLang="de-DE" sz="11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TDK-Micronas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YYYY</a:t>
            </a:r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Department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MM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/YY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kern="12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11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‹#›</a:t>
            </a:fld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5" y="313009"/>
            <a:ext cx="3001934" cy="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1219627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43503" indent="-243503" algn="l" defTabSz="1219627" rtl="0" eaLnBrk="1" latinLnBrk="0" hangingPunct="1">
        <a:spcBef>
          <a:spcPts val="0"/>
        </a:spcBef>
        <a:buClr>
          <a:schemeClr val="accent6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8534" indent="-224445" algn="l" defTabSz="1219627" rtl="0" eaLnBrk="1" latinLnBrk="0" hangingPunct="1">
        <a:spcBef>
          <a:spcPts val="0"/>
        </a:spcBef>
        <a:buFont typeface="Arial" panose="020B0604020202020204" pitchFamily="34" charset="0"/>
        <a:buChar char="¬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2037" indent="-213859" algn="l" defTabSz="1219627" rtl="0" eaLnBrk="1" latinLnBrk="0" hangingPunct="1">
        <a:spcBef>
          <a:spcPts val="0"/>
        </a:spcBef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Master Text Format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Headline 2 (additional in case of second line)</a:t>
            </a:r>
            <a:br>
              <a:rPr lang="en-US" smtClean="0"/>
            </a:br>
            <a:r>
              <a:rPr lang="en-US" smtClean="0"/>
              <a:t>Headline 1 (in case of one line only</a:t>
            </a:r>
            <a:r>
              <a:rPr lang="de-DE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Master Text Format</a:t>
            </a:r>
          </a:p>
          <a:p>
            <a:pPr marL="243503" lvl="1" indent="-243503"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dirty="0" smtClean="0"/>
              <a:t>Enumeration of the first level</a:t>
            </a:r>
          </a:p>
          <a:p>
            <a:pPr lvl="1"/>
            <a:r>
              <a:rPr lang="en-US" dirty="0" smtClean="0"/>
              <a:t>Enumeration of the second level	</a:t>
            </a:r>
          </a:p>
          <a:p>
            <a:pPr lvl="2"/>
            <a:r>
              <a:rPr lang="en-US" dirty="0" smtClean="0"/>
              <a:t>Enumeration of the third level</a:t>
            </a:r>
          </a:p>
          <a:p>
            <a:pPr lvl="2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Display of enumerations </a:t>
            </a:r>
            <a:r>
              <a:rPr lang="en-US" altLang="de-DE" sz="2000" b="0" dirty="0" smtClean="0"/>
              <a:t>(alternative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Master Text Format</a:t>
            </a:r>
          </a:p>
          <a:p>
            <a:pPr marL="268288" lvl="1" indent="-268288"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dirty="0" smtClean="0"/>
              <a:t>Enumeration of the first level</a:t>
            </a:r>
          </a:p>
          <a:p>
            <a:pPr marL="268288" lvl="1" indent="-268288"/>
            <a:r>
              <a:rPr lang="en-US" dirty="0" smtClean="0"/>
              <a:t>Enumeration of the second level	</a:t>
            </a:r>
          </a:p>
          <a:p>
            <a:pPr marL="268288" lvl="2" indent="-268288"/>
            <a:r>
              <a:rPr lang="en-US" dirty="0" smtClean="0"/>
              <a:t>Enumeration of the third level</a:t>
            </a:r>
          </a:p>
          <a:p>
            <a:pPr lvl="2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Display of enumerations </a:t>
            </a:r>
            <a:r>
              <a:rPr lang="en-US" altLang="de-DE" sz="2000" b="0" dirty="0" smtClean="0"/>
              <a:t>(alternative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Master Text Format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/>
              <a:t>R</a:t>
            </a:r>
            <a:r>
              <a:rPr lang="en-US" dirty="0" smtClean="0"/>
              <a:t>elated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866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TDK CI 2016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6AD"/>
      </a:accent1>
      <a:accent2>
        <a:srgbClr val="334069"/>
      </a:accent2>
      <a:accent3>
        <a:srgbClr val="9AAFCB"/>
      </a:accent3>
      <a:accent4>
        <a:srgbClr val="A8DDE3"/>
      </a:accent4>
      <a:accent5>
        <a:srgbClr val="F4D35C"/>
      </a:accent5>
      <a:accent6>
        <a:srgbClr val="E878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EEE48158-5E10-4EC3-85E7-F6FF4AD746A8}" vid="{07942E89-A089-48D8-B551-F0A8B929CD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E_unclassified_TDK-Micronas_2019</Template>
  <TotalTime>0</TotalTime>
  <Words>59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Benutzerdefiniertes Design</vt:lpstr>
      <vt:lpstr>PowerPoint Presentation</vt:lpstr>
      <vt:lpstr>Headline 2 (additional in case of second line) Headline 1 (in case of one line only)</vt:lpstr>
      <vt:lpstr>Display of enumerations (alternative 1)</vt:lpstr>
      <vt:lpstr>Display of enumerations (alternative 2)</vt:lpstr>
      <vt:lpstr>Product Related Pages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1</cp:revision>
  <dcterms:created xsi:type="dcterms:W3CDTF">2019-08-16T10:08:02Z</dcterms:created>
  <dcterms:modified xsi:type="dcterms:W3CDTF">2019-08-16T10:08:39Z</dcterms:modified>
</cp:coreProperties>
</file>