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8"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adff10c7b5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1adff10c7b5_2_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b10847073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b1084707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10847073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10847073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10847073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10847073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10847073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10847073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10847073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10847073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b10847073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b10847073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b10847073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b10847073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b4dbb54ff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1b4dbb54ff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4dbb54f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1b4dbb54ff7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b4dbb54f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1b4dbb54ff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10847073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1b108470737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b4dbb54ff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0" name="Google Shape;260;g1b4dbb54ff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b078464d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b078464d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b4dbb54ff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b4dbb54ff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b10847073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b1084707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b10847073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b10847073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b108470737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b10847073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b10847073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b10847073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Combining traditional and algorithmic model -&gt; algorithmic model gives best results but with the help of traditional model it can give better results.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222c87d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222c87d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that only half of predicted value is overlapping with original value. So it justifies the 52% accuracy we got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b222c87d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b222c87d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 though in the correlation matrix tempo is not related to danceability, we can see tempo is given highest importance in the XGBoost model. </a:t>
            </a:r>
            <a:endParaRPr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b10847073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b10847073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dirty="0"/>
              <a:t>Alex: We have pretty thoroughly shown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dff10c7b5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adff10c7b5_2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108470737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1b108470737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108470737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1b108470737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108470737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b108470737_1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adff10c7b5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1adff10c7b5_2_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b0fe2b8c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b0fe2b8c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10847073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1084707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FB Campus">
  <p:cSld name="Title Slide - FB Campus">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4" descr="A picture containing man, table, blue, holding&#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63" name="Google Shape;63;p14" descr="A picture containing outdoor, holding, person, standing&#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4" name="Google Shape;64;p14"/>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628650" y="1369219"/>
            <a:ext cx="7886700" cy="26058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2100"/>
              <a:buNone/>
              <a:defRPr>
                <a:solidFill>
                  <a:srgbClr val="595959"/>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Char char="•"/>
              <a:defRPr>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Char char="•"/>
              <a:defRPr>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5"/>
          <p:cNvSpPr txBox="1">
            <a:spLocks noGrp="1"/>
          </p:cNvSpPr>
          <p:nvPr>
            <p:ph type="title"/>
          </p:nvPr>
        </p:nvSpPr>
        <p:spPr>
          <a:xfrm>
            <a:off x="640753" y="377713"/>
            <a:ext cx="7874597" cy="7906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3000"/>
              <a:buFont typeface="Arial"/>
              <a:buNone/>
              <a:defRPr sz="3000" b="1">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lnSpc>
                <a:spcPct val="90000"/>
              </a:lnSpc>
              <a:spcBef>
                <a:spcPts val="400"/>
              </a:spcBef>
              <a:spcAft>
                <a:spcPts val="0"/>
              </a:spcAft>
              <a:buClr>
                <a:srgbClr val="888888"/>
              </a:buClr>
              <a:buSzPts val="1100"/>
              <a:buNone/>
              <a:defRPr sz="1100">
                <a:solidFill>
                  <a:srgbClr val="888888"/>
                </a:solidFill>
              </a:defRPr>
            </a:lvl6pPr>
            <a:lvl7pPr marL="3200400" lvl="6" indent="-228600" algn="l">
              <a:lnSpc>
                <a:spcPct val="90000"/>
              </a:lnSpc>
              <a:spcBef>
                <a:spcPts val="400"/>
              </a:spcBef>
              <a:spcAft>
                <a:spcPts val="0"/>
              </a:spcAft>
              <a:buClr>
                <a:srgbClr val="888888"/>
              </a:buClr>
              <a:buSzPts val="1100"/>
              <a:buNone/>
              <a:defRPr sz="1100">
                <a:solidFill>
                  <a:srgbClr val="888888"/>
                </a:solidFill>
              </a:defRPr>
            </a:lvl7pPr>
            <a:lvl8pPr marL="3657600" lvl="7" indent="-228600" algn="l">
              <a:lnSpc>
                <a:spcPct val="90000"/>
              </a:lnSpc>
              <a:spcBef>
                <a:spcPts val="400"/>
              </a:spcBef>
              <a:spcAft>
                <a:spcPts val="0"/>
              </a:spcAft>
              <a:buClr>
                <a:srgbClr val="888888"/>
              </a:buClr>
              <a:buSzPts val="1100"/>
              <a:buNone/>
              <a:defRPr sz="1100">
                <a:solidFill>
                  <a:srgbClr val="888888"/>
                </a:solidFill>
              </a:defRPr>
            </a:lvl8pPr>
            <a:lvl9pPr marL="4114800" lvl="8" indent="-228600" algn="l">
              <a:lnSpc>
                <a:spcPct val="90000"/>
              </a:lnSpc>
              <a:spcBef>
                <a:spcPts val="400"/>
              </a:spcBef>
              <a:spcAft>
                <a:spcPts val="0"/>
              </a:spcAft>
              <a:buClr>
                <a:srgbClr val="888888"/>
              </a:buClr>
              <a:buSzPts val="1100"/>
              <a:buNone/>
              <a:defRPr sz="1100">
                <a:solidFill>
                  <a:srgbClr val="888888"/>
                </a:solidFill>
              </a:defRPr>
            </a:lvl9pPr>
          </a:lstStyle>
          <a:p>
            <a:endParaRPr/>
          </a:p>
        </p:txBody>
      </p:sp>
      <p:sp>
        <p:nvSpPr>
          <p:cNvPr id="71" name="Google Shape;71;p16"/>
          <p:cNvSpPr txBox="1">
            <a:spLocks noGrp="1"/>
          </p:cNvSpPr>
          <p:nvPr>
            <p:ph type="title"/>
          </p:nvPr>
        </p:nvSpPr>
        <p:spPr>
          <a:xfrm>
            <a:off x="1143000" y="1008935"/>
            <a:ext cx="6858000" cy="1562816"/>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rgbClr val="595959"/>
              </a:buClr>
              <a:buSzPts val="4100"/>
              <a:buFont typeface="Arial"/>
              <a:buNone/>
              <a:defRPr sz="4100" b="1" cap="none">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72"/>
        <p:cNvGrpSpPr/>
        <p:nvPr/>
      </p:nvGrpSpPr>
      <p:grpSpPr>
        <a:xfrm>
          <a:off x="0" y="0"/>
          <a:ext cx="0" cy="0"/>
          <a:chOff x="0" y="0"/>
          <a:chExt cx="0" cy="0"/>
        </a:xfrm>
      </p:grpSpPr>
      <p:sp>
        <p:nvSpPr>
          <p:cNvPr id="73" name="Google Shape;73;p17"/>
          <p:cNvSpPr txBox="1">
            <a:spLocks noGrp="1"/>
          </p:cNvSpPr>
          <p:nvPr>
            <p:ph type="body" idx="1"/>
          </p:nvPr>
        </p:nvSpPr>
        <p:spPr>
          <a:xfrm>
            <a:off x="628649" y="1369219"/>
            <a:ext cx="3886199" cy="257585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7"/>
          <p:cNvSpPr txBox="1">
            <a:spLocks noGrp="1"/>
          </p:cNvSpPr>
          <p:nvPr>
            <p:ph type="body" idx="2"/>
          </p:nvPr>
        </p:nvSpPr>
        <p:spPr>
          <a:xfrm>
            <a:off x="4629149" y="1369219"/>
            <a:ext cx="3886199" cy="257585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7"/>
          <p:cNvSpPr txBox="1">
            <a:spLocks noGrp="1"/>
          </p:cNvSpPr>
          <p:nvPr>
            <p:ph type="title"/>
          </p:nvPr>
        </p:nvSpPr>
        <p:spPr>
          <a:xfrm>
            <a:off x="640753" y="375585"/>
            <a:ext cx="7862495" cy="790687"/>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200"/>
              <a:buFont typeface="Arial"/>
              <a:buNone/>
              <a:defRPr sz="3200" b="1">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76"/>
        <p:cNvGrpSpPr/>
        <p:nvPr/>
      </p:nvGrpSpPr>
      <p:grpSpPr>
        <a:xfrm>
          <a:off x="0" y="0"/>
          <a:ext cx="0" cy="0"/>
          <a:chOff x="0" y="0"/>
          <a:chExt cx="0" cy="0"/>
        </a:xfrm>
      </p:grpSpPr>
      <p:sp>
        <p:nvSpPr>
          <p:cNvPr id="77" name="Google Shape;77;p18"/>
          <p:cNvSpPr txBox="1">
            <a:spLocks noGrp="1"/>
          </p:cNvSpPr>
          <p:nvPr>
            <p:ph type="body" idx="1"/>
          </p:nvPr>
        </p:nvSpPr>
        <p:spPr>
          <a:xfrm>
            <a:off x="627459" y="1878806"/>
            <a:ext cx="3882663" cy="20741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sz="1500">
                <a:latin typeface="Arial"/>
                <a:ea typeface="Arial"/>
                <a:cs typeface="Arial"/>
                <a:sym typeface="Arial"/>
              </a:defRPr>
            </a:lvl3pPr>
            <a:lvl4pPr marL="1828800" lvl="3" indent="-323850" algn="l">
              <a:lnSpc>
                <a:spcPct val="90000"/>
              </a:lnSpc>
              <a:spcBef>
                <a:spcPts val="400"/>
              </a:spcBef>
              <a:spcAft>
                <a:spcPts val="0"/>
              </a:spcAft>
              <a:buClr>
                <a:schemeClr val="dk1"/>
              </a:buClr>
              <a:buSzPts val="1500"/>
              <a:buChar char="•"/>
              <a:defRPr sz="1500">
                <a:latin typeface="Arial"/>
                <a:ea typeface="Arial"/>
                <a:cs typeface="Arial"/>
                <a:sym typeface="Arial"/>
              </a:defRPr>
            </a:lvl4pPr>
            <a:lvl5pPr marL="2286000" lvl="4" indent="-323850" algn="l">
              <a:lnSpc>
                <a:spcPct val="90000"/>
              </a:lnSpc>
              <a:spcBef>
                <a:spcPts val="400"/>
              </a:spcBef>
              <a:spcAft>
                <a:spcPts val="0"/>
              </a:spcAft>
              <a:buClr>
                <a:schemeClr val="dk1"/>
              </a:buClr>
              <a:buSzPts val="1500"/>
              <a:buChar char="•"/>
              <a:defRPr sz="1500">
                <a:latin typeface="Arial"/>
                <a:ea typeface="Arial"/>
                <a:cs typeface="Arial"/>
                <a:sym typeface="Arial"/>
              </a:defRPr>
            </a:lvl5pPr>
            <a:lvl6pPr marL="2743200" lvl="5" indent="-304800" algn="l">
              <a:lnSpc>
                <a:spcPct val="90000"/>
              </a:lnSpc>
              <a:spcBef>
                <a:spcPts val="400"/>
              </a:spcBef>
              <a:spcAft>
                <a:spcPts val="0"/>
              </a:spcAft>
              <a:buClr>
                <a:schemeClr val="dk1"/>
              </a:buClr>
              <a:buSzPts val="1200"/>
              <a:buChar char="•"/>
              <a:defRPr sz="1200"/>
            </a:lvl6pPr>
            <a:lvl7pPr marL="3200400" lvl="6" indent="-304800" algn="l">
              <a:lnSpc>
                <a:spcPct val="90000"/>
              </a:lnSpc>
              <a:spcBef>
                <a:spcPts val="400"/>
              </a:spcBef>
              <a:spcAft>
                <a:spcPts val="0"/>
              </a:spcAft>
              <a:buClr>
                <a:schemeClr val="dk1"/>
              </a:buClr>
              <a:buSzPts val="1200"/>
              <a:buChar char="•"/>
              <a:defRPr sz="1200"/>
            </a:lvl7pPr>
            <a:lvl8pPr marL="3657600" lvl="7" indent="-304800" algn="l">
              <a:lnSpc>
                <a:spcPct val="90000"/>
              </a:lnSpc>
              <a:spcBef>
                <a:spcPts val="400"/>
              </a:spcBef>
              <a:spcAft>
                <a:spcPts val="0"/>
              </a:spcAft>
              <a:buClr>
                <a:schemeClr val="dk1"/>
              </a:buClr>
              <a:buSzPts val="1200"/>
              <a:buChar char="•"/>
              <a:defRPr sz="1200"/>
            </a:lvl8pPr>
            <a:lvl9pPr marL="4114800" lvl="8" indent="-304800" algn="l">
              <a:lnSpc>
                <a:spcPct val="90000"/>
              </a:lnSpc>
              <a:spcBef>
                <a:spcPts val="400"/>
              </a:spcBef>
              <a:spcAft>
                <a:spcPts val="0"/>
              </a:spcAft>
              <a:buClr>
                <a:schemeClr val="dk1"/>
              </a:buClr>
              <a:buSzPts val="1200"/>
              <a:buChar char="•"/>
              <a:defRPr sz="1200"/>
            </a:lvl9pPr>
          </a:lstStyle>
          <a:p>
            <a:endParaRPr/>
          </a:p>
        </p:txBody>
      </p:sp>
      <p:sp>
        <p:nvSpPr>
          <p:cNvPr id="78" name="Google Shape;78;p18"/>
          <p:cNvSpPr txBox="1">
            <a:spLocks noGrp="1"/>
          </p:cNvSpPr>
          <p:nvPr>
            <p:ph type="body" idx="2"/>
          </p:nvPr>
        </p:nvSpPr>
        <p:spPr>
          <a:xfrm>
            <a:off x="4629150" y="1283622"/>
            <a:ext cx="3889772" cy="59432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595959"/>
              </a:buClr>
              <a:buSzPts val="1900"/>
              <a:buNone/>
              <a:defRPr sz="1900" b="1">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9" name="Google Shape;79;p18"/>
          <p:cNvSpPr txBox="1">
            <a:spLocks noGrp="1"/>
          </p:cNvSpPr>
          <p:nvPr>
            <p:ph type="body" idx="3"/>
          </p:nvPr>
        </p:nvSpPr>
        <p:spPr>
          <a:xfrm>
            <a:off x="4633879" y="1878806"/>
            <a:ext cx="3885043" cy="207418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vl2pPr>
            <a:lvl3pPr marL="1371600" lvl="2" indent="-317500" algn="l">
              <a:lnSpc>
                <a:spcPct val="90000"/>
              </a:lnSpc>
              <a:spcBef>
                <a:spcPts val="400"/>
              </a:spcBef>
              <a:spcAft>
                <a:spcPts val="0"/>
              </a:spcAft>
              <a:buClr>
                <a:schemeClr val="dk1"/>
              </a:buClr>
              <a:buSzPts val="1400"/>
              <a:buChar char="•"/>
              <a:defRPr sz="14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04800" algn="l">
              <a:lnSpc>
                <a:spcPct val="90000"/>
              </a:lnSpc>
              <a:spcBef>
                <a:spcPts val="400"/>
              </a:spcBef>
              <a:spcAft>
                <a:spcPts val="0"/>
              </a:spcAft>
              <a:buClr>
                <a:schemeClr val="dk1"/>
              </a:buClr>
              <a:buSzPts val="1200"/>
              <a:buChar char="•"/>
              <a:defRPr sz="1200"/>
            </a:lvl6pPr>
            <a:lvl7pPr marL="3200400" lvl="6" indent="-304800" algn="l">
              <a:lnSpc>
                <a:spcPct val="90000"/>
              </a:lnSpc>
              <a:spcBef>
                <a:spcPts val="400"/>
              </a:spcBef>
              <a:spcAft>
                <a:spcPts val="0"/>
              </a:spcAft>
              <a:buClr>
                <a:schemeClr val="dk1"/>
              </a:buClr>
              <a:buSzPts val="1200"/>
              <a:buChar char="•"/>
              <a:defRPr sz="1200"/>
            </a:lvl7pPr>
            <a:lvl8pPr marL="3657600" lvl="7" indent="-304800" algn="l">
              <a:lnSpc>
                <a:spcPct val="90000"/>
              </a:lnSpc>
              <a:spcBef>
                <a:spcPts val="400"/>
              </a:spcBef>
              <a:spcAft>
                <a:spcPts val="0"/>
              </a:spcAft>
              <a:buClr>
                <a:schemeClr val="dk1"/>
              </a:buClr>
              <a:buSzPts val="1200"/>
              <a:buChar char="•"/>
              <a:defRPr sz="1200"/>
            </a:lvl8pPr>
            <a:lvl9pPr marL="4114800" lvl="8" indent="-304800" algn="l">
              <a:lnSpc>
                <a:spcPct val="90000"/>
              </a:lnSpc>
              <a:spcBef>
                <a:spcPts val="400"/>
              </a:spcBef>
              <a:spcAft>
                <a:spcPts val="0"/>
              </a:spcAft>
              <a:buClr>
                <a:schemeClr val="dk1"/>
              </a:buClr>
              <a:buSzPts val="1200"/>
              <a:buChar char="•"/>
              <a:defRPr sz="1200"/>
            </a:lvl9pPr>
          </a:lstStyle>
          <a:p>
            <a:endParaRPr/>
          </a:p>
        </p:txBody>
      </p:sp>
      <p:sp>
        <p:nvSpPr>
          <p:cNvPr id="80" name="Google Shape;80;p18"/>
          <p:cNvSpPr txBox="1">
            <a:spLocks noGrp="1"/>
          </p:cNvSpPr>
          <p:nvPr>
            <p:ph type="body" idx="4"/>
          </p:nvPr>
        </p:nvSpPr>
        <p:spPr>
          <a:xfrm>
            <a:off x="627460" y="1284479"/>
            <a:ext cx="3887390" cy="59432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595959"/>
              </a:buClr>
              <a:buSzPts val="1900"/>
              <a:buNone/>
              <a:defRPr sz="1900" b="1">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1" name="Google Shape;81;p18"/>
          <p:cNvSpPr txBox="1">
            <a:spLocks noGrp="1"/>
          </p:cNvSpPr>
          <p:nvPr>
            <p:ph type="title"/>
          </p:nvPr>
        </p:nvSpPr>
        <p:spPr>
          <a:xfrm>
            <a:off x="627460" y="382961"/>
            <a:ext cx="7886698" cy="790687"/>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200"/>
              <a:buFont typeface="Arial"/>
              <a:buNone/>
              <a:defRPr sz="3200" b="1">
                <a:solidFill>
                  <a:srgbClr val="595959"/>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343288" y="408818"/>
            <a:ext cx="4044950" cy="331051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323850" algn="l">
              <a:lnSpc>
                <a:spcPct val="90000"/>
              </a:lnSpc>
              <a:spcBef>
                <a:spcPts val="400"/>
              </a:spcBef>
              <a:spcAft>
                <a:spcPts val="0"/>
              </a:spcAft>
              <a:buClr>
                <a:schemeClr val="dk1"/>
              </a:buClr>
              <a:buSzPts val="1500"/>
              <a:buChar char="•"/>
              <a:defRPr sz="1500">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Char char="•"/>
              <a:defRPr sz="1500">
                <a:latin typeface="Arial"/>
                <a:ea typeface="Arial"/>
                <a:cs typeface="Arial"/>
                <a:sym typeface="Arial"/>
              </a:defRPr>
            </a:lvl3pPr>
            <a:lvl4pPr marL="1828800" lvl="3" indent="-323850" algn="l">
              <a:lnSpc>
                <a:spcPct val="90000"/>
              </a:lnSpc>
              <a:spcBef>
                <a:spcPts val="400"/>
              </a:spcBef>
              <a:spcAft>
                <a:spcPts val="0"/>
              </a:spcAft>
              <a:buClr>
                <a:schemeClr val="dk1"/>
              </a:buClr>
              <a:buSzPts val="1500"/>
              <a:buChar char="•"/>
              <a:defRPr sz="1500">
                <a:latin typeface="Arial"/>
                <a:ea typeface="Arial"/>
                <a:cs typeface="Arial"/>
                <a:sym typeface="Arial"/>
              </a:defRPr>
            </a:lvl4pPr>
            <a:lvl5pPr marL="2286000" lvl="4" indent="-323850" algn="l">
              <a:lnSpc>
                <a:spcPct val="90000"/>
              </a:lnSpc>
              <a:spcBef>
                <a:spcPts val="400"/>
              </a:spcBef>
              <a:spcAft>
                <a:spcPts val="0"/>
              </a:spcAft>
              <a:buClr>
                <a:schemeClr val="dk1"/>
              </a:buClr>
              <a:buSzPts val="1500"/>
              <a:buChar char="•"/>
              <a:defRPr sz="1500">
                <a:latin typeface="Arial"/>
                <a:ea typeface="Arial"/>
                <a:cs typeface="Arial"/>
                <a:sym typeface="Arial"/>
              </a:defRPr>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84" name="Google Shape;84;p19"/>
          <p:cNvSpPr txBox="1">
            <a:spLocks noGrp="1"/>
          </p:cNvSpPr>
          <p:nvPr>
            <p:ph type="body" idx="2"/>
          </p:nvPr>
        </p:nvSpPr>
        <p:spPr>
          <a:xfrm>
            <a:off x="4673600" y="408819"/>
            <a:ext cx="4044949" cy="331051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90000"/>
              </a:lnSpc>
              <a:spcBef>
                <a:spcPts val="400"/>
              </a:spcBef>
              <a:spcAft>
                <a:spcPts val="0"/>
              </a:spcAft>
              <a:buClr>
                <a:schemeClr val="dk1"/>
              </a:buClr>
              <a:buSzPts val="700"/>
              <a:buNone/>
              <a:defRPr sz="700"/>
            </a:lvl6pPr>
            <a:lvl7pPr marL="3200400" lvl="6" indent="-228600" algn="l">
              <a:lnSpc>
                <a:spcPct val="90000"/>
              </a:lnSpc>
              <a:spcBef>
                <a:spcPts val="400"/>
              </a:spcBef>
              <a:spcAft>
                <a:spcPts val="0"/>
              </a:spcAft>
              <a:buClr>
                <a:schemeClr val="dk1"/>
              </a:buClr>
              <a:buSzPts val="700"/>
              <a:buNone/>
              <a:defRPr sz="700"/>
            </a:lvl7pPr>
            <a:lvl8pPr marL="3657600" lvl="7" indent="-228600" algn="l">
              <a:lnSpc>
                <a:spcPct val="90000"/>
              </a:lnSpc>
              <a:spcBef>
                <a:spcPts val="400"/>
              </a:spcBef>
              <a:spcAft>
                <a:spcPts val="0"/>
              </a:spcAft>
              <a:buClr>
                <a:schemeClr val="dk1"/>
              </a:buClr>
              <a:buSzPts val="700"/>
              <a:buNone/>
              <a:defRPr sz="700"/>
            </a:lvl8pPr>
            <a:lvl9pPr marL="4114800" lvl="8" indent="-228600" algn="l">
              <a:lnSpc>
                <a:spcPct val="90000"/>
              </a:lnSpc>
              <a:spcBef>
                <a:spcPts val="400"/>
              </a:spcBef>
              <a:spcAft>
                <a:spcPts val="0"/>
              </a:spcAft>
              <a:buClr>
                <a:schemeClr val="dk1"/>
              </a:buClr>
              <a:buSzPts val="700"/>
              <a:buNone/>
              <a:defRPr sz="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85"/>
        <p:cNvGrpSpPr/>
        <p:nvPr/>
      </p:nvGrpSpPr>
      <p:grpSpPr>
        <a:xfrm>
          <a:off x="0" y="0"/>
          <a:ext cx="0" cy="0"/>
          <a:chOff x="0" y="0"/>
          <a:chExt cx="0" cy="0"/>
        </a:xfrm>
      </p:grpSpPr>
      <p:sp>
        <p:nvSpPr>
          <p:cNvPr id="86" name="Google Shape;86;p20"/>
          <p:cNvSpPr>
            <a:spLocks noGrp="1"/>
          </p:cNvSpPr>
          <p:nvPr>
            <p:ph type="pic" idx="2"/>
          </p:nvPr>
        </p:nvSpPr>
        <p:spPr>
          <a:xfrm rot="344365">
            <a:off x="574442" y="515504"/>
            <a:ext cx="7943643" cy="2618480"/>
          </a:xfrm>
          <a:prstGeom prst="rect">
            <a:avLst/>
          </a:prstGeom>
          <a:solidFill>
            <a:srgbClr val="ECECEC"/>
          </a:solidFill>
          <a:ln w="190500" cap="sq" cmpd="sng">
            <a:solidFill>
              <a:srgbClr val="FFFFFF"/>
            </a:solidFill>
            <a:prstDash val="solid"/>
            <a:miter lim="800000"/>
            <a:headEnd type="none" w="sm" len="sm"/>
            <a:tailEnd type="none" w="sm" len="sm"/>
          </a:ln>
        </p:spPr>
      </p:sp>
      <p:sp>
        <p:nvSpPr>
          <p:cNvPr id="87" name="Google Shape;87;p20"/>
          <p:cNvSpPr txBox="1">
            <a:spLocks noGrp="1"/>
          </p:cNvSpPr>
          <p:nvPr>
            <p:ph type="body" idx="1"/>
          </p:nvPr>
        </p:nvSpPr>
        <p:spPr>
          <a:xfrm>
            <a:off x="516367" y="3364514"/>
            <a:ext cx="8112738" cy="603646"/>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595959"/>
              </a:buClr>
              <a:buSzPts val="1200"/>
              <a:buNone/>
              <a:defRPr sz="1200" b="0">
                <a:solidFill>
                  <a:srgbClr val="595959"/>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90000"/>
              </a:lnSpc>
              <a:spcBef>
                <a:spcPts val="400"/>
              </a:spcBef>
              <a:spcAft>
                <a:spcPts val="0"/>
              </a:spcAft>
              <a:buClr>
                <a:schemeClr val="dk1"/>
              </a:buClr>
              <a:buSzPts val="700"/>
              <a:buNone/>
              <a:defRPr sz="700"/>
            </a:lvl6pPr>
            <a:lvl7pPr marL="3200400" lvl="6" indent="-228600" algn="l">
              <a:lnSpc>
                <a:spcPct val="90000"/>
              </a:lnSpc>
              <a:spcBef>
                <a:spcPts val="400"/>
              </a:spcBef>
              <a:spcAft>
                <a:spcPts val="0"/>
              </a:spcAft>
              <a:buClr>
                <a:schemeClr val="dk1"/>
              </a:buClr>
              <a:buSzPts val="700"/>
              <a:buNone/>
              <a:defRPr sz="700"/>
            </a:lvl7pPr>
            <a:lvl8pPr marL="3657600" lvl="7" indent="-228600" algn="l">
              <a:lnSpc>
                <a:spcPct val="90000"/>
              </a:lnSpc>
              <a:spcBef>
                <a:spcPts val="400"/>
              </a:spcBef>
              <a:spcAft>
                <a:spcPts val="0"/>
              </a:spcAft>
              <a:buClr>
                <a:schemeClr val="dk1"/>
              </a:buClr>
              <a:buSzPts val="700"/>
              <a:buNone/>
              <a:defRPr sz="700"/>
            </a:lvl8pPr>
            <a:lvl9pPr marL="4114800" lvl="8" indent="-228600" algn="l">
              <a:lnSpc>
                <a:spcPct val="90000"/>
              </a:lnSpc>
              <a:spcBef>
                <a:spcPts val="400"/>
              </a:spcBef>
              <a:spcAft>
                <a:spcPts val="0"/>
              </a:spcAft>
              <a:buClr>
                <a:schemeClr val="dk1"/>
              </a:buClr>
              <a:buSzPts val="700"/>
              <a:buNone/>
              <a:defRPr sz="7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88"/>
        <p:cNvGrpSpPr/>
        <p:nvPr/>
      </p:nvGrpSpPr>
      <p:grpSpPr>
        <a:xfrm>
          <a:off x="0" y="0"/>
          <a:ext cx="0" cy="0"/>
          <a:chOff x="0" y="0"/>
          <a:chExt cx="0" cy="0"/>
        </a:xfrm>
      </p:grpSpPr>
      <p:pic>
        <p:nvPicPr>
          <p:cNvPr id="89" name="Google Shape;89;p21" descr="A close up of a logo&#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90" name="Google Shape;90;p21" descr="A picture containing brick&#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 MVC">
  <p:cSld name="Title Slide - MVC">
    <p:spTree>
      <p:nvGrpSpPr>
        <p:cNvPr id="1" name="Shape 91"/>
        <p:cNvGrpSpPr/>
        <p:nvPr/>
      </p:nvGrpSpPr>
      <p:grpSpPr>
        <a:xfrm>
          <a:off x="0" y="0"/>
          <a:ext cx="0" cy="0"/>
          <a:chOff x="0" y="0"/>
          <a:chExt cx="0" cy="0"/>
        </a:xfrm>
      </p:grpSpPr>
      <p:sp>
        <p:nvSpPr>
          <p:cNvPr id="92" name="Google Shape;9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5" name="Google Shape;95;p22" descr="A picture containing man, table, blue, holding&#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96" name="Google Shape;96;p22" descr="A picture containing water, table, court, swimming&#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97" name="Google Shape;97;p22" descr="A picture containing water, ball, person, holding&#10;&#10;Description automatically generated"/>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98" name="Google Shape;98;p22"/>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9" name="Google Shape;99;p22"/>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 VSTC">
  <p:cSld name="Title Slide - VSTC">
    <p:spTree>
      <p:nvGrpSpPr>
        <p:cNvPr id="1" name="Shape 100"/>
        <p:cNvGrpSpPr/>
        <p:nvPr/>
      </p:nvGrpSpPr>
      <p:grpSpPr>
        <a:xfrm>
          <a:off x="0" y="0"/>
          <a:ext cx="0" cy="0"/>
          <a:chOff x="0" y="0"/>
          <a:chExt cx="0" cy="0"/>
        </a:xfrm>
      </p:grpSpPr>
      <p:pic>
        <p:nvPicPr>
          <p:cNvPr id="101" name="Google Shape;101;p23" descr="A crowd of peopl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02" name="Google Shape;102;p23" descr="A crowd of people&#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3" name="Google Shape;103;p23"/>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3"/>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 Students">
  <p:cSld name="Title Slide - Students">
    <p:spTree>
      <p:nvGrpSpPr>
        <p:cNvPr id="1" name="Shape 105"/>
        <p:cNvGrpSpPr/>
        <p:nvPr/>
      </p:nvGrpSpPr>
      <p:grpSpPr>
        <a:xfrm>
          <a:off x="0" y="0"/>
          <a:ext cx="0" cy="0"/>
          <a:chOff x="0" y="0"/>
          <a:chExt cx="0" cy="0"/>
        </a:xfrm>
      </p:grpSpPr>
      <p:pic>
        <p:nvPicPr>
          <p:cNvPr id="106" name="Google Shape;106;p24" descr="A picture containing outdoor, person, man, water&#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07" name="Google Shape;107;p24" descr="A picture containing person, riding, board, wat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8" name="Google Shape;108;p24"/>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4"/>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Custom Photos">
  <p:cSld name="Title with Custom Photos">
    <p:spTree>
      <p:nvGrpSpPr>
        <p:cNvPr id="1" name="Shape 110"/>
        <p:cNvGrpSpPr/>
        <p:nvPr/>
      </p:nvGrpSpPr>
      <p:grpSpPr>
        <a:xfrm>
          <a:off x="0" y="0"/>
          <a:ext cx="0" cy="0"/>
          <a:chOff x="0" y="0"/>
          <a:chExt cx="0" cy="0"/>
        </a:xfrm>
      </p:grpSpPr>
      <p:pic>
        <p:nvPicPr>
          <p:cNvPr id="111" name="Google Shape;111;p25" descr="A picture containing tabl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2" name="Google Shape;112;p25" descr="A close up of a logo&#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3" name="Google Shape;113;p25"/>
          <p:cNvSpPr>
            <a:spLocks noGrp="1"/>
          </p:cNvSpPr>
          <p:nvPr>
            <p:ph type="pic" idx="2"/>
          </p:nvPr>
        </p:nvSpPr>
        <p:spPr>
          <a:xfrm>
            <a:off x="2534855" y="-26044"/>
            <a:ext cx="6618661" cy="5199927"/>
          </a:xfrm>
          <a:prstGeom prst="rect">
            <a:avLst/>
          </a:prstGeom>
          <a:noFill/>
          <a:ln>
            <a:noFill/>
          </a:ln>
        </p:spPr>
      </p:sp>
      <p:sp>
        <p:nvSpPr>
          <p:cNvPr id="114" name="Google Shape;114;p25"/>
          <p:cNvSpPr>
            <a:spLocks noGrp="1"/>
          </p:cNvSpPr>
          <p:nvPr>
            <p:ph type="pic" idx="3"/>
          </p:nvPr>
        </p:nvSpPr>
        <p:spPr>
          <a:xfrm>
            <a:off x="1986656" y="3173918"/>
            <a:ext cx="3144144" cy="1120668"/>
          </a:xfrm>
          <a:prstGeom prst="rect">
            <a:avLst/>
          </a:prstGeom>
          <a:noFill/>
          <a:ln>
            <a:noFill/>
          </a:ln>
        </p:spPr>
      </p:sp>
      <p:sp>
        <p:nvSpPr>
          <p:cNvPr id="115" name="Google Shape;115;p25"/>
          <p:cNvSpPr>
            <a:spLocks noGrp="1"/>
          </p:cNvSpPr>
          <p:nvPr>
            <p:ph type="pic" idx="4"/>
          </p:nvPr>
        </p:nvSpPr>
        <p:spPr>
          <a:xfrm>
            <a:off x="4495800" y="3173918"/>
            <a:ext cx="3092450" cy="1120667"/>
          </a:xfrm>
          <a:prstGeom prst="rect">
            <a:avLst/>
          </a:prstGeom>
          <a:noFill/>
          <a:ln>
            <a:noFill/>
          </a:ln>
        </p:spPr>
      </p:sp>
      <p:sp>
        <p:nvSpPr>
          <p:cNvPr id="116" name="Google Shape;116;p25"/>
          <p:cNvSpPr>
            <a:spLocks noGrp="1"/>
          </p:cNvSpPr>
          <p:nvPr>
            <p:ph type="pic" idx="5"/>
          </p:nvPr>
        </p:nvSpPr>
        <p:spPr>
          <a:xfrm>
            <a:off x="6953249" y="3173915"/>
            <a:ext cx="2213899" cy="1120667"/>
          </a:xfrm>
          <a:prstGeom prst="rect">
            <a:avLst/>
          </a:prstGeom>
          <a:noFill/>
          <a:ln>
            <a:noFill/>
          </a:ln>
        </p:spPr>
      </p:sp>
      <p:sp>
        <p:nvSpPr>
          <p:cNvPr id="117" name="Google Shape;117;p25"/>
          <p:cNvSpPr txBox="1">
            <a:spLocks noGrp="1"/>
          </p:cNvSpPr>
          <p:nvPr>
            <p:ph type="ctrTitle"/>
          </p:nvPr>
        </p:nvSpPr>
        <p:spPr>
          <a:xfrm>
            <a:off x="270283" y="450817"/>
            <a:ext cx="3225952" cy="172900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3000"/>
              <a:buFont typeface="Arial"/>
              <a:buNone/>
              <a:defRPr sz="3000" b="1" cap="none">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5"/>
          <p:cNvSpPr txBox="1">
            <a:spLocks noGrp="1"/>
          </p:cNvSpPr>
          <p:nvPr>
            <p:ph type="subTitle" idx="1"/>
          </p:nvPr>
        </p:nvSpPr>
        <p:spPr>
          <a:xfrm>
            <a:off x="270283" y="2353265"/>
            <a:ext cx="3225952" cy="13144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D0CECE"/>
              </a:buClr>
              <a:buSzPts val="2100"/>
              <a:buNone/>
              <a:defRPr>
                <a:solidFill>
                  <a:srgbClr val="D0CEC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21" name="Google Shape;121;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22" name="Google Shape;12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descr="A picture containing screenshot&#10;&#10;Description automatically generated"/>
          <p:cNvPicPr preferRelativeResize="0"/>
          <p:nvPr/>
        </p:nvPicPr>
        <p:blipFill rotWithShape="1">
          <a:blip r:embed="rId15">
            <a:alphaModFix/>
          </a:blip>
          <a:srcRect/>
          <a:stretch/>
        </p:blipFill>
        <p:spPr>
          <a:xfrm>
            <a:off x="0" y="0"/>
            <a:ext cx="9144000" cy="5143500"/>
          </a:xfrm>
          <a:prstGeom prst="rect">
            <a:avLst/>
          </a:prstGeom>
          <a:noFill/>
          <a:ln>
            <a:noFill/>
          </a:ln>
        </p:spPr>
      </p:pic>
      <p:pic>
        <p:nvPicPr>
          <p:cNvPr id="57" name="Google Shape;57;p13" descr="A close up of a logo&#10;&#10;Description automatically generated"/>
          <p:cNvPicPr preferRelativeResize="0"/>
          <p:nvPr/>
        </p:nvPicPr>
        <p:blipFill rotWithShape="1">
          <a:blip r:embed="rId16">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270283" y="1346011"/>
            <a:ext cx="4980692" cy="56768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2"/>
              </a:buClr>
              <a:buSzPts val="1500"/>
              <a:buFont typeface="Arial"/>
              <a:buNone/>
            </a:pPr>
            <a:r>
              <a:rPr lang="en" sz="1500" b="0">
                <a:solidFill>
                  <a:schemeClr val="lt2"/>
                </a:solidFill>
              </a:rPr>
              <a:t>Team 3 – Final Project Presentation</a:t>
            </a:r>
            <a:endParaRPr/>
          </a:p>
        </p:txBody>
      </p:sp>
      <p:sp>
        <p:nvSpPr>
          <p:cNvPr id="128" name="Google Shape;128;p27"/>
          <p:cNvSpPr txBox="1">
            <a:spLocks noGrp="1"/>
          </p:cNvSpPr>
          <p:nvPr>
            <p:ph type="subTitle" idx="1"/>
          </p:nvPr>
        </p:nvSpPr>
        <p:spPr>
          <a:xfrm>
            <a:off x="234564" y="2190793"/>
            <a:ext cx="4397144" cy="131445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2400"/>
              <a:buNone/>
            </a:pPr>
            <a:r>
              <a:rPr lang="en" sz="2400" b="1">
                <a:solidFill>
                  <a:schemeClr val="lt1"/>
                </a:solidFill>
              </a:rPr>
              <a:t>Spotify Tracks Analysis</a:t>
            </a:r>
            <a:endParaRPr/>
          </a:p>
        </p:txBody>
      </p:sp>
      <p:sp>
        <p:nvSpPr>
          <p:cNvPr id="129" name="Google Shape;129;p27"/>
          <p:cNvSpPr txBox="1"/>
          <p:nvPr/>
        </p:nvSpPr>
        <p:spPr>
          <a:xfrm>
            <a:off x="65040" y="3450379"/>
            <a:ext cx="9013920" cy="1015663"/>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lt1"/>
              </a:buClr>
              <a:buSzPts val="1200"/>
              <a:buFont typeface="Arial"/>
              <a:buChar char="•"/>
            </a:pPr>
            <a:r>
              <a:rPr lang="en" sz="1200" b="1" i="0" u="none" strike="noStrike" cap="none">
                <a:solidFill>
                  <a:schemeClr val="lt1"/>
                </a:solidFill>
                <a:latin typeface="Arial"/>
                <a:ea typeface="Arial"/>
                <a:cs typeface="Arial"/>
                <a:sym typeface="Arial"/>
              </a:rPr>
              <a:t>Alex Khater</a:t>
            </a:r>
            <a:endParaRPr sz="1200" b="0" i="0" u="none" strike="noStrike" cap="none">
              <a:solidFill>
                <a:schemeClr val="lt1"/>
              </a:solidFill>
              <a:latin typeface="Arial"/>
              <a:ea typeface="Arial"/>
              <a:cs typeface="Arial"/>
              <a:sym typeface="Arial"/>
            </a:endParaRPr>
          </a:p>
          <a:p>
            <a:pPr marL="215900" marR="0" lvl="0" indent="-215900" algn="l" rtl="0">
              <a:spcBef>
                <a:spcPts val="0"/>
              </a:spcBef>
              <a:spcAft>
                <a:spcPts val="0"/>
              </a:spcAft>
              <a:buClr>
                <a:schemeClr val="lt1"/>
              </a:buClr>
              <a:buSzPts val="1200"/>
              <a:buFont typeface="Arial"/>
              <a:buChar char="•"/>
            </a:pPr>
            <a:r>
              <a:rPr lang="en" sz="1200" b="1" i="0" u="none" strike="noStrike" cap="none">
                <a:solidFill>
                  <a:schemeClr val="lt1"/>
                </a:solidFill>
                <a:latin typeface="Arial"/>
                <a:ea typeface="Arial"/>
                <a:cs typeface="Arial"/>
                <a:sym typeface="Arial"/>
              </a:rPr>
              <a:t>Pooja Chandrashekara</a:t>
            </a:r>
            <a:r>
              <a:rPr lang="en" sz="1200" b="0" i="0" u="none" strike="noStrike" cap="none">
                <a:solidFill>
                  <a:schemeClr val="lt1"/>
                </a:solidFill>
                <a:latin typeface="Arial"/>
                <a:ea typeface="Arial"/>
                <a:cs typeface="Arial"/>
                <a:sym typeface="Arial"/>
              </a:rPr>
              <a:t> </a:t>
            </a:r>
            <a:endParaRPr sz="1200" b="0" i="0" u="none" strike="noStrike" cap="none">
              <a:solidFill>
                <a:schemeClr val="lt1"/>
              </a:solidFill>
              <a:latin typeface="Arial"/>
              <a:ea typeface="Arial"/>
              <a:cs typeface="Arial"/>
              <a:sym typeface="Arial"/>
            </a:endParaRPr>
          </a:p>
          <a:p>
            <a:pPr marL="215900" marR="0" lvl="0" indent="-215900" algn="l" rtl="0">
              <a:spcBef>
                <a:spcPts val="0"/>
              </a:spcBef>
              <a:spcAft>
                <a:spcPts val="0"/>
              </a:spcAft>
              <a:buClr>
                <a:schemeClr val="lt1"/>
              </a:buClr>
              <a:buSzPts val="1200"/>
              <a:buFont typeface="Arial"/>
              <a:buChar char="•"/>
            </a:pPr>
            <a:r>
              <a:rPr lang="en" sz="1200" b="1" i="0" u="none" strike="noStrike" cap="none">
                <a:solidFill>
                  <a:schemeClr val="lt1"/>
                </a:solidFill>
                <a:latin typeface="Arial"/>
                <a:ea typeface="Arial"/>
                <a:cs typeface="Arial"/>
                <a:sym typeface="Arial"/>
              </a:rPr>
              <a:t>Vaishnavi Nagarajaiah</a:t>
            </a:r>
            <a:r>
              <a:rPr lang="en" sz="1200" b="0" i="0" u="none" strike="noStrike" cap="none">
                <a:solidFill>
                  <a:schemeClr val="lt1"/>
                </a:solidFill>
                <a:latin typeface="Arial"/>
                <a:ea typeface="Arial"/>
                <a:cs typeface="Arial"/>
                <a:sym typeface="Arial"/>
              </a:rPr>
              <a:t> </a:t>
            </a:r>
            <a:endParaRPr sz="1200" b="0" i="0" u="none" strike="noStrike" cap="none">
              <a:solidFill>
                <a:schemeClr val="lt1"/>
              </a:solidFill>
              <a:latin typeface="Arial"/>
              <a:ea typeface="Arial"/>
              <a:cs typeface="Arial"/>
              <a:sym typeface="Arial"/>
            </a:endParaRPr>
          </a:p>
          <a:p>
            <a:pPr marL="215900" marR="0" lvl="0" indent="-215900" algn="l" rtl="0">
              <a:spcBef>
                <a:spcPts val="0"/>
              </a:spcBef>
              <a:spcAft>
                <a:spcPts val="0"/>
              </a:spcAft>
              <a:buClr>
                <a:schemeClr val="lt1"/>
              </a:buClr>
              <a:buSzPts val="1200"/>
              <a:buFont typeface="Arial"/>
              <a:buChar char="•"/>
            </a:pPr>
            <a:r>
              <a:rPr lang="en" sz="1200" b="1" i="0" u="none" strike="noStrike" cap="none">
                <a:solidFill>
                  <a:schemeClr val="lt1"/>
                </a:solidFill>
                <a:latin typeface="Arial"/>
                <a:ea typeface="Arial"/>
                <a:cs typeface="Arial"/>
                <a:sym typeface="Arial"/>
              </a:rPr>
              <a:t>Aditya Nayak</a:t>
            </a:r>
            <a:endParaRPr sz="1200"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634653" y="53316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Energy </a:t>
            </a:r>
            <a:endParaRPr/>
          </a:p>
        </p:txBody>
      </p:sp>
      <p:pic>
        <p:nvPicPr>
          <p:cNvPr id="185" name="Google Shape;185;p36"/>
          <p:cNvPicPr preferRelativeResize="0"/>
          <p:nvPr/>
        </p:nvPicPr>
        <p:blipFill>
          <a:blip r:embed="rId3">
            <a:alphaModFix/>
          </a:blip>
          <a:stretch>
            <a:fillRect/>
          </a:stretch>
        </p:blipFill>
        <p:spPr>
          <a:xfrm>
            <a:off x="2895600" y="1323963"/>
            <a:ext cx="3352800" cy="2495550"/>
          </a:xfrm>
          <a:prstGeom prst="rect">
            <a:avLst/>
          </a:prstGeom>
          <a:noFill/>
          <a:ln>
            <a:noFill/>
          </a:ln>
        </p:spPr>
      </p:pic>
      <p:sp>
        <p:nvSpPr>
          <p:cNvPr id="186" name="Google Shape;186;p36"/>
          <p:cNvSpPr txBox="1"/>
          <p:nvPr/>
        </p:nvSpPr>
        <p:spPr>
          <a:xfrm>
            <a:off x="3513325" y="3693813"/>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Box plot of energy of tracks</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640753" y="37771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Key</a:t>
            </a:r>
            <a:endParaRPr/>
          </a:p>
        </p:txBody>
      </p:sp>
      <p:pic>
        <p:nvPicPr>
          <p:cNvPr id="192" name="Google Shape;192;p37"/>
          <p:cNvPicPr preferRelativeResize="0"/>
          <p:nvPr/>
        </p:nvPicPr>
        <p:blipFill>
          <a:blip r:embed="rId3">
            <a:alphaModFix/>
          </a:blip>
          <a:stretch>
            <a:fillRect/>
          </a:stretch>
        </p:blipFill>
        <p:spPr>
          <a:xfrm>
            <a:off x="2657475" y="1395913"/>
            <a:ext cx="3829050" cy="2495550"/>
          </a:xfrm>
          <a:prstGeom prst="rect">
            <a:avLst/>
          </a:prstGeom>
          <a:noFill/>
          <a:ln>
            <a:noFill/>
          </a:ln>
        </p:spPr>
      </p:pic>
      <p:sp>
        <p:nvSpPr>
          <p:cNvPr id="193" name="Google Shape;193;p37"/>
          <p:cNvSpPr txBox="1"/>
          <p:nvPr/>
        </p:nvSpPr>
        <p:spPr>
          <a:xfrm>
            <a:off x="3684775" y="3760838"/>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Count plot of key of tracks</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801503" y="53316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Mode</a:t>
            </a:r>
            <a:endParaRPr/>
          </a:p>
        </p:txBody>
      </p:sp>
      <p:pic>
        <p:nvPicPr>
          <p:cNvPr id="199" name="Google Shape;199;p38"/>
          <p:cNvPicPr preferRelativeResize="0"/>
          <p:nvPr/>
        </p:nvPicPr>
        <p:blipFill>
          <a:blip r:embed="rId3">
            <a:alphaModFix/>
          </a:blip>
          <a:stretch>
            <a:fillRect/>
          </a:stretch>
        </p:blipFill>
        <p:spPr>
          <a:xfrm>
            <a:off x="2657475" y="1323963"/>
            <a:ext cx="3829050" cy="2495550"/>
          </a:xfrm>
          <a:prstGeom prst="rect">
            <a:avLst/>
          </a:prstGeom>
          <a:noFill/>
          <a:ln>
            <a:noFill/>
          </a:ln>
        </p:spPr>
      </p:pic>
      <p:sp>
        <p:nvSpPr>
          <p:cNvPr id="200" name="Google Shape;200;p38"/>
          <p:cNvSpPr txBox="1"/>
          <p:nvPr/>
        </p:nvSpPr>
        <p:spPr>
          <a:xfrm>
            <a:off x="3581675" y="3678838"/>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Count plot of mode of tracks</a:t>
            </a:r>
            <a:endParaRPr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title"/>
          </p:nvPr>
        </p:nvSpPr>
        <p:spPr>
          <a:xfrm>
            <a:off x="634653" y="48821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Acousticness</a:t>
            </a:r>
            <a:endParaRPr/>
          </a:p>
        </p:txBody>
      </p:sp>
      <p:pic>
        <p:nvPicPr>
          <p:cNvPr id="206" name="Google Shape;206;p39"/>
          <p:cNvPicPr preferRelativeResize="0"/>
          <p:nvPr/>
        </p:nvPicPr>
        <p:blipFill>
          <a:blip r:embed="rId3">
            <a:alphaModFix/>
          </a:blip>
          <a:stretch>
            <a:fillRect/>
          </a:stretch>
        </p:blipFill>
        <p:spPr>
          <a:xfrm>
            <a:off x="2895600" y="1438788"/>
            <a:ext cx="3352800" cy="2495550"/>
          </a:xfrm>
          <a:prstGeom prst="rect">
            <a:avLst/>
          </a:prstGeom>
          <a:noFill/>
          <a:ln>
            <a:noFill/>
          </a:ln>
        </p:spPr>
      </p:pic>
      <p:sp>
        <p:nvSpPr>
          <p:cNvPr id="207" name="Google Shape;207;p39"/>
          <p:cNvSpPr txBox="1"/>
          <p:nvPr/>
        </p:nvSpPr>
        <p:spPr>
          <a:xfrm>
            <a:off x="3300375" y="3819513"/>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Box plot of acousticness of tracks</a:t>
            </a:r>
            <a:endParaRPr b="1">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640753" y="37771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Valence </a:t>
            </a:r>
            <a:endParaRPr/>
          </a:p>
        </p:txBody>
      </p:sp>
      <p:pic>
        <p:nvPicPr>
          <p:cNvPr id="213" name="Google Shape;213;p40"/>
          <p:cNvPicPr preferRelativeResize="0"/>
          <p:nvPr/>
        </p:nvPicPr>
        <p:blipFill>
          <a:blip r:embed="rId3">
            <a:alphaModFix/>
          </a:blip>
          <a:stretch>
            <a:fillRect/>
          </a:stretch>
        </p:blipFill>
        <p:spPr>
          <a:xfrm>
            <a:off x="2895600" y="1395938"/>
            <a:ext cx="3352800" cy="2495550"/>
          </a:xfrm>
          <a:prstGeom prst="rect">
            <a:avLst/>
          </a:prstGeom>
          <a:noFill/>
          <a:ln>
            <a:noFill/>
          </a:ln>
        </p:spPr>
      </p:pic>
      <p:sp>
        <p:nvSpPr>
          <p:cNvPr id="214" name="Google Shape;214;p40"/>
          <p:cNvSpPr txBox="1"/>
          <p:nvPr/>
        </p:nvSpPr>
        <p:spPr>
          <a:xfrm>
            <a:off x="3400825" y="3779338"/>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Box plot of valence of tracks</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276428" y="14196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Bi-Variate Analysis</a:t>
            </a:r>
            <a:endParaRPr/>
          </a:p>
        </p:txBody>
      </p:sp>
      <p:pic>
        <p:nvPicPr>
          <p:cNvPr id="220" name="Google Shape;220;p41"/>
          <p:cNvPicPr preferRelativeResize="0"/>
          <p:nvPr/>
        </p:nvPicPr>
        <p:blipFill>
          <a:blip r:embed="rId3">
            <a:alphaModFix/>
          </a:blip>
          <a:stretch>
            <a:fillRect/>
          </a:stretch>
        </p:blipFill>
        <p:spPr>
          <a:xfrm>
            <a:off x="1446600" y="878675"/>
            <a:ext cx="5837153"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2"/>
          <p:cNvSpPr txBox="1">
            <a:spLocks noGrp="1"/>
          </p:cNvSpPr>
          <p:nvPr>
            <p:ph type="body" idx="1"/>
          </p:nvPr>
        </p:nvSpPr>
        <p:spPr>
          <a:xfrm>
            <a:off x="646748" y="1150801"/>
            <a:ext cx="8043596" cy="2841900"/>
          </a:xfrm>
          <a:prstGeom prst="rect">
            <a:avLst/>
          </a:prstGeom>
        </p:spPr>
        <p:txBody>
          <a:bodyPr spcFirstLastPara="1" wrap="square" lIns="68575" tIns="34275" rIns="68575" bIns="34275" anchor="t" anchorCtr="0">
            <a:normAutofit fontScale="92500" lnSpcReduction="10000"/>
          </a:bodyPr>
          <a:lstStyle/>
          <a:p>
            <a:pPr marL="457200" lvl="0" indent="-317500" algn="l" rtl="0">
              <a:lnSpc>
                <a:spcPct val="150000"/>
              </a:lnSpc>
              <a:spcBef>
                <a:spcPts val="800"/>
              </a:spcBef>
              <a:spcAft>
                <a:spcPts val="0"/>
              </a:spcAft>
              <a:buSzPts val="1400"/>
              <a:buChar char="●"/>
            </a:pPr>
            <a:r>
              <a:rPr lang="en" sz="1400" dirty="0"/>
              <a:t>Majority of songs in the dataset seems to be unpopular.</a:t>
            </a:r>
            <a:endParaRPr sz="1400" dirty="0"/>
          </a:p>
          <a:p>
            <a:pPr marL="457200" lvl="0" indent="-317500" algn="l" rtl="0">
              <a:lnSpc>
                <a:spcPct val="150000"/>
              </a:lnSpc>
              <a:spcBef>
                <a:spcPts val="0"/>
              </a:spcBef>
              <a:spcAft>
                <a:spcPts val="0"/>
              </a:spcAft>
              <a:buSzPts val="1400"/>
              <a:buChar char="●"/>
            </a:pPr>
            <a:r>
              <a:rPr lang="en" sz="1400" dirty="0"/>
              <a:t>All genres in the dataset are equally divided.</a:t>
            </a:r>
            <a:endParaRPr sz="1400" dirty="0"/>
          </a:p>
          <a:p>
            <a:pPr marL="457200" lvl="0" indent="-317500" algn="l" rtl="0">
              <a:lnSpc>
                <a:spcPct val="150000"/>
              </a:lnSpc>
              <a:spcBef>
                <a:spcPts val="0"/>
              </a:spcBef>
              <a:spcAft>
                <a:spcPts val="0"/>
              </a:spcAft>
              <a:buSzPts val="1400"/>
              <a:buChar char="●"/>
            </a:pPr>
            <a:r>
              <a:rPr lang="en" sz="1400" dirty="0"/>
              <a:t>Majority of songs are danceable.</a:t>
            </a:r>
            <a:endParaRPr sz="1400" dirty="0"/>
          </a:p>
          <a:p>
            <a:pPr marL="457200" lvl="0" indent="-317500" algn="l" rtl="0">
              <a:lnSpc>
                <a:spcPct val="150000"/>
              </a:lnSpc>
              <a:spcBef>
                <a:spcPts val="0"/>
              </a:spcBef>
              <a:spcAft>
                <a:spcPts val="0"/>
              </a:spcAft>
              <a:buSzPts val="1400"/>
              <a:buChar char="●"/>
            </a:pPr>
            <a:r>
              <a:rPr lang="en" sz="1400" dirty="0"/>
              <a:t>Majority of songs have high energy.</a:t>
            </a:r>
            <a:endParaRPr sz="1400" dirty="0"/>
          </a:p>
          <a:p>
            <a:pPr marL="457200" lvl="0" indent="-317500" algn="l" rtl="0">
              <a:lnSpc>
                <a:spcPct val="150000"/>
              </a:lnSpc>
              <a:spcBef>
                <a:spcPts val="0"/>
              </a:spcBef>
              <a:spcAft>
                <a:spcPts val="0"/>
              </a:spcAft>
              <a:buSzPts val="1400"/>
              <a:buChar char="●"/>
            </a:pPr>
            <a:r>
              <a:rPr lang="en" sz="1400" dirty="0"/>
              <a:t>Majority of songs have key 7 i.e, G pitch and 0 i.e, C pitch.</a:t>
            </a:r>
            <a:endParaRPr sz="1400" dirty="0"/>
          </a:p>
          <a:p>
            <a:pPr marL="457200" lvl="0" indent="-317500" algn="l" rtl="0">
              <a:lnSpc>
                <a:spcPct val="150000"/>
              </a:lnSpc>
              <a:spcBef>
                <a:spcPts val="0"/>
              </a:spcBef>
              <a:spcAft>
                <a:spcPts val="0"/>
              </a:spcAft>
              <a:buSzPts val="1400"/>
              <a:buChar char="●"/>
            </a:pPr>
            <a:r>
              <a:rPr lang="en" sz="1400" dirty="0"/>
              <a:t>Majority of songs have major modality in track.</a:t>
            </a:r>
            <a:endParaRPr sz="1400" dirty="0"/>
          </a:p>
          <a:p>
            <a:pPr marL="457200" lvl="0" indent="-317500" algn="l" rtl="0">
              <a:lnSpc>
                <a:spcPct val="150000"/>
              </a:lnSpc>
              <a:spcBef>
                <a:spcPts val="0"/>
              </a:spcBef>
              <a:spcAft>
                <a:spcPts val="0"/>
              </a:spcAft>
              <a:buSzPts val="1400"/>
              <a:buChar char="●"/>
            </a:pPr>
            <a:r>
              <a:rPr lang="en" sz="1400" dirty="0"/>
              <a:t>Around 110389 tracks are most likely to represent music and other non-speech like music.</a:t>
            </a:r>
            <a:endParaRPr sz="1400" dirty="0"/>
          </a:p>
          <a:p>
            <a:pPr marL="457200" lvl="0" indent="-317500" algn="l" rtl="0">
              <a:lnSpc>
                <a:spcPct val="150000"/>
              </a:lnSpc>
              <a:spcBef>
                <a:spcPts val="0"/>
              </a:spcBef>
              <a:spcAft>
                <a:spcPts val="0"/>
              </a:spcAft>
              <a:buSzPts val="1400"/>
              <a:buChar char="●"/>
            </a:pPr>
            <a:r>
              <a:rPr lang="en" sz="1400" dirty="0"/>
              <a:t>Majority of tracks have low acousticness.</a:t>
            </a:r>
            <a:endParaRPr sz="1400" dirty="0"/>
          </a:p>
          <a:p>
            <a:pPr marL="457200" lvl="0" indent="-317500" algn="l" rtl="0">
              <a:lnSpc>
                <a:spcPct val="150000"/>
              </a:lnSpc>
              <a:spcBef>
                <a:spcPts val="0"/>
              </a:spcBef>
              <a:spcAft>
                <a:spcPts val="0"/>
              </a:spcAft>
              <a:buSzPts val="1400"/>
              <a:buChar char="●"/>
            </a:pPr>
            <a:r>
              <a:rPr lang="en" sz="1400" dirty="0"/>
              <a:t>Average of tracks are likely to sound more negative.</a:t>
            </a:r>
            <a:endParaRPr sz="1400" dirty="0"/>
          </a:p>
          <a:p>
            <a:pPr marL="457200" lvl="0" indent="0" algn="l" rtl="0">
              <a:lnSpc>
                <a:spcPct val="70000"/>
              </a:lnSpc>
              <a:spcBef>
                <a:spcPts val="800"/>
              </a:spcBef>
              <a:spcAft>
                <a:spcPts val="0"/>
              </a:spcAft>
              <a:buNone/>
            </a:pPr>
            <a:endParaRPr sz="1600" dirty="0"/>
          </a:p>
        </p:txBody>
      </p:sp>
      <p:sp>
        <p:nvSpPr>
          <p:cNvPr id="226" name="Google Shape;226;p42"/>
          <p:cNvSpPr txBox="1">
            <a:spLocks noGrp="1"/>
          </p:cNvSpPr>
          <p:nvPr>
            <p:ph type="title"/>
          </p:nvPr>
        </p:nvSpPr>
        <p:spPr>
          <a:xfrm>
            <a:off x="520203" y="359988"/>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Conclusions drawn from EDA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513965" y="139819"/>
            <a:ext cx="7874700" cy="79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3000"/>
              <a:buFont typeface="Arial"/>
              <a:buNone/>
            </a:pPr>
            <a:r>
              <a:rPr lang="en" dirty="0"/>
              <a:t>Modeling Task 1: Modeling Popularity</a:t>
            </a:r>
            <a:endParaRPr dirty="0"/>
          </a:p>
        </p:txBody>
      </p:sp>
      <p:sp>
        <p:nvSpPr>
          <p:cNvPr id="237" name="Google Shape;237;p44"/>
          <p:cNvSpPr txBox="1">
            <a:spLocks noGrp="1"/>
          </p:cNvSpPr>
          <p:nvPr>
            <p:ph type="body" idx="1"/>
          </p:nvPr>
        </p:nvSpPr>
        <p:spPr>
          <a:xfrm>
            <a:off x="0" y="1277575"/>
            <a:ext cx="9144000" cy="1977900"/>
          </a:xfrm>
          <a:prstGeom prst="rect">
            <a:avLst/>
          </a:prstGeom>
          <a:noFill/>
          <a:ln>
            <a:noFill/>
          </a:ln>
        </p:spPr>
        <p:txBody>
          <a:bodyPr spcFirstLastPara="1" wrap="square" lIns="68575" tIns="34275" rIns="68575" bIns="34275" anchor="t" anchorCtr="0">
            <a:normAutofit/>
          </a:bodyPr>
          <a:lstStyle/>
          <a:p>
            <a:pPr marL="0" lvl="0" indent="0" algn="ctr" rtl="0">
              <a:lnSpc>
                <a:spcPct val="200000"/>
              </a:lnSpc>
              <a:spcBef>
                <a:spcPts val="0"/>
              </a:spcBef>
              <a:spcAft>
                <a:spcPts val="0"/>
              </a:spcAft>
              <a:buNone/>
            </a:pPr>
            <a:r>
              <a:rPr lang="en" sz="1800" b="1" u="sng" dirty="0"/>
              <a:t>Two Main Questions:</a:t>
            </a:r>
            <a:endParaRPr sz="1800" b="1" u="sng" dirty="0"/>
          </a:p>
          <a:p>
            <a:pPr marL="1371600" lvl="0" indent="-342900" algn="l" rtl="0">
              <a:lnSpc>
                <a:spcPct val="200000"/>
              </a:lnSpc>
              <a:spcBef>
                <a:spcPts val="0"/>
              </a:spcBef>
              <a:spcAft>
                <a:spcPts val="0"/>
              </a:spcAft>
              <a:buSzPts val="1800"/>
              <a:buAutoNum type="arabicPeriod"/>
            </a:pPr>
            <a:r>
              <a:rPr lang="en" sz="1800" dirty="0"/>
              <a:t>Is there a “magic” song that our model can find that will be popular ?</a:t>
            </a:r>
            <a:endParaRPr sz="1800" dirty="0"/>
          </a:p>
          <a:p>
            <a:pPr marL="1371600" lvl="0" indent="-342900" algn="l" rtl="0">
              <a:lnSpc>
                <a:spcPct val="100000"/>
              </a:lnSpc>
              <a:spcBef>
                <a:spcPts val="0"/>
              </a:spcBef>
              <a:spcAft>
                <a:spcPts val="0"/>
              </a:spcAft>
              <a:buSzPts val="1800"/>
              <a:buAutoNum type="arabicPeriod"/>
            </a:pPr>
            <a:r>
              <a:rPr lang="en" sz="1800" dirty="0"/>
              <a:t> Are Spotify’s metrics for describing music better at predicting a song’s popularity than traditional metrics ?</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3000"/>
              <a:buFont typeface="Arial"/>
              <a:buNone/>
            </a:pPr>
            <a:r>
              <a:rPr lang="en"/>
              <a:t>Modeling Task 1: Modeling Popularity</a:t>
            </a:r>
            <a:endParaRPr/>
          </a:p>
        </p:txBody>
      </p:sp>
      <p:sp>
        <p:nvSpPr>
          <p:cNvPr id="243" name="Google Shape;243;p45"/>
          <p:cNvSpPr txBox="1">
            <a:spLocks noGrp="1"/>
          </p:cNvSpPr>
          <p:nvPr>
            <p:ph type="body" idx="1"/>
          </p:nvPr>
        </p:nvSpPr>
        <p:spPr>
          <a:xfrm>
            <a:off x="547000" y="808145"/>
            <a:ext cx="7886700" cy="3861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rgbClr val="595959"/>
              </a:buClr>
              <a:buSzPts val="2100"/>
              <a:buNone/>
            </a:pPr>
            <a:r>
              <a:rPr lang="en"/>
              <a:t>Split The Variables into Two Categories:</a:t>
            </a:r>
            <a:endParaRPr/>
          </a:p>
        </p:txBody>
      </p:sp>
      <p:pic>
        <p:nvPicPr>
          <p:cNvPr id="244" name="Google Shape;244;p45"/>
          <p:cNvPicPr preferRelativeResize="0"/>
          <p:nvPr/>
        </p:nvPicPr>
        <p:blipFill>
          <a:blip r:embed="rId3">
            <a:alphaModFix/>
          </a:blip>
          <a:stretch>
            <a:fillRect/>
          </a:stretch>
        </p:blipFill>
        <p:spPr>
          <a:xfrm>
            <a:off x="320050" y="1356700"/>
            <a:ext cx="4059949" cy="2038825"/>
          </a:xfrm>
          <a:prstGeom prst="rect">
            <a:avLst/>
          </a:prstGeom>
          <a:noFill/>
          <a:ln>
            <a:noFill/>
          </a:ln>
        </p:spPr>
      </p:pic>
      <p:pic>
        <p:nvPicPr>
          <p:cNvPr id="245" name="Google Shape;245;p45"/>
          <p:cNvPicPr preferRelativeResize="0"/>
          <p:nvPr/>
        </p:nvPicPr>
        <p:blipFill>
          <a:blip r:embed="rId4">
            <a:alphaModFix/>
          </a:blip>
          <a:stretch>
            <a:fillRect/>
          </a:stretch>
        </p:blipFill>
        <p:spPr>
          <a:xfrm>
            <a:off x="4572000" y="1356700"/>
            <a:ext cx="3796224" cy="192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6"/>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3F3F3F"/>
              </a:buClr>
              <a:buSzPct val="100000"/>
              <a:buFont typeface="Arial"/>
              <a:buNone/>
            </a:pPr>
            <a:r>
              <a:rPr lang="en"/>
              <a:t>Comparison 1.a : Multiple Linear Regression</a:t>
            </a:r>
            <a:endParaRPr/>
          </a:p>
        </p:txBody>
      </p:sp>
      <p:sp>
        <p:nvSpPr>
          <p:cNvPr id="251" name="Google Shape;251;p46"/>
          <p:cNvSpPr txBox="1">
            <a:spLocks noGrp="1"/>
          </p:cNvSpPr>
          <p:nvPr>
            <p:ph type="body" idx="1"/>
          </p:nvPr>
        </p:nvSpPr>
        <p:spPr>
          <a:xfrm>
            <a:off x="261200" y="3461800"/>
            <a:ext cx="8629500" cy="790800"/>
          </a:xfrm>
          <a:prstGeom prst="rect">
            <a:avLst/>
          </a:prstGeom>
          <a:noFill/>
          <a:ln>
            <a:noFill/>
          </a:ln>
        </p:spPr>
        <p:txBody>
          <a:bodyPr spcFirstLastPara="1" wrap="square" lIns="68575" tIns="34275" rIns="68575" bIns="34275" anchor="t" anchorCtr="0">
            <a:normAutofit fontScale="70000" lnSpcReduction="20000"/>
          </a:bodyPr>
          <a:lstStyle/>
          <a:p>
            <a:pPr marL="0" lvl="0" indent="0" algn="ctr" rtl="0">
              <a:lnSpc>
                <a:spcPct val="90000"/>
              </a:lnSpc>
              <a:spcBef>
                <a:spcPts val="0"/>
              </a:spcBef>
              <a:spcAft>
                <a:spcPts val="0"/>
              </a:spcAft>
              <a:buClr>
                <a:srgbClr val="595959"/>
              </a:buClr>
              <a:buSzPts val="2100"/>
              <a:buNone/>
            </a:pPr>
            <a:r>
              <a:rPr lang="en" sz="1500" b="1" dirty="0">
                <a:latin typeface="Calibri"/>
                <a:ea typeface="Calibri"/>
                <a:cs typeface="Calibri"/>
                <a:sym typeface="Calibri"/>
              </a:rPr>
              <a:t>Conclusions:</a:t>
            </a:r>
          </a:p>
          <a:p>
            <a:pPr marL="0" lvl="0" indent="0" algn="ctr" rtl="0">
              <a:lnSpc>
                <a:spcPct val="90000"/>
              </a:lnSpc>
              <a:spcBef>
                <a:spcPts val="0"/>
              </a:spcBef>
              <a:spcAft>
                <a:spcPts val="0"/>
              </a:spcAft>
              <a:buClr>
                <a:srgbClr val="595959"/>
              </a:buClr>
              <a:buSzPts val="2100"/>
              <a:buNone/>
            </a:pPr>
            <a:endParaRPr sz="1700" b="1" dirty="0">
              <a:latin typeface="+mn-lt"/>
              <a:ea typeface="Calibri"/>
              <a:cs typeface="Calibri"/>
              <a:sym typeface="Calibri"/>
            </a:endParaRP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en" sz="1700" dirty="0">
                <a:latin typeface="+mn-lt"/>
                <a:ea typeface="Calibri"/>
                <a:cs typeface="Calibri"/>
                <a:sym typeface="Calibri"/>
              </a:rPr>
              <a:t>The R-squared is not good on either model, it seems there is no “magic song” yet.</a:t>
            </a:r>
            <a:endParaRPr sz="1700" dirty="0">
              <a:latin typeface="+mn-lt"/>
              <a:ea typeface="Calibri"/>
              <a:cs typeface="Calibri"/>
              <a:sym typeface="Calibri"/>
            </a:endParaRP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en" sz="1700" dirty="0">
                <a:latin typeface="+mn-lt"/>
                <a:ea typeface="Calibri"/>
                <a:cs typeface="Calibri"/>
                <a:sym typeface="Calibri"/>
              </a:rPr>
              <a:t>The algorithmic metrics do seem to be better (though still NOT GOOD).</a:t>
            </a: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en" sz="1700" dirty="0">
                <a:latin typeface="+mn-lt"/>
                <a:ea typeface="Calibri"/>
                <a:cs typeface="Calibri"/>
                <a:sym typeface="Calibri"/>
              </a:rPr>
              <a:t>Maybe the data isn’t suited for linear regression.</a:t>
            </a:r>
            <a:endParaRPr sz="1700" dirty="0">
              <a:latin typeface="+mn-lt"/>
              <a:ea typeface="Calibri"/>
              <a:cs typeface="Calibri"/>
              <a:sym typeface="Calibri"/>
            </a:endParaRPr>
          </a:p>
        </p:txBody>
      </p:sp>
      <p:sp>
        <p:nvSpPr>
          <p:cNvPr id="252" name="Google Shape;252;p46"/>
          <p:cNvSpPr txBox="1"/>
          <p:nvPr/>
        </p:nvSpPr>
        <p:spPr>
          <a:xfrm>
            <a:off x="889850" y="766175"/>
            <a:ext cx="30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Traditional Metric Model</a:t>
            </a:r>
            <a:endParaRPr b="1">
              <a:latin typeface="Calibri"/>
              <a:ea typeface="Calibri"/>
              <a:cs typeface="Calibri"/>
              <a:sym typeface="Calibri"/>
            </a:endParaRPr>
          </a:p>
        </p:txBody>
      </p:sp>
      <p:sp>
        <p:nvSpPr>
          <p:cNvPr id="253" name="Google Shape;253;p46"/>
          <p:cNvSpPr txBox="1"/>
          <p:nvPr/>
        </p:nvSpPr>
        <p:spPr>
          <a:xfrm>
            <a:off x="5633350" y="808175"/>
            <a:ext cx="25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Spotify Metric Model</a:t>
            </a:r>
            <a:endParaRPr b="1">
              <a:latin typeface="Calibri"/>
              <a:ea typeface="Calibri"/>
              <a:cs typeface="Calibri"/>
              <a:sym typeface="Calibri"/>
            </a:endParaRPr>
          </a:p>
        </p:txBody>
      </p:sp>
      <p:pic>
        <p:nvPicPr>
          <p:cNvPr id="254" name="Google Shape;254;p46"/>
          <p:cNvPicPr preferRelativeResize="0"/>
          <p:nvPr/>
        </p:nvPicPr>
        <p:blipFill>
          <a:blip r:embed="rId3">
            <a:alphaModFix/>
          </a:blip>
          <a:stretch>
            <a:fillRect/>
          </a:stretch>
        </p:blipFill>
        <p:spPr>
          <a:xfrm>
            <a:off x="4413635" y="1208375"/>
            <a:ext cx="4670239" cy="1976875"/>
          </a:xfrm>
          <a:prstGeom prst="rect">
            <a:avLst/>
          </a:prstGeom>
          <a:noFill/>
          <a:ln>
            <a:noFill/>
          </a:ln>
        </p:spPr>
      </p:pic>
      <p:sp>
        <p:nvSpPr>
          <p:cNvPr id="255" name="Google Shape;255;p46"/>
          <p:cNvSpPr txBox="1"/>
          <p:nvPr/>
        </p:nvSpPr>
        <p:spPr>
          <a:xfrm>
            <a:off x="6102000" y="3131925"/>
            <a:ext cx="19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0.01359</a:t>
            </a:r>
            <a:endParaRPr b="1" dirty="0">
              <a:latin typeface="Calibri"/>
              <a:ea typeface="Calibri"/>
              <a:cs typeface="Calibri"/>
              <a:sym typeface="Calibri"/>
            </a:endParaRPr>
          </a:p>
        </p:txBody>
      </p:sp>
      <p:pic>
        <p:nvPicPr>
          <p:cNvPr id="256" name="Google Shape;256;p46"/>
          <p:cNvPicPr preferRelativeResize="0"/>
          <p:nvPr/>
        </p:nvPicPr>
        <p:blipFill>
          <a:blip r:embed="rId4">
            <a:alphaModFix/>
          </a:blip>
          <a:stretch>
            <a:fillRect/>
          </a:stretch>
        </p:blipFill>
        <p:spPr>
          <a:xfrm>
            <a:off x="121775" y="1166362"/>
            <a:ext cx="4185300" cy="2018884"/>
          </a:xfrm>
          <a:prstGeom prst="rect">
            <a:avLst/>
          </a:prstGeom>
          <a:noFill/>
          <a:ln>
            <a:noFill/>
          </a:ln>
        </p:spPr>
      </p:pic>
      <p:sp>
        <p:nvSpPr>
          <p:cNvPr id="257" name="Google Shape;257;p46"/>
          <p:cNvSpPr txBox="1"/>
          <p:nvPr/>
        </p:nvSpPr>
        <p:spPr>
          <a:xfrm>
            <a:off x="1193825" y="3131925"/>
            <a:ext cx="20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0.00459</a:t>
            </a:r>
            <a:endParaRPr b="1"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276448" y="644762"/>
            <a:ext cx="8295600" cy="7908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3F3F3F"/>
              </a:buClr>
              <a:buSzPct val="123456"/>
              <a:buFont typeface="Arial"/>
              <a:buNone/>
            </a:pPr>
            <a:r>
              <a:rPr lang="en" sz="2700" b="1"/>
              <a:t>We all listen to music a lot, right? Why do you believe a song becomes popular?</a:t>
            </a:r>
            <a:br>
              <a:rPr lang="en" sz="3200" b="1"/>
            </a:br>
            <a:endParaRPr/>
          </a:p>
        </p:txBody>
      </p:sp>
      <p:pic>
        <p:nvPicPr>
          <p:cNvPr id="135" name="Google Shape;135;p28" descr="You could be better at thinking in daily life, here's how | Think"/>
          <p:cNvPicPr preferRelativeResize="0"/>
          <p:nvPr/>
        </p:nvPicPr>
        <p:blipFill rotWithShape="1">
          <a:blip r:embed="rId3">
            <a:alphaModFix/>
          </a:blip>
          <a:srcRect/>
          <a:stretch/>
        </p:blipFill>
        <p:spPr>
          <a:xfrm>
            <a:off x="2558902" y="1297172"/>
            <a:ext cx="3444949" cy="28062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3000"/>
              <a:buFont typeface="Arial"/>
              <a:buNone/>
            </a:pPr>
            <a:r>
              <a:rPr lang="en"/>
              <a:t>Comparison 1.b : Polynomial Regression</a:t>
            </a:r>
            <a:endParaRPr/>
          </a:p>
        </p:txBody>
      </p:sp>
      <p:sp>
        <p:nvSpPr>
          <p:cNvPr id="263" name="Google Shape;263;p47"/>
          <p:cNvSpPr txBox="1">
            <a:spLocks noGrp="1"/>
          </p:cNvSpPr>
          <p:nvPr>
            <p:ph type="body" idx="1"/>
          </p:nvPr>
        </p:nvSpPr>
        <p:spPr>
          <a:xfrm>
            <a:off x="0" y="3469208"/>
            <a:ext cx="9144000" cy="583287"/>
          </a:xfrm>
          <a:prstGeom prst="rect">
            <a:avLst/>
          </a:prstGeom>
          <a:noFill/>
          <a:ln>
            <a:noFill/>
          </a:ln>
        </p:spPr>
        <p:txBody>
          <a:bodyPr spcFirstLastPara="1" wrap="square" lIns="68575" tIns="34275" rIns="68575" bIns="34275" anchor="t" anchorCtr="0">
            <a:normAutofit fontScale="25000" lnSpcReduction="20000"/>
          </a:bodyPr>
          <a:lstStyle/>
          <a:p>
            <a:pPr marL="0" lvl="0" indent="0" algn="ctr" rtl="0">
              <a:lnSpc>
                <a:spcPct val="90000"/>
              </a:lnSpc>
              <a:spcBef>
                <a:spcPts val="0"/>
              </a:spcBef>
              <a:spcAft>
                <a:spcPts val="0"/>
              </a:spcAft>
              <a:buClr>
                <a:srgbClr val="595959"/>
              </a:buClr>
              <a:buSzPts val="2100"/>
              <a:buNone/>
            </a:pPr>
            <a:endParaRPr lang="en" sz="1400" b="1" dirty="0">
              <a:latin typeface="Calibri"/>
              <a:ea typeface="Calibri"/>
              <a:cs typeface="Calibri"/>
              <a:sym typeface="Calibri"/>
            </a:endParaRPr>
          </a:p>
          <a:p>
            <a:pPr marL="0" lvl="0" indent="0" algn="ctr" rtl="0">
              <a:lnSpc>
                <a:spcPct val="170000"/>
              </a:lnSpc>
              <a:spcBef>
                <a:spcPts val="0"/>
              </a:spcBef>
              <a:spcAft>
                <a:spcPts val="0"/>
              </a:spcAft>
              <a:buClr>
                <a:srgbClr val="595959"/>
              </a:buClr>
              <a:buSzPts val="2100"/>
            </a:pPr>
            <a:r>
              <a:rPr lang="en" sz="4000" b="1" dirty="0">
                <a:latin typeface="+mn-lt"/>
                <a:ea typeface="Calibri"/>
                <a:cs typeface="Calibri"/>
                <a:sym typeface="Calibri"/>
              </a:rPr>
              <a:t>Conclusion</a:t>
            </a:r>
          </a:p>
          <a:p>
            <a:pPr marL="285750" lvl="0" indent="-285750" rtl="0">
              <a:lnSpc>
                <a:spcPct val="170000"/>
              </a:lnSpc>
              <a:spcBef>
                <a:spcPts val="0"/>
              </a:spcBef>
              <a:spcAft>
                <a:spcPts val="0"/>
              </a:spcAft>
              <a:buClr>
                <a:srgbClr val="595959"/>
              </a:buClr>
              <a:buSzPts val="2100"/>
              <a:buFont typeface="Arial" panose="020B0604020202020204" pitchFamily="34" charset="0"/>
              <a:buChar char="•"/>
            </a:pPr>
            <a:r>
              <a:rPr lang="en" sz="4000" dirty="0">
                <a:latin typeface="+mn-lt"/>
                <a:ea typeface="Calibri"/>
                <a:cs typeface="Calibri"/>
                <a:sym typeface="Calibri"/>
              </a:rPr>
              <a:t>The R-squared is still not good on either model, but it is MUCH better.</a:t>
            </a:r>
          </a:p>
          <a:p>
            <a:pPr marL="285750" lvl="0" indent="-285750" rtl="0">
              <a:lnSpc>
                <a:spcPct val="170000"/>
              </a:lnSpc>
              <a:spcBef>
                <a:spcPts val="0"/>
              </a:spcBef>
              <a:spcAft>
                <a:spcPts val="0"/>
              </a:spcAft>
              <a:buClr>
                <a:srgbClr val="595959"/>
              </a:buClr>
              <a:buSzPts val="2100"/>
              <a:buFont typeface="Arial" panose="020B0604020202020204" pitchFamily="34" charset="0"/>
              <a:buChar char="•"/>
            </a:pPr>
            <a:r>
              <a:rPr lang="en" sz="4000" dirty="0">
                <a:latin typeface="+mn-lt"/>
                <a:ea typeface="Calibri"/>
                <a:cs typeface="Calibri"/>
                <a:sym typeface="Calibri"/>
              </a:rPr>
              <a:t>The algorithmic metrics do seem to be much better yet again.</a:t>
            </a:r>
            <a:endParaRPr sz="4000" dirty="0">
              <a:latin typeface="+mn-lt"/>
              <a:ea typeface="Calibri"/>
              <a:cs typeface="Calibri"/>
              <a:sym typeface="Calibri"/>
            </a:endParaRPr>
          </a:p>
          <a:p>
            <a:pPr marL="457200" lvl="0" indent="0" algn="l" rtl="0">
              <a:lnSpc>
                <a:spcPct val="90000"/>
              </a:lnSpc>
              <a:spcBef>
                <a:spcPts val="0"/>
              </a:spcBef>
              <a:spcAft>
                <a:spcPts val="0"/>
              </a:spcAft>
              <a:buNone/>
            </a:pPr>
            <a:endParaRPr sz="1400" dirty="0">
              <a:latin typeface="Calibri"/>
              <a:ea typeface="Calibri"/>
              <a:cs typeface="Calibri"/>
              <a:sym typeface="Calibri"/>
            </a:endParaRPr>
          </a:p>
        </p:txBody>
      </p:sp>
      <p:sp>
        <p:nvSpPr>
          <p:cNvPr id="264" name="Google Shape;264;p47"/>
          <p:cNvSpPr txBox="1"/>
          <p:nvPr/>
        </p:nvSpPr>
        <p:spPr>
          <a:xfrm>
            <a:off x="795125" y="827847"/>
            <a:ext cx="30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Traditional Metric Model</a:t>
            </a:r>
            <a:endParaRPr b="1" dirty="0">
              <a:latin typeface="Calibri"/>
              <a:ea typeface="Calibri"/>
              <a:cs typeface="Calibri"/>
              <a:sym typeface="Calibri"/>
            </a:endParaRPr>
          </a:p>
        </p:txBody>
      </p:sp>
      <p:sp>
        <p:nvSpPr>
          <p:cNvPr id="265" name="Google Shape;265;p47"/>
          <p:cNvSpPr txBox="1"/>
          <p:nvPr/>
        </p:nvSpPr>
        <p:spPr>
          <a:xfrm>
            <a:off x="5329474" y="831594"/>
            <a:ext cx="25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Spotify Metric Model</a:t>
            </a:r>
            <a:endParaRPr b="1" dirty="0">
              <a:latin typeface="Calibri"/>
              <a:ea typeface="Calibri"/>
              <a:cs typeface="Calibri"/>
              <a:sym typeface="Calibri"/>
            </a:endParaRPr>
          </a:p>
        </p:txBody>
      </p:sp>
      <p:pic>
        <p:nvPicPr>
          <p:cNvPr id="266" name="Google Shape;266;p47"/>
          <p:cNvPicPr preferRelativeResize="0"/>
          <p:nvPr/>
        </p:nvPicPr>
        <p:blipFill>
          <a:blip r:embed="rId3">
            <a:alphaModFix/>
          </a:blip>
          <a:stretch>
            <a:fillRect/>
          </a:stretch>
        </p:blipFill>
        <p:spPr>
          <a:xfrm>
            <a:off x="126375" y="1166100"/>
            <a:ext cx="4006801" cy="2131475"/>
          </a:xfrm>
          <a:prstGeom prst="rect">
            <a:avLst/>
          </a:prstGeom>
          <a:noFill/>
          <a:ln>
            <a:noFill/>
          </a:ln>
        </p:spPr>
      </p:pic>
      <p:sp>
        <p:nvSpPr>
          <p:cNvPr id="267" name="Google Shape;267;p47"/>
          <p:cNvSpPr txBox="1"/>
          <p:nvPr/>
        </p:nvSpPr>
        <p:spPr>
          <a:xfrm>
            <a:off x="1229725" y="3232325"/>
            <a:ext cx="123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0.0090</a:t>
            </a:r>
            <a:endParaRPr b="1" dirty="0">
              <a:latin typeface="Calibri"/>
              <a:ea typeface="Calibri"/>
              <a:cs typeface="Calibri"/>
              <a:sym typeface="Calibri"/>
            </a:endParaRPr>
          </a:p>
        </p:txBody>
      </p:sp>
      <p:pic>
        <p:nvPicPr>
          <p:cNvPr id="268" name="Google Shape;268;p47"/>
          <p:cNvPicPr preferRelativeResize="0"/>
          <p:nvPr/>
        </p:nvPicPr>
        <p:blipFill>
          <a:blip r:embed="rId4">
            <a:alphaModFix/>
          </a:blip>
          <a:stretch>
            <a:fillRect/>
          </a:stretch>
        </p:blipFill>
        <p:spPr>
          <a:xfrm>
            <a:off x="4285575" y="1166100"/>
            <a:ext cx="4649199" cy="2131475"/>
          </a:xfrm>
          <a:prstGeom prst="rect">
            <a:avLst/>
          </a:prstGeom>
          <a:noFill/>
          <a:ln>
            <a:noFill/>
          </a:ln>
        </p:spPr>
      </p:pic>
      <p:sp>
        <p:nvSpPr>
          <p:cNvPr id="269" name="Google Shape;269;p47"/>
          <p:cNvSpPr txBox="1"/>
          <p:nvPr/>
        </p:nvSpPr>
        <p:spPr>
          <a:xfrm>
            <a:off x="5894265" y="3209150"/>
            <a:ext cx="219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0.0336</a:t>
            </a:r>
            <a:endParaRPr b="1"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3000"/>
              <a:buFont typeface="Arial"/>
              <a:buNone/>
            </a:pPr>
            <a:r>
              <a:rPr lang="en"/>
              <a:t>Comparison 1.c : KNN Regression</a:t>
            </a:r>
            <a:endParaRPr/>
          </a:p>
        </p:txBody>
      </p:sp>
      <p:sp>
        <p:nvSpPr>
          <p:cNvPr id="275" name="Google Shape;275;p48"/>
          <p:cNvSpPr txBox="1">
            <a:spLocks noGrp="1"/>
          </p:cNvSpPr>
          <p:nvPr>
            <p:ph type="body" idx="1"/>
          </p:nvPr>
        </p:nvSpPr>
        <p:spPr>
          <a:xfrm>
            <a:off x="240319" y="3514675"/>
            <a:ext cx="8917858" cy="1237471"/>
          </a:xfrm>
          <a:prstGeom prst="rect">
            <a:avLst/>
          </a:prstGeom>
          <a:noFill/>
          <a:ln>
            <a:noFill/>
          </a:ln>
        </p:spPr>
        <p:txBody>
          <a:bodyPr spcFirstLastPara="1" wrap="square" lIns="68575" tIns="34275" rIns="68575" bIns="34275" anchor="t" anchorCtr="0">
            <a:normAutofit/>
          </a:bodyPr>
          <a:lstStyle/>
          <a:p>
            <a:pPr marL="0" lvl="0" indent="0" algn="ctr" rtl="0">
              <a:lnSpc>
                <a:spcPct val="150000"/>
              </a:lnSpc>
              <a:spcBef>
                <a:spcPts val="0"/>
              </a:spcBef>
              <a:spcAft>
                <a:spcPts val="0"/>
              </a:spcAft>
              <a:buClr>
                <a:srgbClr val="595959"/>
              </a:buClr>
              <a:buSzPts val="2100"/>
              <a:buNone/>
            </a:pPr>
            <a:r>
              <a:rPr lang="en" sz="1200" b="1" dirty="0">
                <a:latin typeface="+mn-lt"/>
                <a:ea typeface="Calibri"/>
                <a:cs typeface="Calibri"/>
                <a:sym typeface="Calibri"/>
              </a:rPr>
              <a:t>Conclusions:</a:t>
            </a:r>
            <a:endParaRPr sz="1200" b="1" dirty="0">
              <a:latin typeface="+mn-lt"/>
              <a:ea typeface="Calibri"/>
              <a:cs typeface="Calibri"/>
              <a:sym typeface="Calibri"/>
            </a:endParaRPr>
          </a:p>
          <a:p>
            <a:pPr marL="457200" lvl="0" indent="-317500" rtl="0">
              <a:lnSpc>
                <a:spcPct val="100000"/>
              </a:lnSpc>
              <a:spcBef>
                <a:spcPts val="0"/>
              </a:spcBef>
              <a:spcAft>
                <a:spcPts val="0"/>
              </a:spcAft>
              <a:buSzPts val="1400"/>
              <a:buFont typeface="Arial" panose="020B0604020202020204" pitchFamily="34" charset="0"/>
              <a:buChar char="•"/>
            </a:pPr>
            <a:r>
              <a:rPr lang="en" sz="1200" dirty="0">
                <a:latin typeface="+mn-lt"/>
                <a:ea typeface="Calibri"/>
                <a:cs typeface="Calibri"/>
                <a:sym typeface="Calibri"/>
              </a:rPr>
              <a:t>The R-squared is much better and is mediocre for regression	</a:t>
            </a:r>
            <a:endParaRPr sz="1200" dirty="0">
              <a:latin typeface="+mn-lt"/>
              <a:ea typeface="Calibri"/>
              <a:cs typeface="Calibri"/>
              <a:sym typeface="Calibri"/>
            </a:endParaRPr>
          </a:p>
          <a:p>
            <a:pPr marL="457200" lvl="0" indent="-317500" rtl="0">
              <a:lnSpc>
                <a:spcPct val="100000"/>
              </a:lnSpc>
              <a:spcBef>
                <a:spcPts val="0"/>
              </a:spcBef>
              <a:spcAft>
                <a:spcPts val="0"/>
              </a:spcAft>
              <a:buSzPts val="1400"/>
              <a:buFont typeface="Arial" panose="020B0604020202020204" pitchFamily="34" charset="0"/>
              <a:buChar char="•"/>
            </a:pPr>
            <a:r>
              <a:rPr lang="en" sz="1200" dirty="0">
                <a:latin typeface="+mn-lt"/>
                <a:ea typeface="Calibri"/>
                <a:cs typeface="Calibri"/>
                <a:sym typeface="Calibri"/>
              </a:rPr>
              <a:t>The algorithmic metrics do seem to be much better yet again, but the gap has closed</a:t>
            </a:r>
            <a:endParaRPr sz="1200" dirty="0">
              <a:latin typeface="+mn-lt"/>
              <a:ea typeface="Calibri"/>
              <a:cs typeface="Calibri"/>
              <a:sym typeface="Calibri"/>
            </a:endParaRPr>
          </a:p>
          <a:p>
            <a:pPr marL="457200" lvl="0" indent="0" algn="l" rtl="0">
              <a:lnSpc>
                <a:spcPct val="90000"/>
              </a:lnSpc>
              <a:spcBef>
                <a:spcPts val="0"/>
              </a:spcBef>
              <a:spcAft>
                <a:spcPts val="0"/>
              </a:spcAft>
              <a:buNone/>
            </a:pPr>
            <a:endParaRPr sz="1400" dirty="0">
              <a:latin typeface="Calibri"/>
              <a:ea typeface="Calibri"/>
              <a:cs typeface="Calibri"/>
              <a:sym typeface="Calibri"/>
            </a:endParaRPr>
          </a:p>
        </p:txBody>
      </p:sp>
      <p:sp>
        <p:nvSpPr>
          <p:cNvPr id="276" name="Google Shape;276;p48"/>
          <p:cNvSpPr txBox="1"/>
          <p:nvPr/>
        </p:nvSpPr>
        <p:spPr>
          <a:xfrm>
            <a:off x="908376" y="903674"/>
            <a:ext cx="30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Traditional Metric Model</a:t>
            </a:r>
            <a:endParaRPr b="1" dirty="0">
              <a:latin typeface="Calibri"/>
              <a:ea typeface="Calibri"/>
              <a:cs typeface="Calibri"/>
              <a:sym typeface="Calibri"/>
            </a:endParaRPr>
          </a:p>
        </p:txBody>
      </p:sp>
      <p:sp>
        <p:nvSpPr>
          <p:cNvPr id="277" name="Google Shape;277;p48"/>
          <p:cNvSpPr txBox="1"/>
          <p:nvPr/>
        </p:nvSpPr>
        <p:spPr>
          <a:xfrm>
            <a:off x="5674224" y="907421"/>
            <a:ext cx="25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Spotify Metric Model</a:t>
            </a:r>
            <a:endParaRPr b="1" dirty="0">
              <a:latin typeface="Calibri"/>
              <a:ea typeface="Calibri"/>
              <a:cs typeface="Calibri"/>
              <a:sym typeface="Calibri"/>
            </a:endParaRPr>
          </a:p>
        </p:txBody>
      </p:sp>
      <p:sp>
        <p:nvSpPr>
          <p:cNvPr id="278" name="Google Shape;278;p48"/>
          <p:cNvSpPr txBox="1"/>
          <p:nvPr/>
        </p:nvSpPr>
        <p:spPr>
          <a:xfrm>
            <a:off x="1552200" y="3283888"/>
            <a:ext cx="123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0.365</a:t>
            </a:r>
            <a:endParaRPr b="1" dirty="0">
              <a:latin typeface="Calibri"/>
              <a:ea typeface="Calibri"/>
              <a:cs typeface="Calibri"/>
              <a:sym typeface="Calibri"/>
            </a:endParaRPr>
          </a:p>
        </p:txBody>
      </p:sp>
      <p:sp>
        <p:nvSpPr>
          <p:cNvPr id="279" name="Google Shape;279;p48"/>
          <p:cNvSpPr txBox="1"/>
          <p:nvPr/>
        </p:nvSpPr>
        <p:spPr>
          <a:xfrm>
            <a:off x="5958013" y="3283900"/>
            <a:ext cx="1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0.3821</a:t>
            </a:r>
            <a:endParaRPr b="1" dirty="0">
              <a:latin typeface="Calibri"/>
              <a:ea typeface="Calibri"/>
              <a:cs typeface="Calibri"/>
              <a:sym typeface="Calibri"/>
            </a:endParaRPr>
          </a:p>
        </p:txBody>
      </p:sp>
      <p:pic>
        <p:nvPicPr>
          <p:cNvPr id="280" name="Google Shape;280;p48"/>
          <p:cNvPicPr preferRelativeResize="0"/>
          <p:nvPr/>
        </p:nvPicPr>
        <p:blipFill>
          <a:blip r:embed="rId3">
            <a:alphaModFix/>
          </a:blip>
          <a:stretch>
            <a:fillRect/>
          </a:stretch>
        </p:blipFill>
        <p:spPr>
          <a:xfrm>
            <a:off x="0" y="1303875"/>
            <a:ext cx="4158884" cy="2072525"/>
          </a:xfrm>
          <a:prstGeom prst="rect">
            <a:avLst/>
          </a:prstGeom>
          <a:noFill/>
          <a:ln>
            <a:noFill/>
          </a:ln>
        </p:spPr>
      </p:pic>
      <p:pic>
        <p:nvPicPr>
          <p:cNvPr id="281" name="Google Shape;281;p48"/>
          <p:cNvPicPr preferRelativeResize="0"/>
          <p:nvPr/>
        </p:nvPicPr>
        <p:blipFill>
          <a:blip r:embed="rId4">
            <a:alphaModFix/>
          </a:blip>
          <a:stretch>
            <a:fillRect/>
          </a:stretch>
        </p:blipFill>
        <p:spPr>
          <a:xfrm>
            <a:off x="4276388" y="1303874"/>
            <a:ext cx="4769049" cy="207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754478" y="1780938"/>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Modelling Task 2: Modeling Danceability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199653" y="2937700"/>
            <a:ext cx="8309700" cy="1163100"/>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r>
              <a:rPr lang="en-IN" sz="1300" b="1" dirty="0">
                <a:solidFill>
                  <a:schemeClr val="dk1"/>
                </a:solidFill>
              </a:rPr>
              <a:t>Conclusion:</a:t>
            </a:r>
            <a:endParaRPr sz="1300" b="1" dirty="0">
              <a:solidFill>
                <a:schemeClr val="dk1"/>
              </a:solidFill>
            </a:endParaRPr>
          </a:p>
          <a:p>
            <a:pPr marL="457200" lvl="0" indent="-304800" algn="l" rtl="0">
              <a:spcBef>
                <a:spcPts val="800"/>
              </a:spcBef>
              <a:spcAft>
                <a:spcPts val="0"/>
              </a:spcAft>
              <a:buSzPts val="1200"/>
              <a:buFont typeface="Arial" panose="020B0604020202020204" pitchFamily="34" charset="0"/>
              <a:buChar char="•"/>
            </a:pPr>
            <a:r>
              <a:rPr lang="en" sz="1200" dirty="0"/>
              <a:t>The Root Mean Squared Error(RMSE)  is somewhat better than the the Multi Linear Regression model of predicting popularity.</a:t>
            </a:r>
            <a:endParaRPr sz="1200" dirty="0"/>
          </a:p>
          <a:p>
            <a:pPr marL="457200" lvl="0" indent="-304800" algn="l" rtl="0">
              <a:spcBef>
                <a:spcPts val="0"/>
              </a:spcBef>
              <a:spcAft>
                <a:spcPts val="0"/>
              </a:spcAft>
              <a:buSzPts val="1200"/>
              <a:buFont typeface="Arial" panose="020B0604020202020204" pitchFamily="34" charset="0"/>
              <a:buChar char="•"/>
            </a:pPr>
            <a:r>
              <a:rPr lang="en" sz="1200" dirty="0"/>
              <a:t>The traditional metrics here also do not contribute much compared to the algorithmic variables.</a:t>
            </a:r>
            <a:endParaRPr sz="1200" dirty="0"/>
          </a:p>
          <a:p>
            <a:pPr marL="457200" lvl="0" indent="-304800" algn="l" rtl="0">
              <a:spcBef>
                <a:spcPts val="0"/>
              </a:spcBef>
              <a:spcAft>
                <a:spcPts val="0"/>
              </a:spcAft>
              <a:buSzPts val="1200"/>
              <a:buFont typeface="Arial" panose="020B0604020202020204" pitchFamily="34" charset="0"/>
              <a:buChar char="•"/>
            </a:pPr>
            <a:r>
              <a:rPr lang="en" sz="1200" dirty="0"/>
              <a:t>However, the accuracy is not enough to use this as a predicting model.</a:t>
            </a:r>
            <a:endParaRPr sz="1200" dirty="0"/>
          </a:p>
        </p:txBody>
      </p:sp>
      <p:sp>
        <p:nvSpPr>
          <p:cNvPr id="298" name="Google Shape;298;p51"/>
          <p:cNvSpPr txBox="1">
            <a:spLocks noGrp="1"/>
          </p:cNvSpPr>
          <p:nvPr>
            <p:ph type="title"/>
          </p:nvPr>
        </p:nvSpPr>
        <p:spPr>
          <a:xfrm>
            <a:off x="634653" y="61363"/>
            <a:ext cx="7874700" cy="7908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Clr>
                <a:srgbClr val="3F3F3F"/>
              </a:buClr>
              <a:buSzPct val="100000"/>
              <a:buFont typeface="Arial"/>
              <a:buNone/>
            </a:pPr>
            <a:r>
              <a:rPr lang="en"/>
              <a:t>Comparison 2.a : Multiple Linear Regression</a:t>
            </a:r>
            <a:endParaRPr/>
          </a:p>
        </p:txBody>
      </p:sp>
      <p:pic>
        <p:nvPicPr>
          <p:cNvPr id="299" name="Google Shape;299;p51"/>
          <p:cNvPicPr preferRelativeResize="0"/>
          <p:nvPr/>
        </p:nvPicPr>
        <p:blipFill rotWithShape="1">
          <a:blip r:embed="rId3">
            <a:alphaModFix/>
          </a:blip>
          <a:srcRect l="1339" r="-1340"/>
          <a:stretch/>
        </p:blipFill>
        <p:spPr>
          <a:xfrm>
            <a:off x="4511625" y="852175"/>
            <a:ext cx="4358374" cy="1662225"/>
          </a:xfrm>
          <a:prstGeom prst="rect">
            <a:avLst/>
          </a:prstGeom>
          <a:noFill/>
          <a:ln>
            <a:noFill/>
          </a:ln>
        </p:spPr>
      </p:pic>
      <p:pic>
        <p:nvPicPr>
          <p:cNvPr id="300" name="Google Shape;300;p51"/>
          <p:cNvPicPr preferRelativeResize="0"/>
          <p:nvPr/>
        </p:nvPicPr>
        <p:blipFill>
          <a:blip r:embed="rId4">
            <a:alphaModFix/>
          </a:blip>
          <a:stretch>
            <a:fillRect/>
          </a:stretch>
        </p:blipFill>
        <p:spPr>
          <a:xfrm>
            <a:off x="65800" y="852175"/>
            <a:ext cx="4268899" cy="1662225"/>
          </a:xfrm>
          <a:prstGeom prst="rect">
            <a:avLst/>
          </a:prstGeom>
          <a:noFill/>
          <a:ln>
            <a:noFill/>
          </a:ln>
        </p:spPr>
      </p:pic>
      <p:sp>
        <p:nvSpPr>
          <p:cNvPr id="301" name="Google Shape;301;p51"/>
          <p:cNvSpPr txBox="1"/>
          <p:nvPr/>
        </p:nvSpPr>
        <p:spPr>
          <a:xfrm>
            <a:off x="6115862" y="2438575"/>
            <a:ext cx="114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 0.096</a:t>
            </a:r>
            <a:endParaRPr b="1" dirty="0">
              <a:latin typeface="Calibri"/>
              <a:ea typeface="Calibri"/>
              <a:cs typeface="Calibri"/>
              <a:sym typeface="Calibri"/>
            </a:endParaRPr>
          </a:p>
        </p:txBody>
      </p:sp>
      <p:sp>
        <p:nvSpPr>
          <p:cNvPr id="302" name="Google Shape;302;p51"/>
          <p:cNvSpPr txBox="1"/>
          <p:nvPr/>
        </p:nvSpPr>
        <p:spPr>
          <a:xfrm>
            <a:off x="1618849" y="2438575"/>
            <a:ext cx="11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Calibri"/>
                <a:ea typeface="Calibri"/>
                <a:cs typeface="Calibri"/>
                <a:sym typeface="Calibri"/>
              </a:rPr>
              <a:t>R^2 = 0.121</a:t>
            </a:r>
            <a:endParaRPr b="1" dirty="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634650" y="122598"/>
            <a:ext cx="7874700" cy="635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Comparison 2.b : Polynomial Regression</a:t>
            </a:r>
            <a:endParaRPr/>
          </a:p>
        </p:txBody>
      </p:sp>
      <p:pic>
        <p:nvPicPr>
          <p:cNvPr id="308" name="Google Shape;308;p52"/>
          <p:cNvPicPr preferRelativeResize="0"/>
          <p:nvPr/>
        </p:nvPicPr>
        <p:blipFill>
          <a:blip r:embed="rId3">
            <a:alphaModFix/>
          </a:blip>
          <a:stretch>
            <a:fillRect/>
          </a:stretch>
        </p:blipFill>
        <p:spPr>
          <a:xfrm>
            <a:off x="4732425" y="809975"/>
            <a:ext cx="4246249" cy="1817375"/>
          </a:xfrm>
          <a:prstGeom prst="rect">
            <a:avLst/>
          </a:prstGeom>
          <a:noFill/>
          <a:ln>
            <a:noFill/>
          </a:ln>
        </p:spPr>
      </p:pic>
      <p:pic>
        <p:nvPicPr>
          <p:cNvPr id="309" name="Google Shape;309;p52"/>
          <p:cNvPicPr preferRelativeResize="0"/>
          <p:nvPr/>
        </p:nvPicPr>
        <p:blipFill>
          <a:blip r:embed="rId4">
            <a:alphaModFix/>
          </a:blip>
          <a:stretch>
            <a:fillRect/>
          </a:stretch>
        </p:blipFill>
        <p:spPr>
          <a:xfrm>
            <a:off x="359613" y="837775"/>
            <a:ext cx="4145124" cy="1761775"/>
          </a:xfrm>
          <a:prstGeom prst="rect">
            <a:avLst/>
          </a:prstGeom>
          <a:noFill/>
          <a:ln>
            <a:noFill/>
          </a:ln>
        </p:spPr>
      </p:pic>
      <p:sp>
        <p:nvSpPr>
          <p:cNvPr id="310" name="Google Shape;310;p52"/>
          <p:cNvSpPr txBox="1"/>
          <p:nvPr/>
        </p:nvSpPr>
        <p:spPr>
          <a:xfrm>
            <a:off x="184900" y="3091625"/>
            <a:ext cx="8522700" cy="12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t>Conclusion:</a:t>
            </a:r>
            <a:endParaRPr sz="1300" b="1" dirty="0"/>
          </a:p>
          <a:p>
            <a:pPr marL="457200" lvl="0" indent="-311150" algn="l" rtl="0">
              <a:spcBef>
                <a:spcPts val="0"/>
              </a:spcBef>
              <a:spcAft>
                <a:spcPts val="0"/>
              </a:spcAft>
              <a:buClr>
                <a:srgbClr val="595959"/>
              </a:buClr>
              <a:buSzPts val="1300"/>
              <a:buFont typeface="Arial" panose="020B0604020202020204" pitchFamily="34" charset="0"/>
              <a:buChar char="•"/>
            </a:pPr>
            <a:r>
              <a:rPr lang="en" sz="1200" dirty="0">
                <a:solidFill>
                  <a:srgbClr val="595959"/>
                </a:solidFill>
              </a:rPr>
              <a:t>The Polynomial Regression model gives a slightly better accuracy. </a:t>
            </a:r>
            <a:endParaRPr sz="1200" dirty="0">
              <a:solidFill>
                <a:srgbClr val="595959"/>
              </a:solidFill>
            </a:endParaRPr>
          </a:p>
          <a:p>
            <a:pPr marL="457200" lvl="0" indent="-311150" algn="l" rtl="0">
              <a:spcBef>
                <a:spcPts val="0"/>
              </a:spcBef>
              <a:spcAft>
                <a:spcPts val="0"/>
              </a:spcAft>
              <a:buClr>
                <a:srgbClr val="595959"/>
              </a:buClr>
              <a:buSzPts val="1300"/>
              <a:buFont typeface="Arial" panose="020B0604020202020204" pitchFamily="34" charset="0"/>
              <a:buChar char="•"/>
            </a:pPr>
            <a:r>
              <a:rPr lang="en" sz="1200" dirty="0">
                <a:solidFill>
                  <a:srgbClr val="595959"/>
                </a:solidFill>
              </a:rPr>
              <a:t>Also the RMSE of the model having algorithmic terms give a better accuracy.</a:t>
            </a:r>
            <a:endParaRPr sz="1200" dirty="0">
              <a:solidFill>
                <a:srgbClr val="595959"/>
              </a:solidFill>
            </a:endParaRPr>
          </a:p>
          <a:p>
            <a:pPr marL="457200" lvl="0" indent="-311150" algn="l" rtl="0">
              <a:spcBef>
                <a:spcPts val="0"/>
              </a:spcBef>
              <a:spcAft>
                <a:spcPts val="0"/>
              </a:spcAft>
              <a:buClr>
                <a:srgbClr val="595959"/>
              </a:buClr>
              <a:buSzPts val="1300"/>
              <a:buFont typeface="Arial" panose="020B0604020202020204" pitchFamily="34" charset="0"/>
              <a:buChar char="•"/>
            </a:pPr>
            <a:r>
              <a:rPr lang="en" sz="1200" dirty="0">
                <a:solidFill>
                  <a:srgbClr val="595959"/>
                </a:solidFill>
              </a:rPr>
              <a:t>Model not suitable for prediction.</a:t>
            </a:r>
            <a:endParaRPr sz="1200" dirty="0">
              <a:solidFill>
                <a:srgbClr val="595959"/>
              </a:solidFill>
            </a:endParaRPr>
          </a:p>
        </p:txBody>
      </p:sp>
      <p:sp>
        <p:nvSpPr>
          <p:cNvPr id="311" name="Google Shape;311;p52"/>
          <p:cNvSpPr txBox="1"/>
          <p:nvPr/>
        </p:nvSpPr>
        <p:spPr>
          <a:xfrm>
            <a:off x="6319150" y="2571750"/>
            <a:ext cx="1072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R^2 = </a:t>
            </a:r>
            <a:r>
              <a:rPr lang="en">
                <a:solidFill>
                  <a:schemeClr val="dk1"/>
                </a:solidFill>
                <a:highlight>
                  <a:srgbClr val="FFFFFF"/>
                </a:highlight>
                <a:latin typeface="Calibri"/>
                <a:ea typeface="Calibri"/>
                <a:cs typeface="Calibri"/>
                <a:sym typeface="Calibri"/>
              </a:rPr>
              <a:t>0.239</a:t>
            </a:r>
            <a:endParaRPr>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312" name="Google Shape;312;p52"/>
          <p:cNvSpPr txBox="1"/>
          <p:nvPr/>
        </p:nvSpPr>
        <p:spPr>
          <a:xfrm>
            <a:off x="1895775" y="2480150"/>
            <a:ext cx="10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R^2 = 0.225</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3"/>
          <p:cNvSpPr txBox="1">
            <a:spLocks noGrp="1"/>
          </p:cNvSpPr>
          <p:nvPr>
            <p:ph type="body" idx="1"/>
          </p:nvPr>
        </p:nvSpPr>
        <p:spPr>
          <a:xfrm>
            <a:off x="92149" y="3125972"/>
            <a:ext cx="8959702" cy="1672553"/>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r>
              <a:rPr lang="en" sz="1400" b="1" dirty="0">
                <a:solidFill>
                  <a:schemeClr val="dk1"/>
                </a:solidFill>
              </a:rPr>
              <a:t>Conclusion:</a:t>
            </a:r>
            <a:endParaRPr sz="1400" b="1" dirty="0">
              <a:solidFill>
                <a:schemeClr val="dk1"/>
              </a:solidFill>
            </a:endParaRPr>
          </a:p>
          <a:p>
            <a:pPr marL="457200" lvl="0" indent="-317500" algn="l" rtl="0">
              <a:lnSpc>
                <a:spcPct val="100000"/>
              </a:lnSpc>
              <a:spcBef>
                <a:spcPts val="0"/>
              </a:spcBef>
              <a:spcAft>
                <a:spcPts val="0"/>
              </a:spcAft>
              <a:buSzPts val="1400"/>
              <a:buFont typeface="Arial" panose="020B0604020202020204" pitchFamily="34" charset="0"/>
              <a:buChar char="•"/>
            </a:pPr>
            <a:r>
              <a:rPr lang="en" sz="1200" dirty="0"/>
              <a:t>The KNN Regression model gives a better accuracy. </a:t>
            </a:r>
            <a:endParaRPr sz="1200" dirty="0"/>
          </a:p>
          <a:p>
            <a:pPr marL="457200" lvl="0" indent="-317500" algn="l" rtl="0">
              <a:lnSpc>
                <a:spcPct val="100000"/>
              </a:lnSpc>
              <a:spcBef>
                <a:spcPts val="0"/>
              </a:spcBef>
              <a:spcAft>
                <a:spcPts val="0"/>
              </a:spcAft>
              <a:buSzPts val="1400"/>
              <a:buFont typeface="Arial" panose="020B0604020202020204" pitchFamily="34" charset="0"/>
              <a:buChar char="•"/>
            </a:pPr>
            <a:r>
              <a:rPr lang="en" sz="1200" dirty="0"/>
              <a:t>Algorithmic variables help predicting better than traditional variables.</a:t>
            </a:r>
            <a:endParaRPr sz="1200" dirty="0"/>
          </a:p>
          <a:p>
            <a:pPr marL="457200" lvl="0" indent="-317500" algn="l" rtl="0">
              <a:lnSpc>
                <a:spcPct val="100000"/>
              </a:lnSpc>
              <a:spcBef>
                <a:spcPts val="0"/>
              </a:spcBef>
              <a:spcAft>
                <a:spcPts val="0"/>
              </a:spcAft>
              <a:buSzPts val="1400"/>
              <a:buFont typeface="Arial" panose="020B0604020202020204" pitchFamily="34" charset="0"/>
              <a:buChar char="•"/>
            </a:pPr>
            <a:r>
              <a:rPr lang="en" sz="1200" dirty="0"/>
              <a:t>Model could be used for predicting.</a:t>
            </a:r>
            <a:endParaRPr sz="1200" dirty="0"/>
          </a:p>
        </p:txBody>
      </p:sp>
      <p:sp>
        <p:nvSpPr>
          <p:cNvPr id="318" name="Google Shape;318;p53"/>
          <p:cNvSpPr txBox="1">
            <a:spLocks noGrp="1"/>
          </p:cNvSpPr>
          <p:nvPr>
            <p:ph type="title"/>
          </p:nvPr>
        </p:nvSpPr>
        <p:spPr>
          <a:xfrm>
            <a:off x="432878" y="-12"/>
            <a:ext cx="7874700" cy="7908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Clr>
                <a:srgbClr val="3F3F3F"/>
              </a:buClr>
              <a:buSzPts val="3000"/>
              <a:buFont typeface="Arial"/>
              <a:buNone/>
            </a:pPr>
            <a:r>
              <a:rPr lang="en"/>
              <a:t>Comparison 2.c : KNN Regression</a:t>
            </a:r>
            <a:endParaRPr/>
          </a:p>
        </p:txBody>
      </p:sp>
      <p:pic>
        <p:nvPicPr>
          <p:cNvPr id="319" name="Google Shape;319;p53"/>
          <p:cNvPicPr preferRelativeResize="0"/>
          <p:nvPr/>
        </p:nvPicPr>
        <p:blipFill rotWithShape="1">
          <a:blip r:embed="rId3">
            <a:alphaModFix/>
          </a:blip>
          <a:srcRect/>
          <a:stretch/>
        </p:blipFill>
        <p:spPr>
          <a:xfrm>
            <a:off x="203038" y="799825"/>
            <a:ext cx="4061576" cy="1845400"/>
          </a:xfrm>
          <a:prstGeom prst="rect">
            <a:avLst/>
          </a:prstGeom>
          <a:noFill/>
          <a:ln>
            <a:noFill/>
          </a:ln>
        </p:spPr>
      </p:pic>
      <p:pic>
        <p:nvPicPr>
          <p:cNvPr id="320" name="Google Shape;320;p53"/>
          <p:cNvPicPr preferRelativeResize="0"/>
          <p:nvPr/>
        </p:nvPicPr>
        <p:blipFill>
          <a:blip r:embed="rId4">
            <a:alphaModFix/>
          </a:blip>
          <a:stretch>
            <a:fillRect/>
          </a:stretch>
        </p:blipFill>
        <p:spPr>
          <a:xfrm>
            <a:off x="4586625" y="799825"/>
            <a:ext cx="4253325" cy="1845400"/>
          </a:xfrm>
          <a:prstGeom prst="rect">
            <a:avLst/>
          </a:prstGeom>
          <a:noFill/>
          <a:ln>
            <a:noFill/>
          </a:ln>
        </p:spPr>
      </p:pic>
      <p:sp>
        <p:nvSpPr>
          <p:cNvPr id="321" name="Google Shape;321;p53"/>
          <p:cNvSpPr txBox="1"/>
          <p:nvPr/>
        </p:nvSpPr>
        <p:spPr>
          <a:xfrm>
            <a:off x="5999588" y="2517000"/>
            <a:ext cx="15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R^2 = 0.466</a:t>
            </a:r>
            <a:endParaRPr dirty="0">
              <a:latin typeface="Calibri"/>
              <a:ea typeface="Calibri"/>
              <a:cs typeface="Calibri"/>
              <a:sym typeface="Calibri"/>
            </a:endParaRPr>
          </a:p>
        </p:txBody>
      </p:sp>
      <p:sp>
        <p:nvSpPr>
          <p:cNvPr id="322" name="Google Shape;322;p53"/>
          <p:cNvSpPr txBox="1"/>
          <p:nvPr/>
        </p:nvSpPr>
        <p:spPr>
          <a:xfrm>
            <a:off x="1727575" y="2571750"/>
            <a:ext cx="1175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R^2 = 0.454</a:t>
            </a:r>
            <a:endParaRPr dirty="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4"/>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3000"/>
              <a:buFont typeface="Arial"/>
              <a:buNone/>
            </a:pPr>
            <a:r>
              <a:rPr lang="en" dirty="0"/>
              <a:t>Comparison 2.d : XGBOOST Regression</a:t>
            </a:r>
            <a:endParaRPr dirty="0"/>
          </a:p>
        </p:txBody>
      </p:sp>
      <p:sp>
        <p:nvSpPr>
          <p:cNvPr id="328" name="Google Shape;328;p54"/>
          <p:cNvSpPr txBox="1"/>
          <p:nvPr/>
        </p:nvSpPr>
        <p:spPr>
          <a:xfrm>
            <a:off x="1132800" y="1510400"/>
            <a:ext cx="244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DONT HAVE IT IN CODE</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5"/>
          <p:cNvSpPr txBox="1">
            <a:spLocks noGrp="1"/>
          </p:cNvSpPr>
          <p:nvPr>
            <p:ph type="title"/>
          </p:nvPr>
        </p:nvSpPr>
        <p:spPr>
          <a:xfrm>
            <a:off x="634650" y="434420"/>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a:t>                Danceability test plot</a:t>
            </a:r>
            <a:endParaRPr dirty="0"/>
          </a:p>
        </p:txBody>
      </p:sp>
      <p:pic>
        <p:nvPicPr>
          <p:cNvPr id="334" name="Google Shape;334;p55"/>
          <p:cNvPicPr preferRelativeResize="0"/>
          <p:nvPr/>
        </p:nvPicPr>
        <p:blipFill>
          <a:blip r:embed="rId3">
            <a:alphaModFix/>
          </a:blip>
          <a:stretch>
            <a:fillRect/>
          </a:stretch>
        </p:blipFill>
        <p:spPr>
          <a:xfrm>
            <a:off x="2360650" y="1190625"/>
            <a:ext cx="4210050" cy="276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6"/>
          <p:cNvSpPr txBox="1">
            <a:spLocks noGrp="1"/>
          </p:cNvSpPr>
          <p:nvPr>
            <p:ph type="title"/>
          </p:nvPr>
        </p:nvSpPr>
        <p:spPr>
          <a:xfrm>
            <a:off x="171450" y="377725"/>
            <a:ext cx="8343900" cy="7908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dirty="0"/>
              <a:t>    Feature importance selected by XGBoost Model</a:t>
            </a:r>
            <a:endParaRPr dirty="0"/>
          </a:p>
        </p:txBody>
      </p:sp>
      <p:pic>
        <p:nvPicPr>
          <p:cNvPr id="340" name="Google Shape;340;p56"/>
          <p:cNvPicPr preferRelativeResize="0"/>
          <p:nvPr/>
        </p:nvPicPr>
        <p:blipFill>
          <a:blip r:embed="rId3">
            <a:alphaModFix/>
          </a:blip>
          <a:stretch>
            <a:fillRect/>
          </a:stretch>
        </p:blipFill>
        <p:spPr>
          <a:xfrm>
            <a:off x="1770388" y="1168525"/>
            <a:ext cx="5603226" cy="2581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7EEA19-EFA8-DD48-7B3E-CEE14CA85473}"/>
              </a:ext>
            </a:extLst>
          </p:cNvPr>
          <p:cNvSpPr>
            <a:spLocks noGrp="1"/>
          </p:cNvSpPr>
          <p:nvPr>
            <p:ph type="body" idx="1"/>
          </p:nvPr>
        </p:nvSpPr>
        <p:spPr>
          <a:xfrm>
            <a:off x="241005" y="1369219"/>
            <a:ext cx="8274345" cy="2605881"/>
          </a:xfrm>
        </p:spPr>
        <p:txBody>
          <a:bodyPr>
            <a:normAutofit lnSpcReduction="10000"/>
          </a:bodyPr>
          <a:lstStyle/>
          <a:p>
            <a:endParaRPr lang="en-IN" dirty="0"/>
          </a:p>
          <a:p>
            <a:endParaRPr lang="en-IN" dirty="0"/>
          </a:p>
          <a:p>
            <a:endParaRPr lang="en-IN" dirty="0"/>
          </a:p>
          <a:p>
            <a:endParaRPr lang="en-IN" sz="1100" b="1" dirty="0"/>
          </a:p>
          <a:p>
            <a:r>
              <a:rPr lang="en-IN" sz="1100" b="1" dirty="0"/>
              <a:t>           </a:t>
            </a:r>
          </a:p>
          <a:p>
            <a:pPr algn="ctr"/>
            <a:r>
              <a:rPr lang="en-IN" sz="1100" b="1" dirty="0"/>
              <a:t>Popularity Metric Model  		                             Danceability Metric Model</a:t>
            </a:r>
          </a:p>
          <a:p>
            <a:endParaRPr lang="en-IN" sz="800" b="1" dirty="0"/>
          </a:p>
          <a:p>
            <a:pPr>
              <a:buFont typeface="Arial" panose="020B0604020202020204" pitchFamily="34" charset="0"/>
              <a:buChar char="•"/>
            </a:pPr>
            <a:r>
              <a:rPr lang="en-IN" sz="1200" b="1" dirty="0"/>
              <a:t>XGBoost Model: </a:t>
            </a:r>
            <a:r>
              <a:rPr lang="en-US" sz="1200" dirty="0"/>
              <a:t>Even though in the correlation matrix tempo is not related to danceability, we can see tempo is given highest importance in the XGBoost model. </a:t>
            </a:r>
          </a:p>
          <a:p>
            <a:pPr>
              <a:buFont typeface="Wingdings" panose="05000000000000000000" pitchFamily="2" charset="2"/>
              <a:buChar char="Ø"/>
            </a:pPr>
            <a:endParaRPr lang="en-IN" sz="1100" b="1" dirty="0"/>
          </a:p>
        </p:txBody>
      </p:sp>
      <p:sp>
        <p:nvSpPr>
          <p:cNvPr id="3" name="Title 2">
            <a:extLst>
              <a:ext uri="{FF2B5EF4-FFF2-40B4-BE49-F238E27FC236}">
                <a16:creationId xmlns:a16="http://schemas.microsoft.com/office/drawing/2014/main" id="{DC39E2A6-27D5-3FAF-D2A2-E9E2EF494E5A}"/>
              </a:ext>
            </a:extLst>
          </p:cNvPr>
          <p:cNvSpPr>
            <a:spLocks noGrp="1"/>
          </p:cNvSpPr>
          <p:nvPr>
            <p:ph type="title"/>
          </p:nvPr>
        </p:nvSpPr>
        <p:spPr>
          <a:xfrm>
            <a:off x="640753" y="511837"/>
            <a:ext cx="7874597" cy="749893"/>
          </a:xfrm>
        </p:spPr>
        <p:txBody>
          <a:bodyPr>
            <a:normAutofit/>
          </a:bodyPr>
          <a:lstStyle/>
          <a:p>
            <a:pPr algn="ctr"/>
            <a:r>
              <a:rPr lang="en-IN" sz="2800" dirty="0"/>
              <a:t>Model Evaluation Results</a:t>
            </a:r>
          </a:p>
        </p:txBody>
      </p:sp>
      <p:pic>
        <p:nvPicPr>
          <p:cNvPr id="4" name="Picture 3">
            <a:extLst>
              <a:ext uri="{FF2B5EF4-FFF2-40B4-BE49-F238E27FC236}">
                <a16:creationId xmlns:a16="http://schemas.microsoft.com/office/drawing/2014/main" id="{08F45944-72FF-1E64-9CBB-41C4627D0255}"/>
              </a:ext>
            </a:extLst>
          </p:cNvPr>
          <p:cNvPicPr>
            <a:picLocks noChangeAspect="1"/>
          </p:cNvPicPr>
          <p:nvPr/>
        </p:nvPicPr>
        <p:blipFill>
          <a:blip r:embed="rId2"/>
          <a:stretch>
            <a:fillRect/>
          </a:stretch>
        </p:blipFill>
        <p:spPr>
          <a:xfrm>
            <a:off x="354419" y="1495647"/>
            <a:ext cx="3877339" cy="1495646"/>
          </a:xfrm>
          <a:prstGeom prst="rect">
            <a:avLst/>
          </a:prstGeom>
        </p:spPr>
      </p:pic>
      <p:pic>
        <p:nvPicPr>
          <p:cNvPr id="6" name="Picture 5">
            <a:extLst>
              <a:ext uri="{FF2B5EF4-FFF2-40B4-BE49-F238E27FC236}">
                <a16:creationId xmlns:a16="http://schemas.microsoft.com/office/drawing/2014/main" id="{08FF7324-0822-8C99-606B-14CBBBBA9F13}"/>
              </a:ext>
            </a:extLst>
          </p:cNvPr>
          <p:cNvPicPr>
            <a:picLocks noChangeAspect="1"/>
          </p:cNvPicPr>
          <p:nvPr/>
        </p:nvPicPr>
        <p:blipFill>
          <a:blip r:embed="rId3"/>
          <a:stretch>
            <a:fillRect/>
          </a:stretch>
        </p:blipFill>
        <p:spPr>
          <a:xfrm>
            <a:off x="4572000" y="1495646"/>
            <a:ext cx="3943350" cy="1495645"/>
          </a:xfrm>
          <a:prstGeom prst="rect">
            <a:avLst/>
          </a:prstGeom>
        </p:spPr>
      </p:pic>
    </p:spTree>
    <p:extLst>
      <p:ext uri="{BB962C8B-B14F-4D97-AF65-F5344CB8AC3E}">
        <p14:creationId xmlns:p14="http://schemas.microsoft.com/office/powerpoint/2010/main" val="176899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9"/>
          <p:cNvSpPr txBox="1">
            <a:spLocks noGrp="1"/>
          </p:cNvSpPr>
          <p:nvPr>
            <p:ph type="title"/>
          </p:nvPr>
        </p:nvSpPr>
        <p:spPr>
          <a:xfrm>
            <a:off x="320040" y="98994"/>
            <a:ext cx="7874597" cy="7906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3000"/>
              <a:buFont typeface="Arial"/>
              <a:buNone/>
            </a:pPr>
            <a:r>
              <a:rPr lang="en"/>
              <a:t>SMART Questions?</a:t>
            </a:r>
            <a:endParaRPr/>
          </a:p>
        </p:txBody>
      </p:sp>
      <p:sp>
        <p:nvSpPr>
          <p:cNvPr id="141" name="Google Shape;141;p29"/>
          <p:cNvSpPr txBox="1">
            <a:spLocks noGrp="1"/>
          </p:cNvSpPr>
          <p:nvPr>
            <p:ph type="body" idx="1"/>
          </p:nvPr>
        </p:nvSpPr>
        <p:spPr>
          <a:xfrm>
            <a:off x="320040" y="854869"/>
            <a:ext cx="7886700" cy="2559547"/>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rgbClr val="595959"/>
              </a:buClr>
              <a:buSzPts val="1200"/>
              <a:buNone/>
            </a:pPr>
            <a:r>
              <a:rPr lang="en" sz="1200" b="1" u="sng">
                <a:highlight>
                  <a:srgbClr val="FFFFFF"/>
                </a:highlight>
                <a:latin typeface="Arial"/>
                <a:ea typeface="Arial"/>
                <a:cs typeface="Arial"/>
                <a:sym typeface="Arial"/>
              </a:rPr>
              <a:t>S:</a:t>
            </a:r>
            <a:r>
              <a:rPr lang="en" sz="1200">
                <a:highlight>
                  <a:srgbClr val="FFFFFF"/>
                </a:highlight>
                <a:latin typeface="Arial"/>
                <a:ea typeface="Arial"/>
                <a:cs typeface="Arial"/>
                <a:sym typeface="Arial"/>
              </a:rPr>
              <a:t> This question is tied to 3 specific columns in the dataset and a clear response variable, it is quite a specific question.</a:t>
            </a:r>
            <a:endParaRPr sz="1200">
              <a:latin typeface="Arial"/>
              <a:ea typeface="Arial"/>
              <a:cs typeface="Arial"/>
              <a:sym typeface="Arial"/>
            </a:endParaRPr>
          </a:p>
          <a:p>
            <a:pPr marL="0" lvl="0" indent="0" algn="l" rtl="0">
              <a:lnSpc>
                <a:spcPct val="115000"/>
              </a:lnSpc>
              <a:spcBef>
                <a:spcPts val="800"/>
              </a:spcBef>
              <a:spcAft>
                <a:spcPts val="0"/>
              </a:spcAft>
              <a:buClr>
                <a:srgbClr val="595959"/>
              </a:buClr>
              <a:buSzPts val="1200"/>
              <a:buNone/>
            </a:pPr>
            <a:r>
              <a:rPr lang="en" sz="1200" b="1" u="sng">
                <a:highlight>
                  <a:srgbClr val="FFFFFF"/>
                </a:highlight>
                <a:latin typeface="Arial"/>
                <a:ea typeface="Arial"/>
                <a:cs typeface="Arial"/>
                <a:sym typeface="Arial"/>
              </a:rPr>
              <a:t>M:</a:t>
            </a:r>
            <a:r>
              <a:rPr lang="en" sz="1200">
                <a:highlight>
                  <a:srgbClr val="FFFFFF"/>
                </a:highlight>
                <a:latin typeface="Arial"/>
                <a:ea typeface="Arial"/>
                <a:cs typeface="Arial"/>
                <a:sym typeface="Arial"/>
              </a:rPr>
              <a:t> Our response variable is clearly numeric and shows how many times a song is streamed. It is easily measurable.</a:t>
            </a:r>
            <a:endParaRPr sz="1200">
              <a:latin typeface="Arial"/>
              <a:ea typeface="Arial"/>
              <a:cs typeface="Arial"/>
              <a:sym typeface="Arial"/>
            </a:endParaRPr>
          </a:p>
          <a:p>
            <a:pPr marL="0" lvl="0" indent="0" algn="l" rtl="0">
              <a:lnSpc>
                <a:spcPct val="115000"/>
              </a:lnSpc>
              <a:spcBef>
                <a:spcPts val="800"/>
              </a:spcBef>
              <a:spcAft>
                <a:spcPts val="0"/>
              </a:spcAft>
              <a:buClr>
                <a:srgbClr val="595959"/>
              </a:buClr>
              <a:buSzPts val="1200"/>
              <a:buNone/>
            </a:pPr>
            <a:r>
              <a:rPr lang="en" sz="1200" b="1" u="sng">
                <a:highlight>
                  <a:srgbClr val="FFFFFF"/>
                </a:highlight>
                <a:latin typeface="Arial"/>
                <a:ea typeface="Arial"/>
                <a:cs typeface="Arial"/>
                <a:sym typeface="Arial"/>
              </a:rPr>
              <a:t>A:</a:t>
            </a:r>
            <a:r>
              <a:rPr lang="en" sz="1200">
                <a:highlight>
                  <a:srgbClr val="FFFFFF"/>
                </a:highlight>
                <a:latin typeface="Arial"/>
                <a:ea typeface="Arial"/>
                <a:cs typeface="Arial"/>
                <a:sym typeface="Arial"/>
              </a:rPr>
              <a:t> This question is quite attainable with relatively basic modelling and regression methods as all variables are pretty standard integer or categorical data.</a:t>
            </a:r>
            <a:endParaRPr sz="1200">
              <a:latin typeface="Arial"/>
              <a:ea typeface="Arial"/>
              <a:cs typeface="Arial"/>
              <a:sym typeface="Arial"/>
            </a:endParaRPr>
          </a:p>
          <a:p>
            <a:pPr marL="0" lvl="0" indent="0" algn="l" rtl="0">
              <a:lnSpc>
                <a:spcPct val="115000"/>
              </a:lnSpc>
              <a:spcBef>
                <a:spcPts val="800"/>
              </a:spcBef>
              <a:spcAft>
                <a:spcPts val="0"/>
              </a:spcAft>
              <a:buClr>
                <a:srgbClr val="595959"/>
              </a:buClr>
              <a:buSzPts val="1200"/>
              <a:buNone/>
            </a:pPr>
            <a:r>
              <a:rPr lang="en" sz="1200" b="1" u="sng">
                <a:highlight>
                  <a:srgbClr val="FFFFFF"/>
                </a:highlight>
                <a:latin typeface="Arial"/>
                <a:ea typeface="Arial"/>
                <a:cs typeface="Arial"/>
                <a:sym typeface="Arial"/>
              </a:rPr>
              <a:t>R:</a:t>
            </a:r>
            <a:r>
              <a:rPr lang="en" sz="1200">
                <a:highlight>
                  <a:srgbClr val="FFFFFF"/>
                </a:highlight>
                <a:latin typeface="Arial"/>
                <a:ea typeface="Arial"/>
                <a:cs typeface="Arial"/>
                <a:sym typeface="Arial"/>
              </a:rPr>
              <a:t> This question will attempt to refine a popular song down to its core components from a music theory standpoint and give insight into creating one.</a:t>
            </a:r>
            <a:endParaRPr sz="1200">
              <a:latin typeface="Arial"/>
              <a:ea typeface="Arial"/>
              <a:cs typeface="Arial"/>
              <a:sym typeface="Arial"/>
            </a:endParaRPr>
          </a:p>
          <a:p>
            <a:pPr marL="0" lvl="0" indent="0" algn="l" rtl="0">
              <a:lnSpc>
                <a:spcPct val="115000"/>
              </a:lnSpc>
              <a:spcBef>
                <a:spcPts val="800"/>
              </a:spcBef>
              <a:spcAft>
                <a:spcPts val="0"/>
              </a:spcAft>
              <a:buClr>
                <a:srgbClr val="595959"/>
              </a:buClr>
              <a:buSzPts val="1200"/>
              <a:buNone/>
            </a:pPr>
            <a:r>
              <a:rPr lang="en" sz="1200" b="1" u="sng">
                <a:highlight>
                  <a:srgbClr val="FFFFFF"/>
                </a:highlight>
                <a:latin typeface="Arial"/>
                <a:ea typeface="Arial"/>
                <a:cs typeface="Arial"/>
                <a:sym typeface="Arial"/>
              </a:rPr>
              <a:t>T:</a:t>
            </a:r>
            <a:r>
              <a:rPr lang="en" sz="1200">
                <a:highlight>
                  <a:srgbClr val="FFFFFF"/>
                </a:highlight>
                <a:latin typeface="Arial"/>
                <a:ea typeface="Arial"/>
                <a:cs typeface="Arial"/>
                <a:sym typeface="Arial"/>
              </a:rPr>
              <a:t> This project will be easily doable with a team of 4 as the dataset is quite clean from the start and the team is big enough to finish the project quickly</a:t>
            </a:r>
            <a:endParaRPr sz="12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7"/>
          <p:cNvSpPr txBox="1">
            <a:spLocks noGrp="1"/>
          </p:cNvSpPr>
          <p:nvPr>
            <p:ph type="body" idx="1"/>
          </p:nvPr>
        </p:nvSpPr>
        <p:spPr>
          <a:xfrm>
            <a:off x="404037" y="942753"/>
            <a:ext cx="8541489" cy="3032266"/>
          </a:xfrm>
          <a:prstGeom prst="rect">
            <a:avLst/>
          </a:prstGeom>
        </p:spPr>
        <p:txBody>
          <a:bodyPr spcFirstLastPara="1" wrap="square" lIns="68575" tIns="34275" rIns="68575" bIns="34275" anchor="t" anchorCtr="0">
            <a:normAutofit/>
          </a:bodyPr>
          <a:lstStyle/>
          <a:p>
            <a:pPr marL="171450" lvl="0" indent="-171450" algn="l" rtl="0">
              <a:lnSpc>
                <a:spcPct val="100000"/>
              </a:lnSpc>
              <a:spcBef>
                <a:spcPts val="800"/>
              </a:spcBef>
              <a:spcAft>
                <a:spcPts val="0"/>
              </a:spcAft>
              <a:buFont typeface="Arial" panose="020B0604020202020204" pitchFamily="34" charset="0"/>
              <a:buChar char="•"/>
            </a:pPr>
            <a:r>
              <a:rPr lang="en-US" sz="1200" dirty="0"/>
              <a:t>After the EDA analysis, while attempting to determine what factors influence the popularity of songs in the dataset, we came across the fact that popularity doesn’t have correlation with any of the variables in the dataset. </a:t>
            </a:r>
          </a:p>
          <a:p>
            <a:pPr marL="171450" lvl="0" indent="-171450" algn="l" rtl="0">
              <a:lnSpc>
                <a:spcPct val="100000"/>
              </a:lnSpc>
              <a:spcBef>
                <a:spcPts val="800"/>
              </a:spcBef>
              <a:spcAft>
                <a:spcPts val="0"/>
              </a:spcAft>
              <a:buFont typeface="Arial" panose="020B0604020202020204" pitchFamily="34" charset="0"/>
              <a:buChar char="•"/>
            </a:pPr>
            <a:r>
              <a:rPr lang="en-US" sz="1200" dirty="0"/>
              <a:t>This led us to believe that Spotify does not utilize a traditional approach to its dataset, but rather an automated method.</a:t>
            </a:r>
          </a:p>
          <a:p>
            <a:pPr marL="171450" lvl="0" indent="-171450" algn="l" rtl="0">
              <a:lnSpc>
                <a:spcPct val="100000"/>
              </a:lnSpc>
              <a:spcBef>
                <a:spcPts val="800"/>
              </a:spcBef>
              <a:spcAft>
                <a:spcPts val="0"/>
              </a:spcAft>
              <a:buFont typeface="Arial" panose="020B0604020202020204" pitchFamily="34" charset="0"/>
              <a:buChar char="•"/>
            </a:pPr>
            <a:r>
              <a:rPr lang="en-US" sz="1200" dirty="0"/>
              <a:t>After performing modeling on popularity metric we found that, what makes a song popular is not inherent in the song itself and Spotify has developed more useful methods for describing music in the age of streaming.</a:t>
            </a:r>
          </a:p>
          <a:p>
            <a:pPr marL="171450" indent="-171450">
              <a:lnSpc>
                <a:spcPct val="100000"/>
              </a:lnSpc>
              <a:buFont typeface="Arial" panose="020B0604020202020204" pitchFamily="34" charset="0"/>
              <a:buChar char="•"/>
            </a:pPr>
            <a:r>
              <a:rPr lang="en-US" sz="1200" dirty="0"/>
              <a:t>When we considered danceability metric we observed that, the traditional metrics here also do not contribute much compared to the algorithmic variables with all the models.</a:t>
            </a:r>
          </a:p>
          <a:p>
            <a:pPr marL="171450" indent="-171450">
              <a:lnSpc>
                <a:spcPct val="100000"/>
              </a:lnSpc>
              <a:buFont typeface="Arial" panose="020B0604020202020204" pitchFamily="34" charset="0"/>
              <a:buChar char="•"/>
            </a:pPr>
            <a:r>
              <a:rPr lang="en-US" sz="1200" dirty="0"/>
              <a:t>We used XGBoost model for both the metrics and observed that </a:t>
            </a:r>
            <a:r>
              <a:rPr lang="en" sz="1200" dirty="0"/>
              <a:t>combining traditional and algorithmic model. Algorithmic model gives best results but with the help of traditional model.</a:t>
            </a:r>
            <a:endParaRPr lang="en-US" sz="1200" dirty="0"/>
          </a:p>
          <a:p>
            <a:pPr marL="171450" indent="-171450">
              <a:lnSpc>
                <a:spcPct val="100000"/>
              </a:lnSpc>
              <a:buFont typeface="Arial" panose="020B0604020202020204" pitchFamily="34" charset="0"/>
              <a:buChar char="•"/>
            </a:pPr>
            <a:r>
              <a:rPr lang="en-US" sz="1200" dirty="0"/>
              <a:t>As a result, we chose danceability as our goal variable due to its high connection with other factors such as valence, instrumentality, energy, loudness, and so on.</a:t>
            </a:r>
          </a:p>
          <a:p>
            <a:pPr marL="171450" lvl="0" indent="-171450" algn="l" rtl="0">
              <a:lnSpc>
                <a:spcPct val="100000"/>
              </a:lnSpc>
              <a:spcBef>
                <a:spcPts val="800"/>
              </a:spcBef>
              <a:spcAft>
                <a:spcPts val="0"/>
              </a:spcAft>
              <a:buFont typeface="Arial" panose="020B0604020202020204" pitchFamily="34" charset="0"/>
              <a:buChar char="•"/>
            </a:pPr>
            <a:endParaRPr lang="en-US" sz="1200" dirty="0"/>
          </a:p>
          <a:p>
            <a:pPr marL="171450" lvl="0" indent="-171450" algn="l" rtl="0">
              <a:lnSpc>
                <a:spcPct val="100000"/>
              </a:lnSpc>
              <a:spcBef>
                <a:spcPts val="800"/>
              </a:spcBef>
              <a:spcAft>
                <a:spcPts val="0"/>
              </a:spcAft>
              <a:buFont typeface="Arial" panose="020B0604020202020204" pitchFamily="34" charset="0"/>
              <a:buChar char="•"/>
            </a:pPr>
            <a:endParaRPr lang="en-US" sz="1200" dirty="0"/>
          </a:p>
          <a:p>
            <a:pPr marL="171450" lvl="0" indent="-171450" algn="l" rtl="0">
              <a:lnSpc>
                <a:spcPct val="100000"/>
              </a:lnSpc>
              <a:spcBef>
                <a:spcPts val="800"/>
              </a:spcBef>
              <a:spcAft>
                <a:spcPts val="0"/>
              </a:spcAft>
              <a:buFont typeface="Arial" panose="020B0604020202020204" pitchFamily="34" charset="0"/>
              <a:buChar char="•"/>
            </a:pPr>
            <a:endParaRPr lang="en-US" sz="1200" dirty="0"/>
          </a:p>
          <a:p>
            <a:pPr marL="0" lvl="0" indent="0" algn="l" rtl="0">
              <a:spcBef>
                <a:spcPts val="800"/>
              </a:spcBef>
              <a:spcAft>
                <a:spcPts val="0"/>
              </a:spcAft>
              <a:buNone/>
            </a:pPr>
            <a:endParaRPr dirty="0"/>
          </a:p>
        </p:txBody>
      </p:sp>
      <p:sp>
        <p:nvSpPr>
          <p:cNvPr id="346" name="Google Shape;346;p57"/>
          <p:cNvSpPr txBox="1">
            <a:spLocks noGrp="1"/>
          </p:cNvSpPr>
          <p:nvPr>
            <p:ph type="title"/>
          </p:nvPr>
        </p:nvSpPr>
        <p:spPr>
          <a:xfrm>
            <a:off x="527339" y="257211"/>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a:t>Conclusion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a:t>Problem Statement</a:t>
            </a:r>
            <a:endParaRPr/>
          </a:p>
        </p:txBody>
      </p:sp>
      <p:sp>
        <p:nvSpPr>
          <p:cNvPr id="147" name="Google Shape;147;p30"/>
          <p:cNvSpPr txBox="1">
            <a:spLocks noGrp="1"/>
          </p:cNvSpPr>
          <p:nvPr>
            <p:ph type="body" idx="1"/>
          </p:nvPr>
        </p:nvSpPr>
        <p:spPr>
          <a:xfrm>
            <a:off x="231325" y="11323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latin typeface="Arial"/>
                <a:ea typeface="Arial"/>
                <a:cs typeface="Arial"/>
                <a:sym typeface="Arial"/>
              </a:rPr>
              <a:t>Identifying music trends and characteristics over the past one hundred years. </a:t>
            </a:r>
            <a:endParaRPr sz="1400">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Analyze Spotify Raw Data containing  114k+ tracks and 11 audio features extracted from Kaggle</a:t>
            </a:r>
            <a:endParaRPr sz="1400">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Research on data holding information on release by year and provides numerical ratings for different characteristics of music released.</a:t>
            </a:r>
            <a:endParaRPr sz="1400">
              <a:latin typeface="Arial"/>
              <a:ea typeface="Arial"/>
              <a:cs typeface="Arial"/>
              <a:sym typeface="Arial"/>
            </a:endParaRPr>
          </a:p>
          <a:p>
            <a:pPr marL="457200" lvl="0" indent="-317500" algn="l" rtl="0">
              <a:lnSpc>
                <a:spcPct val="150000"/>
              </a:lnSpc>
              <a:spcBef>
                <a:spcPts val="0"/>
              </a:spcBef>
              <a:spcAft>
                <a:spcPts val="0"/>
              </a:spcAft>
              <a:buSzPts val="1400"/>
              <a:buChar char="●"/>
            </a:pPr>
            <a:r>
              <a:rPr lang="en" sz="1400">
                <a:latin typeface="Arial"/>
                <a:ea typeface="Arial"/>
                <a:cs typeface="Arial"/>
                <a:sym typeface="Arial"/>
              </a:rPr>
              <a:t>We want to look into the link between classic music theory metrics (Key, Tempo, Time Signature, Duration, Tempo, Energy, Explicit, Mode) and a song's Spotify streaming popularity to see which elements contribute the most to a song's success.</a:t>
            </a:r>
            <a:endParaRPr sz="1400">
              <a:latin typeface="Arial"/>
              <a:ea typeface="Arial"/>
              <a:cs typeface="Arial"/>
              <a:sym typeface="Arial"/>
            </a:endParaRPr>
          </a:p>
          <a:p>
            <a:pPr marL="457200" lvl="0" indent="-228600" algn="l" rtl="0">
              <a:lnSpc>
                <a:spcPct val="150000"/>
              </a:lnSpc>
              <a:spcBef>
                <a:spcPts val="0"/>
              </a:spcBef>
              <a:spcAft>
                <a:spcPts val="0"/>
              </a:spcAft>
              <a:buSzPts val="1665"/>
              <a:buNone/>
            </a:pP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320040" y="98994"/>
            <a:ext cx="7874700" cy="790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3000"/>
              <a:buFont typeface="Arial"/>
              <a:buNone/>
            </a:pPr>
            <a:r>
              <a:rPr lang="en" dirty="0"/>
              <a:t>Dataset Description</a:t>
            </a:r>
            <a:endParaRPr dirty="0"/>
          </a:p>
        </p:txBody>
      </p:sp>
      <p:sp>
        <p:nvSpPr>
          <p:cNvPr id="153" name="Google Shape;153;p31"/>
          <p:cNvSpPr txBox="1">
            <a:spLocks noGrp="1"/>
          </p:cNvSpPr>
          <p:nvPr>
            <p:ph type="body" idx="1"/>
          </p:nvPr>
        </p:nvSpPr>
        <p:spPr>
          <a:xfrm>
            <a:off x="320040" y="889794"/>
            <a:ext cx="7886700" cy="2962800"/>
          </a:xfrm>
          <a:prstGeom prst="rect">
            <a:avLst/>
          </a:prstGeom>
          <a:noFill/>
          <a:ln>
            <a:noFill/>
          </a:ln>
        </p:spPr>
        <p:txBody>
          <a:bodyPr spcFirstLastPara="1" wrap="square" lIns="68575" tIns="34275" rIns="68575" bIns="34275" anchor="t" anchorCtr="0">
            <a:normAutofit fontScale="25000" lnSpcReduction="20000"/>
          </a:bodyPr>
          <a:lstStyle/>
          <a:p>
            <a:pPr marL="285750" lvl="0" indent="-285750" algn="l" rtl="0">
              <a:lnSpc>
                <a:spcPct val="170000"/>
              </a:lnSpc>
              <a:spcBef>
                <a:spcPts val="0"/>
              </a:spcBef>
              <a:spcAft>
                <a:spcPts val="0"/>
              </a:spcAft>
              <a:buClr>
                <a:srgbClr val="595959"/>
              </a:buClr>
              <a:buSzPct val="175000"/>
              <a:buFont typeface="Arial"/>
              <a:buChar char="•"/>
            </a:pPr>
            <a:r>
              <a:rPr lang="en" sz="4800" dirty="0"/>
              <a:t>This is a spotify dataset, which has songs from over 1000 artists and covers about 125 different genres. This dataset was created using Spotify API.</a:t>
            </a:r>
            <a:endParaRPr dirty="0"/>
          </a:p>
          <a:p>
            <a:pPr marL="285750" lvl="0" indent="-285750" algn="l" rtl="0">
              <a:lnSpc>
                <a:spcPct val="170000"/>
              </a:lnSpc>
              <a:spcBef>
                <a:spcPts val="0"/>
              </a:spcBef>
              <a:spcAft>
                <a:spcPts val="0"/>
              </a:spcAft>
              <a:buClr>
                <a:srgbClr val="595959"/>
              </a:buClr>
              <a:buSzPct val="175000"/>
              <a:buFont typeface="Arial"/>
              <a:buChar char="•"/>
            </a:pPr>
            <a:r>
              <a:rPr lang="en" sz="4800" dirty="0"/>
              <a:t>114K observations and 21 columns.</a:t>
            </a:r>
            <a:endParaRPr dirty="0"/>
          </a:p>
          <a:p>
            <a:pPr marL="285750" lvl="0" indent="-285750" algn="l" rtl="0">
              <a:lnSpc>
                <a:spcPct val="170000"/>
              </a:lnSpc>
              <a:spcBef>
                <a:spcPts val="0"/>
              </a:spcBef>
              <a:spcAft>
                <a:spcPts val="0"/>
              </a:spcAft>
              <a:buClr>
                <a:srgbClr val="595959"/>
              </a:buClr>
              <a:buSzPct val="175000"/>
              <a:buFont typeface="Arial"/>
              <a:buChar char="•"/>
            </a:pPr>
            <a:r>
              <a:rPr lang="en" sz="4800" dirty="0"/>
              <a:t>The popularity column is of type ‘int’ and has a range 0 to 100.</a:t>
            </a:r>
            <a:endParaRPr dirty="0"/>
          </a:p>
          <a:p>
            <a:pPr marL="285750" lvl="0" indent="-285750" algn="l" rtl="0">
              <a:lnSpc>
                <a:spcPct val="170000"/>
              </a:lnSpc>
              <a:spcBef>
                <a:spcPts val="0"/>
              </a:spcBef>
              <a:spcAft>
                <a:spcPts val="0"/>
              </a:spcAft>
              <a:buClr>
                <a:srgbClr val="595959"/>
              </a:buClr>
              <a:buSzPct val="175000"/>
              <a:buFont typeface="Arial"/>
              <a:buChar char="•"/>
            </a:pPr>
            <a:r>
              <a:rPr lang="en" sz="4800" dirty="0"/>
              <a:t>Our dataset is clean and all variables are standard integer or categorical data.</a:t>
            </a:r>
            <a:endParaRPr dirty="0"/>
          </a:p>
          <a:p>
            <a:pPr marL="285750" lvl="0" indent="-285750" algn="l" rtl="0">
              <a:lnSpc>
                <a:spcPct val="170000"/>
              </a:lnSpc>
              <a:spcBef>
                <a:spcPts val="0"/>
              </a:spcBef>
              <a:spcAft>
                <a:spcPts val="0"/>
              </a:spcAft>
              <a:buSzPct val="175000"/>
              <a:buFont typeface="Arial"/>
              <a:buChar char="•"/>
            </a:pPr>
            <a:r>
              <a:rPr lang="en" sz="4800" dirty="0"/>
              <a:t>Since there were no NA values, no observations were dropped.</a:t>
            </a:r>
            <a:endParaRPr dirty="0"/>
          </a:p>
          <a:p>
            <a:pPr marL="285750" lvl="0" indent="-285750" algn="l" rtl="0">
              <a:lnSpc>
                <a:spcPct val="170000"/>
              </a:lnSpc>
              <a:spcBef>
                <a:spcPts val="0"/>
              </a:spcBef>
              <a:spcAft>
                <a:spcPts val="0"/>
              </a:spcAft>
              <a:buSzPct val="175000"/>
              <a:buFont typeface="Arial"/>
              <a:buChar char="•"/>
            </a:pPr>
            <a:r>
              <a:rPr lang="en" sz="4800" dirty="0"/>
              <a:t>Loudness is measured in Db (-60 to 0db)</a:t>
            </a:r>
            <a:endParaRPr sz="4800" dirty="0"/>
          </a:p>
          <a:p>
            <a:pPr marL="285750" lvl="0" indent="-285750" algn="l" rtl="0">
              <a:lnSpc>
                <a:spcPct val="170000"/>
              </a:lnSpc>
              <a:spcBef>
                <a:spcPts val="0"/>
              </a:spcBef>
              <a:spcAft>
                <a:spcPts val="0"/>
              </a:spcAft>
              <a:buClr>
                <a:srgbClr val="595959"/>
              </a:buClr>
              <a:buSzPct val="175000"/>
              <a:buFont typeface="Arial"/>
              <a:buChar char="•"/>
            </a:pPr>
            <a:r>
              <a:rPr lang="en" sz="4800" dirty="0"/>
              <a:t>Models used:</a:t>
            </a:r>
            <a:endParaRPr dirty="0"/>
          </a:p>
          <a:p>
            <a:pPr marL="0" lvl="0" indent="0" algn="l" rtl="0">
              <a:lnSpc>
                <a:spcPct val="150000"/>
              </a:lnSpc>
              <a:spcBef>
                <a:spcPts val="0"/>
              </a:spcBef>
              <a:spcAft>
                <a:spcPts val="0"/>
              </a:spcAft>
              <a:buClr>
                <a:srgbClr val="595959"/>
              </a:buClr>
              <a:buSzPct val="175000"/>
              <a:buNone/>
            </a:pPr>
            <a:r>
              <a:rPr lang="en" sz="4800" dirty="0"/>
              <a:t>      i) KNN</a:t>
            </a:r>
            <a:endParaRPr dirty="0"/>
          </a:p>
          <a:p>
            <a:pPr marL="0" lvl="0" indent="0" algn="l" rtl="0">
              <a:lnSpc>
                <a:spcPct val="150000"/>
              </a:lnSpc>
              <a:spcBef>
                <a:spcPts val="0"/>
              </a:spcBef>
              <a:spcAft>
                <a:spcPts val="0"/>
              </a:spcAft>
              <a:buClr>
                <a:srgbClr val="595959"/>
              </a:buClr>
              <a:buSzPct val="175000"/>
              <a:buNone/>
            </a:pPr>
            <a:r>
              <a:rPr lang="en" sz="4800" dirty="0"/>
              <a:t>      ii) XGBoost</a:t>
            </a:r>
            <a:endParaRPr dirty="0"/>
          </a:p>
          <a:p>
            <a:pPr marL="0" lvl="0" indent="0" algn="l" rtl="0">
              <a:lnSpc>
                <a:spcPct val="150000"/>
              </a:lnSpc>
              <a:spcBef>
                <a:spcPts val="0"/>
              </a:spcBef>
              <a:spcAft>
                <a:spcPts val="0"/>
              </a:spcAft>
              <a:buSzPct val="175000"/>
              <a:buNone/>
            </a:pPr>
            <a:r>
              <a:rPr lang="en" sz="4800" dirty="0"/>
              <a:t>      iii) Polynomial Regression</a:t>
            </a:r>
            <a:endParaRPr dirty="0"/>
          </a:p>
          <a:p>
            <a:pPr marL="0" lvl="0" indent="0" algn="l" rtl="0">
              <a:lnSpc>
                <a:spcPct val="150000"/>
              </a:lnSpc>
              <a:spcBef>
                <a:spcPts val="0"/>
              </a:spcBef>
              <a:spcAft>
                <a:spcPts val="0"/>
              </a:spcAft>
              <a:buSzPct val="175000"/>
              <a:buNone/>
            </a:pPr>
            <a:r>
              <a:rPr lang="en" sz="4800" dirty="0"/>
              <a:t>      iv) Linear Regression</a:t>
            </a:r>
            <a:endParaRPr dirty="0"/>
          </a:p>
          <a:p>
            <a:pPr marL="457200" lvl="0" indent="-228600" algn="l" rtl="0">
              <a:lnSpc>
                <a:spcPct val="90000"/>
              </a:lnSpc>
              <a:spcBef>
                <a:spcPts val="800"/>
              </a:spcBef>
              <a:spcAft>
                <a:spcPts val="0"/>
              </a:spcAft>
              <a:buClr>
                <a:srgbClr val="595959"/>
              </a:buClr>
              <a:buSzPct val="209999"/>
              <a:buNone/>
            </a:pPr>
            <a:br>
              <a:rPr lang="en" sz="4000" dirty="0"/>
            </a:br>
            <a:endParaRPr sz="4800" dirty="0"/>
          </a:p>
          <a:p>
            <a:pPr marL="0" lvl="0" indent="0" algn="l" rtl="0">
              <a:lnSpc>
                <a:spcPct val="90000"/>
              </a:lnSpc>
              <a:spcBef>
                <a:spcPts val="0"/>
              </a:spcBef>
              <a:spcAft>
                <a:spcPts val="0"/>
              </a:spcAft>
              <a:buClr>
                <a:srgbClr val="595959"/>
              </a:buClr>
              <a:buSzPts val="2100"/>
              <a:buNone/>
            </a:pPr>
            <a:r>
              <a:rPr lang="en" sz="1600" dirty="0"/>
              <a:t>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311700" y="3044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a:t>Data Cleanup &amp; Exploration</a:t>
            </a:r>
            <a:endParaRPr sz="3000" b="1"/>
          </a:p>
        </p:txBody>
      </p:sp>
      <p:sp>
        <p:nvSpPr>
          <p:cNvPr id="159" name="Google Shape;159;p32"/>
          <p:cNvSpPr txBox="1">
            <a:spLocks noGrp="1"/>
          </p:cNvSpPr>
          <p:nvPr>
            <p:ph type="body" idx="1"/>
          </p:nvPr>
        </p:nvSpPr>
        <p:spPr>
          <a:xfrm>
            <a:off x="247900" y="954350"/>
            <a:ext cx="8520600" cy="3285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1600"/>
              <a:t>Our Data frame did not have any Null values.</a:t>
            </a:r>
            <a:endParaRPr/>
          </a:p>
          <a:p>
            <a:pPr marL="457200" lvl="0" indent="-342900" algn="l" rtl="0">
              <a:lnSpc>
                <a:spcPct val="115000"/>
              </a:lnSpc>
              <a:spcBef>
                <a:spcPts val="0"/>
              </a:spcBef>
              <a:spcAft>
                <a:spcPts val="0"/>
              </a:spcAft>
              <a:buSzPts val="1800"/>
              <a:buChar char="●"/>
            </a:pPr>
            <a:r>
              <a:rPr lang="en" sz="1600"/>
              <a:t>No data type conversion was needed.</a:t>
            </a:r>
            <a:endParaRPr/>
          </a:p>
          <a:p>
            <a:pPr marL="457200" lvl="0" indent="-228600" algn="l" rtl="0">
              <a:lnSpc>
                <a:spcPct val="115000"/>
              </a:lnSpc>
              <a:spcBef>
                <a:spcPts val="0"/>
              </a:spcBef>
              <a:spcAft>
                <a:spcPts val="0"/>
              </a:spcAft>
              <a:buSzPts val="1800"/>
              <a:buNone/>
            </a:pPr>
            <a:endParaRPr/>
          </a:p>
        </p:txBody>
      </p:sp>
      <p:pic>
        <p:nvPicPr>
          <p:cNvPr id="160" name="Google Shape;160;p32" descr="Table&#10;&#10;Description automatically generated"/>
          <p:cNvPicPr preferRelativeResize="0"/>
          <p:nvPr/>
        </p:nvPicPr>
        <p:blipFill rotWithShape="1">
          <a:blip r:embed="rId3">
            <a:alphaModFix/>
          </a:blip>
          <a:srcRect/>
          <a:stretch/>
        </p:blipFill>
        <p:spPr>
          <a:xfrm>
            <a:off x="489100" y="2027275"/>
            <a:ext cx="8028126" cy="221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520437" y="1882745"/>
            <a:ext cx="7862495" cy="731303"/>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3000"/>
              <a:buFont typeface="Arial"/>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634653" y="37771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Popularity</a:t>
            </a:r>
            <a:endParaRPr/>
          </a:p>
        </p:txBody>
      </p:sp>
      <p:sp>
        <p:nvSpPr>
          <p:cNvPr id="171" name="Google Shape;171;p34"/>
          <p:cNvSpPr txBox="1"/>
          <p:nvPr/>
        </p:nvSpPr>
        <p:spPr>
          <a:xfrm>
            <a:off x="3292350" y="3525288"/>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Box plot of popularity of tracks</a:t>
            </a:r>
            <a:endParaRPr b="1">
              <a:latin typeface="Calibri"/>
              <a:ea typeface="Calibri"/>
              <a:cs typeface="Calibri"/>
              <a:sym typeface="Calibri"/>
            </a:endParaRPr>
          </a:p>
        </p:txBody>
      </p:sp>
      <p:pic>
        <p:nvPicPr>
          <p:cNvPr id="172" name="Google Shape;172;p34"/>
          <p:cNvPicPr preferRelativeResize="0"/>
          <p:nvPr/>
        </p:nvPicPr>
        <p:blipFill>
          <a:blip r:embed="rId3">
            <a:alphaModFix/>
          </a:blip>
          <a:stretch>
            <a:fillRect/>
          </a:stretch>
        </p:blipFill>
        <p:spPr>
          <a:xfrm>
            <a:off x="2985900" y="1224463"/>
            <a:ext cx="3172198" cy="236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861753" y="433663"/>
            <a:ext cx="7874700" cy="79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     Univariate Analysis of Danceability</a:t>
            </a:r>
            <a:endParaRPr/>
          </a:p>
        </p:txBody>
      </p:sp>
      <p:pic>
        <p:nvPicPr>
          <p:cNvPr id="178" name="Google Shape;178;p35"/>
          <p:cNvPicPr preferRelativeResize="0"/>
          <p:nvPr/>
        </p:nvPicPr>
        <p:blipFill>
          <a:blip r:embed="rId3">
            <a:alphaModFix/>
          </a:blip>
          <a:stretch>
            <a:fillRect/>
          </a:stretch>
        </p:blipFill>
        <p:spPr>
          <a:xfrm>
            <a:off x="2895600" y="1224463"/>
            <a:ext cx="3352800" cy="2495550"/>
          </a:xfrm>
          <a:prstGeom prst="rect">
            <a:avLst/>
          </a:prstGeom>
          <a:noFill/>
          <a:ln>
            <a:noFill/>
          </a:ln>
        </p:spPr>
      </p:pic>
      <p:sp>
        <p:nvSpPr>
          <p:cNvPr id="179" name="Google Shape;179;p35"/>
          <p:cNvSpPr txBox="1"/>
          <p:nvPr/>
        </p:nvSpPr>
        <p:spPr>
          <a:xfrm>
            <a:off x="3302375" y="3573263"/>
            <a:ext cx="7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Box plot of danceability of tracks</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1328</Words>
  <Application>Microsoft Office PowerPoint</Application>
  <PresentationFormat>On-screen Show (16:9)</PresentationFormat>
  <Paragraphs>142</Paragraphs>
  <Slides>30</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Wingdings</vt:lpstr>
      <vt:lpstr>Simple Light</vt:lpstr>
      <vt:lpstr>Office Theme</vt:lpstr>
      <vt:lpstr>Team 3 – Final Project Presentation</vt:lpstr>
      <vt:lpstr>We all listen to music a lot, right? Why do you believe a song becomes popular? </vt:lpstr>
      <vt:lpstr>SMART Questions?</vt:lpstr>
      <vt:lpstr>Problem Statement</vt:lpstr>
      <vt:lpstr>Dataset Description</vt:lpstr>
      <vt:lpstr>Data Cleanup &amp; Exploration</vt:lpstr>
      <vt:lpstr>EXPLORATORY DATA ANALYSIS</vt:lpstr>
      <vt:lpstr>        Univariate Analysis of Popularity</vt:lpstr>
      <vt:lpstr>     Univariate Analysis of Danceability</vt:lpstr>
      <vt:lpstr>           Univariate Analysis of Energy </vt:lpstr>
      <vt:lpstr>               Univariate Analysis of Key</vt:lpstr>
      <vt:lpstr>            Univariate Analysis of Mode</vt:lpstr>
      <vt:lpstr>    Univariate Analysis of Acousticness</vt:lpstr>
      <vt:lpstr>        Univariate Analysis of Valence </vt:lpstr>
      <vt:lpstr>                     Bi-Variate Analysis</vt:lpstr>
      <vt:lpstr>        Conclusions drawn from EDA</vt:lpstr>
      <vt:lpstr>Modeling Task 1: Modeling Popularity</vt:lpstr>
      <vt:lpstr>Modeling Task 1: Modeling Popularity</vt:lpstr>
      <vt:lpstr>Comparison 1.a : Multiple Linear Regression</vt:lpstr>
      <vt:lpstr>Comparison 1.b : Polynomial Regression</vt:lpstr>
      <vt:lpstr>Comparison 1.c : KNN Regression</vt:lpstr>
      <vt:lpstr>Modelling Task 2: Modeling Danceability</vt:lpstr>
      <vt:lpstr>Comparison 2.a : Multiple Linear Regression</vt:lpstr>
      <vt:lpstr>Comparison 2.b : Polynomial Regression</vt:lpstr>
      <vt:lpstr>Comparison 2.c : KNN Regression</vt:lpstr>
      <vt:lpstr>Comparison 2.d : XGBOOST Regression</vt:lpstr>
      <vt:lpstr>                Danceability test plot</vt:lpstr>
      <vt:lpstr>    Feature importance selected by XGBoost Model</vt:lpstr>
      <vt:lpstr>Model Evaluation 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 Final Project Presentation</dc:title>
  <dc:creator>Vaishnavi</dc:creator>
  <cp:lastModifiedBy>Vaishnavi Nagaraj</cp:lastModifiedBy>
  <cp:revision>2</cp:revision>
  <dcterms:modified xsi:type="dcterms:W3CDTF">2022-12-12T03:00:39Z</dcterms:modified>
</cp:coreProperties>
</file>