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1" r:id="rId18"/>
    <p:sldId id="289" r:id="rId19"/>
    <p:sldId id="271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6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dff10c7b5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adff10c7b5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1084707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1084707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1084707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1084707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10847073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10847073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10847073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10847073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10847073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10847073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10847073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10847073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10847073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10847073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4dbb54ff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b4dbb54ff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4dbb54f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b4dbb54f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4dbb54f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b4dbb54f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10847073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b10847073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4dbb54ff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g1b4dbb54ff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b078464d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b078464d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4dbb54ff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b4dbb54ff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10847073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b10847073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10847073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b10847073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b108470737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b108470737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10847073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10847073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Combining traditional and algorithmic model -&gt; algorithmic model gives best results but with the help of traditional model it can give better results. 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b222c87d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b222c87d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see that only half of predicted value is overlapping with original value. So it justifies the 52% accuracy we got 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b222c87d8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b222c87d8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 though in the correlation matrix tempo is not related to danceability, we can see tempo is given highest importance in the XGBoost model.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b10847073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b10847073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Alex: We have pretty thoroughly shown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dff10c7b5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adff10c7b5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108470737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b108470737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108470737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g1b108470737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108470737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b108470737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dff10c7b5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adff10c7b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0fe2b8c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0fe2b8c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10847073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10847073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FB Campus">
  <p:cSld name="Title Slide - FB Campu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 descr="A picture containing man, table, blue, ho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A picture containing outdoor, holding, person, stan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40753" y="377713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143000" y="1008935"/>
            <a:ext cx="6858000" cy="156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Arial"/>
              <a:buNone/>
              <a:defRPr sz="4100" b="1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3886199" cy="257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29149" y="1369219"/>
            <a:ext cx="3886199" cy="257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40753" y="375585"/>
            <a:ext cx="7862495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27459" y="1878806"/>
            <a:ext cx="3882663" cy="207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4629150" y="1283622"/>
            <a:ext cx="3889772" cy="59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  <a:defRPr sz="19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3"/>
          </p:nvPr>
        </p:nvSpPr>
        <p:spPr>
          <a:xfrm>
            <a:off x="4633879" y="1878806"/>
            <a:ext cx="3885043" cy="207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4"/>
          </p:nvPr>
        </p:nvSpPr>
        <p:spPr>
          <a:xfrm>
            <a:off x="627460" y="1284479"/>
            <a:ext cx="3887390" cy="59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  <a:defRPr sz="19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7460" y="382961"/>
            <a:ext cx="7886698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343288" y="408818"/>
            <a:ext cx="4044950" cy="33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4673600" y="408819"/>
            <a:ext cx="4044949" cy="33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>
            <a:spLocks noGrp="1"/>
          </p:cNvSpPr>
          <p:nvPr>
            <p:ph type="pic" idx="2"/>
          </p:nvPr>
        </p:nvSpPr>
        <p:spPr>
          <a:xfrm rot="344365">
            <a:off x="574442" y="515504"/>
            <a:ext cx="7943643" cy="2618480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516367" y="3364514"/>
            <a:ext cx="8112738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1" descr="A picture containing bri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MVC">
  <p:cSld name="Title Slide - MVC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22" descr="A picture containing man, table, blue, ho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2" descr="A picture containing water, table, court, swimm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2" descr="A picture containing water, ball, person, hold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VSTC">
  <p:cSld name="Title Slide - VSTC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 descr="A crowd of peop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3" descr="A crowd of peop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tudents">
  <p:cSld name="Title Slide - Studen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4" descr="A picture containing outdoor, person, man, wa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4" descr="A picture containing person, riding, board,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4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ustom Photos">
  <p:cSld name="Title with Custom Photo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5" descr="A picture containing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>
            <a:spLocks noGrp="1"/>
          </p:cNvSpPr>
          <p:nvPr>
            <p:ph type="pic" idx="2"/>
          </p:nvPr>
        </p:nvSpPr>
        <p:spPr>
          <a:xfrm>
            <a:off x="2534855" y="-26044"/>
            <a:ext cx="6618661" cy="5199927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1986656" y="3173918"/>
            <a:ext cx="3144144" cy="1120668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>
            <a:spLocks noGrp="1"/>
          </p:cNvSpPr>
          <p:nvPr>
            <p:ph type="pic" idx="4"/>
          </p:nvPr>
        </p:nvSpPr>
        <p:spPr>
          <a:xfrm>
            <a:off x="4495800" y="3173918"/>
            <a:ext cx="3092450" cy="112066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5"/>
          <p:cNvSpPr>
            <a:spLocks noGrp="1"/>
          </p:cNvSpPr>
          <p:nvPr>
            <p:ph type="pic" idx="5"/>
          </p:nvPr>
        </p:nvSpPr>
        <p:spPr>
          <a:xfrm>
            <a:off x="6953249" y="3173915"/>
            <a:ext cx="2213899" cy="112066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 descr="A picture containing screenshot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A close up of a logo&#10;&#10;Description automatically generated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ctrTitle"/>
          </p:nvPr>
        </p:nvSpPr>
        <p:spPr>
          <a:xfrm>
            <a:off x="270283" y="1346011"/>
            <a:ext cx="4980692" cy="56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" sz="1500" b="0">
                <a:solidFill>
                  <a:schemeClr val="lt2"/>
                </a:solidFill>
              </a:rPr>
              <a:t>Team 3 – Final Project Presentation</a:t>
            </a:r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1"/>
          </p:nvPr>
        </p:nvSpPr>
        <p:spPr>
          <a:xfrm>
            <a:off x="234564" y="2190793"/>
            <a:ext cx="4397144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" sz="2400" b="1">
                <a:solidFill>
                  <a:schemeClr val="lt1"/>
                </a:solidFill>
              </a:rPr>
              <a:t>Spotify Tracks Analysis</a:t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65040" y="3450379"/>
            <a:ext cx="901392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Alex Khater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Pooja Chandrashekara</a:t>
            </a: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Vaishnavi Nagarajaiah</a:t>
            </a: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Aditya Nayak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title"/>
          </p:nvPr>
        </p:nvSpPr>
        <p:spPr>
          <a:xfrm>
            <a:off x="634653" y="53316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Univariate Analysis of Energy </a:t>
            </a:r>
            <a:endParaRPr/>
          </a:p>
        </p:txBody>
      </p:sp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323963"/>
            <a:ext cx="33528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6"/>
          <p:cNvSpPr txBox="1"/>
          <p:nvPr/>
        </p:nvSpPr>
        <p:spPr>
          <a:xfrm>
            <a:off x="3513325" y="3693813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Box plot of energy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>
            <a:spLocks noGrp="1"/>
          </p:cNvSpPr>
          <p:nvPr>
            <p:ph type="title"/>
          </p:nvPr>
        </p:nvSpPr>
        <p:spPr>
          <a:xfrm>
            <a:off x="640753" y="37771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Univariate Analysis of Key</a:t>
            </a:r>
            <a:endParaRPr/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395913"/>
            <a:ext cx="38290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7"/>
          <p:cNvSpPr txBox="1"/>
          <p:nvPr/>
        </p:nvSpPr>
        <p:spPr>
          <a:xfrm>
            <a:off x="3684775" y="3760838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Count plot of key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>
            <a:spLocks noGrp="1"/>
          </p:cNvSpPr>
          <p:nvPr>
            <p:ph type="title"/>
          </p:nvPr>
        </p:nvSpPr>
        <p:spPr>
          <a:xfrm>
            <a:off x="801503" y="53316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Univariate Analysis of Mode</a:t>
            </a:r>
            <a:endParaRPr/>
          </a:p>
        </p:txBody>
      </p:sp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323963"/>
            <a:ext cx="38290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/>
        </p:nvSpPr>
        <p:spPr>
          <a:xfrm>
            <a:off x="3581675" y="3678838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Count plot of mode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title"/>
          </p:nvPr>
        </p:nvSpPr>
        <p:spPr>
          <a:xfrm>
            <a:off x="634653" y="48821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Univariate Analysis of Acousticness</a:t>
            </a:r>
            <a:endParaRPr/>
          </a:p>
        </p:txBody>
      </p:sp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438788"/>
            <a:ext cx="33528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/>
        </p:nvSpPr>
        <p:spPr>
          <a:xfrm>
            <a:off x="3300375" y="3819513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Box plot of acousticness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640753" y="37771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Univariate Analysis of Valence </a:t>
            </a:r>
            <a:endParaRPr/>
          </a:p>
        </p:txBody>
      </p:sp>
      <p:pic>
        <p:nvPicPr>
          <p:cNvPr id="213" name="Google Shape;2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395938"/>
            <a:ext cx="33528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3400825" y="3779338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Box plot of valence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276428" y="14196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Bi-Variate Analysis</a:t>
            </a:r>
            <a:endParaRPr/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600" y="878675"/>
            <a:ext cx="5837153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AD0EBD-A33B-9C39-56CC-C31C5331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Multivariate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1CB7F-F2B0-3F29-507B-5E619324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171" y="1225107"/>
            <a:ext cx="3809657" cy="2368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AC2C6-9DD3-ADB0-9647-61879C01B5FB}"/>
              </a:ext>
            </a:extLst>
          </p:cNvPr>
          <p:cNvSpPr txBox="1"/>
          <p:nvPr/>
        </p:nvSpPr>
        <p:spPr>
          <a:xfrm>
            <a:off x="524540" y="3700130"/>
            <a:ext cx="8371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Popularity vs duration in minutes based on the emotional outcome of the tracks.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low popularity and low danceable songs are seemed to be sad.</a:t>
            </a:r>
          </a:p>
        </p:txBody>
      </p:sp>
    </p:spTree>
    <p:extLst>
      <p:ext uri="{BB962C8B-B14F-4D97-AF65-F5344CB8AC3E}">
        <p14:creationId xmlns:p14="http://schemas.microsoft.com/office/powerpoint/2010/main" val="63166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455D62-CBA1-3288-2FDF-EEF971B87A41}"/>
              </a:ext>
            </a:extLst>
          </p:cNvPr>
          <p:cNvSpPr txBox="1"/>
          <p:nvPr/>
        </p:nvSpPr>
        <p:spPr>
          <a:xfrm>
            <a:off x="155944" y="3565451"/>
            <a:ext cx="8988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Popularity vs duration in minutes based on the emotional outcome of the tracks and genre.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low popularity and low danceable songs are seemed to be sad and have a low speech track type in them.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41040-61DD-D057-ACCE-DC5FF552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23" y="555189"/>
            <a:ext cx="4558554" cy="293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8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646748" y="1150801"/>
            <a:ext cx="8043596" cy="2841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Majority of songs in the dataset seems to be unpopular.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All genres in the dataset are equally divided.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Majority of songs are danceable.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Majority of songs have high energy.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Majority of songs have key 7 i.e, G pitch and 0 i.e, C pitch.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Majority of songs have major modality in track.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Around 110389 tracks are most likely to represent music and other non-speech like music.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Majority of tracks have low acousticness.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Average of tracks are likely to sound more negative.</a:t>
            </a:r>
            <a:endParaRPr sz="1400" dirty="0"/>
          </a:p>
          <a:p>
            <a:pPr marL="45720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520203" y="359988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Conclusions drawn from EDA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>
            <a:spLocks noGrp="1"/>
          </p:cNvSpPr>
          <p:nvPr>
            <p:ph type="title"/>
          </p:nvPr>
        </p:nvSpPr>
        <p:spPr>
          <a:xfrm>
            <a:off x="513965" y="139819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 dirty="0"/>
              <a:t>Modeling Task 1: Modeling Popularity</a:t>
            </a:r>
            <a:endParaRPr dirty="0"/>
          </a:p>
        </p:txBody>
      </p:sp>
      <p:sp>
        <p:nvSpPr>
          <p:cNvPr id="237" name="Google Shape;237;p44"/>
          <p:cNvSpPr txBox="1">
            <a:spLocks noGrp="1"/>
          </p:cNvSpPr>
          <p:nvPr>
            <p:ph type="body" idx="1"/>
          </p:nvPr>
        </p:nvSpPr>
        <p:spPr>
          <a:xfrm>
            <a:off x="0" y="1277575"/>
            <a:ext cx="91440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/>
              <a:t>Two Main Questions:</a:t>
            </a:r>
            <a:endParaRPr sz="1800" b="1" u="sng" dirty="0"/>
          </a:p>
          <a:p>
            <a:pPr marL="1371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Is there a “magic” song that our model can find that will be popular ?</a:t>
            </a:r>
            <a:endParaRPr sz="1800" dirty="0"/>
          </a:p>
          <a:p>
            <a:pPr marL="1371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 Are Spotify’s metrics for describing music better at predicting a song’s popularity than traditional metrics ?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276448" y="644762"/>
            <a:ext cx="8295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23456"/>
              <a:buFont typeface="Arial"/>
              <a:buNone/>
            </a:pPr>
            <a:r>
              <a:rPr lang="en" sz="2700" b="1"/>
              <a:t>We all listen to music a lot, right? Why do you believe a song becomes popular?</a:t>
            </a:r>
            <a:br>
              <a:rPr lang="en" sz="3200" b="1"/>
            </a:br>
            <a:endParaRPr/>
          </a:p>
        </p:txBody>
      </p:sp>
      <p:pic>
        <p:nvPicPr>
          <p:cNvPr id="135" name="Google Shape;135;p28" descr="You could be better at thinking in daily life, here's how | Thin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8902" y="1297172"/>
            <a:ext cx="3444949" cy="2806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Modeling Task 1: Modeling Popularity</a:t>
            </a:r>
            <a:endParaRPr/>
          </a:p>
        </p:txBody>
      </p:sp>
      <p:sp>
        <p:nvSpPr>
          <p:cNvPr id="243" name="Google Shape;243;p45"/>
          <p:cNvSpPr txBox="1">
            <a:spLocks noGrp="1"/>
          </p:cNvSpPr>
          <p:nvPr>
            <p:ph type="body" idx="1"/>
          </p:nvPr>
        </p:nvSpPr>
        <p:spPr>
          <a:xfrm>
            <a:off x="547000" y="808145"/>
            <a:ext cx="78867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n"/>
              <a:t>Split The Variables into Two Categories:</a:t>
            </a:r>
            <a:endParaRPr/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0" y="1356700"/>
            <a:ext cx="4059949" cy="20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56700"/>
            <a:ext cx="3796224" cy="19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"/>
              <a:t>Comparison 1.a : Multiple Linear Regression</a:t>
            </a:r>
            <a:endParaRPr/>
          </a:p>
        </p:txBody>
      </p:sp>
      <p:sp>
        <p:nvSpPr>
          <p:cNvPr id="251" name="Google Shape;251;p46"/>
          <p:cNvSpPr txBox="1">
            <a:spLocks noGrp="1"/>
          </p:cNvSpPr>
          <p:nvPr>
            <p:ph type="body" idx="1"/>
          </p:nvPr>
        </p:nvSpPr>
        <p:spPr>
          <a:xfrm>
            <a:off x="261200" y="3461800"/>
            <a:ext cx="86295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n" sz="1500" b="1" dirty="0">
                <a:latin typeface="Calibri"/>
                <a:ea typeface="Calibri"/>
                <a:cs typeface="Calibri"/>
                <a:sym typeface="Calibri"/>
              </a:rPr>
              <a:t>Conclusions: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endParaRPr sz="1700" b="1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700" dirty="0">
                <a:latin typeface="+mn-lt"/>
                <a:ea typeface="Calibri"/>
                <a:cs typeface="Calibri"/>
                <a:sym typeface="Calibri"/>
              </a:rPr>
              <a:t>The R-squared is not good on either model, it seems there is no “magic song” yet.</a:t>
            </a:r>
            <a:endParaRPr sz="1700" dirty="0"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700" dirty="0">
                <a:latin typeface="+mn-lt"/>
                <a:ea typeface="Calibri"/>
                <a:cs typeface="Calibri"/>
                <a:sym typeface="Calibri"/>
              </a:rPr>
              <a:t>The algorithmic metrics do seem to be better (though still NOT GOOD).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700" dirty="0">
                <a:latin typeface="+mn-lt"/>
                <a:ea typeface="Calibri"/>
                <a:cs typeface="Calibri"/>
                <a:sym typeface="Calibri"/>
              </a:rPr>
              <a:t>Maybe the data isn’t suited for linear regression.</a:t>
            </a:r>
            <a:endParaRPr sz="170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6"/>
          <p:cNvSpPr txBox="1"/>
          <p:nvPr/>
        </p:nvSpPr>
        <p:spPr>
          <a:xfrm>
            <a:off x="889850" y="766175"/>
            <a:ext cx="30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Traditional Metric Model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6"/>
          <p:cNvSpPr txBox="1"/>
          <p:nvPr/>
        </p:nvSpPr>
        <p:spPr>
          <a:xfrm>
            <a:off x="5633350" y="808175"/>
            <a:ext cx="25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Spotify Metric Model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35" y="1208375"/>
            <a:ext cx="4670239" cy="19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6"/>
          <p:cNvSpPr txBox="1"/>
          <p:nvPr/>
        </p:nvSpPr>
        <p:spPr>
          <a:xfrm>
            <a:off x="6102000" y="3131925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R^2= 0.01359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75" y="1166362"/>
            <a:ext cx="4185300" cy="201888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6"/>
          <p:cNvSpPr txBox="1"/>
          <p:nvPr/>
        </p:nvSpPr>
        <p:spPr>
          <a:xfrm>
            <a:off x="1193825" y="3131925"/>
            <a:ext cx="20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R^2= 0.00459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Comparison 1.b : Polynomial Regression</a:t>
            </a:r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body" idx="1"/>
          </p:nvPr>
        </p:nvSpPr>
        <p:spPr>
          <a:xfrm>
            <a:off x="0" y="3469208"/>
            <a:ext cx="9144000" cy="58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endParaRPr lang="en" sz="14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</a:pPr>
            <a:r>
              <a:rPr lang="en" sz="4000" b="1" dirty="0">
                <a:latin typeface="+mn-lt"/>
                <a:ea typeface="Calibri"/>
                <a:cs typeface="Calibri"/>
                <a:sym typeface="Calibri"/>
              </a:rPr>
              <a:t>Conclusion</a:t>
            </a:r>
          </a:p>
          <a:p>
            <a:pPr marL="285750" lvl="0" indent="-28575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 panose="020B0604020202020204" pitchFamily="34" charset="0"/>
              <a:buChar char="•"/>
            </a:pPr>
            <a:r>
              <a:rPr lang="en" sz="4000" dirty="0">
                <a:latin typeface="+mn-lt"/>
                <a:ea typeface="Calibri"/>
                <a:cs typeface="Calibri"/>
                <a:sym typeface="Calibri"/>
              </a:rPr>
              <a:t>The R-squared is still not good on either model, but it is MUCH better.</a:t>
            </a:r>
          </a:p>
          <a:p>
            <a:pPr marL="285750" lvl="0" indent="-28575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 panose="020B0604020202020204" pitchFamily="34" charset="0"/>
              <a:buChar char="•"/>
            </a:pPr>
            <a:r>
              <a:rPr lang="en" sz="4000" dirty="0">
                <a:latin typeface="+mn-lt"/>
                <a:ea typeface="Calibri"/>
                <a:cs typeface="Calibri"/>
                <a:sym typeface="Calibri"/>
              </a:rPr>
              <a:t>The algorithmic metrics do seem to be much better yet again.</a:t>
            </a:r>
            <a:endParaRPr sz="4000" dirty="0">
              <a:latin typeface="+mn-lt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7"/>
          <p:cNvSpPr txBox="1"/>
          <p:nvPr/>
        </p:nvSpPr>
        <p:spPr>
          <a:xfrm>
            <a:off x="795125" y="827847"/>
            <a:ext cx="30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Traditional Metric Model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7"/>
          <p:cNvSpPr txBox="1"/>
          <p:nvPr/>
        </p:nvSpPr>
        <p:spPr>
          <a:xfrm>
            <a:off x="5329474" y="831594"/>
            <a:ext cx="25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Spotify Metric Model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75" y="1166100"/>
            <a:ext cx="4006801" cy="21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7"/>
          <p:cNvSpPr txBox="1"/>
          <p:nvPr/>
        </p:nvSpPr>
        <p:spPr>
          <a:xfrm>
            <a:off x="1229725" y="3232325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R^2= 0.0090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575" y="1166100"/>
            <a:ext cx="4649199" cy="21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7"/>
          <p:cNvSpPr txBox="1"/>
          <p:nvPr/>
        </p:nvSpPr>
        <p:spPr>
          <a:xfrm>
            <a:off x="5894265" y="3209150"/>
            <a:ext cx="219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R^2= 0.0336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Comparison 1.c : KNN Regression</a:t>
            </a:r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body" idx="1"/>
          </p:nvPr>
        </p:nvSpPr>
        <p:spPr>
          <a:xfrm>
            <a:off x="240319" y="3514675"/>
            <a:ext cx="8917858" cy="123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n" sz="1200" b="1" dirty="0">
                <a:latin typeface="+mn-lt"/>
                <a:ea typeface="Calibri"/>
                <a:cs typeface="Calibri"/>
                <a:sym typeface="Calibri"/>
              </a:rPr>
              <a:t>Conclusions:</a:t>
            </a:r>
            <a:endParaRPr sz="1200" b="1" dirty="0"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latin typeface="+mn-lt"/>
                <a:ea typeface="Calibri"/>
                <a:cs typeface="Calibri"/>
                <a:sym typeface="Calibri"/>
              </a:rPr>
              <a:t>The R-squared is much better and is mediocre for regression	</a:t>
            </a:r>
            <a:endParaRPr sz="1200" dirty="0"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>
                <a:latin typeface="+mn-lt"/>
                <a:ea typeface="Calibri"/>
                <a:cs typeface="Calibri"/>
                <a:sym typeface="Calibri"/>
              </a:rPr>
              <a:t>The algorithmic metrics do seem to be much better yet again, but the gap has closed</a:t>
            </a:r>
            <a:endParaRPr sz="1200" dirty="0">
              <a:latin typeface="+mn-lt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8"/>
          <p:cNvSpPr txBox="1"/>
          <p:nvPr/>
        </p:nvSpPr>
        <p:spPr>
          <a:xfrm>
            <a:off x="908376" y="903674"/>
            <a:ext cx="30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Traditional Metric Model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8"/>
          <p:cNvSpPr txBox="1"/>
          <p:nvPr/>
        </p:nvSpPr>
        <p:spPr>
          <a:xfrm>
            <a:off x="5674224" y="907421"/>
            <a:ext cx="25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Spotify Metric Model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8"/>
          <p:cNvSpPr txBox="1"/>
          <p:nvPr/>
        </p:nvSpPr>
        <p:spPr>
          <a:xfrm>
            <a:off x="1552200" y="3283888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R^2= 0.365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5958013" y="3283900"/>
            <a:ext cx="140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R^2= 0.3821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3875"/>
            <a:ext cx="4158884" cy="20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388" y="1303874"/>
            <a:ext cx="4769049" cy="20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>
            <a:spLocks noGrp="1"/>
          </p:cNvSpPr>
          <p:nvPr>
            <p:ph type="title"/>
          </p:nvPr>
        </p:nvSpPr>
        <p:spPr>
          <a:xfrm>
            <a:off x="754478" y="1780938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Task 2: Modeling Danceability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>
            <a:spLocks noGrp="1"/>
          </p:cNvSpPr>
          <p:nvPr>
            <p:ph type="body" idx="1"/>
          </p:nvPr>
        </p:nvSpPr>
        <p:spPr>
          <a:xfrm>
            <a:off x="199653" y="2937700"/>
            <a:ext cx="8309700" cy="116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chemeClr val="dk1"/>
                </a:solidFill>
              </a:rPr>
              <a:t>Conclusion: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" sz="1200" dirty="0"/>
              <a:t>The Root Mean Squared Error(RMSE)  is somewhat better than the the Multi Linear Regression model of predicting popularity.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" sz="1200" dirty="0"/>
              <a:t>The traditional metrics here also do not contribute much compared to the algorithmic variables.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" sz="1200" dirty="0"/>
              <a:t>However, the accuracy is not enough to use this as a predicting model.</a:t>
            </a:r>
            <a:endParaRPr sz="1200" dirty="0"/>
          </a:p>
        </p:txBody>
      </p:sp>
      <p:sp>
        <p:nvSpPr>
          <p:cNvPr id="298" name="Google Shape;298;p51"/>
          <p:cNvSpPr txBox="1">
            <a:spLocks noGrp="1"/>
          </p:cNvSpPr>
          <p:nvPr>
            <p:ph type="title"/>
          </p:nvPr>
        </p:nvSpPr>
        <p:spPr>
          <a:xfrm>
            <a:off x="634653" y="6136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lang="en"/>
              <a:t>Comparison 2.a : Multiple Linear Regression</a:t>
            </a:r>
            <a:endParaRPr/>
          </a:p>
        </p:txBody>
      </p:sp>
      <p:pic>
        <p:nvPicPr>
          <p:cNvPr id="299" name="Google Shape;299;p51"/>
          <p:cNvPicPr preferRelativeResize="0"/>
          <p:nvPr/>
        </p:nvPicPr>
        <p:blipFill rotWithShape="1">
          <a:blip r:embed="rId3">
            <a:alphaModFix/>
          </a:blip>
          <a:srcRect l="1339" r="-1340"/>
          <a:stretch/>
        </p:blipFill>
        <p:spPr>
          <a:xfrm>
            <a:off x="4511625" y="852175"/>
            <a:ext cx="4358374" cy="16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0" y="852175"/>
            <a:ext cx="4268899" cy="16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1"/>
          <p:cNvSpPr txBox="1"/>
          <p:nvPr/>
        </p:nvSpPr>
        <p:spPr>
          <a:xfrm>
            <a:off x="6115862" y="2438575"/>
            <a:ext cx="114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 = 0.096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1"/>
          <p:cNvSpPr txBox="1"/>
          <p:nvPr/>
        </p:nvSpPr>
        <p:spPr>
          <a:xfrm>
            <a:off x="1618849" y="2438575"/>
            <a:ext cx="11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R^2 = 0.121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>
            <a:spLocks noGrp="1"/>
          </p:cNvSpPr>
          <p:nvPr>
            <p:ph type="title"/>
          </p:nvPr>
        </p:nvSpPr>
        <p:spPr>
          <a:xfrm>
            <a:off x="634650" y="122598"/>
            <a:ext cx="7874700" cy="635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2.b : Polynomial Regression</a:t>
            </a:r>
            <a:endParaRPr/>
          </a:p>
        </p:txBody>
      </p:sp>
      <p:pic>
        <p:nvPicPr>
          <p:cNvPr id="308" name="Google Shape;3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425" y="809975"/>
            <a:ext cx="4246249" cy="18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13" y="837775"/>
            <a:ext cx="4145124" cy="17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2"/>
          <p:cNvSpPr txBox="1"/>
          <p:nvPr/>
        </p:nvSpPr>
        <p:spPr>
          <a:xfrm>
            <a:off x="184900" y="3091625"/>
            <a:ext cx="85227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Conclusion:</a:t>
            </a:r>
            <a:endParaRPr sz="1300"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595959"/>
                </a:solidFill>
              </a:rPr>
              <a:t>The Polynomial Regression model gives a slightly better accuracy. </a:t>
            </a:r>
            <a:endParaRPr sz="1200" dirty="0">
              <a:solidFill>
                <a:srgbClr val="595959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595959"/>
                </a:solidFill>
              </a:rPr>
              <a:t>Also the RMSE of the model having algorithmic terms give a better accuracy.</a:t>
            </a:r>
            <a:endParaRPr sz="1200" dirty="0">
              <a:solidFill>
                <a:srgbClr val="595959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595959"/>
                </a:solidFill>
              </a:rPr>
              <a:t>Model not suitable for prediction.</a:t>
            </a:r>
            <a:endParaRPr sz="1200" dirty="0">
              <a:solidFill>
                <a:srgbClr val="595959"/>
              </a:solidFill>
            </a:endParaRPr>
          </a:p>
        </p:txBody>
      </p:sp>
      <p:sp>
        <p:nvSpPr>
          <p:cNvPr id="311" name="Google Shape;311;p52"/>
          <p:cNvSpPr txBox="1"/>
          <p:nvPr/>
        </p:nvSpPr>
        <p:spPr>
          <a:xfrm>
            <a:off x="6319150" y="2571750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R^2 =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0.239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2"/>
          <p:cNvSpPr txBox="1"/>
          <p:nvPr/>
        </p:nvSpPr>
        <p:spPr>
          <a:xfrm>
            <a:off x="1895775" y="2480150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R^2 = 0.225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body" idx="1"/>
          </p:nvPr>
        </p:nvSpPr>
        <p:spPr>
          <a:xfrm>
            <a:off x="92149" y="3125972"/>
            <a:ext cx="8959702" cy="167255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</a:rPr>
              <a:t>Conclusion: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/>
              <a:t>The KNN Regression model gives a better accuracy. </a:t>
            </a:r>
            <a:endParaRPr sz="12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/>
              <a:t>Algorithmic variables help predicting better than traditional variables.</a:t>
            </a:r>
            <a:endParaRPr sz="12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/>
              <a:t>Model could be used for predicting.</a:t>
            </a:r>
            <a:endParaRPr sz="1200" dirty="0"/>
          </a:p>
        </p:txBody>
      </p:sp>
      <p:sp>
        <p:nvSpPr>
          <p:cNvPr id="318" name="Google Shape;318;p53"/>
          <p:cNvSpPr txBox="1">
            <a:spLocks noGrp="1"/>
          </p:cNvSpPr>
          <p:nvPr>
            <p:ph type="title"/>
          </p:nvPr>
        </p:nvSpPr>
        <p:spPr>
          <a:xfrm>
            <a:off x="432878" y="-12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Comparison 2.c : KNN Regression</a:t>
            </a:r>
            <a:endParaRPr/>
          </a:p>
        </p:txBody>
      </p:sp>
      <p:pic>
        <p:nvPicPr>
          <p:cNvPr id="319" name="Google Shape;31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038" y="799825"/>
            <a:ext cx="4061576" cy="18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625" y="799825"/>
            <a:ext cx="4253325" cy="18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5999588" y="2517000"/>
            <a:ext cx="152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R^2 = 0.466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3"/>
          <p:cNvSpPr txBox="1"/>
          <p:nvPr/>
        </p:nvSpPr>
        <p:spPr>
          <a:xfrm>
            <a:off x="1727575" y="2571750"/>
            <a:ext cx="117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R^2 = 0.454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 dirty="0"/>
              <a:t>Comparison 2.d : XGBOOST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36377-2C51-2D4C-BEFC-FAFEC7948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126" y="947872"/>
            <a:ext cx="5039985" cy="2339993"/>
          </a:xfrm>
          <a:prstGeom prst="rect">
            <a:avLst/>
          </a:prstGeom>
        </p:spPr>
      </p:pic>
      <p:sp>
        <p:nvSpPr>
          <p:cNvPr id="4" name="Google Shape;317;p53">
            <a:extLst>
              <a:ext uri="{FF2B5EF4-FFF2-40B4-BE49-F238E27FC236}">
                <a16:creationId xmlns:a16="http://schemas.microsoft.com/office/drawing/2014/main" id="{3A126456-06F1-38D8-4898-4C7E5F86EC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149" y="3347341"/>
            <a:ext cx="8959702" cy="167255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</a:rPr>
              <a:t>Conclusion: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/>
              <a:t>The XGBoost Regression model gives better accuracy of around 52%. </a:t>
            </a:r>
            <a:endParaRPr sz="12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200" dirty="0"/>
              <a:t>Algorithmic variables combined with traditional variables help predict better than algorithmic variables alone.</a:t>
            </a:r>
            <a:endParaRPr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>
            <a:spLocks noGrp="1"/>
          </p:cNvSpPr>
          <p:nvPr>
            <p:ph type="title"/>
          </p:nvPr>
        </p:nvSpPr>
        <p:spPr>
          <a:xfrm>
            <a:off x="634650" y="16506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                Danceability test plot</a:t>
            </a:r>
            <a:endParaRPr sz="2800" dirty="0"/>
          </a:p>
        </p:txBody>
      </p:sp>
      <p:pic>
        <p:nvPicPr>
          <p:cNvPr id="334" name="Google Shape;3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283" y="1048858"/>
            <a:ext cx="3501434" cy="2325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E026C2-03B3-3797-A668-C370C237114D}"/>
              </a:ext>
            </a:extLst>
          </p:cNvPr>
          <p:cNvSpPr txBox="1"/>
          <p:nvPr/>
        </p:nvSpPr>
        <p:spPr>
          <a:xfrm>
            <a:off x="487446" y="3629247"/>
            <a:ext cx="816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see that only half of the predicted value is overlapping with the original value. So it justifies the 52% accuracy we got in the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SMART Questions?</a:t>
            </a:r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320040" y="854869"/>
            <a:ext cx="7886700" cy="255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question is tied to 3 specific columns in the dataset and a clear response variable, it is quite a specific question.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Our response variable is clearly numeric and shows how many times a song is streamed. It is easily measurable.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question is quite attainable with relatively basic modelling and regression methods as all variables are pretty standard integer or categorical data.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question will attempt to refine a popular song down to its core components from a music theory standpoint and give insight into creating one.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project will be easily doable with a team of 4 as the dataset is quite clean from the start and the team is big enough to finish the project quickly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>
            <a:spLocks noGrp="1"/>
          </p:cNvSpPr>
          <p:nvPr>
            <p:ph type="title"/>
          </p:nvPr>
        </p:nvSpPr>
        <p:spPr>
          <a:xfrm>
            <a:off x="171450" y="377725"/>
            <a:ext cx="83439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Feature importance selected by XGBoost Model</a:t>
            </a:r>
            <a:endParaRPr dirty="0"/>
          </a:p>
        </p:txBody>
      </p:sp>
      <p:pic>
        <p:nvPicPr>
          <p:cNvPr id="340" name="Google Shape;34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658" y="1111818"/>
            <a:ext cx="4892683" cy="22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BC248-4C4D-FC52-9BDF-08D7613D2567}"/>
              </a:ext>
            </a:extLst>
          </p:cNvPr>
          <p:cNvSpPr txBox="1"/>
          <p:nvPr/>
        </p:nvSpPr>
        <p:spPr>
          <a:xfrm>
            <a:off x="531628" y="3508462"/>
            <a:ext cx="8274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Even though in the correlation matrix tempo is not related to danceability, we can see tempo is given the highest importance in the </a:t>
            </a:r>
            <a:r>
              <a:rPr lang="en-US" sz="1400" dirty="0" err="1"/>
              <a:t>XGBoost</a:t>
            </a:r>
            <a:r>
              <a:rPr lang="en-US" sz="1400" dirty="0"/>
              <a:t> model.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7EEA19-EFA8-DD48-7B3E-CEE14CA8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005" y="1369219"/>
            <a:ext cx="8274345" cy="2605881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1100" b="1" dirty="0"/>
          </a:p>
          <a:p>
            <a:r>
              <a:rPr lang="en-IN" sz="1100" b="1" dirty="0"/>
              <a:t>           </a:t>
            </a:r>
          </a:p>
          <a:p>
            <a:pPr algn="ctr"/>
            <a:r>
              <a:rPr lang="en-IN" sz="1100" b="1" dirty="0"/>
              <a:t>Popularity Metric Model  		                             Danceability Metric Model</a:t>
            </a:r>
          </a:p>
          <a:p>
            <a:endParaRPr lang="en-IN" sz="800" b="1" dirty="0"/>
          </a:p>
          <a:p>
            <a:pPr marL="228600" indent="0"/>
            <a:endParaRPr lang="en-IN" sz="11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2A6-27D5-3FAF-D2A2-E9E2EF49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3" y="511837"/>
            <a:ext cx="7874597" cy="749893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Model Evaluation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45944-72FF-1E64-9CBB-41C4627D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9" y="1495647"/>
            <a:ext cx="3877339" cy="1495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FF7324-0822-8C99-606B-14CBBBBA9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5646"/>
            <a:ext cx="3943350" cy="149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90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>
            <a:spLocks noGrp="1"/>
          </p:cNvSpPr>
          <p:nvPr>
            <p:ph type="body" idx="1"/>
          </p:nvPr>
        </p:nvSpPr>
        <p:spPr>
          <a:xfrm>
            <a:off x="404037" y="942753"/>
            <a:ext cx="8541489" cy="303226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After the EDA analysis, while attempting to determine what factors influence the popularity of songs in the dataset, we came across the fact that popularity doesn’t have a correlation with any of the variables in the dataset.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This led us to believe that Spotify does not utilize a traditional approach to its dataset, but rather an automated method.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After performing modeling on popularity metric we found that, what makes a song popular is not inherent in the song itself and Spotify has developed more useful methods for describing music in the age of streaming.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When we considered the danceability metric we observed that, the traditional metrics here also do not contribute much compared to the algorithmic variables with all the models.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We used the </a:t>
            </a:r>
            <a:r>
              <a:rPr lang="en-US" sz="1200" dirty="0" err="1"/>
              <a:t>XGBoost</a:t>
            </a:r>
            <a:r>
              <a:rPr lang="en-US" sz="1200" dirty="0"/>
              <a:t> model for both the metrics and observed that </a:t>
            </a:r>
            <a:r>
              <a:rPr lang="en" sz="1200" dirty="0"/>
              <a:t>combining traditional and algorithmic models. The algorithmic model gives the best results but with the help of the traditional model.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 a result, we chose danceability as our goal variable due to its high connection with other factors such as valence, instrumentality, energy, loudness, and so on.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57"/>
          <p:cNvSpPr txBox="1">
            <a:spLocks noGrp="1"/>
          </p:cNvSpPr>
          <p:nvPr>
            <p:ph type="title"/>
          </p:nvPr>
        </p:nvSpPr>
        <p:spPr>
          <a:xfrm>
            <a:off x="527339" y="257211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/>
              <a:t>Problem Statement</a:t>
            </a:r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>
            <a:off x="231325" y="1132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Identifying music trends and characteristics over the past one hundred years.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Analyze Spotify Raw Data containing  114k+ tracks and 11 audio features extracted from Kaggle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Research on data holding information on release by year and provides numerical ratings for different characteristics of music released.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want to look into the link between classic music theory metrics (Key, Tempo, Time Signature, Duration, Tempo, Energy, Explicit, Mode) and a song's Spotify streaming popularity to see which elements contribute the most to a song's success.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"/>
          </p:nvPr>
        </p:nvSpPr>
        <p:spPr>
          <a:xfrm>
            <a:off x="320040" y="889794"/>
            <a:ext cx="78867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Font typeface="Arial"/>
              <a:buChar char="•"/>
            </a:pPr>
            <a:r>
              <a:rPr lang="en" sz="4800" dirty="0"/>
              <a:t>This is a spotify dataset, which has songs from over 1000 artists and covers about 125 different genres. This dataset was created using Spotify API.</a:t>
            </a:r>
            <a:endParaRPr dirty="0"/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Font typeface="Arial"/>
              <a:buChar char="•"/>
            </a:pPr>
            <a:r>
              <a:rPr lang="en" sz="4800" dirty="0"/>
              <a:t>114K observations and 21 columns.</a:t>
            </a:r>
            <a:endParaRPr dirty="0"/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Font typeface="Arial"/>
              <a:buChar char="•"/>
            </a:pPr>
            <a:r>
              <a:rPr lang="en" sz="4800" dirty="0"/>
              <a:t>The popularity column is of type ‘int’ and has a range 0 to 100.</a:t>
            </a:r>
            <a:endParaRPr dirty="0"/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Font typeface="Arial"/>
              <a:buChar char="•"/>
            </a:pPr>
            <a:r>
              <a:rPr lang="en" sz="4800" dirty="0"/>
              <a:t>Our dataset is clean and all variables are standard integer or categorical data.</a:t>
            </a:r>
            <a:endParaRPr dirty="0"/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75000"/>
              <a:buFont typeface="Arial"/>
              <a:buChar char="•"/>
            </a:pPr>
            <a:r>
              <a:rPr lang="en" sz="4800" dirty="0"/>
              <a:t>Since there were no NA values, no observations were dropped.</a:t>
            </a:r>
            <a:endParaRPr dirty="0"/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75000"/>
              <a:buFont typeface="Arial"/>
              <a:buChar char="•"/>
            </a:pPr>
            <a:r>
              <a:rPr lang="en" sz="4800" dirty="0"/>
              <a:t>Loudness is measured in Db (-60 to 0db)</a:t>
            </a:r>
            <a:endParaRPr sz="4800" dirty="0"/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Font typeface="Arial"/>
              <a:buChar char="•"/>
            </a:pPr>
            <a:r>
              <a:rPr lang="en" sz="4800" dirty="0"/>
              <a:t>Models used: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None/>
            </a:pPr>
            <a:r>
              <a:rPr lang="en" sz="4800" dirty="0"/>
              <a:t>      i) KNN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75000"/>
              <a:buNone/>
            </a:pPr>
            <a:r>
              <a:rPr lang="en" sz="4800" dirty="0"/>
              <a:t>      ii) XGBoost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75000"/>
              <a:buNone/>
            </a:pPr>
            <a:r>
              <a:rPr lang="en" sz="4800" dirty="0"/>
              <a:t>      iii) Polynomial Regression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75000"/>
              <a:buNone/>
            </a:pPr>
            <a:r>
              <a:rPr lang="en" sz="4800" dirty="0"/>
              <a:t>      iv) Linear Regression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ct val="209999"/>
              <a:buNone/>
            </a:pPr>
            <a:br>
              <a:rPr lang="en" sz="4000" dirty="0"/>
            </a:br>
            <a:endParaRPr sz="4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n" sz="1600" dirty="0"/>
              <a:t>     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title"/>
          </p:nvPr>
        </p:nvSpPr>
        <p:spPr>
          <a:xfrm>
            <a:off x="311700" y="304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b="1"/>
              <a:t>Data Cleanup &amp; Exploration</a:t>
            </a:r>
            <a:endParaRPr sz="3000" b="1"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>
            <a:off x="247900" y="954350"/>
            <a:ext cx="8520600" cy="3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Our Data frame did not have any Null values.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No data type conversion was needed.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60" name="Google Shape;160;p32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100" y="2027275"/>
            <a:ext cx="8028126" cy="2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520437" y="1882745"/>
            <a:ext cx="7862495" cy="73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634653" y="37771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Univariate Analysis of Popularity</a:t>
            </a:r>
            <a:endParaRPr/>
          </a:p>
        </p:txBody>
      </p:sp>
      <p:sp>
        <p:nvSpPr>
          <p:cNvPr id="171" name="Google Shape;171;p34"/>
          <p:cNvSpPr txBox="1"/>
          <p:nvPr/>
        </p:nvSpPr>
        <p:spPr>
          <a:xfrm>
            <a:off x="3292350" y="3525288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Box plot of popularity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900" y="1224463"/>
            <a:ext cx="3172198" cy="23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861753" y="43366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Univariate Analysis of Danceability</a:t>
            </a:r>
            <a:endParaRPr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224463"/>
            <a:ext cx="33528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 txBox="1"/>
          <p:nvPr/>
        </p:nvSpPr>
        <p:spPr>
          <a:xfrm>
            <a:off x="3302375" y="3573263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Box plot of danceability of tracks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1455</Words>
  <Application>Microsoft Office PowerPoint</Application>
  <PresentationFormat>On-screen Show (16:9)</PresentationFormat>
  <Paragraphs>149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Simple Light</vt:lpstr>
      <vt:lpstr>Office Theme</vt:lpstr>
      <vt:lpstr>Team 3 – Final Project Presentation</vt:lpstr>
      <vt:lpstr>We all listen to music a lot, right? Why do you believe a song becomes popular? </vt:lpstr>
      <vt:lpstr>SMART Questions?</vt:lpstr>
      <vt:lpstr>Problem Statement</vt:lpstr>
      <vt:lpstr>Dataset Description</vt:lpstr>
      <vt:lpstr>Data Cleanup &amp; Exploration</vt:lpstr>
      <vt:lpstr>EXPLORATORY DATA ANALYSIS</vt:lpstr>
      <vt:lpstr>        Univariate Analysis of Popularity</vt:lpstr>
      <vt:lpstr>     Univariate Analysis of Danceability</vt:lpstr>
      <vt:lpstr>           Univariate Analysis of Energy </vt:lpstr>
      <vt:lpstr>               Univariate Analysis of Key</vt:lpstr>
      <vt:lpstr>            Univariate Analysis of Mode</vt:lpstr>
      <vt:lpstr>    Univariate Analysis of Acousticness</vt:lpstr>
      <vt:lpstr>        Univariate Analysis of Valence </vt:lpstr>
      <vt:lpstr>                     Bi-Variate Analysis</vt:lpstr>
      <vt:lpstr>Multivariate Analysis</vt:lpstr>
      <vt:lpstr>PowerPoint Presentation</vt:lpstr>
      <vt:lpstr>        Conclusions drawn from EDA</vt:lpstr>
      <vt:lpstr>Modeling Task 1: Modeling Popularity</vt:lpstr>
      <vt:lpstr>Modeling Task 1: Modeling Popularity</vt:lpstr>
      <vt:lpstr>Comparison 1.a : Multiple Linear Regression</vt:lpstr>
      <vt:lpstr>Comparison 1.b : Polynomial Regression</vt:lpstr>
      <vt:lpstr>Comparison 1.c : KNN Regression</vt:lpstr>
      <vt:lpstr>Modelling Task 2: Modeling Danceability</vt:lpstr>
      <vt:lpstr>Comparison 2.a : Multiple Linear Regression</vt:lpstr>
      <vt:lpstr>Comparison 2.b : Polynomial Regression</vt:lpstr>
      <vt:lpstr>Comparison 2.c : KNN Regression</vt:lpstr>
      <vt:lpstr>Comparison 2.d : XGBOOST Regression</vt:lpstr>
      <vt:lpstr>                Danceability test plot</vt:lpstr>
      <vt:lpstr>    Feature importance selected by XGBoost Model</vt:lpstr>
      <vt:lpstr>Model Evaluation 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– Final Project Presentation</dc:title>
  <dc:creator>Vaishnavi</dc:creator>
  <cp:lastModifiedBy>NAGARAJAIAH, VAISHNAVI</cp:lastModifiedBy>
  <cp:revision>4</cp:revision>
  <dcterms:modified xsi:type="dcterms:W3CDTF">2022-12-12T04:10:03Z</dcterms:modified>
</cp:coreProperties>
</file>