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7CA"/>
    <a:srgbClr val="2049A6"/>
    <a:srgbClr val="1F4E7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73"/>
    <p:restoredTop sz="94648"/>
  </p:normalViewPr>
  <p:slideViewPr>
    <p:cSldViewPr snapToGrid="0">
      <p:cViewPr varScale="1">
        <p:scale>
          <a:sx n="78" d="100"/>
          <a:sy n="78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B77B6-A42E-A048-A74D-7373B9F65E7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9B0C7-4240-DB45-8EF7-0C3919A9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9B0C7-4240-DB45-8EF7-0C3919A90B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3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2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4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2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4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1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6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E9035-4A16-5448-9596-651BFBF89D2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3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563B-16B6-8EC8-3D69-945465007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58591"/>
            <a:ext cx="114179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>
                <a:latin typeface="Helvetica" pitchFamily="2" charset="0"/>
              </a:rPr>
              <a:t>Fatal Police Shootings in the United States from 2015-2022</a:t>
            </a:r>
            <a:br>
              <a:rPr lang="en-US" sz="3200" b="1" dirty="0">
                <a:latin typeface="Helvetica" pitchFamily="2" charset="0"/>
              </a:rPr>
            </a:br>
            <a:r>
              <a:rPr lang="en-US" sz="3200" dirty="0">
                <a:latin typeface="Helvetica" pitchFamily="2" charset="0"/>
              </a:rPr>
              <a:t>Team 7 Midterm Exploratory Data Analysis</a:t>
            </a:r>
            <a:br>
              <a:rPr lang="en-US" sz="3200" dirty="0">
                <a:latin typeface="Helvetica" pitchFamily="2" charset="0"/>
              </a:rPr>
            </a:br>
            <a:r>
              <a:rPr lang="en-US" sz="1000" dirty="0">
                <a:latin typeface="Helvetica" pitchFamily="2" charset="0"/>
              </a:rPr>
              <a:t> </a:t>
            </a:r>
            <a:br>
              <a:rPr lang="en-US" sz="32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Alex </a:t>
            </a:r>
            <a:r>
              <a:rPr lang="en-US" sz="1600" dirty="0" err="1">
                <a:latin typeface="Helvetica" pitchFamily="2" charset="0"/>
              </a:rPr>
              <a:t>Khater</a:t>
            </a:r>
            <a:r>
              <a:rPr lang="en-US" sz="1600" dirty="0">
                <a:latin typeface="Helvetica" pitchFamily="2" charset="0"/>
              </a:rPr>
              <a:t>, Rajeev </a:t>
            </a:r>
            <a:r>
              <a:rPr lang="en-US" sz="1600" dirty="0" err="1">
                <a:latin typeface="Helvetica" pitchFamily="2" charset="0"/>
              </a:rPr>
              <a:t>Koneru</a:t>
            </a:r>
            <a:r>
              <a:rPr lang="en-US" sz="1600" dirty="0">
                <a:latin typeface="Helvetica" pitchFamily="2" charset="0"/>
              </a:rPr>
              <a:t>, Cora Martin </a:t>
            </a:r>
            <a:endParaRPr lang="en-US" sz="3200" dirty="0">
              <a:latin typeface="Helvetica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CD6C73-AAF1-7D22-20F3-277A4028A0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27" b="30921"/>
          <a:stretch/>
        </p:blipFill>
        <p:spPr>
          <a:xfrm>
            <a:off x="0" y="0"/>
            <a:ext cx="12192000" cy="53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3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B7737-EC04-5F55-11BD-E78EE10F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0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Conditions for using a Chi-Sq Test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5DAB90-15F7-E7C6-E152-A77F3559C681}"/>
              </a:ext>
            </a:extLst>
          </p:cNvPr>
          <p:cNvSpPr txBox="1"/>
          <p:nvPr/>
        </p:nvSpPr>
        <p:spPr>
          <a:xfrm>
            <a:off x="2303583" y="931664"/>
            <a:ext cx="6529754" cy="230832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Helvetica" panose="020B0604020202020204" pitchFamily="34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</a:rPr>
              <a:t>We can see in our previous graphs that all our states have at least n=33 observations and the mean of stbcp is 0.144. So for the smallest number of state observations (AK)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0.144*33= 4.752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The rest of the states all have larger observation numbers (next smallest is 39), so we can say that 80%  of our data easily passes this threshold of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AFBD4-F079-FCCA-4F36-14BE980953A6}"/>
              </a:ext>
            </a:extLst>
          </p:cNvPr>
          <p:cNvSpPr txBox="1"/>
          <p:nvPr/>
        </p:nvSpPr>
        <p:spPr>
          <a:xfrm>
            <a:off x="7288414" y="6550223"/>
            <a:ext cx="4903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https://www.statology.org/chi-square-test-assumptions/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033924C3-2224-27A7-E3B7-AC6898F74C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7BE0490-7CEB-9929-A376-AF78AA7A79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E2B74BC-376D-90FF-747E-7B976D2F31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37231" y="3276599"/>
            <a:ext cx="2895599" cy="289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2B3635-917D-9CD4-414D-0E1743C64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87" r="2080" b="10804"/>
          <a:stretch/>
        </p:blipFill>
        <p:spPr>
          <a:xfrm>
            <a:off x="2303583" y="3266275"/>
            <a:ext cx="6529755" cy="33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0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B7737-EC04-5F55-11BD-E78EE10F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0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AFBD4-F079-FCCA-4F36-14BE980953A6}"/>
              </a:ext>
            </a:extLst>
          </p:cNvPr>
          <p:cNvSpPr txBox="1"/>
          <p:nvPr/>
        </p:nvSpPr>
        <p:spPr>
          <a:xfrm>
            <a:off x="7288414" y="6550223"/>
            <a:ext cx="4903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https://www.statology.org/chi-square-test-assumptions/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033924C3-2224-27A7-E3B7-AC6898F74C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7BE0490-7CEB-9929-A376-AF78AA7A79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E2B74BC-376D-90FF-747E-7B976D2F31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37231" y="3276599"/>
            <a:ext cx="2895599" cy="289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9B6640-EE4C-286B-072C-C12D3C245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701" y="1427510"/>
            <a:ext cx="8858598" cy="4612579"/>
          </a:xfrm>
          <a:prstGeom prst="rect">
            <a:avLst/>
          </a:prstGeom>
          <a:ln w="317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9409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BA9D-0DFB-EE75-8F05-26552960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7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Listening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EAE1F-1348-4A21-77BC-13A36AA297D3}"/>
              </a:ext>
            </a:extLst>
          </p:cNvPr>
          <p:cNvSpPr txBox="1"/>
          <p:nvPr/>
        </p:nvSpPr>
        <p:spPr>
          <a:xfrm>
            <a:off x="3856892" y="2864042"/>
            <a:ext cx="4009293" cy="707886"/>
          </a:xfrm>
          <a:prstGeom prst="rect">
            <a:avLst/>
          </a:prstGeom>
          <a:solidFill>
            <a:srgbClr val="5A67CA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30136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DBF28C-9767-E3CE-6344-B11C2B348C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6C9BE-9EB0-A013-991A-3A7A074D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Data Set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80F3D-9AAA-1BD8-FA1A-B3D06045F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0" y="-436848"/>
            <a:ext cx="4572000" cy="203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3CBCE-4023-AAFD-69C1-2FB9A54B7EF1}"/>
              </a:ext>
            </a:extLst>
          </p:cNvPr>
          <p:cNvSpPr txBox="1"/>
          <p:nvPr/>
        </p:nvSpPr>
        <p:spPr>
          <a:xfrm>
            <a:off x="838200" y="1595152"/>
            <a:ext cx="10037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In response to a severe lack of reporting within government sources, The Washington Post compiled a database of every fatal police shooting in the United States from 2015-2022. We are interested in exploring this data, specifically as it relates to differences between U.S. states and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After accounting for null values, the data set we are working with has 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6,574 observations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. Below we have provided a sample row of the data: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C9E1BA9-F2F1-42CB-165B-AD6989695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6824"/>
              </p:ext>
            </p:extLst>
          </p:nvPr>
        </p:nvGraphicFramePr>
        <p:xfrm>
          <a:off x="1077468" y="3480167"/>
          <a:ext cx="1003706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844">
                  <a:extLst>
                    <a:ext uri="{9D8B030D-6E8A-4147-A177-3AD203B41FA5}">
                      <a16:colId xmlns:a16="http://schemas.microsoft.com/office/drawing/2014/main" val="410797468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621154217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838305514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1917491922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0593177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848623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Manner of Death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Armed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Gender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Tim Elliot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10/04/2022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Gun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677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B2769B-6CFD-7B82-C58E-8A80B8324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262007"/>
              </p:ext>
            </p:extLst>
          </p:nvPr>
        </p:nvGraphicFramePr>
        <p:xfrm>
          <a:off x="1077468" y="4345228"/>
          <a:ext cx="10037064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844">
                  <a:extLst>
                    <a:ext uri="{9D8B030D-6E8A-4147-A177-3AD203B41FA5}">
                      <a16:colId xmlns:a16="http://schemas.microsoft.com/office/drawing/2014/main" val="410797468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621154217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838305514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1917491922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0593177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848623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City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Signs of Mental Illness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Threat Level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Flee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Shelton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Not fleeing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677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4E6981-3DAD-0DFE-D5AB-64FC4860F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695949"/>
              </p:ext>
            </p:extLst>
          </p:nvPr>
        </p:nvGraphicFramePr>
        <p:xfrm>
          <a:off x="1077468" y="5357609"/>
          <a:ext cx="6691376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844">
                  <a:extLst>
                    <a:ext uri="{9D8B030D-6E8A-4147-A177-3AD203B41FA5}">
                      <a16:colId xmlns:a16="http://schemas.microsoft.com/office/drawing/2014/main" val="410797468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621154217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838305514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1917491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Body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Longitude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Latitude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Is Geocoding Exact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-123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47.2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67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2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18AF-B54D-FF57-1C49-84B9320D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RAJEEV START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E18FB-6367-DF80-602C-1DE2EFD2E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064366-9911-0F3E-63D7-B7FC502AE5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B87D02-B92D-4204-EF45-618C68BC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SMART Research Question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7966B-6EA4-4F12-DC1E-E1BC9DD699EC}"/>
              </a:ext>
            </a:extLst>
          </p:cNvPr>
          <p:cNvSpPr txBox="1"/>
          <p:nvPr/>
        </p:nvSpPr>
        <p:spPr>
          <a:xfrm>
            <a:off x="838200" y="1595152"/>
            <a:ext cx="1003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Within our data set of 6,574 observations of police shootings from 2015 to 2022 in the United States, is there a </a:t>
            </a:r>
            <a:r>
              <a:rPr lang="en-US" sz="1800" b="0" i="0" u="sng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significant 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difference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between the U.S. 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States’ proportions of fatal police shootin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gs that are captured by body cameras?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CC8B030-7DDA-883F-2408-2FEE0A46033F}"/>
              </a:ext>
            </a:extLst>
          </p:cNvPr>
          <p:cNvSpPr/>
          <p:nvPr/>
        </p:nvSpPr>
        <p:spPr>
          <a:xfrm>
            <a:off x="334108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S</a:t>
            </a:r>
          </a:p>
          <a:p>
            <a:pPr algn="ctr"/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Variables that matter for our question: US state where the shooting took place and whether the police body camera was on or off</a:t>
            </a:r>
            <a:endParaRPr lang="en-US" sz="1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2D59FE-2274-5AAD-DFBC-3B2A7087B7E4}"/>
              </a:ext>
            </a:extLst>
          </p:cNvPr>
          <p:cNvSpPr/>
          <p:nvPr/>
        </p:nvSpPr>
        <p:spPr>
          <a:xfrm>
            <a:off x="2667000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M</a:t>
            </a:r>
          </a:p>
          <a:p>
            <a:pPr algn="ctr"/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 Statistical analysis used to measure 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differences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 between 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many 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proportions (this  will require data reshaping)</a:t>
            </a:r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385E07-D6A2-388F-57A8-F9550A9F521B}"/>
              </a:ext>
            </a:extLst>
          </p:cNvPr>
          <p:cNvSpPr/>
          <p:nvPr/>
        </p:nvSpPr>
        <p:spPr>
          <a:xfrm>
            <a:off x="4999892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A</a:t>
            </a:r>
          </a:p>
          <a:p>
            <a:pPr algn="ctr"/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The amount of data is manageable with only 6,574 observations spanning over a seven-year period.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F3B5BDC-AB4A-874E-DBAE-6CC64E88CAFB}"/>
              </a:ext>
            </a:extLst>
          </p:cNvPr>
          <p:cNvSpPr/>
          <p:nvPr/>
        </p:nvSpPr>
        <p:spPr>
          <a:xfrm>
            <a:off x="7332784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R</a:t>
            </a:r>
          </a:p>
          <a:p>
            <a:pPr algn="ctr"/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We may apply this research to state policy on body cameras during police work.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C7137BC-C200-CA5C-7E6A-43423EC0DFA1}"/>
              </a:ext>
            </a:extLst>
          </p:cNvPr>
          <p:cNvSpPr/>
          <p:nvPr/>
        </p:nvSpPr>
        <p:spPr>
          <a:xfrm>
            <a:off x="9665676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With 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three people working on this research, a couple of weeks are required to perform the data analysis. 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7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B7737-EC04-5F55-11BD-E78EE10F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68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Reshaping Our Data for the SMART 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C2B61-1451-DF3E-BC3E-45C9C4864253}"/>
              </a:ext>
            </a:extLst>
          </p:cNvPr>
          <p:cNvSpPr txBox="1"/>
          <p:nvPr/>
        </p:nvSpPr>
        <p:spPr>
          <a:xfrm>
            <a:off x="117231" y="1749681"/>
            <a:ext cx="3810000" cy="397031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Group Data and Variables by State to foster comparisons at the State level</a:t>
            </a:r>
          </a:p>
          <a:p>
            <a:pPr marL="342900" indent="-342900"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Separated the Data into Regions for Graphical Display Purposes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BB0CA4E1-B19F-C6F9-FAC0-67F2621A1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14"/>
          <a:stretch/>
        </p:blipFill>
        <p:spPr>
          <a:xfrm>
            <a:off x="4434023" y="1645668"/>
            <a:ext cx="7371115" cy="40743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484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B7737-EC04-5F55-11BD-E78EE10F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68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Key New Variable: stbcp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C2B61-1451-DF3E-BC3E-45C9C4864253}"/>
              </a:ext>
            </a:extLst>
          </p:cNvPr>
          <p:cNvSpPr txBox="1"/>
          <p:nvPr/>
        </p:nvSpPr>
        <p:spPr>
          <a:xfrm>
            <a:off x="2044353" y="1760602"/>
            <a:ext cx="7679750" cy="3539430"/>
          </a:xfrm>
          <a:prstGeom prst="rect">
            <a:avLst/>
          </a:prstGeom>
          <a:solidFill>
            <a:srgbClr val="C00000"/>
          </a:solidFill>
          <a:ln w="25400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stbcp: the proportion of an officer’s body camera being on during a fatal shooting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Mean of stbcp= 0.144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This will allow us to compare states by proportion…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B5940-D77B-752E-ABF6-B2D17625D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58" y="2704843"/>
            <a:ext cx="4021394" cy="84214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786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B7737-EC04-5F55-11BD-E78EE10F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68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Body Cameras By Regions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470BA-1516-0571-9AC9-EBF65EB4D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25"/>
          <a:stretch/>
        </p:blipFill>
        <p:spPr>
          <a:xfrm>
            <a:off x="39535" y="1503282"/>
            <a:ext cx="6056465" cy="448721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CCFF5C-BE66-AA4D-9028-55919B93F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58" y="1503282"/>
            <a:ext cx="5875607" cy="4487210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74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B7737-EC04-5F55-11BD-E78EE10F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How Do We Measure A </a:t>
            </a:r>
            <a:r>
              <a:rPr lang="en-US" sz="4000" u="sng" dirty="0">
                <a:solidFill>
                  <a:schemeClr val="bg1"/>
                </a:solidFill>
              </a:rPr>
              <a:t>Significant Difference 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5DAB90-15F7-E7C6-E152-A77F3559C681}"/>
              </a:ext>
            </a:extLst>
          </p:cNvPr>
          <p:cNvSpPr txBox="1"/>
          <p:nvPr/>
        </p:nvSpPr>
        <p:spPr>
          <a:xfrm>
            <a:off x="222738" y="1225689"/>
            <a:ext cx="6529754" cy="563231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Introducing: The Chi-Square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Chi-Square Test (X^2)  is a test for comparing distributions of categorical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 works by comparing counts of each category and seeing if they differ from a preconceived “expected amount”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Null Hypothesis is always: “The proportions are all equal” and The Alternative Hypothesis is always “The proportions are not all equal”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test outputs a p-value (just like Z and T tests)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A98EE-050F-0939-6044-17F9AD46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630" y="2842361"/>
            <a:ext cx="3401049" cy="1173278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6758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B7737-EC04-5F55-11BD-E78EE10F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What are the conditions for using a Chi-Sq Test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5DAB90-15F7-E7C6-E152-A77F3559C681}"/>
              </a:ext>
            </a:extLst>
          </p:cNvPr>
          <p:cNvSpPr txBox="1"/>
          <p:nvPr/>
        </p:nvSpPr>
        <p:spPr>
          <a:xfrm>
            <a:off x="0" y="917912"/>
            <a:ext cx="6529754" cy="563231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Conditions: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Both Variables are Categorical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a. We can check this off because “state” and “body camera” are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 </a:t>
            </a:r>
            <a:r>
              <a:rPr lang="en-US" sz="2400" b="1" dirty="0">
                <a:solidFill>
                  <a:schemeClr val="bg1"/>
                </a:solidFill>
              </a:rPr>
              <a:t>Independent Observations: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a. We know our observations to be 	independent as none of them meaningfully 	increase the probability of others (within the 	scope of this project)</a:t>
            </a:r>
          </a:p>
          <a:p>
            <a:r>
              <a:rPr lang="en-US" sz="2400" dirty="0">
                <a:solidFill>
                  <a:schemeClr val="bg1"/>
                </a:solidFill>
              </a:rPr>
              <a:t>3. </a:t>
            </a:r>
            <a:r>
              <a:rPr lang="en-US" sz="2400" b="1" dirty="0">
                <a:solidFill>
                  <a:schemeClr val="bg1"/>
                </a:solidFill>
              </a:rPr>
              <a:t>Mutually Exclusive Categories: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a. Satisfied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4</a:t>
            </a:r>
            <a:r>
              <a:rPr lang="en-US" sz="2400" b="1" dirty="0">
                <a:solidFill>
                  <a:schemeClr val="bg1"/>
                </a:solidFill>
              </a:rPr>
              <a:t>. Expected value of cells should be 5 or greater in at least 80% of cells.</a:t>
            </a:r>
          </a:p>
          <a:p>
            <a:r>
              <a:rPr lang="en-US" sz="2400" b="1" dirty="0">
                <a:solidFill>
                  <a:schemeClr val="bg1"/>
                </a:solidFill>
                <a:latin typeface="Helvetica" panose="020B0604020202020204" pitchFamily="3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Helvetica" panose="020B0604020202020204" pitchFamily="34" charset="0"/>
              </a:rPr>
              <a:t>a. Let’s talk about that…</a:t>
            </a:r>
            <a:endParaRPr lang="en-US" sz="2400" b="1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Helvetica" panose="020B0604020202020204" pitchFamily="34" charset="0"/>
              </a:rPr>
              <a:t>	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AFBD4-F079-FCCA-4F36-14BE980953A6}"/>
              </a:ext>
            </a:extLst>
          </p:cNvPr>
          <p:cNvSpPr txBox="1"/>
          <p:nvPr/>
        </p:nvSpPr>
        <p:spPr>
          <a:xfrm>
            <a:off x="7288414" y="6550223"/>
            <a:ext cx="4903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https://www.statology.org/chi-square-test-assumptions/</a:t>
            </a:r>
          </a:p>
        </p:txBody>
      </p:sp>
    </p:spTree>
    <p:extLst>
      <p:ext uri="{BB962C8B-B14F-4D97-AF65-F5344CB8AC3E}">
        <p14:creationId xmlns:p14="http://schemas.microsoft.com/office/powerpoint/2010/main" val="298396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696</Words>
  <Application>Microsoft Office PowerPoint</Application>
  <PresentationFormat>Widescreen</PresentationFormat>
  <Paragraphs>91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Fatal Police Shootings in the United States from 2015-2022 Team 7 Midterm Exploratory Data Analysis   Alex Khater, Rajeev Koneru, Cora Martin </vt:lpstr>
      <vt:lpstr>Data Set Information</vt:lpstr>
      <vt:lpstr>RAJEEV START HERE</vt:lpstr>
      <vt:lpstr>SMART Research Question</vt:lpstr>
      <vt:lpstr>Reshaping Our Data for the SMART Q</vt:lpstr>
      <vt:lpstr>A Key New Variable: stbcp</vt:lpstr>
      <vt:lpstr>Body Cameras By Regions</vt:lpstr>
      <vt:lpstr>How Do We Measure A Significant Difference ?</vt:lpstr>
      <vt:lpstr>What are the conditions for using a Chi-Sq Test ?</vt:lpstr>
      <vt:lpstr>Conditions for using a Chi-Sq Test 2</vt:lpstr>
      <vt:lpstr>The Results</vt:lpstr>
      <vt:lpstr>Thank You For Listening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Fatal Police Shootings in the United States from 2015-2022 Team 7 Midterm Exploratory Data Analysis   Alex Khater, Rajeev Khoneru, Cora Martin </dc:title>
  <dc:creator>Martin, Cora</dc:creator>
  <cp:lastModifiedBy>Alexander Khater</cp:lastModifiedBy>
  <cp:revision>8</cp:revision>
  <dcterms:created xsi:type="dcterms:W3CDTF">2022-10-31T21:46:52Z</dcterms:created>
  <dcterms:modified xsi:type="dcterms:W3CDTF">2022-11-03T18:44:30Z</dcterms:modified>
</cp:coreProperties>
</file>