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67CA"/>
    <a:srgbClr val="2049A6"/>
    <a:srgbClr val="1F4E7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882"/>
    <p:restoredTop sz="94648"/>
  </p:normalViewPr>
  <p:slideViewPr>
    <p:cSldViewPr snapToGrid="0">
      <p:cViewPr varScale="1">
        <p:scale>
          <a:sx n="65" d="100"/>
          <a:sy n="65" d="100"/>
        </p:scale>
        <p:origin x="216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B77B6-A42E-A048-A74D-7373B9F65E74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9B0C7-4240-DB45-8EF7-0C3919A90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7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9B0C7-4240-DB45-8EF7-0C3919A90B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3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2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4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2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4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0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12/9/22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8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4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12/9/22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7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1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6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E9035-4A16-5448-9596-651BFBF89D25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3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563B-16B6-8EC8-3D69-945465007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034" y="4691270"/>
            <a:ext cx="11417968" cy="216673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Helvetica" pitchFamily="2" charset="0"/>
              </a:rPr>
              <a:t>Determinants of Body Camera Usage during Fatal Police Shootings in the United States (2015-2022)</a:t>
            </a:r>
            <a:br>
              <a:rPr lang="en-US" sz="3200" b="1" dirty="0">
                <a:latin typeface="Helvetica" pitchFamily="2" charset="0"/>
              </a:rPr>
            </a:br>
            <a:r>
              <a:rPr lang="en-US" sz="3200" dirty="0">
                <a:latin typeface="Helvetica" pitchFamily="2" charset="0"/>
              </a:rPr>
              <a:t>Team 7 Final Project</a:t>
            </a:r>
            <a:br>
              <a:rPr lang="en-US" sz="3200" dirty="0">
                <a:latin typeface="Helvetica" pitchFamily="2" charset="0"/>
              </a:rPr>
            </a:br>
            <a:r>
              <a:rPr lang="en-US" sz="1000" dirty="0">
                <a:latin typeface="Helvetica" pitchFamily="2" charset="0"/>
              </a:rPr>
              <a:t> </a:t>
            </a:r>
            <a:br>
              <a:rPr lang="en-US" sz="3200" dirty="0">
                <a:latin typeface="Helvetica" pitchFamily="2" charset="0"/>
              </a:rPr>
            </a:br>
            <a:r>
              <a:rPr lang="en-US" sz="1600" dirty="0">
                <a:latin typeface="Helvetica" pitchFamily="2" charset="0"/>
              </a:rPr>
              <a:t>Alex </a:t>
            </a:r>
            <a:r>
              <a:rPr lang="en-US" sz="1600" dirty="0" err="1">
                <a:latin typeface="Helvetica" pitchFamily="2" charset="0"/>
              </a:rPr>
              <a:t>Khater</a:t>
            </a:r>
            <a:r>
              <a:rPr lang="en-US" sz="1600" dirty="0">
                <a:latin typeface="Helvetica" pitchFamily="2" charset="0"/>
              </a:rPr>
              <a:t>, Rajeev </a:t>
            </a:r>
            <a:r>
              <a:rPr lang="en-US" sz="1600" dirty="0" err="1">
                <a:latin typeface="Helvetica" pitchFamily="2" charset="0"/>
              </a:rPr>
              <a:t>Koneru</a:t>
            </a:r>
            <a:r>
              <a:rPr lang="en-US" sz="1600" dirty="0">
                <a:latin typeface="Helvetica" pitchFamily="2" charset="0"/>
              </a:rPr>
              <a:t>, Cora Martin </a:t>
            </a:r>
            <a:endParaRPr lang="en-US" sz="3200" dirty="0">
              <a:latin typeface="Helvetica" pitchFamily="2" charset="0"/>
            </a:endParaRPr>
          </a:p>
        </p:txBody>
      </p:sp>
      <p:pic>
        <p:nvPicPr>
          <p:cNvPr id="6" name="Picture 5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2B949554-C490-2EA7-7B38-BEFB20870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280" y="0"/>
            <a:ext cx="9521687" cy="5125842"/>
          </a:xfrm>
          <a:prstGeom prst="rect">
            <a:avLst/>
          </a:prstGeom>
        </p:spPr>
      </p:pic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9C16341D-94E0-B0FA-2A49-2C0ABDE18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2055306" cy="5125841"/>
          </a:xfrm>
          <a:prstGeom prst="rect">
            <a:avLst/>
          </a:prstGeom>
        </p:spPr>
      </p:pic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6E8E43EA-A343-10BF-AB0F-A1848B28F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5716" y="-2"/>
            <a:ext cx="996283" cy="512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3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DBF28C-9767-E3CE-6344-B11C2B348C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6C9BE-9EB0-A013-991A-3A7A074D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Data Set Information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980F3D-9AAA-1BD8-FA1A-B3D06045F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0" y="-436848"/>
            <a:ext cx="4572000" cy="2032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43CBCE-4023-AAFD-69C1-2FB9A54B7EF1}"/>
              </a:ext>
            </a:extLst>
          </p:cNvPr>
          <p:cNvSpPr txBox="1"/>
          <p:nvPr/>
        </p:nvSpPr>
        <p:spPr>
          <a:xfrm>
            <a:off x="838200" y="1595152"/>
            <a:ext cx="100370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In response to a severe lack of reporting within government sources, The Washington Post compiled a database of every fatal police shooting in the United States from 2015-2022. We are interested in exploring this data, specifically as it relates to differences between U.S. states and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After accounting for null values, the data set we are working with has </a:t>
            </a:r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6,574 observations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. Below we have provided a sample row of the data: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C9E1BA9-F2F1-42CB-165B-AD6989695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6824"/>
              </p:ext>
            </p:extLst>
          </p:nvPr>
        </p:nvGraphicFramePr>
        <p:xfrm>
          <a:off x="1077468" y="3480167"/>
          <a:ext cx="1003706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2844">
                  <a:extLst>
                    <a:ext uri="{9D8B030D-6E8A-4147-A177-3AD203B41FA5}">
                      <a16:colId xmlns:a16="http://schemas.microsoft.com/office/drawing/2014/main" val="4107974685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621154217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838305514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1917491922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205931775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2848623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Manner of Death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Armed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Gender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7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Tim Elliot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10/04/2022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Gun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36774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7B2769B-6CFD-7B82-C58E-8A80B8324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262007"/>
              </p:ext>
            </p:extLst>
          </p:nvPr>
        </p:nvGraphicFramePr>
        <p:xfrm>
          <a:off x="1077468" y="4345228"/>
          <a:ext cx="10037064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2844">
                  <a:extLst>
                    <a:ext uri="{9D8B030D-6E8A-4147-A177-3AD203B41FA5}">
                      <a16:colId xmlns:a16="http://schemas.microsoft.com/office/drawing/2014/main" val="4107974685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621154217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838305514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1917491922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205931775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2848623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City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State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Signs of Mental Illness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Threat Level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Flee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7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Shelton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Not fleeing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3677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74E6981-3DAD-0DFE-D5AB-64FC4860F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695949"/>
              </p:ext>
            </p:extLst>
          </p:nvPr>
        </p:nvGraphicFramePr>
        <p:xfrm>
          <a:off x="1077468" y="5357609"/>
          <a:ext cx="6691376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2844">
                  <a:extLst>
                    <a:ext uri="{9D8B030D-6E8A-4147-A177-3AD203B41FA5}">
                      <a16:colId xmlns:a16="http://schemas.microsoft.com/office/drawing/2014/main" val="4107974685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621154217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838305514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1917491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Body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Longitude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Latitude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Is Geocoding Exact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7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-123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47.2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367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12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064366-9911-0F3E-63D7-B7FC502AE5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B87D02-B92D-4204-EF45-618C68BC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SMART Research Question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7966B-6EA4-4F12-DC1E-E1BC9DD699EC}"/>
              </a:ext>
            </a:extLst>
          </p:cNvPr>
          <p:cNvSpPr txBox="1"/>
          <p:nvPr/>
        </p:nvSpPr>
        <p:spPr>
          <a:xfrm>
            <a:off x="838200" y="1595152"/>
            <a:ext cx="1003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Question</a:t>
            </a:r>
            <a:endParaRPr lang="en-US" sz="1800" b="0" i="0" u="none" strike="noStrike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CC8B030-7DDA-883F-2408-2FEE0A46033F}"/>
              </a:ext>
            </a:extLst>
          </p:cNvPr>
          <p:cNvSpPr/>
          <p:nvPr/>
        </p:nvSpPr>
        <p:spPr>
          <a:xfrm>
            <a:off x="334108" y="3043421"/>
            <a:ext cx="2209800" cy="246184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S</a:t>
            </a:r>
          </a:p>
          <a:p>
            <a:pPr algn="ctr"/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Text</a:t>
            </a:r>
            <a:endParaRPr lang="en-US" sz="1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C2D59FE-2274-5AAD-DFBC-3B2A7087B7E4}"/>
              </a:ext>
            </a:extLst>
          </p:cNvPr>
          <p:cNvSpPr/>
          <p:nvPr/>
        </p:nvSpPr>
        <p:spPr>
          <a:xfrm>
            <a:off x="2667000" y="3043421"/>
            <a:ext cx="2209800" cy="246184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M</a:t>
            </a:r>
          </a:p>
          <a:p>
            <a:pPr algn="ctr"/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Text</a:t>
            </a:r>
            <a:endParaRPr lang="en-US" sz="14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D385E07-D6A2-388F-57A8-F9550A9F521B}"/>
              </a:ext>
            </a:extLst>
          </p:cNvPr>
          <p:cNvSpPr/>
          <p:nvPr/>
        </p:nvSpPr>
        <p:spPr>
          <a:xfrm>
            <a:off x="4999892" y="3043421"/>
            <a:ext cx="2209800" cy="246184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A</a:t>
            </a:r>
          </a:p>
          <a:p>
            <a:pPr algn="ctr"/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Text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F3B5BDC-AB4A-874E-DBAE-6CC64E88CAFB}"/>
              </a:ext>
            </a:extLst>
          </p:cNvPr>
          <p:cNvSpPr/>
          <p:nvPr/>
        </p:nvSpPr>
        <p:spPr>
          <a:xfrm>
            <a:off x="7332784" y="3043421"/>
            <a:ext cx="2209800" cy="246184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Text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C7137BC-C200-CA5C-7E6A-43423EC0DFA1}"/>
              </a:ext>
            </a:extLst>
          </p:cNvPr>
          <p:cNvSpPr/>
          <p:nvPr/>
        </p:nvSpPr>
        <p:spPr>
          <a:xfrm>
            <a:off x="9665676" y="3043421"/>
            <a:ext cx="2209800" cy="246184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Text</a:t>
            </a:r>
            <a:endParaRPr lang="en-US" sz="1400" b="0" i="0" u="none" strike="noStrike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17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BA9D-0DFB-EE75-8F05-26552960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Helvetica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0136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</TotalTime>
  <Words>177</Words>
  <Application>Microsoft Macintosh PowerPoint</Application>
  <PresentationFormat>Widescreen</PresentationFormat>
  <Paragraphs>50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Determinants of Body Camera Usage during Fatal Police Shootings in the United States (2015-2022) Team 7 Final Project   Alex Khater, Rajeev Koneru, Cora Martin </vt:lpstr>
      <vt:lpstr>Data Set Information</vt:lpstr>
      <vt:lpstr>SMART Research Question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Fatal Police Shootings in the United States from 2015-2022 Team 7 Midterm Exploratory Data Analysis   Alex Khater, Rajeev Khoneru, Cora Martin</dc:title>
  <dc:creator>Martin, Cora</dc:creator>
  <cp:lastModifiedBy>Martin, Cora</cp:lastModifiedBy>
  <cp:revision>15</cp:revision>
  <dcterms:created xsi:type="dcterms:W3CDTF">2022-10-31T21:46:52Z</dcterms:created>
  <dcterms:modified xsi:type="dcterms:W3CDTF">2022-12-09T16:13:54Z</dcterms:modified>
</cp:coreProperties>
</file>