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57" r:id="rId4"/>
    <p:sldId id="272" r:id="rId5"/>
    <p:sldId id="286" r:id="rId6"/>
    <p:sldId id="287" r:id="rId7"/>
    <p:sldId id="288" r:id="rId8"/>
    <p:sldId id="264" r:id="rId9"/>
    <p:sldId id="289" r:id="rId10"/>
    <p:sldId id="290" r:id="rId11"/>
    <p:sldId id="291" r:id="rId12"/>
    <p:sldId id="300" r:id="rId13"/>
    <p:sldId id="270" r:id="rId14"/>
    <p:sldId id="266" r:id="rId15"/>
    <p:sldId id="292" r:id="rId16"/>
    <p:sldId id="273" r:id="rId17"/>
    <p:sldId id="274" r:id="rId18"/>
    <p:sldId id="293" r:id="rId19"/>
    <p:sldId id="294" r:id="rId20"/>
    <p:sldId id="271" r:id="rId21"/>
    <p:sldId id="295" r:id="rId22"/>
    <p:sldId id="296" r:id="rId23"/>
    <p:sldId id="297" r:id="rId24"/>
    <p:sldId id="298" r:id="rId25"/>
    <p:sldId id="258" r:id="rId26"/>
    <p:sldId id="259" r:id="rId27"/>
    <p:sldId id="261" r:id="rId28"/>
    <p:sldId id="262" r:id="rId29"/>
    <p:sldId id="263" r:id="rId30"/>
    <p:sldId id="265" r:id="rId31"/>
    <p:sldId id="267" r:id="rId32"/>
    <p:sldId id="268" r:id="rId33"/>
    <p:sldId id="26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7CA"/>
    <a:srgbClr val="2049A6"/>
    <a:srgbClr val="1F4E7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3"/>
    <p:restoredTop sz="94648"/>
  </p:normalViewPr>
  <p:slideViewPr>
    <p:cSldViewPr snapToGrid="0">
      <p:cViewPr varScale="1">
        <p:scale>
          <a:sx n="78" d="100"/>
          <a:sy n="78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B77B6-A42E-A048-A74D-7373B9F65E7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B0C7-4240-DB45-8EF7-0C3919A9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B0C7-4240-DB45-8EF7-0C3919A90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B425-E0C6-8DEA-378E-A3475F090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1EE5F-66C9-29B8-AA3A-F59BF66D6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2BE6-43A9-0840-D035-063DDBB7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AB04-C8F7-BAC7-3F40-5CD271C7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4F57-8814-BEA8-2188-716A44B8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48FA-6E79-FD22-D96E-D5D328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A05F-29AB-20F9-950A-1A316F38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5F1B-1E23-0F16-D996-4E54AA66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D158-9114-DF36-02F2-D0B9206C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5808-3C08-3DDE-3306-1E88F7B9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7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4B26-B884-37B7-D61D-97AF8613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FED3-5DEE-6692-C3AA-A4968F4C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EE62-81FE-A687-3CE0-6476C451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B2E4-2041-E1E8-B539-A6CCAAAD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3FC1-A892-8956-2457-181A7CEA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5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415B-9D30-B3B5-91A1-666CF8FC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9E8E-D43C-B167-6BF9-07D50DE78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F7CB4-DD16-F49E-7304-DCFD55D8B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99C92-01AC-0563-8D6C-D778DF30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0D12-5D10-D127-6EC0-715EA88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5DDFF-680E-D605-80D8-BD9A8714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F00E-D53E-BA0B-621E-93FCE59A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8D6B-26A7-2F43-65B1-D7B89348F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1FB21-1053-DE39-C6EB-B26B9C46D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BE587-0353-93A3-45D4-1E269E253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8360D-C0E7-1D70-293E-EB00221AC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7E713-1A8B-A182-4231-D95633BB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9F9BD-6518-02C2-52F5-FE3ADA7A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9FBCA-3BC2-9876-B9CB-5F5A45B4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48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9DC0-1881-6C1C-6F1A-5A70B0A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0F37B-39D1-6619-5214-213DE272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2C2DE-03B7-D67C-C337-085B64F2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769B2-BE98-E32D-A5B9-72257120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57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248DC-7AF1-27B1-259A-6456123F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6C50A-5EC2-04FC-C7DE-B44BDE7A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E96DF-F020-D78A-5B84-351841E0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62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0344-911C-594B-023C-B8207049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C0DA-E528-4B43-D325-7868DC30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832AE-6DE1-A8C4-B661-6BF567344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B286-9284-47CA-B14B-34AC84DA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19BB2-BCEE-178B-EE7E-F935741F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6D89C-25EB-38A2-D4F9-5506B915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AA4-A723-4FFE-C3B3-0A784CD3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D479F-552C-1F12-F8F4-86028D0F2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D6A0-6EC9-E929-2FD4-CADA4471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11E4-55CA-A1B9-7B8A-C2566DFA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66E9B-EBAD-4E7C-D1D5-2BD4C945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4FA2-BCC7-35B8-2736-C9B060FF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57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2579-0E5D-F9BE-D7F4-41EEBE13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AE9A-A7AD-1206-5429-70F3355C9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1A9C-3C8F-4864-DC97-EE5E9108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9CAE-74F1-4A20-E710-223C88DB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8F41-6AEE-ECBB-923D-62037706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14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82F64-CA24-98C4-67D6-448A5A6B4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67FCC-83E5-E7F8-6F22-06CB65C9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FCEC-1CFE-2282-BCB1-1168CC1B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85DE0-82FF-83B4-B122-196176D5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1B4A-8567-F9EB-9D66-E13E59B7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4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1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CC615-49FF-29C4-1C8E-3EC20F18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0EC1-3FF1-1CFF-FB6C-A1F91669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873C-1F7B-B074-2554-ED3E9175C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EAD8-C22A-D366-B997-7B382FF5F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6E00-267E-796D-376A-AF9CF57DA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4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Desktop/masters/GW/intro%20to%20data%20science/project_r/geospatial_analysis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563B-16B6-8EC8-3D69-94546500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58591"/>
            <a:ext cx="114179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Helvetica" pitchFamily="2" charset="0"/>
              </a:rPr>
              <a:t>Fatal Police Shootings in the United States from 2015-2022</a:t>
            </a:r>
            <a:br>
              <a:rPr lang="en-US" sz="3200" b="1" dirty="0">
                <a:latin typeface="Helvetica" pitchFamily="2" charset="0"/>
              </a:rPr>
            </a:br>
            <a:r>
              <a:rPr lang="en-US" sz="3200" dirty="0">
                <a:latin typeface="Helvetica" pitchFamily="2" charset="0"/>
              </a:rPr>
              <a:t>Team 7 Midterm Exploratory Data Analysis</a:t>
            </a:r>
            <a:br>
              <a:rPr lang="en-US" sz="3200" dirty="0">
                <a:latin typeface="Helvetica" pitchFamily="2" charset="0"/>
              </a:rPr>
            </a:br>
            <a:r>
              <a:rPr lang="en-US" sz="1000" dirty="0">
                <a:latin typeface="Helvetica" pitchFamily="2" charset="0"/>
              </a:rPr>
              <a:t> </a:t>
            </a:r>
            <a:br>
              <a:rPr lang="en-US" sz="32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Alex </a:t>
            </a:r>
            <a:r>
              <a:rPr lang="en-US" sz="1600" dirty="0" err="1">
                <a:latin typeface="Helvetica" pitchFamily="2" charset="0"/>
              </a:rPr>
              <a:t>Khater</a:t>
            </a:r>
            <a:r>
              <a:rPr lang="en-US" sz="1600" dirty="0">
                <a:latin typeface="Helvetica" pitchFamily="2" charset="0"/>
              </a:rPr>
              <a:t>, Rajeev </a:t>
            </a:r>
            <a:r>
              <a:rPr lang="en-US" sz="1600" dirty="0" err="1">
                <a:latin typeface="Helvetica" pitchFamily="2" charset="0"/>
              </a:rPr>
              <a:t>Koneru</a:t>
            </a:r>
            <a:r>
              <a:rPr lang="en-US" sz="1600" dirty="0">
                <a:latin typeface="Helvetica" pitchFamily="2" charset="0"/>
              </a:rPr>
              <a:t>, Cora Martin </a:t>
            </a:r>
            <a:endParaRPr lang="en-US" sz="3200" dirty="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CD6C73-AAF1-7D22-20F3-277A4028A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7" b="30921"/>
          <a:stretch/>
        </p:blipFill>
        <p:spPr>
          <a:xfrm>
            <a:off x="0" y="0"/>
            <a:ext cx="12192000" cy="53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3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8FE27AD8-E196-E048-0137-006AAF189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" r="9764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7145-FCAC-7F61-5EFA-A42BCF79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000">
                <a:hlinkClick r:id="rId3" action="ppaction://hlinkfile"/>
              </a:rPr>
              <a:t>file:///C:/Users/ADMIN/Desktop/masters/GW/intro%20to%20data%20science/project_r/geospatial_analysis.html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5773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C0208-7444-47C4-E031-41657D23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Race/Age/Gender Analysis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39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CC18C-CB4C-8C94-44E3-30D1C20D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Suspect’s Age across Race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70736-A957-6125-34D1-668A65E47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420" y="961812"/>
            <a:ext cx="712055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5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4F1FE-3BCA-143D-5170-CF041121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Signs of Mental Illness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2CDBC8B-162C-B245-5BAB-1D7B3F8C0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837" y="961812"/>
            <a:ext cx="673172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8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1571C-B490-24BD-663F-C98AA800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Deaths by Race and Gender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528F13A-8BE6-D46E-8754-36B8513F6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358" y="961812"/>
            <a:ext cx="692068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6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EBBAB-3B8D-B2BD-6C0F-25BC1D69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Suspect’s Condition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37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1E83C5-899B-1527-D1E9-6B50B399C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33388"/>
            <a:ext cx="11139488" cy="9302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distribution of deaths by Armed Category in each Race </a:t>
            </a:r>
          </a:p>
        </p:txBody>
      </p:sp>
      <p:cxnSp>
        <p:nvCxnSpPr>
          <p:cNvPr id="83" name="Straight Connector 7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2E41EA-FC1C-C93A-2B9D-507FF5D5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481966"/>
            <a:ext cx="5748296" cy="409566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9A456-0E8E-6B5A-3025-420BB047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51631"/>
            <a:ext cx="5455917" cy="17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B04F9-AF39-5CA0-3FE9-93BE38E5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deaths by suspects' status (Fleeing or not fleeing) by Race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8D0205-003B-074F-C583-6E45B452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17" y="2780235"/>
            <a:ext cx="4414137" cy="18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1E83C5-899B-1527-D1E9-6B50B399C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33388"/>
            <a:ext cx="11139488" cy="9302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distribution of deaths by Armed Category in each Race </a:t>
            </a:r>
          </a:p>
        </p:txBody>
      </p:sp>
      <p:cxnSp>
        <p:nvCxnSpPr>
          <p:cNvPr id="83" name="Straight Connector 7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2E41EA-FC1C-C93A-2B9D-507FF5D5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481966"/>
            <a:ext cx="5748296" cy="409566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9A456-0E8E-6B5A-3025-420BB047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51631"/>
            <a:ext cx="5455917" cy="17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5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E1E1E-58FE-BC17-46A3-587F3192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Police Shootings by Race each year from 2015-2022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8A34DB1-1F40-4675-3021-387B1A4A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420" y="961812"/>
            <a:ext cx="712055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DBF28C-9767-E3CE-6344-B11C2B348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6C9BE-9EB0-A013-991A-3A7A074D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Data Set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80F3D-9AAA-1BD8-FA1A-B3D06045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0" y="-436848"/>
            <a:ext cx="4572000" cy="203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3CBCE-4023-AAFD-69C1-2FB9A54B7EF1}"/>
              </a:ext>
            </a:extLst>
          </p:cNvPr>
          <p:cNvSpPr txBox="1"/>
          <p:nvPr/>
        </p:nvSpPr>
        <p:spPr>
          <a:xfrm>
            <a:off x="838200" y="1595152"/>
            <a:ext cx="10037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In response to a severe lack of reporting within government sources, The Washington Post compiled a database of every fatal police shooting in the United States from 2015-2022. We are interested in exploring this data, specifically as it relates to differences between U.S. states and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After accounting for null values, the data set we are working with has 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6,574 observations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. Below we have provided a sample row of the data: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C9E1BA9-F2F1-42CB-165B-AD698969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6824"/>
              </p:ext>
            </p:extLst>
          </p:nvPr>
        </p:nvGraphicFramePr>
        <p:xfrm>
          <a:off x="1077468" y="3480167"/>
          <a:ext cx="1003706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Manner of Death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Armed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Gender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Tim Elliot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10/04/2022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B2769B-6CFD-7B82-C58E-8A80B8324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62007"/>
              </p:ext>
            </p:extLst>
          </p:nvPr>
        </p:nvGraphicFramePr>
        <p:xfrm>
          <a:off x="1077468" y="4345228"/>
          <a:ext cx="10037064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Signs of Mental Illness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Threat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Flee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Shelton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Not fleeing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4E6981-3DAD-0DFE-D5AB-64FC4860F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95949"/>
              </p:ext>
            </p:extLst>
          </p:nvPr>
        </p:nvGraphicFramePr>
        <p:xfrm>
          <a:off x="1077468" y="5357609"/>
          <a:ext cx="6691376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Body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Longitude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Latitude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Is Geocoding Exact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-123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47.2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20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8EC3BE-0D1A-B8D6-173C-ACEF2ABD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95919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3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7D6C8-2EDC-3973-60F5-E316B7CE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deaths Vs. Year and Month of death occurrence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D8E5852-B2DC-93E2-CB51-813843E8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528" y="961812"/>
            <a:ext cx="717234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3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853E2925-9D2F-4436-8D47-E7C1C5703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4BC7-B882-1E3B-EC0F-21293A5A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3581"/>
            <a:ext cx="10518776" cy="2308324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Seasonaility?</a:t>
            </a:r>
          </a:p>
        </p:txBody>
      </p:sp>
      <p:grpSp>
        <p:nvGrpSpPr>
          <p:cNvPr id="22" name="Group 8">
            <a:extLst>
              <a:ext uri="{FF2B5EF4-FFF2-40B4-BE49-F238E27FC236}">
                <a16:creationId xmlns:a16="http://schemas.microsoft.com/office/drawing/2014/main" id="{D1A188E4-F255-43D0-92CC-3CF3D7701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637211" cy="1649863"/>
            <a:chOff x="1" y="1"/>
            <a:chExt cx="9637211" cy="1649863"/>
          </a:xfr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71FCDE-112A-4324-B49A-CA94CBA7E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E56EED7-40A9-4EAF-B230-108CC384E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12">
            <a:extLst>
              <a:ext uri="{FF2B5EF4-FFF2-40B4-BE49-F238E27FC236}">
                <a16:creationId xmlns:a16="http://schemas.microsoft.com/office/drawing/2014/main" id="{D1EABE02-705D-4B3A-B7DF-634641E1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C4F13C-93EF-478B-A270-CF799F86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D1000297-B3F2-4605-9C3B-D7655D68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672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6A380-93E7-56C4-C9F9-C9EDBBEA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2" y="456986"/>
            <a:ext cx="1087901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64366-9911-0F3E-63D7-B7FC502AE5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87D02-B92D-4204-EF45-618C68BC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SMART Research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7966B-6EA4-4F12-DC1E-E1BC9DD699EC}"/>
              </a:ext>
            </a:extLst>
          </p:cNvPr>
          <p:cNvSpPr txBox="1"/>
          <p:nvPr/>
        </p:nvSpPr>
        <p:spPr>
          <a:xfrm>
            <a:off x="838200" y="1595152"/>
            <a:ext cx="1003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Within our data set of 6,574 observations of police shootings from 2015 to 2022 in the United States, is there a </a:t>
            </a:r>
            <a:r>
              <a:rPr lang="en-US" sz="1800" b="0" i="0" u="sng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significant 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difference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between the U.S. 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States’ proportions of fatal police shootin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gs that are captured by body cameras?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CC8B030-7DDA-883F-2408-2FEE0A46033F}"/>
              </a:ext>
            </a:extLst>
          </p:cNvPr>
          <p:cNvSpPr/>
          <p:nvPr/>
        </p:nvSpPr>
        <p:spPr>
          <a:xfrm>
            <a:off x="334108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S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Variables that matter for our question: US state where the shooting took place and whether the police body camera was on or off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2D59FE-2274-5AAD-DFBC-3B2A7087B7E4}"/>
              </a:ext>
            </a:extLst>
          </p:cNvPr>
          <p:cNvSpPr/>
          <p:nvPr/>
        </p:nvSpPr>
        <p:spPr>
          <a:xfrm>
            <a:off x="2667000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M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 Statistical analysis used to measure 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differences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between 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many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proportions (this  will require data reshaping)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385E07-D6A2-388F-57A8-F9550A9F521B}"/>
              </a:ext>
            </a:extLst>
          </p:cNvPr>
          <p:cNvSpPr/>
          <p:nvPr/>
        </p:nvSpPr>
        <p:spPr>
          <a:xfrm>
            <a:off x="4999892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A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The amount of data is manageable with only 6,574 observations spanning over a seven-year period.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3B5BDC-AB4A-874E-DBAE-6CC64E88CAFB}"/>
              </a:ext>
            </a:extLst>
          </p:cNvPr>
          <p:cNvSpPr/>
          <p:nvPr/>
        </p:nvSpPr>
        <p:spPr>
          <a:xfrm>
            <a:off x="7332784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R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We may apply this research to state policy on body cameras during police work.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7137BC-C200-CA5C-7E6A-43423EC0DFA1}"/>
              </a:ext>
            </a:extLst>
          </p:cNvPr>
          <p:cNvSpPr/>
          <p:nvPr/>
        </p:nvSpPr>
        <p:spPr>
          <a:xfrm>
            <a:off x="9665676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With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three people working on this research, a couple of weeks are required to perform the data analysis.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76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Reshaping Our Data for the SMART 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2B61-1451-DF3E-BC3E-45C9C4864253}"/>
              </a:ext>
            </a:extLst>
          </p:cNvPr>
          <p:cNvSpPr txBox="1"/>
          <p:nvPr/>
        </p:nvSpPr>
        <p:spPr>
          <a:xfrm>
            <a:off x="117231" y="1749681"/>
            <a:ext cx="3810000" cy="397031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Group Data and Variables by State to foster comparisons at the State level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Separated the Data into Regions for Graphical Display Purposes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BB0CA4E1-B19F-C6F9-FAC0-67F2621A1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14"/>
          <a:stretch/>
        </p:blipFill>
        <p:spPr>
          <a:xfrm>
            <a:off x="4434023" y="1645668"/>
            <a:ext cx="7371115" cy="40743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484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Key New Variable: stbcp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2B61-1451-DF3E-BC3E-45C9C4864253}"/>
              </a:ext>
            </a:extLst>
          </p:cNvPr>
          <p:cNvSpPr txBox="1"/>
          <p:nvPr/>
        </p:nvSpPr>
        <p:spPr>
          <a:xfrm>
            <a:off x="2044353" y="1760602"/>
            <a:ext cx="7679750" cy="3539430"/>
          </a:xfrm>
          <a:prstGeom prst="rect">
            <a:avLst/>
          </a:prstGeom>
          <a:solidFill>
            <a:srgbClr val="C00000"/>
          </a:solidFill>
          <a:ln w="2540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stbcp: the proportion of an officer’s body camera being on during a fatal shooting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Mean of stbcp= 0.144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This will allow us to compare states by proportion…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B5940-D77B-752E-ABF6-B2D17625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58" y="2704843"/>
            <a:ext cx="4021394" cy="84214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7864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Body Cameras By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470BA-1516-0571-9AC9-EBF65EB4D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25"/>
          <a:stretch/>
        </p:blipFill>
        <p:spPr>
          <a:xfrm>
            <a:off x="39535" y="1503282"/>
            <a:ext cx="6056465" cy="448721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CCFF5C-BE66-AA4D-9028-55919B93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58" y="1503282"/>
            <a:ext cx="5875607" cy="448721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46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How Do We Measure A </a:t>
            </a:r>
            <a:r>
              <a:rPr lang="en-US" sz="4000" u="sng" dirty="0">
                <a:solidFill>
                  <a:schemeClr val="bg1"/>
                </a:solidFill>
              </a:rPr>
              <a:t>Significant Difference 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DAB90-15F7-E7C6-E152-A77F3559C681}"/>
              </a:ext>
            </a:extLst>
          </p:cNvPr>
          <p:cNvSpPr txBox="1"/>
          <p:nvPr/>
        </p:nvSpPr>
        <p:spPr>
          <a:xfrm>
            <a:off x="222738" y="1225689"/>
            <a:ext cx="6529754" cy="563231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Introducing: The Chi-Square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Chi-Square Test (X^2)  is a test for comparing distributions of categorical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works by comparing counts of each category and seeing if they differ from a preconceived “expected amount”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Null Hypothesis is always: “The proportions are all equal” and The Alternative Hypothesis is always “The proportions are not all equal”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test outputs a p-value (just like Z and T tests)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A98EE-050F-0939-6044-17F9AD46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30" y="2842361"/>
            <a:ext cx="3401049" cy="1173278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7586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are the conditions for using a Chi-Sq Test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DAB90-15F7-E7C6-E152-A77F3559C681}"/>
              </a:ext>
            </a:extLst>
          </p:cNvPr>
          <p:cNvSpPr txBox="1"/>
          <p:nvPr/>
        </p:nvSpPr>
        <p:spPr>
          <a:xfrm>
            <a:off x="0" y="917912"/>
            <a:ext cx="6529754" cy="563231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Conditions: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Both Variables are Categorical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a. We can check this off because “state” and “body camera” are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US" sz="2400" b="1" dirty="0">
                <a:solidFill>
                  <a:schemeClr val="bg1"/>
                </a:solidFill>
              </a:rPr>
              <a:t>Independent Observations: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a. We know our observations to be 	independent as none of them meaningfully 	increase the probability of others (within the 	scope of this project)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 </a:t>
            </a:r>
            <a:r>
              <a:rPr lang="en-US" sz="2400" b="1" dirty="0">
                <a:solidFill>
                  <a:schemeClr val="bg1"/>
                </a:solidFill>
              </a:rPr>
              <a:t>Mutually Exclusive Categories: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a. Satisfied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en-US" sz="2400" b="1" dirty="0">
                <a:solidFill>
                  <a:schemeClr val="bg1"/>
                </a:solidFill>
              </a:rPr>
              <a:t>. Expected value of cells should be 5 or greater in at least 80% of cells.</a:t>
            </a:r>
          </a:p>
          <a:p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</a:rPr>
              <a:t>a. Let’s talk about that…</a:t>
            </a:r>
            <a:endParaRPr lang="en-US" sz="24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AFBD4-F079-FCCA-4F36-14BE980953A6}"/>
              </a:ext>
            </a:extLst>
          </p:cNvPr>
          <p:cNvSpPr txBox="1"/>
          <p:nvPr/>
        </p:nvSpPr>
        <p:spPr>
          <a:xfrm>
            <a:off x="7288414" y="6550223"/>
            <a:ext cx="490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https://www.statology.org/chi-square-test-assumptions/</a:t>
            </a:r>
          </a:p>
        </p:txBody>
      </p:sp>
    </p:spTree>
    <p:extLst>
      <p:ext uri="{BB962C8B-B14F-4D97-AF65-F5344CB8AC3E}">
        <p14:creationId xmlns:p14="http://schemas.microsoft.com/office/powerpoint/2010/main" val="298396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6DF9-34E5-C519-B275-ACE0D3C5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80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0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Conditions for using a Chi-Sq Test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DAB90-15F7-E7C6-E152-A77F3559C681}"/>
              </a:ext>
            </a:extLst>
          </p:cNvPr>
          <p:cNvSpPr txBox="1"/>
          <p:nvPr/>
        </p:nvSpPr>
        <p:spPr>
          <a:xfrm>
            <a:off x="2303583" y="931664"/>
            <a:ext cx="6529754" cy="230832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</a:rPr>
              <a:t>We can see in our previous graphs that all our states have at least n=33 observations and the mean of stbcp is 0.144. So for the smallest number of state observations (AK)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0.144*33= 4.752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The rest of the states all have larger observation numbers (next smallest is 39), so we can say that 80%  of our data easily passes this threshold of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AFBD4-F079-FCCA-4F36-14BE980953A6}"/>
              </a:ext>
            </a:extLst>
          </p:cNvPr>
          <p:cNvSpPr txBox="1"/>
          <p:nvPr/>
        </p:nvSpPr>
        <p:spPr>
          <a:xfrm>
            <a:off x="7288414" y="6550223"/>
            <a:ext cx="490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https://www.statology.org/chi-square-test-assumptions/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33924C3-2224-27A7-E3B7-AC6898F74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7BE0490-7CEB-9929-A376-AF78AA7A7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E2B74BC-376D-90FF-747E-7B976D2F3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7231" y="3276599"/>
            <a:ext cx="2895599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2B3635-917D-9CD4-414D-0E1743C64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7" r="2080" b="10804"/>
          <a:stretch/>
        </p:blipFill>
        <p:spPr>
          <a:xfrm>
            <a:off x="2303583" y="3266275"/>
            <a:ext cx="6529755" cy="33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6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0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AFBD4-F079-FCCA-4F36-14BE980953A6}"/>
              </a:ext>
            </a:extLst>
          </p:cNvPr>
          <p:cNvSpPr txBox="1"/>
          <p:nvPr/>
        </p:nvSpPr>
        <p:spPr>
          <a:xfrm>
            <a:off x="7288414" y="6550223"/>
            <a:ext cx="490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https://www.statology.org/chi-square-test-assumptions/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33924C3-2224-27A7-E3B7-AC6898F74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7BE0490-7CEB-9929-A376-AF78AA7A7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E2B74BC-376D-90FF-747E-7B976D2F3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7231" y="3276599"/>
            <a:ext cx="2895599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9B6640-EE4C-286B-072C-C12D3C24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01" y="1427510"/>
            <a:ext cx="8858598" cy="4612579"/>
          </a:xfrm>
          <a:prstGeom prst="rect">
            <a:avLst/>
          </a:prstGeom>
          <a:ln w="317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4093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BA9D-0DFB-EE75-8F05-26552960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7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Listening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EAE1F-1348-4A21-77BC-13A36AA297D3}"/>
              </a:ext>
            </a:extLst>
          </p:cNvPr>
          <p:cNvSpPr txBox="1"/>
          <p:nvPr/>
        </p:nvSpPr>
        <p:spPr>
          <a:xfrm>
            <a:off x="3856892" y="2864042"/>
            <a:ext cx="4009293" cy="707886"/>
          </a:xfrm>
          <a:prstGeom prst="rect">
            <a:avLst/>
          </a:prstGeom>
          <a:solidFill>
            <a:srgbClr val="5A67C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30136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6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C8154-BD47-7262-54AF-8DE90FC3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Race Frequency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8B27C-19BE-B6B7-33FD-57E216FB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66" y="961812"/>
            <a:ext cx="704426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6E361-D1A6-D547-6626-24052EAE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Manner of Death Frequency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A2663-95A5-0FB3-6254-08E5F4CA4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252" y="961812"/>
            <a:ext cx="682489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5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7EC2E-9815-DA2F-695D-198F6DD9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Threat Level Frequency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9E1F1-DCEB-64A9-1666-9B287D7D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837" y="963506"/>
            <a:ext cx="673172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42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4DF8E-97F7-76C4-B34C-FD395005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 Distribution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51683EC-2401-3823-5D52-2E8BA61F3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312" y="961812"/>
            <a:ext cx="675477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9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9C0C3-D1D0-84DB-E5F0-803C9936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22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3B83-EEE2-61A7-DE59-9AAAD02B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Geospatial analysis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14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822</Words>
  <Application>Microsoft Office PowerPoint</Application>
  <PresentationFormat>Widescreen</PresentationFormat>
  <Paragraphs>110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Office Theme</vt:lpstr>
      <vt:lpstr>1_Office Theme</vt:lpstr>
      <vt:lpstr>Fatal Police Shootings in the United States from 2015-2022 Team 7 Midterm Exploratory Data Analysis   Alex Khater, Rajeev Koneru, Cora Martin </vt:lpstr>
      <vt:lpstr>Data Set Information</vt:lpstr>
      <vt:lpstr>Univariate analysis</vt:lpstr>
      <vt:lpstr>Race Frequency</vt:lpstr>
      <vt:lpstr>Manner of Death Frequency</vt:lpstr>
      <vt:lpstr>Threat Level Frequency</vt:lpstr>
      <vt:lpstr>Age Distribution</vt:lpstr>
      <vt:lpstr>Multivariate Analysis</vt:lpstr>
      <vt:lpstr>Geospatial analysis</vt:lpstr>
      <vt:lpstr>PowerPoint Presentation</vt:lpstr>
      <vt:lpstr>Race/Age/Gender Analysis</vt:lpstr>
      <vt:lpstr>Distribution of Suspect’s Age across Race </vt:lpstr>
      <vt:lpstr>Signs of Mental Illness </vt:lpstr>
      <vt:lpstr>Deaths by Race and Gender</vt:lpstr>
      <vt:lpstr>Suspect’s Condition</vt:lpstr>
      <vt:lpstr>distribution of deaths by Armed Category in each Race </vt:lpstr>
      <vt:lpstr>distribution of deaths by suspects' status (Fleeing or not fleeing) by Race</vt:lpstr>
      <vt:lpstr>distribution of deaths by Armed Category in each Race </vt:lpstr>
      <vt:lpstr>Police Shootings by Race each year from 2015-2022</vt:lpstr>
      <vt:lpstr>Time Series Analysis</vt:lpstr>
      <vt:lpstr>Number of deaths Vs. Year and Month of death occurrence</vt:lpstr>
      <vt:lpstr> Seasonaility?</vt:lpstr>
      <vt:lpstr>PowerPoint Presentation</vt:lpstr>
      <vt:lpstr>SMART Research Question</vt:lpstr>
      <vt:lpstr>Reshaping Our Data for the SMART Q</vt:lpstr>
      <vt:lpstr>A Key New Variable: stbcp</vt:lpstr>
      <vt:lpstr>Body Cameras By Regions</vt:lpstr>
      <vt:lpstr>How Do We Measure A Significant Difference ?</vt:lpstr>
      <vt:lpstr>What are the conditions for using a Chi-Sq Test ?</vt:lpstr>
      <vt:lpstr>Conditions for using a Chi-Sq Test 2</vt:lpstr>
      <vt:lpstr>The Results</vt:lpstr>
      <vt:lpstr>Thank You For Listening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Police Shootings in the United States from 2015-2022 Team 7 Midterm Exploratory Data Analysis   Alex Khater, Rajeev Khoneru, Cora Martin</dc:title>
  <dc:creator>Martin, Cora</dc:creator>
  <cp:lastModifiedBy>Koneru, Rajeev</cp:lastModifiedBy>
  <cp:revision>9</cp:revision>
  <dcterms:created xsi:type="dcterms:W3CDTF">2022-10-31T21:46:52Z</dcterms:created>
  <dcterms:modified xsi:type="dcterms:W3CDTF">2022-11-03T22:48:06Z</dcterms:modified>
</cp:coreProperties>
</file>