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257" r:id="rId3"/>
    <p:sldId id="301" r:id="rId4"/>
    <p:sldId id="302" r:id="rId5"/>
    <p:sldId id="303" r:id="rId6"/>
    <p:sldId id="304" r:id="rId7"/>
    <p:sldId id="305" r:id="rId8"/>
    <p:sldId id="306" r:id="rId9"/>
    <p:sldId id="307" r:id="rId10"/>
    <p:sldId id="308" r:id="rId11"/>
    <p:sldId id="309" r:id="rId12"/>
    <p:sldId id="310" r:id="rId13"/>
    <p:sldId id="311" r:id="rId14"/>
    <p:sldId id="312" r:id="rId15"/>
    <p:sldId id="258" r:id="rId16"/>
    <p:sldId id="259" r:id="rId17"/>
    <p:sldId id="261" r:id="rId18"/>
    <p:sldId id="313" r:id="rId19"/>
    <p:sldId id="314" r:id="rId20"/>
    <p:sldId id="263" r:id="rId21"/>
    <p:sldId id="265" r:id="rId22"/>
    <p:sldId id="267" r:id="rId23"/>
    <p:sldId id="268" r:id="rId24"/>
    <p:sldId id="26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67CA"/>
    <a:srgbClr val="2049A6"/>
    <a:srgbClr val="1F4E79"/>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79"/>
    <p:restoredTop sz="94648"/>
  </p:normalViewPr>
  <p:slideViewPr>
    <p:cSldViewPr snapToGrid="0">
      <p:cViewPr varScale="1">
        <p:scale>
          <a:sx n="80" d="100"/>
          <a:sy n="80" d="100"/>
        </p:scale>
        <p:origin x="192" y="9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7B77B6-A42E-A048-A74D-7373B9F65E74}" type="datetimeFigureOut">
              <a:rPr lang="en-US" smtClean="0"/>
              <a:t>11/5/22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9B0C7-4240-DB45-8EF7-0C3919A90BFA}" type="slidenum">
              <a:rPr lang="en-US" smtClean="0"/>
              <a:t>‹#›</a:t>
            </a:fld>
            <a:endParaRPr lang="en-US"/>
          </a:p>
        </p:txBody>
      </p:sp>
    </p:spTree>
    <p:extLst>
      <p:ext uri="{BB962C8B-B14F-4D97-AF65-F5344CB8AC3E}">
        <p14:creationId xmlns:p14="http://schemas.microsoft.com/office/powerpoint/2010/main" val="2756579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C9B0C7-4240-DB45-8EF7-0C3919A90BFA}" type="slidenum">
              <a:rPr lang="en-US" smtClean="0"/>
              <a:t>1</a:t>
            </a:fld>
            <a:endParaRPr lang="en-US"/>
          </a:p>
        </p:txBody>
      </p:sp>
    </p:spTree>
    <p:extLst>
      <p:ext uri="{BB962C8B-B14F-4D97-AF65-F5344CB8AC3E}">
        <p14:creationId xmlns:p14="http://schemas.microsoft.com/office/powerpoint/2010/main" val="3047430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CE9035-4A16-5448-9596-651BFBF89D25}" type="datetimeFigureOut">
              <a:rPr lang="en-US" smtClean="0"/>
              <a:t>11/5/22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1539024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E9035-4A16-5448-9596-651BFBF89D25}" type="datetimeFigureOut">
              <a:rPr lang="en-US" smtClean="0"/>
              <a:t>11/5/22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2899944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E9035-4A16-5448-9596-651BFBF89D25}" type="datetimeFigureOut">
              <a:rPr lang="en-US" smtClean="0"/>
              <a:t>11/5/22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245578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E9035-4A16-5448-9596-651BFBF89D25}" type="datetimeFigureOut">
              <a:rPr lang="en-US" smtClean="0"/>
              <a:t>11/5/22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1969123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CE9035-4A16-5448-9596-651BFBF89D25}" type="datetimeFigureOut">
              <a:rPr lang="en-US" smtClean="0"/>
              <a:t>11/5/22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58904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CE9035-4A16-5448-9596-651BFBF89D25}" type="datetimeFigureOut">
              <a:rPr lang="en-US" smtClean="0"/>
              <a:t>11/5/22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4239506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CE9035-4A16-5448-9596-651BFBF89D25}" type="datetimeFigureOut">
              <a:rPr lang="en-US" smtClean="0"/>
              <a:t>11/5/22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1995981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CE9035-4A16-5448-9596-651BFBF89D25}" type="datetimeFigureOut">
              <a:rPr lang="en-US" smtClean="0"/>
              <a:t>11/5/22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448741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CE9035-4A16-5448-9596-651BFBF89D25}" type="datetimeFigureOut">
              <a:rPr lang="en-US" smtClean="0"/>
              <a:t>11/5/22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1988374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CE9035-4A16-5448-9596-651BFBF89D25}" type="datetimeFigureOut">
              <a:rPr lang="en-US" smtClean="0"/>
              <a:t>11/5/22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606415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CE9035-4A16-5448-9596-651BFBF89D25}" type="datetimeFigureOut">
              <a:rPr lang="en-US" smtClean="0"/>
              <a:t>11/5/22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414846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CE9035-4A16-5448-9596-651BFBF89D25}" type="datetimeFigureOut">
              <a:rPr lang="en-US" smtClean="0"/>
              <a:t>11/5/22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8F5964-A65C-144A-8CB9-14CEA7A8A839}" type="slidenum">
              <a:rPr lang="en-US" smtClean="0"/>
              <a:t>‹#›</a:t>
            </a:fld>
            <a:endParaRPr lang="en-US"/>
          </a:p>
        </p:txBody>
      </p:sp>
    </p:spTree>
    <p:extLst>
      <p:ext uri="{BB962C8B-B14F-4D97-AF65-F5344CB8AC3E}">
        <p14:creationId xmlns:p14="http://schemas.microsoft.com/office/powerpoint/2010/main" val="20307334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D563B-16B6-8EC8-3D69-945465007B81}"/>
              </a:ext>
            </a:extLst>
          </p:cNvPr>
          <p:cNvSpPr>
            <a:spLocks noGrp="1"/>
          </p:cNvSpPr>
          <p:nvPr>
            <p:ph type="ctrTitle"/>
          </p:nvPr>
        </p:nvSpPr>
        <p:spPr>
          <a:xfrm>
            <a:off x="0" y="5558591"/>
            <a:ext cx="11417968" cy="1143000"/>
          </a:xfrm>
        </p:spPr>
        <p:txBody>
          <a:bodyPr>
            <a:normAutofit fontScale="90000"/>
          </a:bodyPr>
          <a:lstStyle/>
          <a:p>
            <a:pPr algn="l"/>
            <a:r>
              <a:rPr lang="en-US" sz="3200" b="1" dirty="0">
                <a:latin typeface="Helvetica" pitchFamily="2" charset="0"/>
              </a:rPr>
              <a:t>Fatal Police Shootings in the United States from 2015-2022</a:t>
            </a:r>
            <a:br>
              <a:rPr lang="en-US" sz="3200" b="1" dirty="0">
                <a:latin typeface="Helvetica" pitchFamily="2" charset="0"/>
              </a:rPr>
            </a:br>
            <a:r>
              <a:rPr lang="en-US" sz="3200" dirty="0">
                <a:latin typeface="Helvetica" pitchFamily="2" charset="0"/>
              </a:rPr>
              <a:t>Team 7 Midterm Exploratory Data Analysis</a:t>
            </a:r>
            <a:br>
              <a:rPr lang="en-US" sz="3200" dirty="0">
                <a:latin typeface="Helvetica" pitchFamily="2" charset="0"/>
              </a:rPr>
            </a:br>
            <a:r>
              <a:rPr lang="en-US" sz="1000" dirty="0">
                <a:latin typeface="Helvetica" pitchFamily="2" charset="0"/>
              </a:rPr>
              <a:t> </a:t>
            </a:r>
            <a:br>
              <a:rPr lang="en-US" sz="3200" dirty="0">
                <a:latin typeface="Helvetica" pitchFamily="2" charset="0"/>
              </a:rPr>
            </a:br>
            <a:r>
              <a:rPr lang="en-US" sz="1600" dirty="0">
                <a:latin typeface="Helvetica" pitchFamily="2" charset="0"/>
              </a:rPr>
              <a:t>Alex </a:t>
            </a:r>
            <a:r>
              <a:rPr lang="en-US" sz="1600" dirty="0" err="1">
                <a:latin typeface="Helvetica" pitchFamily="2" charset="0"/>
              </a:rPr>
              <a:t>Khater</a:t>
            </a:r>
            <a:r>
              <a:rPr lang="en-US" sz="1600" dirty="0">
                <a:latin typeface="Helvetica" pitchFamily="2" charset="0"/>
              </a:rPr>
              <a:t>, Rajeev </a:t>
            </a:r>
            <a:r>
              <a:rPr lang="en-US" sz="1600" dirty="0" err="1">
                <a:latin typeface="Helvetica" pitchFamily="2" charset="0"/>
              </a:rPr>
              <a:t>Koneru</a:t>
            </a:r>
            <a:r>
              <a:rPr lang="en-US" sz="1600" dirty="0">
                <a:latin typeface="Helvetica" pitchFamily="2" charset="0"/>
              </a:rPr>
              <a:t>, Cora Martin </a:t>
            </a:r>
            <a:endParaRPr lang="en-US" sz="3200" dirty="0">
              <a:latin typeface="Helvetica" pitchFamily="2" charset="0"/>
            </a:endParaRPr>
          </a:p>
        </p:txBody>
      </p:sp>
      <p:pic>
        <p:nvPicPr>
          <p:cNvPr id="13" name="Picture 12">
            <a:extLst>
              <a:ext uri="{FF2B5EF4-FFF2-40B4-BE49-F238E27FC236}">
                <a16:creationId xmlns:a16="http://schemas.microsoft.com/office/drawing/2014/main" id="{57CD6C73-AAF1-7D22-20F3-277A4028A03A}"/>
              </a:ext>
            </a:extLst>
          </p:cNvPr>
          <p:cNvPicPr>
            <a:picLocks noChangeAspect="1"/>
          </p:cNvPicPr>
          <p:nvPr/>
        </p:nvPicPr>
        <p:blipFill rotWithShape="1">
          <a:blip r:embed="rId3"/>
          <a:srcRect t="10527" b="30921"/>
          <a:stretch/>
        </p:blipFill>
        <p:spPr>
          <a:xfrm>
            <a:off x="0" y="0"/>
            <a:ext cx="12192000" cy="5354054"/>
          </a:xfrm>
          <a:prstGeom prst="rect">
            <a:avLst/>
          </a:prstGeom>
        </p:spPr>
      </p:pic>
    </p:spTree>
    <p:extLst>
      <p:ext uri="{BB962C8B-B14F-4D97-AF65-F5344CB8AC3E}">
        <p14:creationId xmlns:p14="http://schemas.microsoft.com/office/powerpoint/2010/main" val="2791930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normAutofit/>
          </a:bodyPr>
          <a:lstStyle/>
          <a:p>
            <a:r>
              <a:rPr lang="en-US" sz="3200" dirty="0">
                <a:solidFill>
                  <a:schemeClr val="bg1"/>
                </a:solidFill>
                <a:latin typeface="Helvetica" pitchFamily="2" charset="0"/>
              </a:rPr>
              <a:t>Multivariate Analysis #4: Race and Armed Status</a:t>
            </a:r>
          </a:p>
        </p:txBody>
      </p:sp>
      <p:pic>
        <p:nvPicPr>
          <p:cNvPr id="7" name="Content Placeholder 6">
            <a:extLst>
              <a:ext uri="{FF2B5EF4-FFF2-40B4-BE49-F238E27FC236}">
                <a16:creationId xmlns:a16="http://schemas.microsoft.com/office/drawing/2014/main" id="{87D35CEB-30EB-FCA1-AC9B-F9820B80FA5F}"/>
              </a:ext>
            </a:extLst>
          </p:cNvPr>
          <p:cNvPicPr>
            <a:picLocks noGrp="1" noChangeAspect="1"/>
          </p:cNvPicPr>
          <p:nvPr>
            <p:ph idx="1"/>
          </p:nvPr>
        </p:nvPicPr>
        <p:blipFill>
          <a:blip r:embed="rId2"/>
          <a:stretch>
            <a:fillRect/>
          </a:stretch>
        </p:blipFill>
        <p:spPr>
          <a:xfrm>
            <a:off x="403029" y="1690688"/>
            <a:ext cx="5748296" cy="4095660"/>
          </a:xfrm>
          <a:prstGeom prst="rect">
            <a:avLst/>
          </a:prstGeom>
        </p:spPr>
      </p:pic>
      <p:pic>
        <p:nvPicPr>
          <p:cNvPr id="8" name="Content Placeholder 4">
            <a:extLst>
              <a:ext uri="{FF2B5EF4-FFF2-40B4-BE49-F238E27FC236}">
                <a16:creationId xmlns:a16="http://schemas.microsoft.com/office/drawing/2014/main" id="{BDB4A642-B1D0-DBB0-E678-654ACF1C89F6}"/>
              </a:ext>
            </a:extLst>
          </p:cNvPr>
          <p:cNvPicPr>
            <a:picLocks noChangeAspect="1"/>
          </p:cNvPicPr>
          <p:nvPr/>
        </p:nvPicPr>
        <p:blipFill>
          <a:blip r:embed="rId3"/>
          <a:stretch>
            <a:fillRect/>
          </a:stretch>
        </p:blipFill>
        <p:spPr>
          <a:xfrm>
            <a:off x="6443704" y="4038337"/>
            <a:ext cx="5455917" cy="1748011"/>
          </a:xfrm>
          <a:prstGeom prst="rect">
            <a:avLst/>
          </a:prstGeom>
        </p:spPr>
      </p:pic>
      <p:sp>
        <p:nvSpPr>
          <p:cNvPr id="9" name="Rounded Rectangle 8">
            <a:extLst>
              <a:ext uri="{FF2B5EF4-FFF2-40B4-BE49-F238E27FC236}">
                <a16:creationId xmlns:a16="http://schemas.microsoft.com/office/drawing/2014/main" id="{0C58355E-3EA1-00DC-DE3E-13DE1780B86C}"/>
              </a:ext>
            </a:extLst>
          </p:cNvPr>
          <p:cNvSpPr/>
          <p:nvPr/>
        </p:nvSpPr>
        <p:spPr>
          <a:xfrm>
            <a:off x="6443703" y="1509350"/>
            <a:ext cx="5455917" cy="2356797"/>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latin typeface="Helvetica" pitchFamily="2" charset="0"/>
              </a:rPr>
              <a:t>We discovered that around 9% of the Black victims were unarmed whereas only approximately 6% of the White victims were unarmed. Guns were the most used weapon across all races except for Asian individuals. Asian victims were more often wielding knives.</a:t>
            </a:r>
          </a:p>
        </p:txBody>
      </p:sp>
    </p:spTree>
    <p:extLst>
      <p:ext uri="{BB962C8B-B14F-4D97-AF65-F5344CB8AC3E}">
        <p14:creationId xmlns:p14="http://schemas.microsoft.com/office/powerpoint/2010/main" val="274475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normAutofit/>
          </a:bodyPr>
          <a:lstStyle/>
          <a:p>
            <a:r>
              <a:rPr lang="en-US" sz="3200" dirty="0">
                <a:solidFill>
                  <a:schemeClr val="bg1"/>
                </a:solidFill>
                <a:latin typeface="Helvetica" pitchFamily="2" charset="0"/>
              </a:rPr>
              <a:t>Multivariate Analysis #5: Race and Flee Status</a:t>
            </a:r>
          </a:p>
        </p:txBody>
      </p:sp>
      <p:pic>
        <p:nvPicPr>
          <p:cNvPr id="6" name="Content Placeholder 4" descr="Text&#10;&#10;Description automatically generated">
            <a:extLst>
              <a:ext uri="{FF2B5EF4-FFF2-40B4-BE49-F238E27FC236}">
                <a16:creationId xmlns:a16="http://schemas.microsoft.com/office/drawing/2014/main" id="{DB247E55-CAE6-221D-D16F-64901A6FFE91}"/>
              </a:ext>
            </a:extLst>
          </p:cNvPr>
          <p:cNvPicPr>
            <a:picLocks noChangeAspect="1"/>
          </p:cNvPicPr>
          <p:nvPr/>
        </p:nvPicPr>
        <p:blipFill>
          <a:blip r:embed="rId2"/>
          <a:stretch>
            <a:fillRect/>
          </a:stretch>
        </p:blipFill>
        <p:spPr>
          <a:xfrm>
            <a:off x="1098657" y="2509054"/>
            <a:ext cx="6471267" cy="2706165"/>
          </a:xfrm>
          <a:prstGeom prst="rect">
            <a:avLst/>
          </a:prstGeom>
        </p:spPr>
      </p:pic>
      <p:sp>
        <p:nvSpPr>
          <p:cNvPr id="9" name="Rounded Rectangle 8">
            <a:extLst>
              <a:ext uri="{FF2B5EF4-FFF2-40B4-BE49-F238E27FC236}">
                <a16:creationId xmlns:a16="http://schemas.microsoft.com/office/drawing/2014/main" id="{C3AAAC52-9131-56CB-8C7C-8AE4F46F62D4}"/>
              </a:ext>
            </a:extLst>
          </p:cNvPr>
          <p:cNvSpPr/>
          <p:nvPr/>
        </p:nvSpPr>
        <p:spPr>
          <a:xfrm>
            <a:off x="8018690" y="1561888"/>
            <a:ext cx="3724544" cy="4930987"/>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latin typeface="Helvetica" pitchFamily="2" charset="0"/>
              </a:rPr>
              <a:t>Only 53% of Black victims shot were not fleeing whereas 71% of the Asian victims who were shot were not trying to flee.</a:t>
            </a:r>
          </a:p>
          <a:p>
            <a:pPr algn="ctr"/>
            <a:endParaRPr lang="en-US" dirty="0">
              <a:solidFill>
                <a:schemeClr val="bg1"/>
              </a:solidFill>
              <a:latin typeface="Helvetica" pitchFamily="2" charset="0"/>
            </a:endParaRPr>
          </a:p>
          <a:p>
            <a:pPr algn="ctr"/>
            <a:r>
              <a:rPr lang="en-US" dirty="0">
                <a:solidFill>
                  <a:schemeClr val="bg1"/>
                </a:solidFill>
                <a:latin typeface="Helvetica" pitchFamily="2" charset="0"/>
              </a:rPr>
              <a:t>The car is the most popular method of fleeing among White victims whereas for Black victims, the most popular method of fleeing was by foot. </a:t>
            </a:r>
          </a:p>
        </p:txBody>
      </p:sp>
    </p:spTree>
    <p:extLst>
      <p:ext uri="{BB962C8B-B14F-4D97-AF65-F5344CB8AC3E}">
        <p14:creationId xmlns:p14="http://schemas.microsoft.com/office/powerpoint/2010/main" val="29647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normAutofit/>
          </a:bodyPr>
          <a:lstStyle/>
          <a:p>
            <a:r>
              <a:rPr lang="en-US" sz="3200" dirty="0">
                <a:solidFill>
                  <a:schemeClr val="bg1"/>
                </a:solidFill>
                <a:latin typeface="Helvetica" pitchFamily="2" charset="0"/>
              </a:rPr>
              <a:t>Multivariate Analysis #5: Race and Year</a:t>
            </a:r>
          </a:p>
        </p:txBody>
      </p:sp>
      <p:pic>
        <p:nvPicPr>
          <p:cNvPr id="2" name="Content Placeholder 4" descr="Chart&#10;&#10;Description automatically generated">
            <a:extLst>
              <a:ext uri="{FF2B5EF4-FFF2-40B4-BE49-F238E27FC236}">
                <a16:creationId xmlns:a16="http://schemas.microsoft.com/office/drawing/2014/main" id="{E869E77C-E57A-DD23-B7CB-A2D6532A1A37}"/>
              </a:ext>
            </a:extLst>
          </p:cNvPr>
          <p:cNvPicPr>
            <a:picLocks noChangeAspect="1"/>
          </p:cNvPicPr>
          <p:nvPr/>
        </p:nvPicPr>
        <p:blipFill>
          <a:blip r:embed="rId2"/>
          <a:stretch>
            <a:fillRect/>
          </a:stretch>
        </p:blipFill>
        <p:spPr>
          <a:xfrm>
            <a:off x="2535721" y="1561888"/>
            <a:ext cx="7120558" cy="4930987"/>
          </a:xfrm>
          <a:prstGeom prst="rect">
            <a:avLst/>
          </a:prstGeom>
        </p:spPr>
      </p:pic>
    </p:spTree>
    <p:extLst>
      <p:ext uri="{BB962C8B-B14F-4D97-AF65-F5344CB8AC3E}">
        <p14:creationId xmlns:p14="http://schemas.microsoft.com/office/powerpoint/2010/main" val="180533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normAutofit/>
          </a:bodyPr>
          <a:lstStyle/>
          <a:p>
            <a:r>
              <a:rPr lang="en-US" sz="3200" dirty="0">
                <a:solidFill>
                  <a:schemeClr val="bg1"/>
                </a:solidFill>
                <a:latin typeface="Helvetica" pitchFamily="2" charset="0"/>
              </a:rPr>
              <a:t>Time Series Analysis</a:t>
            </a:r>
          </a:p>
        </p:txBody>
      </p:sp>
      <p:pic>
        <p:nvPicPr>
          <p:cNvPr id="3" name="Content Placeholder 4" descr="Graphical user interface, chart&#10;&#10;Description automatically generated">
            <a:extLst>
              <a:ext uri="{FF2B5EF4-FFF2-40B4-BE49-F238E27FC236}">
                <a16:creationId xmlns:a16="http://schemas.microsoft.com/office/drawing/2014/main" id="{BA8187FB-C361-D6F0-8B23-D1EFCEDC8927}"/>
              </a:ext>
            </a:extLst>
          </p:cNvPr>
          <p:cNvPicPr>
            <a:picLocks noGrp="1" noChangeAspect="1"/>
          </p:cNvPicPr>
          <p:nvPr>
            <p:ph idx="1"/>
          </p:nvPr>
        </p:nvPicPr>
        <p:blipFill>
          <a:blip r:embed="rId2"/>
          <a:stretch>
            <a:fillRect/>
          </a:stretch>
        </p:blipFill>
        <p:spPr>
          <a:xfrm>
            <a:off x="2509828" y="1561888"/>
            <a:ext cx="7172343" cy="4930987"/>
          </a:xfrm>
          <a:prstGeom prst="rect">
            <a:avLst/>
          </a:prstGeom>
        </p:spPr>
      </p:pic>
    </p:spTree>
    <p:extLst>
      <p:ext uri="{BB962C8B-B14F-4D97-AF65-F5344CB8AC3E}">
        <p14:creationId xmlns:p14="http://schemas.microsoft.com/office/powerpoint/2010/main" val="298852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normAutofit/>
          </a:bodyPr>
          <a:lstStyle/>
          <a:p>
            <a:r>
              <a:rPr lang="en-US" sz="3200" dirty="0">
                <a:solidFill>
                  <a:schemeClr val="bg1"/>
                </a:solidFill>
                <a:latin typeface="Helvetica" pitchFamily="2" charset="0"/>
              </a:rPr>
              <a:t>Time Series Analysis: Seasonality</a:t>
            </a:r>
          </a:p>
        </p:txBody>
      </p:sp>
      <p:pic>
        <p:nvPicPr>
          <p:cNvPr id="7" name="Picture 6">
            <a:extLst>
              <a:ext uri="{FF2B5EF4-FFF2-40B4-BE49-F238E27FC236}">
                <a16:creationId xmlns:a16="http://schemas.microsoft.com/office/drawing/2014/main" id="{E943354A-69C0-0C28-E511-8363465665C4}"/>
              </a:ext>
            </a:extLst>
          </p:cNvPr>
          <p:cNvPicPr>
            <a:picLocks noChangeAspect="1"/>
          </p:cNvPicPr>
          <p:nvPr/>
        </p:nvPicPr>
        <p:blipFill>
          <a:blip r:embed="rId2"/>
          <a:stretch>
            <a:fillRect/>
          </a:stretch>
        </p:blipFill>
        <p:spPr>
          <a:xfrm>
            <a:off x="541268" y="1808850"/>
            <a:ext cx="7543954" cy="4121536"/>
          </a:xfrm>
          <a:prstGeom prst="rect">
            <a:avLst/>
          </a:prstGeom>
        </p:spPr>
      </p:pic>
      <p:sp>
        <p:nvSpPr>
          <p:cNvPr id="8" name="Rounded Rectangle 7">
            <a:extLst>
              <a:ext uri="{FF2B5EF4-FFF2-40B4-BE49-F238E27FC236}">
                <a16:creationId xmlns:a16="http://schemas.microsoft.com/office/drawing/2014/main" id="{9B5CD9C1-A64C-BAB7-290C-9DA2704FE4E9}"/>
              </a:ext>
            </a:extLst>
          </p:cNvPr>
          <p:cNvSpPr/>
          <p:nvPr/>
        </p:nvSpPr>
        <p:spPr>
          <a:xfrm>
            <a:off x="8279112" y="1404125"/>
            <a:ext cx="3559962" cy="4930987"/>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latin typeface="Helvetica" pitchFamily="2" charset="0"/>
              </a:rPr>
              <a:t>Surprisingly, there is seasonality across year or months in police shootings. We looked into the monthly trend over 8 years and used ARIMA to forecast the likely number of police shootings over the next four months. The forecast predicts average shootings for the next four months with a wide confidence interval.</a:t>
            </a:r>
          </a:p>
        </p:txBody>
      </p:sp>
    </p:spTree>
    <p:extLst>
      <p:ext uri="{BB962C8B-B14F-4D97-AF65-F5344CB8AC3E}">
        <p14:creationId xmlns:p14="http://schemas.microsoft.com/office/powerpoint/2010/main" val="272052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064366-9911-0F3E-63D7-B7FC502AE568}"/>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0B87D02-B92D-4204-EF45-618C68BC63DF}"/>
              </a:ext>
            </a:extLst>
          </p:cNvPr>
          <p:cNvSpPr>
            <a:spLocks noGrp="1"/>
          </p:cNvSpPr>
          <p:nvPr>
            <p:ph type="title"/>
          </p:nvPr>
        </p:nvSpPr>
        <p:spPr/>
        <p:txBody>
          <a:bodyPr/>
          <a:lstStyle/>
          <a:p>
            <a:r>
              <a:rPr lang="en-US" dirty="0">
                <a:solidFill>
                  <a:schemeClr val="bg1"/>
                </a:solidFill>
                <a:latin typeface="Helvetica" pitchFamily="2" charset="0"/>
              </a:rPr>
              <a:t>SMART Research Question</a:t>
            </a:r>
          </a:p>
        </p:txBody>
      </p:sp>
      <p:sp>
        <p:nvSpPr>
          <p:cNvPr id="6" name="TextBox 5">
            <a:extLst>
              <a:ext uri="{FF2B5EF4-FFF2-40B4-BE49-F238E27FC236}">
                <a16:creationId xmlns:a16="http://schemas.microsoft.com/office/drawing/2014/main" id="{E137966B-6EA4-4F12-DC1E-E1BC9DD699EC}"/>
              </a:ext>
            </a:extLst>
          </p:cNvPr>
          <p:cNvSpPr txBox="1"/>
          <p:nvPr/>
        </p:nvSpPr>
        <p:spPr>
          <a:xfrm>
            <a:off x="838200" y="1595152"/>
            <a:ext cx="10037064" cy="923330"/>
          </a:xfrm>
          <a:prstGeom prst="rect">
            <a:avLst/>
          </a:prstGeom>
          <a:noFill/>
        </p:spPr>
        <p:txBody>
          <a:bodyPr wrap="square" rtlCol="0">
            <a:spAutoFit/>
          </a:bodyPr>
          <a:lstStyle/>
          <a:p>
            <a:pPr marL="285750" indent="-285750">
              <a:buFont typeface="Arial" panose="020B0604020202020204" pitchFamily="34" charset="0"/>
              <a:buChar char="•"/>
            </a:pPr>
            <a:r>
              <a:rPr lang="en-US" sz="1800" b="0" i="0" u="none" strike="noStrike" dirty="0">
                <a:solidFill>
                  <a:schemeClr val="bg1"/>
                </a:solidFill>
                <a:effectLst/>
                <a:latin typeface="Helvetica" pitchFamily="2" charset="0"/>
              </a:rPr>
              <a:t>Within our data set of 6,574 observations of police shootings from 2015 to 2022 in the United States, is there a </a:t>
            </a:r>
            <a:r>
              <a:rPr lang="en-US" sz="1800" b="0" i="0" u="sng" strike="noStrike" dirty="0">
                <a:solidFill>
                  <a:schemeClr val="bg1"/>
                </a:solidFill>
                <a:effectLst/>
                <a:latin typeface="Helvetica" pitchFamily="2" charset="0"/>
              </a:rPr>
              <a:t>significant </a:t>
            </a:r>
            <a:r>
              <a:rPr lang="en-US" dirty="0">
                <a:solidFill>
                  <a:schemeClr val="bg1"/>
                </a:solidFill>
                <a:latin typeface="Helvetica" pitchFamily="2" charset="0"/>
              </a:rPr>
              <a:t>difference </a:t>
            </a:r>
            <a:r>
              <a:rPr lang="en-US" sz="1800" b="0" i="0" u="none" strike="noStrike" dirty="0">
                <a:solidFill>
                  <a:schemeClr val="bg1"/>
                </a:solidFill>
                <a:effectLst/>
                <a:latin typeface="Helvetica" pitchFamily="2" charset="0"/>
              </a:rPr>
              <a:t>between the U.S. </a:t>
            </a:r>
            <a:r>
              <a:rPr lang="en-US" dirty="0">
                <a:solidFill>
                  <a:schemeClr val="bg1"/>
                </a:solidFill>
                <a:latin typeface="Helvetica" pitchFamily="2" charset="0"/>
              </a:rPr>
              <a:t>States’ proportions of fatal police shootin</a:t>
            </a:r>
            <a:r>
              <a:rPr lang="en-US" sz="1800" b="0" i="0" u="none" strike="noStrike" dirty="0">
                <a:solidFill>
                  <a:schemeClr val="bg1"/>
                </a:solidFill>
                <a:effectLst/>
                <a:latin typeface="Helvetica" pitchFamily="2" charset="0"/>
              </a:rPr>
              <a:t>gs that are captured by body cameras?</a:t>
            </a:r>
          </a:p>
        </p:txBody>
      </p:sp>
      <p:sp>
        <p:nvSpPr>
          <p:cNvPr id="2" name="Rounded Rectangle 1">
            <a:extLst>
              <a:ext uri="{FF2B5EF4-FFF2-40B4-BE49-F238E27FC236}">
                <a16:creationId xmlns:a16="http://schemas.microsoft.com/office/drawing/2014/main" id="{1CC8B030-7DDA-883F-2408-2FEE0A46033F}"/>
              </a:ext>
            </a:extLst>
          </p:cNvPr>
          <p:cNvSpPr/>
          <p:nvPr/>
        </p:nvSpPr>
        <p:spPr>
          <a:xfrm>
            <a:off x="334108"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S</a:t>
            </a:r>
          </a:p>
          <a:p>
            <a:pPr algn="ctr"/>
            <a:r>
              <a:rPr lang="en-US" sz="1400" b="0" i="0" u="none" strike="noStrike" dirty="0">
                <a:solidFill>
                  <a:schemeClr val="bg1"/>
                </a:solidFill>
                <a:effectLst/>
                <a:latin typeface="Helvetica" pitchFamily="2" charset="0"/>
              </a:rPr>
              <a:t>Variables that matter for our question: US state where the shooting took place and whether the police body camera was on or off</a:t>
            </a:r>
            <a:endParaRPr lang="en-US" sz="1400" b="1" dirty="0">
              <a:solidFill>
                <a:schemeClr val="bg1"/>
              </a:solidFill>
              <a:latin typeface="Helvetica" pitchFamily="2" charset="0"/>
            </a:endParaRPr>
          </a:p>
        </p:txBody>
      </p:sp>
      <p:sp>
        <p:nvSpPr>
          <p:cNvPr id="10" name="Rounded Rectangle 9">
            <a:extLst>
              <a:ext uri="{FF2B5EF4-FFF2-40B4-BE49-F238E27FC236}">
                <a16:creationId xmlns:a16="http://schemas.microsoft.com/office/drawing/2014/main" id="{DC2D59FE-2274-5AAD-DFBC-3B2A7087B7E4}"/>
              </a:ext>
            </a:extLst>
          </p:cNvPr>
          <p:cNvSpPr/>
          <p:nvPr/>
        </p:nvSpPr>
        <p:spPr>
          <a:xfrm>
            <a:off x="2667000"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M</a:t>
            </a:r>
          </a:p>
          <a:p>
            <a:pPr algn="ctr"/>
            <a:r>
              <a:rPr lang="en-US" sz="1400" b="0" i="0" u="none" strike="noStrike" dirty="0">
                <a:solidFill>
                  <a:schemeClr val="bg1"/>
                </a:solidFill>
                <a:effectLst/>
                <a:latin typeface="Helvetica" pitchFamily="2" charset="0"/>
              </a:rPr>
              <a:t> Statistical analysis used to measure </a:t>
            </a:r>
            <a:r>
              <a:rPr lang="en-US" sz="1400" dirty="0">
                <a:solidFill>
                  <a:schemeClr val="bg1"/>
                </a:solidFill>
                <a:latin typeface="Helvetica" pitchFamily="2" charset="0"/>
              </a:rPr>
              <a:t>differences</a:t>
            </a:r>
            <a:r>
              <a:rPr lang="en-US" sz="1400" b="0" i="0" u="none" strike="noStrike" dirty="0">
                <a:solidFill>
                  <a:schemeClr val="bg1"/>
                </a:solidFill>
                <a:effectLst/>
                <a:latin typeface="Helvetica" pitchFamily="2" charset="0"/>
              </a:rPr>
              <a:t> between </a:t>
            </a:r>
            <a:r>
              <a:rPr lang="en-US" sz="1400" dirty="0">
                <a:solidFill>
                  <a:schemeClr val="bg1"/>
                </a:solidFill>
                <a:latin typeface="Helvetica" pitchFamily="2" charset="0"/>
              </a:rPr>
              <a:t>many </a:t>
            </a:r>
            <a:r>
              <a:rPr lang="en-US" sz="1400" b="0" i="0" u="none" strike="noStrike" dirty="0">
                <a:solidFill>
                  <a:schemeClr val="bg1"/>
                </a:solidFill>
                <a:effectLst/>
                <a:latin typeface="Helvetica" pitchFamily="2" charset="0"/>
              </a:rPr>
              <a:t>proportions (this  will require data reshaping)</a:t>
            </a:r>
            <a:endParaRPr lang="en-US" sz="1400" dirty="0">
              <a:solidFill>
                <a:schemeClr val="bg1"/>
              </a:solidFill>
              <a:latin typeface="Helvetica" pitchFamily="2" charset="0"/>
            </a:endParaRPr>
          </a:p>
        </p:txBody>
      </p:sp>
      <p:sp>
        <p:nvSpPr>
          <p:cNvPr id="11" name="Rounded Rectangle 10">
            <a:extLst>
              <a:ext uri="{FF2B5EF4-FFF2-40B4-BE49-F238E27FC236}">
                <a16:creationId xmlns:a16="http://schemas.microsoft.com/office/drawing/2014/main" id="{CD385E07-D6A2-388F-57A8-F9550A9F521B}"/>
              </a:ext>
            </a:extLst>
          </p:cNvPr>
          <p:cNvSpPr/>
          <p:nvPr/>
        </p:nvSpPr>
        <p:spPr>
          <a:xfrm>
            <a:off x="4999892"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A</a:t>
            </a:r>
          </a:p>
          <a:p>
            <a:pPr algn="ctr"/>
            <a:r>
              <a:rPr lang="en-US" sz="1400" b="0" i="0" u="none" strike="noStrike" dirty="0">
                <a:solidFill>
                  <a:schemeClr val="bg1"/>
                </a:solidFill>
                <a:effectLst/>
                <a:latin typeface="Helvetica" pitchFamily="2" charset="0"/>
              </a:rPr>
              <a:t>The amount of data is manageable with only 6,574 observations spanning over a seven-year period.</a:t>
            </a:r>
          </a:p>
          <a:p>
            <a:pPr algn="ctr"/>
            <a:endParaRPr lang="en-US" sz="1200" dirty="0">
              <a:solidFill>
                <a:schemeClr val="bg1"/>
              </a:solidFill>
              <a:latin typeface="Helvetica" pitchFamily="2" charset="0"/>
            </a:endParaRPr>
          </a:p>
          <a:p>
            <a:pPr algn="ctr"/>
            <a:endParaRPr lang="en-US" sz="1400" dirty="0">
              <a:solidFill>
                <a:schemeClr val="bg1"/>
              </a:solidFill>
              <a:latin typeface="Helvetica" pitchFamily="2" charset="0"/>
            </a:endParaRPr>
          </a:p>
        </p:txBody>
      </p:sp>
      <p:sp>
        <p:nvSpPr>
          <p:cNvPr id="12" name="Rounded Rectangle 11">
            <a:extLst>
              <a:ext uri="{FF2B5EF4-FFF2-40B4-BE49-F238E27FC236}">
                <a16:creationId xmlns:a16="http://schemas.microsoft.com/office/drawing/2014/main" id="{DF3B5BDC-AB4A-874E-DBAE-6CC64E88CAFB}"/>
              </a:ext>
            </a:extLst>
          </p:cNvPr>
          <p:cNvSpPr/>
          <p:nvPr/>
        </p:nvSpPr>
        <p:spPr>
          <a:xfrm>
            <a:off x="7332784"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R</a:t>
            </a:r>
          </a:p>
          <a:p>
            <a:pPr algn="ctr"/>
            <a:r>
              <a:rPr lang="en-US" sz="1400" b="0" i="0" u="none" strike="noStrike" dirty="0">
                <a:solidFill>
                  <a:schemeClr val="bg1"/>
                </a:solidFill>
                <a:effectLst/>
                <a:latin typeface="Helvetica" pitchFamily="2" charset="0"/>
              </a:rPr>
              <a:t>We may apply this research to state policy on body cameras during police work.</a:t>
            </a:r>
          </a:p>
          <a:p>
            <a:pPr algn="ctr"/>
            <a:endParaRPr lang="en-US" sz="1400" dirty="0">
              <a:solidFill>
                <a:schemeClr val="bg1"/>
              </a:solidFill>
              <a:latin typeface="Helvetica" pitchFamily="2" charset="0"/>
            </a:endParaRPr>
          </a:p>
          <a:p>
            <a:pPr algn="ctr"/>
            <a:endParaRPr lang="en-US" sz="1200" dirty="0">
              <a:solidFill>
                <a:schemeClr val="bg1"/>
              </a:solidFill>
              <a:latin typeface="Helvetica" pitchFamily="2" charset="0"/>
            </a:endParaRPr>
          </a:p>
        </p:txBody>
      </p:sp>
      <p:sp>
        <p:nvSpPr>
          <p:cNvPr id="13" name="Rounded Rectangle 12">
            <a:extLst>
              <a:ext uri="{FF2B5EF4-FFF2-40B4-BE49-F238E27FC236}">
                <a16:creationId xmlns:a16="http://schemas.microsoft.com/office/drawing/2014/main" id="{2C7137BC-C200-CA5C-7E6A-43423EC0DFA1}"/>
              </a:ext>
            </a:extLst>
          </p:cNvPr>
          <p:cNvSpPr/>
          <p:nvPr/>
        </p:nvSpPr>
        <p:spPr>
          <a:xfrm>
            <a:off x="9665676"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T</a:t>
            </a:r>
          </a:p>
          <a:p>
            <a:pPr algn="ctr"/>
            <a:r>
              <a:rPr lang="en-US" sz="1400" dirty="0">
                <a:solidFill>
                  <a:schemeClr val="bg1"/>
                </a:solidFill>
                <a:latin typeface="Helvetica" pitchFamily="2" charset="0"/>
              </a:rPr>
              <a:t>With </a:t>
            </a:r>
            <a:r>
              <a:rPr lang="en-US" sz="1400" b="0" i="0" u="none" strike="noStrike" dirty="0">
                <a:solidFill>
                  <a:schemeClr val="bg1"/>
                </a:solidFill>
                <a:effectLst/>
                <a:latin typeface="Helvetica" pitchFamily="2" charset="0"/>
              </a:rPr>
              <a:t>three people working on this research, a couple of weeks are required to perform the data analysis. </a:t>
            </a:r>
          </a:p>
          <a:p>
            <a:pPr algn="ctr"/>
            <a:endParaRPr lang="en-US" sz="1200" dirty="0">
              <a:solidFill>
                <a:schemeClr val="bg1"/>
              </a:solidFill>
              <a:latin typeface="Helvetica" pitchFamily="2" charset="0"/>
            </a:endParaRPr>
          </a:p>
        </p:txBody>
      </p:sp>
    </p:spTree>
    <p:extLst>
      <p:ext uri="{BB962C8B-B14F-4D97-AF65-F5344CB8AC3E}">
        <p14:creationId xmlns:p14="http://schemas.microsoft.com/office/powerpoint/2010/main" val="1411176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838200" y="210702"/>
            <a:ext cx="10515600" cy="1325563"/>
          </a:xfrm>
        </p:spPr>
        <p:txBody>
          <a:bodyPr/>
          <a:lstStyle/>
          <a:p>
            <a:r>
              <a:rPr lang="en-US" dirty="0">
                <a:solidFill>
                  <a:schemeClr val="bg1"/>
                </a:solidFill>
                <a:latin typeface="Helvetica" pitchFamily="2" charset="0"/>
              </a:rPr>
              <a:t>Reshaping Our Data for the SMART Q</a:t>
            </a:r>
          </a:p>
        </p:txBody>
      </p:sp>
      <p:pic>
        <p:nvPicPr>
          <p:cNvPr id="10" name="Picture 9" descr="Map&#10;&#10;Description automatically generated">
            <a:extLst>
              <a:ext uri="{FF2B5EF4-FFF2-40B4-BE49-F238E27FC236}">
                <a16:creationId xmlns:a16="http://schemas.microsoft.com/office/drawing/2014/main" id="{BB0CA4E1-B19F-C6F9-FAC0-67F2621A1916}"/>
              </a:ext>
            </a:extLst>
          </p:cNvPr>
          <p:cNvPicPr>
            <a:picLocks noChangeAspect="1"/>
          </p:cNvPicPr>
          <p:nvPr/>
        </p:nvPicPr>
        <p:blipFill rotWithShape="1">
          <a:blip r:embed="rId2"/>
          <a:srcRect b="14514"/>
          <a:stretch/>
        </p:blipFill>
        <p:spPr>
          <a:xfrm>
            <a:off x="4434023" y="1645668"/>
            <a:ext cx="7371115" cy="4074331"/>
          </a:xfrm>
          <a:prstGeom prst="rect">
            <a:avLst/>
          </a:prstGeom>
          <a:ln>
            <a:solidFill>
              <a:srgbClr val="C00000"/>
            </a:solidFill>
          </a:ln>
        </p:spPr>
      </p:pic>
      <p:sp>
        <p:nvSpPr>
          <p:cNvPr id="2" name="Rounded Rectangle 1">
            <a:extLst>
              <a:ext uri="{FF2B5EF4-FFF2-40B4-BE49-F238E27FC236}">
                <a16:creationId xmlns:a16="http://schemas.microsoft.com/office/drawing/2014/main" id="{68D26367-8A38-F160-F33C-9B7B37CC969D}"/>
              </a:ext>
            </a:extLst>
          </p:cNvPr>
          <p:cNvSpPr/>
          <p:nvPr/>
        </p:nvSpPr>
        <p:spPr>
          <a:xfrm>
            <a:off x="166822" y="1645668"/>
            <a:ext cx="4132461" cy="4074331"/>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buAutoNum type="arabicPeriod"/>
            </a:pPr>
            <a:r>
              <a:rPr lang="en-US" sz="2400" dirty="0">
                <a:solidFill>
                  <a:schemeClr val="bg1"/>
                </a:solidFill>
                <a:latin typeface="Helvetica" pitchFamily="2" charset="0"/>
              </a:rPr>
              <a:t>Group data and variables by state to foster comparisons at the state level</a:t>
            </a:r>
          </a:p>
          <a:p>
            <a:pPr marL="342900" indent="-342900">
              <a:buAutoNum type="arabicPeriod"/>
            </a:pPr>
            <a:endParaRPr lang="en-US" sz="2400" dirty="0">
              <a:solidFill>
                <a:schemeClr val="bg1"/>
              </a:solidFill>
              <a:latin typeface="Helvetica" pitchFamily="2" charset="0"/>
            </a:endParaRPr>
          </a:p>
          <a:p>
            <a:pPr marL="342900" indent="-342900">
              <a:buAutoNum type="arabicPeriod"/>
            </a:pPr>
            <a:r>
              <a:rPr lang="en-US" sz="2400" dirty="0">
                <a:solidFill>
                  <a:schemeClr val="bg1"/>
                </a:solidFill>
                <a:latin typeface="Helvetica" pitchFamily="2" charset="0"/>
              </a:rPr>
              <a:t>Separated the data into regions for graphical display purposes</a:t>
            </a:r>
          </a:p>
        </p:txBody>
      </p:sp>
    </p:spTree>
    <p:extLst>
      <p:ext uri="{BB962C8B-B14F-4D97-AF65-F5344CB8AC3E}">
        <p14:creationId xmlns:p14="http://schemas.microsoft.com/office/powerpoint/2010/main" val="974841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838200" y="244378"/>
            <a:ext cx="10515600" cy="1325563"/>
          </a:xfrm>
        </p:spPr>
        <p:txBody>
          <a:bodyPr/>
          <a:lstStyle/>
          <a:p>
            <a:r>
              <a:rPr lang="en-US" dirty="0">
                <a:solidFill>
                  <a:schemeClr val="bg1"/>
                </a:solidFill>
                <a:latin typeface="Helvetica" pitchFamily="2" charset="0"/>
              </a:rPr>
              <a:t>A Key New Variable: </a:t>
            </a:r>
            <a:r>
              <a:rPr lang="en-US" b="1" dirty="0">
                <a:solidFill>
                  <a:schemeClr val="bg1"/>
                </a:solidFill>
                <a:latin typeface="Helvetica" pitchFamily="2" charset="0"/>
              </a:rPr>
              <a:t>stbcp</a:t>
            </a:r>
          </a:p>
        </p:txBody>
      </p:sp>
      <p:sp>
        <p:nvSpPr>
          <p:cNvPr id="6" name="Rounded Rectangle 5">
            <a:extLst>
              <a:ext uri="{FF2B5EF4-FFF2-40B4-BE49-F238E27FC236}">
                <a16:creationId xmlns:a16="http://schemas.microsoft.com/office/drawing/2014/main" id="{5BAB6D31-DD3C-27DA-B6DB-0918CD5890D2}"/>
              </a:ext>
            </a:extLst>
          </p:cNvPr>
          <p:cNvSpPr/>
          <p:nvPr/>
        </p:nvSpPr>
        <p:spPr>
          <a:xfrm>
            <a:off x="2016484" y="1724488"/>
            <a:ext cx="8159031" cy="4074331"/>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dirty="0">
              <a:solidFill>
                <a:schemeClr val="bg1"/>
              </a:solidFill>
              <a:latin typeface="Helvetica" pitchFamily="2" charset="0"/>
            </a:endParaRPr>
          </a:p>
          <a:p>
            <a:pPr algn="ctr"/>
            <a:r>
              <a:rPr lang="en-US" sz="2400" dirty="0" err="1">
                <a:solidFill>
                  <a:schemeClr val="bg1"/>
                </a:solidFill>
                <a:latin typeface="Helvetica" pitchFamily="2" charset="0"/>
              </a:rPr>
              <a:t>stbcp</a:t>
            </a:r>
            <a:r>
              <a:rPr lang="en-US" sz="2400" dirty="0">
                <a:solidFill>
                  <a:schemeClr val="bg1"/>
                </a:solidFill>
                <a:latin typeface="Helvetica" pitchFamily="2" charset="0"/>
              </a:rPr>
              <a:t> = the proportion of an officer’s body camera being on during a fatal shooting</a:t>
            </a:r>
          </a:p>
          <a:p>
            <a:pPr algn="ctr"/>
            <a:endParaRPr lang="en-US" sz="2400" dirty="0">
              <a:solidFill>
                <a:schemeClr val="bg1"/>
              </a:solidFill>
              <a:latin typeface="Helvetica" pitchFamily="2" charset="0"/>
            </a:endParaRPr>
          </a:p>
          <a:p>
            <a:pPr algn="ctr"/>
            <a:endParaRPr lang="en-US" sz="2400" dirty="0">
              <a:solidFill>
                <a:schemeClr val="bg1"/>
              </a:solidFill>
              <a:latin typeface="Helvetica" pitchFamily="2" charset="0"/>
            </a:endParaRPr>
          </a:p>
          <a:p>
            <a:pPr algn="ctr"/>
            <a:endParaRPr lang="en-US" sz="2400" dirty="0">
              <a:solidFill>
                <a:schemeClr val="bg1"/>
              </a:solidFill>
              <a:latin typeface="Helvetica" pitchFamily="2" charset="0"/>
            </a:endParaRPr>
          </a:p>
          <a:p>
            <a:pPr algn="ctr"/>
            <a:r>
              <a:rPr lang="en-US" sz="2400" dirty="0">
                <a:solidFill>
                  <a:schemeClr val="bg1"/>
                </a:solidFill>
                <a:latin typeface="Helvetica" pitchFamily="2" charset="0"/>
              </a:rPr>
              <a:t>Mean of </a:t>
            </a:r>
            <a:r>
              <a:rPr lang="en-US" sz="2400" dirty="0" err="1">
                <a:solidFill>
                  <a:schemeClr val="bg1"/>
                </a:solidFill>
                <a:latin typeface="Helvetica" pitchFamily="2" charset="0"/>
              </a:rPr>
              <a:t>stbcp</a:t>
            </a:r>
            <a:r>
              <a:rPr lang="en-US" sz="2400" dirty="0">
                <a:solidFill>
                  <a:schemeClr val="bg1"/>
                </a:solidFill>
                <a:latin typeface="Helvetica" pitchFamily="2" charset="0"/>
              </a:rPr>
              <a:t>= 0.144</a:t>
            </a:r>
          </a:p>
          <a:p>
            <a:pPr algn="ctr"/>
            <a:r>
              <a:rPr lang="en-US" sz="2400" dirty="0">
                <a:solidFill>
                  <a:schemeClr val="bg1"/>
                </a:solidFill>
                <a:latin typeface="Helvetica" pitchFamily="2" charset="0"/>
              </a:rPr>
              <a:t>This will allow us to compare states by proportion…</a:t>
            </a:r>
          </a:p>
          <a:p>
            <a:pPr algn="ctr"/>
            <a:endParaRPr lang="en-US" sz="2400" dirty="0">
              <a:solidFill>
                <a:schemeClr val="bg1"/>
              </a:solidFill>
              <a:latin typeface="Helvetica" pitchFamily="2" charset="0"/>
            </a:endParaRPr>
          </a:p>
        </p:txBody>
      </p:sp>
      <p:pic>
        <p:nvPicPr>
          <p:cNvPr id="7" name="Picture 6">
            <a:extLst>
              <a:ext uri="{FF2B5EF4-FFF2-40B4-BE49-F238E27FC236}">
                <a16:creationId xmlns:a16="http://schemas.microsoft.com/office/drawing/2014/main" id="{F8B07BAB-2525-4F1F-8259-D498621A4537}"/>
              </a:ext>
            </a:extLst>
          </p:cNvPr>
          <p:cNvPicPr>
            <a:picLocks noChangeAspect="1"/>
          </p:cNvPicPr>
          <p:nvPr/>
        </p:nvPicPr>
        <p:blipFill>
          <a:blip r:embed="rId2"/>
          <a:stretch>
            <a:fillRect/>
          </a:stretch>
        </p:blipFill>
        <p:spPr>
          <a:xfrm>
            <a:off x="2552366" y="3263475"/>
            <a:ext cx="7087266" cy="996355"/>
          </a:xfrm>
          <a:prstGeom prst="rect">
            <a:avLst/>
          </a:prstGeom>
          <a:ln w="25400">
            <a:solidFill>
              <a:schemeClr val="accent1"/>
            </a:solidFill>
          </a:ln>
        </p:spPr>
      </p:pic>
    </p:spTree>
    <p:extLst>
      <p:ext uri="{BB962C8B-B14F-4D97-AF65-F5344CB8AC3E}">
        <p14:creationId xmlns:p14="http://schemas.microsoft.com/office/powerpoint/2010/main" val="3727864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838200" y="244378"/>
            <a:ext cx="10515600" cy="1325563"/>
          </a:xfrm>
        </p:spPr>
        <p:txBody>
          <a:bodyPr/>
          <a:lstStyle/>
          <a:p>
            <a:r>
              <a:rPr lang="en-US" dirty="0">
                <a:solidFill>
                  <a:schemeClr val="bg1"/>
                </a:solidFill>
                <a:latin typeface="Helvetica" pitchFamily="2" charset="0"/>
              </a:rPr>
              <a:t>Body camera status by region</a:t>
            </a:r>
            <a:r>
              <a:rPr lang="en-US" b="1" dirty="0">
                <a:solidFill>
                  <a:schemeClr val="bg1"/>
                </a:solidFill>
                <a:latin typeface="Helvetica" pitchFamily="2" charset="0"/>
              </a:rPr>
              <a:t> </a:t>
            </a:r>
          </a:p>
        </p:txBody>
      </p:sp>
      <p:pic>
        <p:nvPicPr>
          <p:cNvPr id="2" name="Picture 1">
            <a:extLst>
              <a:ext uri="{FF2B5EF4-FFF2-40B4-BE49-F238E27FC236}">
                <a16:creationId xmlns:a16="http://schemas.microsoft.com/office/drawing/2014/main" id="{77A900E1-C733-9B16-7EC2-05C4E449A260}"/>
              </a:ext>
            </a:extLst>
          </p:cNvPr>
          <p:cNvPicPr>
            <a:picLocks noChangeAspect="1"/>
          </p:cNvPicPr>
          <p:nvPr/>
        </p:nvPicPr>
        <p:blipFill rotWithShape="1">
          <a:blip r:embed="rId2"/>
          <a:srcRect r="26225"/>
          <a:stretch/>
        </p:blipFill>
        <p:spPr>
          <a:xfrm>
            <a:off x="3067767" y="1569941"/>
            <a:ext cx="6059831" cy="4489704"/>
          </a:xfrm>
          <a:prstGeom prst="rect">
            <a:avLst/>
          </a:prstGeom>
          <a:ln w="25400">
            <a:noFill/>
          </a:ln>
        </p:spPr>
      </p:pic>
    </p:spTree>
    <p:extLst>
      <p:ext uri="{BB962C8B-B14F-4D97-AF65-F5344CB8AC3E}">
        <p14:creationId xmlns:p14="http://schemas.microsoft.com/office/powerpoint/2010/main" val="3513350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838200" y="244378"/>
            <a:ext cx="10515600" cy="1325563"/>
          </a:xfrm>
        </p:spPr>
        <p:txBody>
          <a:bodyPr/>
          <a:lstStyle/>
          <a:p>
            <a:r>
              <a:rPr lang="en-US" dirty="0">
                <a:solidFill>
                  <a:schemeClr val="bg1"/>
                </a:solidFill>
                <a:latin typeface="Helvetica" pitchFamily="2" charset="0"/>
              </a:rPr>
              <a:t>The variable </a:t>
            </a:r>
            <a:r>
              <a:rPr lang="en-US" dirty="0" err="1">
                <a:solidFill>
                  <a:schemeClr val="bg1"/>
                </a:solidFill>
                <a:latin typeface="Helvetica" pitchFamily="2" charset="0"/>
              </a:rPr>
              <a:t>stbcp</a:t>
            </a:r>
            <a:r>
              <a:rPr lang="en-US" dirty="0">
                <a:solidFill>
                  <a:schemeClr val="bg1"/>
                </a:solidFill>
                <a:latin typeface="Helvetica" pitchFamily="2" charset="0"/>
              </a:rPr>
              <a:t> by region</a:t>
            </a:r>
          </a:p>
        </p:txBody>
      </p:sp>
      <p:pic>
        <p:nvPicPr>
          <p:cNvPr id="3" name="Picture 2">
            <a:extLst>
              <a:ext uri="{FF2B5EF4-FFF2-40B4-BE49-F238E27FC236}">
                <a16:creationId xmlns:a16="http://schemas.microsoft.com/office/drawing/2014/main" id="{A6789B03-D7F4-1903-6C4C-8BBBE5317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196" y="1569941"/>
            <a:ext cx="5878873" cy="4489704"/>
          </a:xfrm>
          <a:prstGeom prst="rect">
            <a:avLst/>
          </a:prstGeom>
          <a:noFill/>
          <a:ln w="25400">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116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DBF28C-9767-E3CE-6344-B11C2B348C87}"/>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26C9BE-9EB0-A013-991A-3A7A074DDC5C}"/>
              </a:ext>
            </a:extLst>
          </p:cNvPr>
          <p:cNvSpPr>
            <a:spLocks noGrp="1"/>
          </p:cNvSpPr>
          <p:nvPr>
            <p:ph type="title"/>
          </p:nvPr>
        </p:nvSpPr>
        <p:spPr/>
        <p:txBody>
          <a:bodyPr/>
          <a:lstStyle/>
          <a:p>
            <a:r>
              <a:rPr lang="en-US" dirty="0">
                <a:solidFill>
                  <a:schemeClr val="bg1"/>
                </a:solidFill>
                <a:latin typeface="Helvetica" pitchFamily="2" charset="0"/>
              </a:rPr>
              <a:t>Data Set Information</a:t>
            </a:r>
          </a:p>
        </p:txBody>
      </p:sp>
      <p:pic>
        <p:nvPicPr>
          <p:cNvPr id="5" name="Content Placeholder 4">
            <a:extLst>
              <a:ext uri="{FF2B5EF4-FFF2-40B4-BE49-F238E27FC236}">
                <a16:creationId xmlns:a16="http://schemas.microsoft.com/office/drawing/2014/main" id="{AB980F3D-9AAA-1BD8-FA1A-B3D06045FEA1}"/>
              </a:ext>
            </a:extLst>
          </p:cNvPr>
          <p:cNvPicPr>
            <a:picLocks noGrp="1" noChangeAspect="1"/>
          </p:cNvPicPr>
          <p:nvPr>
            <p:ph idx="1"/>
          </p:nvPr>
        </p:nvPicPr>
        <p:blipFill>
          <a:blip r:embed="rId2"/>
          <a:stretch>
            <a:fillRect/>
          </a:stretch>
        </p:blipFill>
        <p:spPr>
          <a:xfrm>
            <a:off x="7620000" y="-436848"/>
            <a:ext cx="4572000" cy="2032000"/>
          </a:xfrm>
        </p:spPr>
      </p:pic>
      <p:sp>
        <p:nvSpPr>
          <p:cNvPr id="6" name="TextBox 5">
            <a:extLst>
              <a:ext uri="{FF2B5EF4-FFF2-40B4-BE49-F238E27FC236}">
                <a16:creationId xmlns:a16="http://schemas.microsoft.com/office/drawing/2014/main" id="{2F43CBCE-4023-AAFD-69C1-2FB9A54B7EF1}"/>
              </a:ext>
            </a:extLst>
          </p:cNvPr>
          <p:cNvSpPr txBox="1"/>
          <p:nvPr/>
        </p:nvSpPr>
        <p:spPr>
          <a:xfrm>
            <a:off x="838200" y="1595152"/>
            <a:ext cx="10037064"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Helvetica" pitchFamily="2" charset="0"/>
              </a:rPr>
              <a:t>In response to a severe lack of reporting within government sources, The Washington Post compiled a database of every fatal police shooting in the United States from 2015-2022. We are interested in exploring this data, specifically as it relates to differences between U.S. states and regions.</a:t>
            </a:r>
          </a:p>
          <a:p>
            <a:pPr marL="285750" indent="-285750">
              <a:buFont typeface="Arial" panose="020B0604020202020204" pitchFamily="34" charset="0"/>
              <a:buChar char="•"/>
            </a:pPr>
            <a:r>
              <a:rPr lang="en-US" dirty="0">
                <a:solidFill>
                  <a:schemeClr val="bg1"/>
                </a:solidFill>
                <a:latin typeface="Helvetica" pitchFamily="2" charset="0"/>
              </a:rPr>
              <a:t>After accounting for null values, the data set we are working with has </a:t>
            </a:r>
            <a:r>
              <a:rPr lang="en-US" b="1" dirty="0">
                <a:solidFill>
                  <a:schemeClr val="bg1"/>
                </a:solidFill>
                <a:latin typeface="Helvetica" pitchFamily="2" charset="0"/>
              </a:rPr>
              <a:t>6,574 observations</a:t>
            </a:r>
            <a:r>
              <a:rPr lang="en-US" dirty="0">
                <a:solidFill>
                  <a:schemeClr val="bg1"/>
                </a:solidFill>
                <a:latin typeface="Helvetica" pitchFamily="2" charset="0"/>
              </a:rPr>
              <a:t>. Below we have provided a sample row of the data:</a:t>
            </a:r>
          </a:p>
        </p:txBody>
      </p:sp>
      <p:graphicFrame>
        <p:nvGraphicFramePr>
          <p:cNvPr id="8" name="Table 8">
            <a:extLst>
              <a:ext uri="{FF2B5EF4-FFF2-40B4-BE49-F238E27FC236}">
                <a16:creationId xmlns:a16="http://schemas.microsoft.com/office/drawing/2014/main" id="{4C9E1BA9-F2F1-42CB-165B-AD6989695164}"/>
              </a:ext>
            </a:extLst>
          </p:cNvPr>
          <p:cNvGraphicFramePr>
            <a:graphicFrameLocks noGrp="1"/>
          </p:cNvGraphicFramePr>
          <p:nvPr>
            <p:extLst>
              <p:ext uri="{D42A27DB-BD31-4B8C-83A1-F6EECF244321}">
                <p14:modId xmlns:p14="http://schemas.microsoft.com/office/powerpoint/2010/main" val="166816824"/>
              </p:ext>
            </p:extLst>
          </p:nvPr>
        </p:nvGraphicFramePr>
        <p:xfrm>
          <a:off x="1077468" y="3480167"/>
          <a:ext cx="10037064" cy="741680"/>
        </p:xfrm>
        <a:graphic>
          <a:graphicData uri="http://schemas.openxmlformats.org/drawingml/2006/table">
            <a:tbl>
              <a:tblPr firstRow="1" bandRow="1">
                <a:tableStyleId>{073A0DAA-6AF3-43AB-8588-CEC1D06C72B9}</a:tableStyleId>
              </a:tblPr>
              <a:tblGrid>
                <a:gridCol w="1672844">
                  <a:extLst>
                    <a:ext uri="{9D8B030D-6E8A-4147-A177-3AD203B41FA5}">
                      <a16:colId xmlns:a16="http://schemas.microsoft.com/office/drawing/2014/main" val="4107974685"/>
                    </a:ext>
                  </a:extLst>
                </a:gridCol>
                <a:gridCol w="1672844">
                  <a:extLst>
                    <a:ext uri="{9D8B030D-6E8A-4147-A177-3AD203B41FA5}">
                      <a16:colId xmlns:a16="http://schemas.microsoft.com/office/drawing/2014/main" val="621154217"/>
                    </a:ext>
                  </a:extLst>
                </a:gridCol>
                <a:gridCol w="1672844">
                  <a:extLst>
                    <a:ext uri="{9D8B030D-6E8A-4147-A177-3AD203B41FA5}">
                      <a16:colId xmlns:a16="http://schemas.microsoft.com/office/drawing/2014/main" val="838305514"/>
                    </a:ext>
                  </a:extLst>
                </a:gridCol>
                <a:gridCol w="1672844">
                  <a:extLst>
                    <a:ext uri="{9D8B030D-6E8A-4147-A177-3AD203B41FA5}">
                      <a16:colId xmlns:a16="http://schemas.microsoft.com/office/drawing/2014/main" val="1917491922"/>
                    </a:ext>
                  </a:extLst>
                </a:gridCol>
                <a:gridCol w="1672844">
                  <a:extLst>
                    <a:ext uri="{9D8B030D-6E8A-4147-A177-3AD203B41FA5}">
                      <a16:colId xmlns:a16="http://schemas.microsoft.com/office/drawing/2014/main" val="205931775"/>
                    </a:ext>
                  </a:extLst>
                </a:gridCol>
                <a:gridCol w="1672844">
                  <a:extLst>
                    <a:ext uri="{9D8B030D-6E8A-4147-A177-3AD203B41FA5}">
                      <a16:colId xmlns:a16="http://schemas.microsoft.com/office/drawing/2014/main" val="2848623296"/>
                    </a:ext>
                  </a:extLst>
                </a:gridCol>
              </a:tblGrid>
              <a:tr h="370840">
                <a:tc>
                  <a:txBody>
                    <a:bodyPr/>
                    <a:lstStyle/>
                    <a:p>
                      <a:pPr algn="ctr"/>
                      <a:r>
                        <a:rPr lang="en-US" sz="1400" dirty="0">
                          <a:latin typeface="Helvetica" pitchFamily="2" charset="0"/>
                        </a:rPr>
                        <a:t>Name</a:t>
                      </a:r>
                    </a:p>
                  </a:txBody>
                  <a:tcPr/>
                </a:tc>
                <a:tc>
                  <a:txBody>
                    <a:bodyPr/>
                    <a:lstStyle/>
                    <a:p>
                      <a:pPr algn="ctr"/>
                      <a:r>
                        <a:rPr lang="en-US" sz="1400" dirty="0">
                          <a:latin typeface="Helvetica" pitchFamily="2" charset="0"/>
                        </a:rPr>
                        <a:t>Date</a:t>
                      </a:r>
                      <a:endParaRPr lang="en-US" sz="1400" dirty="0"/>
                    </a:p>
                  </a:txBody>
                  <a:tcPr/>
                </a:tc>
                <a:tc>
                  <a:txBody>
                    <a:bodyPr/>
                    <a:lstStyle/>
                    <a:p>
                      <a:pPr algn="ctr"/>
                      <a:r>
                        <a:rPr lang="en-US" sz="1400" dirty="0">
                          <a:latin typeface="Helvetica" pitchFamily="2" charset="0"/>
                        </a:rPr>
                        <a:t>Manner of Death</a:t>
                      </a:r>
                      <a:endParaRPr lang="en-US" sz="1400" dirty="0"/>
                    </a:p>
                  </a:txBody>
                  <a:tcPr/>
                </a:tc>
                <a:tc>
                  <a:txBody>
                    <a:bodyPr/>
                    <a:lstStyle/>
                    <a:p>
                      <a:pPr algn="ctr"/>
                      <a:r>
                        <a:rPr lang="en-US" sz="1400" dirty="0">
                          <a:latin typeface="Helvetica" pitchFamily="2" charset="0"/>
                        </a:rPr>
                        <a:t>Armed</a:t>
                      </a:r>
                      <a:endParaRPr lang="en-US" sz="1400" dirty="0"/>
                    </a:p>
                  </a:txBody>
                  <a:tcPr/>
                </a:tc>
                <a:tc>
                  <a:txBody>
                    <a:bodyPr/>
                    <a:lstStyle/>
                    <a:p>
                      <a:pPr algn="ctr"/>
                      <a:r>
                        <a:rPr lang="en-US" sz="1400" dirty="0">
                          <a:latin typeface="Helvetica" pitchFamily="2" charset="0"/>
                        </a:rPr>
                        <a:t>Age</a:t>
                      </a:r>
                      <a:endParaRPr lang="en-US" sz="1400" dirty="0"/>
                    </a:p>
                  </a:txBody>
                  <a:tcPr/>
                </a:tc>
                <a:tc>
                  <a:txBody>
                    <a:bodyPr/>
                    <a:lstStyle/>
                    <a:p>
                      <a:pPr algn="ctr"/>
                      <a:r>
                        <a:rPr lang="en-US" sz="1400" dirty="0">
                          <a:latin typeface="Helvetica" pitchFamily="2" charset="0"/>
                        </a:rPr>
                        <a:t>Gender</a:t>
                      </a:r>
                      <a:endParaRPr lang="en-US" sz="1400" dirty="0"/>
                    </a:p>
                  </a:txBody>
                  <a:tcPr/>
                </a:tc>
                <a:extLst>
                  <a:ext uri="{0D108BD9-81ED-4DB2-BD59-A6C34878D82A}">
                    <a16:rowId xmlns:a16="http://schemas.microsoft.com/office/drawing/2014/main" val="277177253"/>
                  </a:ext>
                </a:extLst>
              </a:tr>
              <a:tr h="370840">
                <a:tc>
                  <a:txBody>
                    <a:bodyPr/>
                    <a:lstStyle/>
                    <a:p>
                      <a:pPr algn="ctr"/>
                      <a:r>
                        <a:rPr lang="en-US" sz="1400" dirty="0">
                          <a:latin typeface="Helvetica" pitchFamily="2" charset="0"/>
                        </a:rPr>
                        <a:t>Tim Elliot</a:t>
                      </a:r>
                    </a:p>
                  </a:txBody>
                  <a:tcPr/>
                </a:tc>
                <a:tc>
                  <a:txBody>
                    <a:bodyPr/>
                    <a:lstStyle/>
                    <a:p>
                      <a:pPr algn="ctr"/>
                      <a:r>
                        <a:rPr lang="en-US" sz="1400" dirty="0">
                          <a:latin typeface="Helvetica" pitchFamily="2" charset="0"/>
                        </a:rPr>
                        <a:t>10/04/2022</a:t>
                      </a:r>
                    </a:p>
                  </a:txBody>
                  <a:tcPr/>
                </a:tc>
                <a:tc>
                  <a:txBody>
                    <a:bodyPr/>
                    <a:lstStyle/>
                    <a:p>
                      <a:pPr algn="ctr"/>
                      <a:r>
                        <a:rPr lang="en-US" sz="1400" dirty="0">
                          <a:latin typeface="Helvetica" pitchFamily="2" charset="0"/>
                        </a:rPr>
                        <a:t>Shot</a:t>
                      </a:r>
                    </a:p>
                  </a:txBody>
                  <a:tcPr/>
                </a:tc>
                <a:tc>
                  <a:txBody>
                    <a:bodyPr/>
                    <a:lstStyle/>
                    <a:p>
                      <a:pPr algn="ctr"/>
                      <a:r>
                        <a:rPr lang="en-US" sz="1400" dirty="0">
                          <a:latin typeface="Helvetica" pitchFamily="2" charset="0"/>
                        </a:rPr>
                        <a:t>Gun</a:t>
                      </a:r>
                    </a:p>
                  </a:txBody>
                  <a:tcPr/>
                </a:tc>
                <a:tc>
                  <a:txBody>
                    <a:bodyPr/>
                    <a:lstStyle/>
                    <a:p>
                      <a:pPr algn="ctr"/>
                      <a:r>
                        <a:rPr lang="en-US" sz="1400" dirty="0">
                          <a:latin typeface="Helvetica" pitchFamily="2" charset="0"/>
                        </a:rPr>
                        <a:t>53</a:t>
                      </a:r>
                    </a:p>
                  </a:txBody>
                  <a:tcPr/>
                </a:tc>
                <a:tc>
                  <a:txBody>
                    <a:bodyPr/>
                    <a:lstStyle/>
                    <a:p>
                      <a:pPr algn="ctr"/>
                      <a:r>
                        <a:rPr lang="en-US" sz="1400" dirty="0">
                          <a:latin typeface="Helvetica" pitchFamily="2" charset="0"/>
                        </a:rPr>
                        <a:t>M</a:t>
                      </a:r>
                    </a:p>
                  </a:txBody>
                  <a:tcPr/>
                </a:tc>
                <a:extLst>
                  <a:ext uri="{0D108BD9-81ED-4DB2-BD59-A6C34878D82A}">
                    <a16:rowId xmlns:a16="http://schemas.microsoft.com/office/drawing/2014/main" val="3739367740"/>
                  </a:ext>
                </a:extLst>
              </a:tr>
            </a:tbl>
          </a:graphicData>
        </a:graphic>
      </p:graphicFrame>
      <p:graphicFrame>
        <p:nvGraphicFramePr>
          <p:cNvPr id="9" name="Table 8">
            <a:extLst>
              <a:ext uri="{FF2B5EF4-FFF2-40B4-BE49-F238E27FC236}">
                <a16:creationId xmlns:a16="http://schemas.microsoft.com/office/drawing/2014/main" id="{07B2769B-6CFD-7B82-C58E-8A80B8324B3E}"/>
              </a:ext>
            </a:extLst>
          </p:cNvPr>
          <p:cNvGraphicFramePr>
            <a:graphicFrameLocks noGrp="1"/>
          </p:cNvGraphicFramePr>
          <p:nvPr>
            <p:extLst>
              <p:ext uri="{D42A27DB-BD31-4B8C-83A1-F6EECF244321}">
                <p14:modId xmlns:p14="http://schemas.microsoft.com/office/powerpoint/2010/main" val="1124262007"/>
              </p:ext>
            </p:extLst>
          </p:nvPr>
        </p:nvGraphicFramePr>
        <p:xfrm>
          <a:off x="1077468" y="4345228"/>
          <a:ext cx="10037064" cy="889000"/>
        </p:xfrm>
        <a:graphic>
          <a:graphicData uri="http://schemas.openxmlformats.org/drawingml/2006/table">
            <a:tbl>
              <a:tblPr firstRow="1" bandRow="1">
                <a:tableStyleId>{073A0DAA-6AF3-43AB-8588-CEC1D06C72B9}</a:tableStyleId>
              </a:tblPr>
              <a:tblGrid>
                <a:gridCol w="1672844">
                  <a:extLst>
                    <a:ext uri="{9D8B030D-6E8A-4147-A177-3AD203B41FA5}">
                      <a16:colId xmlns:a16="http://schemas.microsoft.com/office/drawing/2014/main" val="4107974685"/>
                    </a:ext>
                  </a:extLst>
                </a:gridCol>
                <a:gridCol w="1672844">
                  <a:extLst>
                    <a:ext uri="{9D8B030D-6E8A-4147-A177-3AD203B41FA5}">
                      <a16:colId xmlns:a16="http://schemas.microsoft.com/office/drawing/2014/main" val="621154217"/>
                    </a:ext>
                  </a:extLst>
                </a:gridCol>
                <a:gridCol w="1672844">
                  <a:extLst>
                    <a:ext uri="{9D8B030D-6E8A-4147-A177-3AD203B41FA5}">
                      <a16:colId xmlns:a16="http://schemas.microsoft.com/office/drawing/2014/main" val="838305514"/>
                    </a:ext>
                  </a:extLst>
                </a:gridCol>
                <a:gridCol w="1672844">
                  <a:extLst>
                    <a:ext uri="{9D8B030D-6E8A-4147-A177-3AD203B41FA5}">
                      <a16:colId xmlns:a16="http://schemas.microsoft.com/office/drawing/2014/main" val="1917491922"/>
                    </a:ext>
                  </a:extLst>
                </a:gridCol>
                <a:gridCol w="1672844">
                  <a:extLst>
                    <a:ext uri="{9D8B030D-6E8A-4147-A177-3AD203B41FA5}">
                      <a16:colId xmlns:a16="http://schemas.microsoft.com/office/drawing/2014/main" val="205931775"/>
                    </a:ext>
                  </a:extLst>
                </a:gridCol>
                <a:gridCol w="1672844">
                  <a:extLst>
                    <a:ext uri="{9D8B030D-6E8A-4147-A177-3AD203B41FA5}">
                      <a16:colId xmlns:a16="http://schemas.microsoft.com/office/drawing/2014/main" val="2848623296"/>
                    </a:ext>
                  </a:extLst>
                </a:gridCol>
              </a:tblGrid>
              <a:tr h="370840">
                <a:tc>
                  <a:txBody>
                    <a:bodyPr/>
                    <a:lstStyle/>
                    <a:p>
                      <a:pPr algn="ctr"/>
                      <a:r>
                        <a:rPr lang="en-US" sz="1400" dirty="0">
                          <a:latin typeface="Helvetica" pitchFamily="2" charset="0"/>
                        </a:rPr>
                        <a:t>Race</a:t>
                      </a:r>
                    </a:p>
                  </a:txBody>
                  <a:tcPr/>
                </a:tc>
                <a:tc>
                  <a:txBody>
                    <a:bodyPr/>
                    <a:lstStyle/>
                    <a:p>
                      <a:pPr algn="ctr"/>
                      <a:r>
                        <a:rPr lang="en-US" sz="1400" dirty="0">
                          <a:latin typeface="Helvetica" pitchFamily="2" charset="0"/>
                        </a:rPr>
                        <a:t>City</a:t>
                      </a:r>
                      <a:endParaRPr lang="en-US" sz="1400" dirty="0"/>
                    </a:p>
                  </a:txBody>
                  <a:tcPr/>
                </a:tc>
                <a:tc>
                  <a:txBody>
                    <a:bodyPr/>
                    <a:lstStyle/>
                    <a:p>
                      <a:pPr algn="ctr"/>
                      <a:r>
                        <a:rPr lang="en-US" sz="1400" dirty="0">
                          <a:latin typeface="Helvetica" pitchFamily="2" charset="0"/>
                        </a:rPr>
                        <a:t>State</a:t>
                      </a:r>
                      <a:endParaRPr lang="en-US" sz="1400" dirty="0"/>
                    </a:p>
                  </a:txBody>
                  <a:tcPr/>
                </a:tc>
                <a:tc>
                  <a:txBody>
                    <a:bodyPr/>
                    <a:lstStyle/>
                    <a:p>
                      <a:pPr algn="ctr"/>
                      <a:r>
                        <a:rPr lang="en-US" sz="1400" dirty="0">
                          <a:latin typeface="Helvetica" pitchFamily="2" charset="0"/>
                        </a:rPr>
                        <a:t>Signs of Mental Illness</a:t>
                      </a:r>
                      <a:endParaRPr lang="en-US" sz="1400" dirty="0"/>
                    </a:p>
                  </a:txBody>
                  <a:tcPr/>
                </a:tc>
                <a:tc>
                  <a:txBody>
                    <a:bodyPr/>
                    <a:lstStyle/>
                    <a:p>
                      <a:pPr algn="ctr"/>
                      <a:r>
                        <a:rPr lang="en-US" sz="1400" dirty="0">
                          <a:latin typeface="Helvetica" pitchFamily="2" charset="0"/>
                        </a:rPr>
                        <a:t>Threat Level</a:t>
                      </a:r>
                      <a:endParaRPr lang="en-US" sz="1400" dirty="0"/>
                    </a:p>
                  </a:txBody>
                  <a:tcPr/>
                </a:tc>
                <a:tc>
                  <a:txBody>
                    <a:bodyPr/>
                    <a:lstStyle/>
                    <a:p>
                      <a:pPr algn="ctr"/>
                      <a:r>
                        <a:rPr lang="en-US" sz="1400" dirty="0">
                          <a:latin typeface="Helvetica" pitchFamily="2" charset="0"/>
                        </a:rPr>
                        <a:t>Flee</a:t>
                      </a:r>
                      <a:endParaRPr lang="en-US" sz="1400" dirty="0"/>
                    </a:p>
                  </a:txBody>
                  <a:tcPr/>
                </a:tc>
                <a:extLst>
                  <a:ext uri="{0D108BD9-81ED-4DB2-BD59-A6C34878D82A}">
                    <a16:rowId xmlns:a16="http://schemas.microsoft.com/office/drawing/2014/main" val="277177253"/>
                  </a:ext>
                </a:extLst>
              </a:tr>
              <a:tr h="370840">
                <a:tc>
                  <a:txBody>
                    <a:bodyPr/>
                    <a:lstStyle/>
                    <a:p>
                      <a:pPr algn="ctr"/>
                      <a:r>
                        <a:rPr lang="en-US" sz="1400" dirty="0">
                          <a:latin typeface="Helvetica" pitchFamily="2" charset="0"/>
                        </a:rPr>
                        <a:t>A</a:t>
                      </a:r>
                    </a:p>
                  </a:txBody>
                  <a:tcPr/>
                </a:tc>
                <a:tc>
                  <a:txBody>
                    <a:bodyPr/>
                    <a:lstStyle/>
                    <a:p>
                      <a:pPr algn="ctr"/>
                      <a:r>
                        <a:rPr lang="en-US" sz="1400" dirty="0">
                          <a:latin typeface="Helvetica" pitchFamily="2" charset="0"/>
                        </a:rPr>
                        <a:t>Shelton</a:t>
                      </a:r>
                    </a:p>
                  </a:txBody>
                  <a:tcPr/>
                </a:tc>
                <a:tc>
                  <a:txBody>
                    <a:bodyPr/>
                    <a:lstStyle/>
                    <a:p>
                      <a:pPr algn="ctr"/>
                      <a:r>
                        <a:rPr lang="en-US" sz="1400" dirty="0">
                          <a:latin typeface="Helvetica" pitchFamily="2" charset="0"/>
                        </a:rPr>
                        <a:t>WA</a:t>
                      </a:r>
                    </a:p>
                  </a:txBody>
                  <a:tcPr/>
                </a:tc>
                <a:tc>
                  <a:txBody>
                    <a:bodyPr/>
                    <a:lstStyle/>
                    <a:p>
                      <a:pPr algn="ctr"/>
                      <a:r>
                        <a:rPr lang="en-US" sz="1400" dirty="0">
                          <a:latin typeface="Helvetica" pitchFamily="2" charset="0"/>
                        </a:rPr>
                        <a:t>1</a:t>
                      </a:r>
                    </a:p>
                  </a:txBody>
                  <a:tcPr/>
                </a:tc>
                <a:tc>
                  <a:txBody>
                    <a:bodyPr/>
                    <a:lstStyle/>
                    <a:p>
                      <a:pPr algn="ctr"/>
                      <a:r>
                        <a:rPr lang="en-US" sz="1400" dirty="0">
                          <a:latin typeface="Helvetica" pitchFamily="2" charset="0"/>
                        </a:rPr>
                        <a:t>TRUE</a:t>
                      </a:r>
                    </a:p>
                  </a:txBody>
                  <a:tcPr/>
                </a:tc>
                <a:tc>
                  <a:txBody>
                    <a:bodyPr/>
                    <a:lstStyle/>
                    <a:p>
                      <a:pPr algn="ctr"/>
                      <a:r>
                        <a:rPr lang="en-US" sz="1400" dirty="0">
                          <a:latin typeface="Helvetica" pitchFamily="2" charset="0"/>
                        </a:rPr>
                        <a:t>Not fleeing</a:t>
                      </a:r>
                    </a:p>
                  </a:txBody>
                  <a:tcPr/>
                </a:tc>
                <a:extLst>
                  <a:ext uri="{0D108BD9-81ED-4DB2-BD59-A6C34878D82A}">
                    <a16:rowId xmlns:a16="http://schemas.microsoft.com/office/drawing/2014/main" val="3739367740"/>
                  </a:ext>
                </a:extLst>
              </a:tr>
            </a:tbl>
          </a:graphicData>
        </a:graphic>
      </p:graphicFrame>
      <p:graphicFrame>
        <p:nvGraphicFramePr>
          <p:cNvPr id="10" name="Table 9">
            <a:extLst>
              <a:ext uri="{FF2B5EF4-FFF2-40B4-BE49-F238E27FC236}">
                <a16:creationId xmlns:a16="http://schemas.microsoft.com/office/drawing/2014/main" id="{F74E6981-3DAD-0DFE-D5AB-64FC4860FE4C}"/>
              </a:ext>
            </a:extLst>
          </p:cNvPr>
          <p:cNvGraphicFramePr>
            <a:graphicFrameLocks noGrp="1"/>
          </p:cNvGraphicFramePr>
          <p:nvPr>
            <p:extLst>
              <p:ext uri="{D42A27DB-BD31-4B8C-83A1-F6EECF244321}">
                <p14:modId xmlns:p14="http://schemas.microsoft.com/office/powerpoint/2010/main" val="3506695949"/>
              </p:ext>
            </p:extLst>
          </p:nvPr>
        </p:nvGraphicFramePr>
        <p:xfrm>
          <a:off x="1077468" y="5357609"/>
          <a:ext cx="6691376" cy="889000"/>
        </p:xfrm>
        <a:graphic>
          <a:graphicData uri="http://schemas.openxmlformats.org/drawingml/2006/table">
            <a:tbl>
              <a:tblPr firstRow="1" bandRow="1">
                <a:tableStyleId>{073A0DAA-6AF3-43AB-8588-CEC1D06C72B9}</a:tableStyleId>
              </a:tblPr>
              <a:tblGrid>
                <a:gridCol w="1672844">
                  <a:extLst>
                    <a:ext uri="{9D8B030D-6E8A-4147-A177-3AD203B41FA5}">
                      <a16:colId xmlns:a16="http://schemas.microsoft.com/office/drawing/2014/main" val="4107974685"/>
                    </a:ext>
                  </a:extLst>
                </a:gridCol>
                <a:gridCol w="1672844">
                  <a:extLst>
                    <a:ext uri="{9D8B030D-6E8A-4147-A177-3AD203B41FA5}">
                      <a16:colId xmlns:a16="http://schemas.microsoft.com/office/drawing/2014/main" val="621154217"/>
                    </a:ext>
                  </a:extLst>
                </a:gridCol>
                <a:gridCol w="1672844">
                  <a:extLst>
                    <a:ext uri="{9D8B030D-6E8A-4147-A177-3AD203B41FA5}">
                      <a16:colId xmlns:a16="http://schemas.microsoft.com/office/drawing/2014/main" val="838305514"/>
                    </a:ext>
                  </a:extLst>
                </a:gridCol>
                <a:gridCol w="1672844">
                  <a:extLst>
                    <a:ext uri="{9D8B030D-6E8A-4147-A177-3AD203B41FA5}">
                      <a16:colId xmlns:a16="http://schemas.microsoft.com/office/drawing/2014/main" val="1917491922"/>
                    </a:ext>
                  </a:extLst>
                </a:gridCol>
              </a:tblGrid>
              <a:tr h="370840">
                <a:tc>
                  <a:txBody>
                    <a:bodyPr/>
                    <a:lstStyle/>
                    <a:p>
                      <a:pPr algn="ctr"/>
                      <a:r>
                        <a:rPr lang="en-US" sz="1400" dirty="0">
                          <a:latin typeface="Helvetica" pitchFamily="2" charset="0"/>
                        </a:rPr>
                        <a:t>Body Camera</a:t>
                      </a:r>
                    </a:p>
                  </a:txBody>
                  <a:tcPr/>
                </a:tc>
                <a:tc>
                  <a:txBody>
                    <a:bodyPr/>
                    <a:lstStyle/>
                    <a:p>
                      <a:pPr algn="ctr"/>
                      <a:r>
                        <a:rPr lang="en-US" sz="1400" dirty="0">
                          <a:latin typeface="Helvetica" pitchFamily="2" charset="0"/>
                        </a:rPr>
                        <a:t>Longitude</a:t>
                      </a:r>
                      <a:endParaRPr lang="en-US" sz="1400" dirty="0"/>
                    </a:p>
                  </a:txBody>
                  <a:tcPr/>
                </a:tc>
                <a:tc>
                  <a:txBody>
                    <a:bodyPr/>
                    <a:lstStyle/>
                    <a:p>
                      <a:pPr algn="ctr"/>
                      <a:r>
                        <a:rPr lang="en-US" sz="1400" dirty="0">
                          <a:latin typeface="Helvetica" pitchFamily="2" charset="0"/>
                        </a:rPr>
                        <a:t>Latitude</a:t>
                      </a:r>
                      <a:endParaRPr lang="en-US" sz="1400" dirty="0"/>
                    </a:p>
                  </a:txBody>
                  <a:tcPr/>
                </a:tc>
                <a:tc>
                  <a:txBody>
                    <a:bodyPr/>
                    <a:lstStyle/>
                    <a:p>
                      <a:pPr algn="ctr"/>
                      <a:r>
                        <a:rPr lang="en-US" sz="1400" dirty="0">
                          <a:latin typeface="Helvetica" pitchFamily="2" charset="0"/>
                        </a:rPr>
                        <a:t>Is Geocoding Exact</a:t>
                      </a:r>
                      <a:endParaRPr lang="en-US" sz="1400" dirty="0"/>
                    </a:p>
                  </a:txBody>
                  <a:tcPr/>
                </a:tc>
                <a:extLst>
                  <a:ext uri="{0D108BD9-81ED-4DB2-BD59-A6C34878D82A}">
                    <a16:rowId xmlns:a16="http://schemas.microsoft.com/office/drawing/2014/main" val="277177253"/>
                  </a:ext>
                </a:extLst>
              </a:tr>
              <a:tr h="370840">
                <a:tc>
                  <a:txBody>
                    <a:bodyPr/>
                    <a:lstStyle/>
                    <a:p>
                      <a:pPr algn="ctr"/>
                      <a:r>
                        <a:rPr lang="en-US" sz="1400" dirty="0">
                          <a:latin typeface="Helvetica" pitchFamily="2" charset="0"/>
                        </a:rPr>
                        <a:t>FALSE</a:t>
                      </a:r>
                    </a:p>
                  </a:txBody>
                  <a:tcPr/>
                </a:tc>
                <a:tc>
                  <a:txBody>
                    <a:bodyPr/>
                    <a:lstStyle/>
                    <a:p>
                      <a:pPr algn="ctr"/>
                      <a:r>
                        <a:rPr lang="en-US" sz="1400" dirty="0">
                          <a:latin typeface="Helvetica" pitchFamily="2" charset="0"/>
                        </a:rPr>
                        <a:t>-123</a:t>
                      </a:r>
                    </a:p>
                  </a:txBody>
                  <a:tcPr/>
                </a:tc>
                <a:tc>
                  <a:txBody>
                    <a:bodyPr/>
                    <a:lstStyle/>
                    <a:p>
                      <a:pPr algn="ctr"/>
                      <a:r>
                        <a:rPr lang="en-US" sz="1400" dirty="0">
                          <a:latin typeface="Helvetica" pitchFamily="2" charset="0"/>
                        </a:rPr>
                        <a:t>47.2</a:t>
                      </a:r>
                    </a:p>
                  </a:txBody>
                  <a:tcPr/>
                </a:tc>
                <a:tc>
                  <a:txBody>
                    <a:bodyPr/>
                    <a:lstStyle/>
                    <a:p>
                      <a:pPr algn="ctr"/>
                      <a:r>
                        <a:rPr lang="en-US" sz="1400" dirty="0">
                          <a:latin typeface="Helvetica" pitchFamily="2" charset="0"/>
                        </a:rPr>
                        <a:t>TRUE</a:t>
                      </a:r>
                    </a:p>
                  </a:txBody>
                  <a:tcPr/>
                </a:tc>
                <a:extLst>
                  <a:ext uri="{0D108BD9-81ED-4DB2-BD59-A6C34878D82A}">
                    <a16:rowId xmlns:a16="http://schemas.microsoft.com/office/drawing/2014/main" val="3739367740"/>
                  </a:ext>
                </a:extLst>
              </a:tr>
            </a:tbl>
          </a:graphicData>
        </a:graphic>
      </p:graphicFrame>
    </p:spTree>
    <p:extLst>
      <p:ext uri="{BB962C8B-B14F-4D97-AF65-F5344CB8AC3E}">
        <p14:creationId xmlns:p14="http://schemas.microsoft.com/office/powerpoint/2010/main" val="1402120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741768" y="160421"/>
            <a:ext cx="10515600" cy="1325563"/>
          </a:xfrm>
        </p:spPr>
        <p:txBody>
          <a:bodyPr>
            <a:normAutofit/>
          </a:bodyPr>
          <a:lstStyle/>
          <a:p>
            <a:r>
              <a:rPr lang="en-US" sz="3600" dirty="0">
                <a:solidFill>
                  <a:schemeClr val="bg1"/>
                </a:solidFill>
                <a:latin typeface="Helvetica" pitchFamily="2" charset="0"/>
              </a:rPr>
              <a:t>How Do We Measure A Significant Difference?</a:t>
            </a:r>
          </a:p>
        </p:txBody>
      </p:sp>
      <p:sp>
        <p:nvSpPr>
          <p:cNvPr id="5" name="Rounded Rectangle 4">
            <a:extLst>
              <a:ext uri="{FF2B5EF4-FFF2-40B4-BE49-F238E27FC236}">
                <a16:creationId xmlns:a16="http://schemas.microsoft.com/office/drawing/2014/main" id="{3974041D-B06E-0E95-49D8-91C7BE68E2C0}"/>
              </a:ext>
            </a:extLst>
          </p:cNvPr>
          <p:cNvSpPr/>
          <p:nvPr/>
        </p:nvSpPr>
        <p:spPr>
          <a:xfrm>
            <a:off x="526979" y="1243507"/>
            <a:ext cx="9469663" cy="5317997"/>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b="1" dirty="0">
                <a:solidFill>
                  <a:schemeClr val="bg1"/>
                </a:solidFill>
                <a:latin typeface="Helvetica" pitchFamily="2" charset="0"/>
              </a:rPr>
              <a:t>Introducing: The Chi-Square Test</a:t>
            </a:r>
          </a:p>
          <a:p>
            <a:endParaRPr lang="en-US" sz="2400" dirty="0">
              <a:solidFill>
                <a:schemeClr val="bg1"/>
              </a:solidFill>
              <a:latin typeface="Helvetica" pitchFamily="2" charset="0"/>
            </a:endParaRPr>
          </a:p>
          <a:p>
            <a:pPr marL="342900" indent="-342900">
              <a:buFont typeface="Arial" panose="020B0604020202020204" pitchFamily="34" charset="0"/>
              <a:buChar char="•"/>
            </a:pPr>
            <a:r>
              <a:rPr lang="en-US" sz="2400" dirty="0">
                <a:solidFill>
                  <a:schemeClr val="bg1"/>
                </a:solidFill>
                <a:latin typeface="Helvetica" pitchFamily="2" charset="0"/>
              </a:rPr>
              <a:t>The Chi-Square Test (X^2)  is a test for comparing distributions of categorical variables</a:t>
            </a:r>
          </a:p>
          <a:p>
            <a:pPr marL="342900" indent="-342900">
              <a:buFont typeface="Arial" panose="020B0604020202020204" pitchFamily="34" charset="0"/>
              <a:buChar char="•"/>
            </a:pPr>
            <a:endParaRPr lang="en-US" sz="2400" dirty="0">
              <a:solidFill>
                <a:schemeClr val="bg1"/>
              </a:solidFill>
              <a:latin typeface="Helvetica" pitchFamily="2" charset="0"/>
            </a:endParaRPr>
          </a:p>
          <a:p>
            <a:pPr marL="342900" indent="-342900">
              <a:buFont typeface="Arial" panose="020B0604020202020204" pitchFamily="34" charset="0"/>
              <a:buChar char="•"/>
            </a:pPr>
            <a:r>
              <a:rPr lang="en-US" sz="2400" dirty="0">
                <a:solidFill>
                  <a:schemeClr val="bg1"/>
                </a:solidFill>
                <a:latin typeface="Helvetica" pitchFamily="2" charset="0"/>
              </a:rPr>
              <a:t>It works by comparing counts of each category and seeing if they differ from a preconceived “expected amount”</a:t>
            </a:r>
          </a:p>
          <a:p>
            <a:pPr marL="342900" indent="-342900">
              <a:buFont typeface="Arial" panose="020B0604020202020204" pitchFamily="34" charset="0"/>
              <a:buChar char="•"/>
            </a:pPr>
            <a:endParaRPr lang="en-US" sz="2400" dirty="0">
              <a:solidFill>
                <a:schemeClr val="bg1"/>
              </a:solidFill>
              <a:latin typeface="Helvetica" pitchFamily="2" charset="0"/>
            </a:endParaRPr>
          </a:p>
          <a:p>
            <a:pPr marL="342900" indent="-342900">
              <a:buFont typeface="Arial" panose="020B0604020202020204" pitchFamily="34" charset="0"/>
              <a:buChar char="•"/>
            </a:pPr>
            <a:r>
              <a:rPr lang="en-US" sz="2400" dirty="0">
                <a:solidFill>
                  <a:schemeClr val="bg1"/>
                </a:solidFill>
                <a:latin typeface="Helvetica" pitchFamily="2" charset="0"/>
              </a:rPr>
              <a:t>The Null Hypothesis is always: “The proportions are all equal” and The Alternative Hypothesis is always “The proportions are not all equal”</a:t>
            </a:r>
          </a:p>
          <a:p>
            <a:pPr marL="342900" indent="-342900">
              <a:buFont typeface="Arial" panose="020B0604020202020204" pitchFamily="34" charset="0"/>
              <a:buChar char="•"/>
            </a:pPr>
            <a:endParaRPr lang="en-US" sz="2400" dirty="0">
              <a:solidFill>
                <a:schemeClr val="bg1"/>
              </a:solidFill>
              <a:latin typeface="Helvetica" pitchFamily="2" charset="0"/>
            </a:endParaRPr>
          </a:p>
          <a:p>
            <a:pPr marL="342900" indent="-342900">
              <a:buFont typeface="Arial" panose="020B0604020202020204" pitchFamily="34" charset="0"/>
              <a:buChar char="•"/>
            </a:pPr>
            <a:r>
              <a:rPr lang="en-US" sz="2400" dirty="0">
                <a:solidFill>
                  <a:schemeClr val="bg1"/>
                </a:solidFill>
                <a:latin typeface="Helvetica" pitchFamily="2" charset="0"/>
              </a:rPr>
              <a:t>This test outputs a p-value (just like Z and T tests)</a:t>
            </a:r>
          </a:p>
        </p:txBody>
      </p:sp>
      <p:pic>
        <p:nvPicPr>
          <p:cNvPr id="6" name="Picture 5">
            <a:extLst>
              <a:ext uri="{FF2B5EF4-FFF2-40B4-BE49-F238E27FC236}">
                <a16:creationId xmlns:a16="http://schemas.microsoft.com/office/drawing/2014/main" id="{7A3A98EE-050F-0939-6044-17F9AD463993}"/>
              </a:ext>
            </a:extLst>
          </p:cNvPr>
          <p:cNvPicPr>
            <a:picLocks noChangeAspect="1"/>
          </p:cNvPicPr>
          <p:nvPr/>
        </p:nvPicPr>
        <p:blipFill>
          <a:blip r:embed="rId2"/>
          <a:stretch>
            <a:fillRect/>
          </a:stretch>
        </p:blipFill>
        <p:spPr>
          <a:xfrm>
            <a:off x="8300242" y="1841243"/>
            <a:ext cx="3392799" cy="1170432"/>
          </a:xfrm>
          <a:prstGeom prst="rect">
            <a:avLst/>
          </a:prstGeom>
          <a:ln w="25400">
            <a:noFill/>
          </a:ln>
        </p:spPr>
      </p:pic>
    </p:spTree>
    <p:extLst>
      <p:ext uri="{BB962C8B-B14F-4D97-AF65-F5344CB8AC3E}">
        <p14:creationId xmlns:p14="http://schemas.microsoft.com/office/powerpoint/2010/main" val="4067586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654949" y="176618"/>
            <a:ext cx="10515600" cy="1325563"/>
          </a:xfrm>
        </p:spPr>
        <p:txBody>
          <a:bodyPr>
            <a:normAutofit/>
          </a:bodyPr>
          <a:lstStyle/>
          <a:p>
            <a:r>
              <a:rPr lang="en-US" sz="3600" dirty="0">
                <a:solidFill>
                  <a:schemeClr val="bg1"/>
                </a:solidFill>
                <a:latin typeface="Helvetica" pitchFamily="2" charset="0"/>
              </a:rPr>
              <a:t>What are the conditions for using a Chi-Sq Test ?</a:t>
            </a:r>
          </a:p>
        </p:txBody>
      </p:sp>
      <p:sp>
        <p:nvSpPr>
          <p:cNvPr id="3" name="TextBox 2">
            <a:extLst>
              <a:ext uri="{FF2B5EF4-FFF2-40B4-BE49-F238E27FC236}">
                <a16:creationId xmlns:a16="http://schemas.microsoft.com/office/drawing/2014/main" id="{FD0AFBD4-F079-FCCA-4F36-14BE980953A6}"/>
              </a:ext>
            </a:extLst>
          </p:cNvPr>
          <p:cNvSpPr txBox="1"/>
          <p:nvPr/>
        </p:nvSpPr>
        <p:spPr>
          <a:xfrm>
            <a:off x="7288414" y="6550223"/>
            <a:ext cx="4903586" cy="307777"/>
          </a:xfrm>
          <a:prstGeom prst="rect">
            <a:avLst/>
          </a:prstGeom>
          <a:noFill/>
        </p:spPr>
        <p:txBody>
          <a:bodyPr wrap="none" rtlCol="0">
            <a:spAutoFit/>
          </a:bodyPr>
          <a:lstStyle/>
          <a:p>
            <a:r>
              <a:rPr lang="en-US" sz="1400" dirty="0"/>
              <a:t>Source: https://www.statology.org/chi-square-test-assumptions/</a:t>
            </a:r>
          </a:p>
        </p:txBody>
      </p:sp>
      <p:sp>
        <p:nvSpPr>
          <p:cNvPr id="5" name="Rounded Rectangle 4">
            <a:extLst>
              <a:ext uri="{FF2B5EF4-FFF2-40B4-BE49-F238E27FC236}">
                <a16:creationId xmlns:a16="http://schemas.microsoft.com/office/drawing/2014/main" id="{97AF3152-E3BD-AAFB-CA2D-58736CAF30FB}"/>
              </a:ext>
            </a:extLst>
          </p:cNvPr>
          <p:cNvSpPr/>
          <p:nvPr/>
        </p:nvSpPr>
        <p:spPr>
          <a:xfrm>
            <a:off x="654949" y="1502182"/>
            <a:ext cx="2633681" cy="4417355"/>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latin typeface="Helvetica" pitchFamily="2" charset="0"/>
              </a:rPr>
              <a:t>Both Variables are Categorical</a:t>
            </a:r>
          </a:p>
          <a:p>
            <a:pPr algn="ctr"/>
            <a:endParaRPr lang="en-US" sz="2000" dirty="0">
              <a:solidFill>
                <a:schemeClr val="bg1"/>
              </a:solidFill>
              <a:latin typeface="Helvetica" pitchFamily="2" charset="0"/>
            </a:endParaRPr>
          </a:p>
          <a:p>
            <a:pPr algn="ctr"/>
            <a:r>
              <a:rPr lang="en-US" sz="2000" dirty="0">
                <a:solidFill>
                  <a:schemeClr val="bg1"/>
                </a:solidFill>
                <a:latin typeface="Helvetica" pitchFamily="2" charset="0"/>
              </a:rPr>
              <a:t>We can check this off because “state” and “body camera” are</a:t>
            </a: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p:txBody>
      </p:sp>
      <p:sp>
        <p:nvSpPr>
          <p:cNvPr id="6" name="Rounded Rectangle 5">
            <a:extLst>
              <a:ext uri="{FF2B5EF4-FFF2-40B4-BE49-F238E27FC236}">
                <a16:creationId xmlns:a16="http://schemas.microsoft.com/office/drawing/2014/main" id="{0DD2DA59-7ABB-2C71-A2A8-763784F9536A}"/>
              </a:ext>
            </a:extLst>
          </p:cNvPr>
          <p:cNvSpPr/>
          <p:nvPr/>
        </p:nvSpPr>
        <p:spPr>
          <a:xfrm>
            <a:off x="3416753" y="1502182"/>
            <a:ext cx="2633681" cy="4417355"/>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latin typeface="Helvetica" pitchFamily="2" charset="0"/>
              </a:rPr>
              <a:t>Independent Observations</a:t>
            </a:r>
          </a:p>
          <a:p>
            <a:pPr algn="ctr"/>
            <a:endParaRPr lang="en-US" sz="2000" b="1" dirty="0">
              <a:solidFill>
                <a:schemeClr val="bg1"/>
              </a:solidFill>
              <a:latin typeface="Helvetica" pitchFamily="2" charset="0"/>
            </a:endParaRPr>
          </a:p>
          <a:p>
            <a:pPr algn="ctr"/>
            <a:r>
              <a:rPr lang="en-US" sz="2000" dirty="0">
                <a:solidFill>
                  <a:schemeClr val="bg1"/>
                </a:solidFill>
                <a:latin typeface="Helvetica" pitchFamily="2" charset="0"/>
              </a:rPr>
              <a:t>We know our observations to be independent as none of them meaningfully increase the probability of others (within the scope of this project)</a:t>
            </a:r>
          </a:p>
        </p:txBody>
      </p:sp>
      <p:sp>
        <p:nvSpPr>
          <p:cNvPr id="7" name="Rounded Rectangle 6">
            <a:extLst>
              <a:ext uri="{FF2B5EF4-FFF2-40B4-BE49-F238E27FC236}">
                <a16:creationId xmlns:a16="http://schemas.microsoft.com/office/drawing/2014/main" id="{F31A4A9F-1661-4B08-F339-DB13C0644AF7}"/>
              </a:ext>
            </a:extLst>
          </p:cNvPr>
          <p:cNvSpPr/>
          <p:nvPr/>
        </p:nvSpPr>
        <p:spPr>
          <a:xfrm>
            <a:off x="6178557" y="1502182"/>
            <a:ext cx="2633681" cy="4417355"/>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latin typeface="Helvetica" pitchFamily="2" charset="0"/>
              </a:rPr>
              <a:t>Mutually Exclusive Categories</a:t>
            </a:r>
          </a:p>
          <a:p>
            <a:pPr algn="ctr"/>
            <a:endParaRPr lang="en-US" sz="2000" dirty="0">
              <a:solidFill>
                <a:schemeClr val="bg1"/>
              </a:solidFill>
              <a:latin typeface="Helvetica" pitchFamily="2" charset="0"/>
            </a:endParaRPr>
          </a:p>
          <a:p>
            <a:pPr algn="ctr"/>
            <a:r>
              <a:rPr lang="en-US" sz="2000" dirty="0">
                <a:solidFill>
                  <a:schemeClr val="bg1"/>
                </a:solidFill>
                <a:latin typeface="Helvetica" pitchFamily="2" charset="0"/>
              </a:rPr>
              <a:t>Satisfied</a:t>
            </a: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p:txBody>
      </p:sp>
      <p:sp>
        <p:nvSpPr>
          <p:cNvPr id="8" name="Rounded Rectangle 7">
            <a:extLst>
              <a:ext uri="{FF2B5EF4-FFF2-40B4-BE49-F238E27FC236}">
                <a16:creationId xmlns:a16="http://schemas.microsoft.com/office/drawing/2014/main" id="{3FD4953B-B8EC-9ADB-9150-EE6D0A4E3415}"/>
              </a:ext>
            </a:extLst>
          </p:cNvPr>
          <p:cNvSpPr/>
          <p:nvPr/>
        </p:nvSpPr>
        <p:spPr>
          <a:xfrm>
            <a:off x="8940361" y="1502181"/>
            <a:ext cx="2633681" cy="4417355"/>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latin typeface="Helvetica" pitchFamily="2" charset="0"/>
              </a:rPr>
              <a:t>Expected value of cells should be 5 or greater in at least 80% of cells</a:t>
            </a:r>
          </a:p>
          <a:p>
            <a:pPr algn="ctr"/>
            <a:endParaRPr lang="en-US" sz="2000" dirty="0">
              <a:solidFill>
                <a:schemeClr val="bg1"/>
              </a:solidFill>
              <a:latin typeface="Helvetica" pitchFamily="2" charset="0"/>
            </a:endParaRPr>
          </a:p>
          <a:p>
            <a:pPr algn="ctr"/>
            <a:r>
              <a:rPr lang="en-US" sz="2000" dirty="0">
                <a:solidFill>
                  <a:schemeClr val="bg1"/>
                </a:solidFill>
                <a:latin typeface="Helvetica" pitchFamily="2" charset="0"/>
              </a:rPr>
              <a:t>Let’s talk about that…</a:t>
            </a: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p:txBody>
      </p:sp>
    </p:spTree>
    <p:extLst>
      <p:ext uri="{BB962C8B-B14F-4D97-AF65-F5344CB8AC3E}">
        <p14:creationId xmlns:p14="http://schemas.microsoft.com/office/powerpoint/2010/main" val="2983967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685800" y="23020"/>
            <a:ext cx="10515600" cy="1325563"/>
          </a:xfrm>
        </p:spPr>
        <p:txBody>
          <a:bodyPr>
            <a:normAutofit/>
          </a:bodyPr>
          <a:lstStyle/>
          <a:p>
            <a:r>
              <a:rPr lang="en-US" sz="4000" dirty="0">
                <a:solidFill>
                  <a:schemeClr val="bg1"/>
                </a:solidFill>
                <a:latin typeface="Helvetica" pitchFamily="2" charset="0"/>
              </a:rPr>
              <a:t>Conditions for using a Chi-Sq Test</a:t>
            </a:r>
          </a:p>
        </p:txBody>
      </p:sp>
      <p:sp>
        <p:nvSpPr>
          <p:cNvPr id="3" name="TextBox 2">
            <a:extLst>
              <a:ext uri="{FF2B5EF4-FFF2-40B4-BE49-F238E27FC236}">
                <a16:creationId xmlns:a16="http://schemas.microsoft.com/office/drawing/2014/main" id="{FD0AFBD4-F079-FCCA-4F36-14BE980953A6}"/>
              </a:ext>
            </a:extLst>
          </p:cNvPr>
          <p:cNvSpPr txBox="1"/>
          <p:nvPr/>
        </p:nvSpPr>
        <p:spPr>
          <a:xfrm>
            <a:off x="7288414" y="6550223"/>
            <a:ext cx="4903586" cy="307777"/>
          </a:xfrm>
          <a:prstGeom prst="rect">
            <a:avLst/>
          </a:prstGeom>
          <a:noFill/>
        </p:spPr>
        <p:txBody>
          <a:bodyPr wrap="none" rtlCol="0">
            <a:spAutoFit/>
          </a:bodyPr>
          <a:lstStyle/>
          <a:p>
            <a:r>
              <a:rPr lang="en-US" sz="1400" dirty="0"/>
              <a:t>Source: https://www.statology.org/chi-square-test-assumptions/</a:t>
            </a:r>
          </a:p>
        </p:txBody>
      </p:sp>
      <p:sp>
        <p:nvSpPr>
          <p:cNvPr id="5" name="AutoShape 2">
            <a:extLst>
              <a:ext uri="{FF2B5EF4-FFF2-40B4-BE49-F238E27FC236}">
                <a16:creationId xmlns:a16="http://schemas.microsoft.com/office/drawing/2014/main" id="{033924C3-2224-27A7-E3B7-AC6898F74CE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a:extLst>
              <a:ext uri="{FF2B5EF4-FFF2-40B4-BE49-F238E27FC236}">
                <a16:creationId xmlns:a16="http://schemas.microsoft.com/office/drawing/2014/main" id="{27BE0490-7CEB-9929-A376-AF78AA7A790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a:extLst>
              <a:ext uri="{FF2B5EF4-FFF2-40B4-BE49-F238E27FC236}">
                <a16:creationId xmlns:a16="http://schemas.microsoft.com/office/drawing/2014/main" id="{1E2B74BC-376D-90FF-747E-7B976D2F316E}"/>
              </a:ext>
            </a:extLst>
          </p:cNvPr>
          <p:cNvSpPr>
            <a:spLocks noChangeAspect="1" noChangeArrowheads="1"/>
          </p:cNvSpPr>
          <p:nvPr/>
        </p:nvSpPr>
        <p:spPr bwMode="auto">
          <a:xfrm>
            <a:off x="7737231" y="3276599"/>
            <a:ext cx="2895599" cy="2895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052B3635-917D-9CD4-414D-0E1743C64AD6}"/>
              </a:ext>
            </a:extLst>
          </p:cNvPr>
          <p:cNvPicPr>
            <a:picLocks noChangeAspect="1"/>
          </p:cNvPicPr>
          <p:nvPr/>
        </p:nvPicPr>
        <p:blipFill rotWithShape="1">
          <a:blip r:embed="rId2"/>
          <a:srcRect t="6587" r="2080" b="10804"/>
          <a:stretch/>
        </p:blipFill>
        <p:spPr>
          <a:xfrm>
            <a:off x="5190385" y="2230893"/>
            <a:ext cx="6529755" cy="3399692"/>
          </a:xfrm>
          <a:prstGeom prst="rect">
            <a:avLst/>
          </a:prstGeom>
        </p:spPr>
      </p:pic>
      <p:sp>
        <p:nvSpPr>
          <p:cNvPr id="8" name="Rounded Rectangle 7">
            <a:extLst>
              <a:ext uri="{FF2B5EF4-FFF2-40B4-BE49-F238E27FC236}">
                <a16:creationId xmlns:a16="http://schemas.microsoft.com/office/drawing/2014/main" id="{A829699F-1C97-779F-94DB-C62EBE8CD458}"/>
              </a:ext>
            </a:extLst>
          </p:cNvPr>
          <p:cNvSpPr/>
          <p:nvPr/>
        </p:nvSpPr>
        <p:spPr>
          <a:xfrm>
            <a:off x="471860" y="1258074"/>
            <a:ext cx="4500654" cy="5254821"/>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chemeClr val="bg1"/>
                </a:solidFill>
              </a:rPr>
              <a:t>We can see in our previous graphs that all our states have at least n=33 observations and the mean of </a:t>
            </a:r>
            <a:r>
              <a:rPr lang="en-US" sz="2000" dirty="0" err="1">
                <a:solidFill>
                  <a:schemeClr val="bg1"/>
                </a:solidFill>
              </a:rPr>
              <a:t>stbcp</a:t>
            </a:r>
            <a:r>
              <a:rPr lang="en-US" sz="2000" dirty="0">
                <a:solidFill>
                  <a:schemeClr val="bg1"/>
                </a:solidFill>
              </a:rPr>
              <a:t> is 0.144. </a:t>
            </a:r>
          </a:p>
          <a:p>
            <a:pPr algn="ctr"/>
            <a:endParaRPr lang="en-US" sz="2000" dirty="0">
              <a:solidFill>
                <a:schemeClr val="bg1"/>
              </a:solidFill>
            </a:endParaRPr>
          </a:p>
          <a:p>
            <a:pPr algn="ctr"/>
            <a:r>
              <a:rPr lang="en-US" sz="2000" dirty="0">
                <a:solidFill>
                  <a:schemeClr val="bg1"/>
                </a:solidFill>
              </a:rPr>
              <a:t>So, for the smallest number of state observations (AK) </a:t>
            </a:r>
          </a:p>
          <a:p>
            <a:pPr algn="ctr"/>
            <a:r>
              <a:rPr lang="en-US" sz="2000" dirty="0">
                <a:solidFill>
                  <a:schemeClr val="bg1"/>
                </a:solidFill>
              </a:rPr>
              <a:t>0.144*33= 4.752</a:t>
            </a:r>
          </a:p>
          <a:p>
            <a:pPr algn="ctr"/>
            <a:endParaRPr lang="en-US" sz="2000" dirty="0">
              <a:solidFill>
                <a:schemeClr val="bg1"/>
              </a:solidFill>
            </a:endParaRPr>
          </a:p>
          <a:p>
            <a:pPr algn="ctr"/>
            <a:r>
              <a:rPr lang="en-US" sz="2000" dirty="0">
                <a:solidFill>
                  <a:schemeClr val="bg1"/>
                </a:solidFill>
              </a:rPr>
              <a:t>The rest of the states all have larger observation numbers (next smallest is 39), so we can say that 80%  of our data easily passes this threshold of 5.</a:t>
            </a:r>
          </a:p>
        </p:txBody>
      </p:sp>
    </p:spTree>
    <p:extLst>
      <p:ext uri="{BB962C8B-B14F-4D97-AF65-F5344CB8AC3E}">
        <p14:creationId xmlns:p14="http://schemas.microsoft.com/office/powerpoint/2010/main" val="4183306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685800" y="23020"/>
            <a:ext cx="10515600" cy="1325563"/>
          </a:xfrm>
        </p:spPr>
        <p:txBody>
          <a:bodyPr>
            <a:normAutofit/>
          </a:bodyPr>
          <a:lstStyle/>
          <a:p>
            <a:pPr algn="ctr"/>
            <a:r>
              <a:rPr lang="en-US" sz="4000" dirty="0">
                <a:solidFill>
                  <a:schemeClr val="bg1"/>
                </a:solidFill>
              </a:rPr>
              <a:t>The Results</a:t>
            </a:r>
          </a:p>
        </p:txBody>
      </p:sp>
      <p:sp>
        <p:nvSpPr>
          <p:cNvPr id="3" name="TextBox 2">
            <a:extLst>
              <a:ext uri="{FF2B5EF4-FFF2-40B4-BE49-F238E27FC236}">
                <a16:creationId xmlns:a16="http://schemas.microsoft.com/office/drawing/2014/main" id="{FD0AFBD4-F079-FCCA-4F36-14BE980953A6}"/>
              </a:ext>
            </a:extLst>
          </p:cNvPr>
          <p:cNvSpPr txBox="1"/>
          <p:nvPr/>
        </p:nvSpPr>
        <p:spPr>
          <a:xfrm>
            <a:off x="7288414" y="6550223"/>
            <a:ext cx="4903586" cy="307777"/>
          </a:xfrm>
          <a:prstGeom prst="rect">
            <a:avLst/>
          </a:prstGeom>
          <a:noFill/>
        </p:spPr>
        <p:txBody>
          <a:bodyPr wrap="none" rtlCol="0">
            <a:spAutoFit/>
          </a:bodyPr>
          <a:lstStyle/>
          <a:p>
            <a:r>
              <a:rPr lang="en-US" sz="1400" dirty="0"/>
              <a:t>Source: https://www.statology.org/chi-square-test-assumptions/</a:t>
            </a:r>
          </a:p>
        </p:txBody>
      </p:sp>
      <p:sp>
        <p:nvSpPr>
          <p:cNvPr id="5" name="AutoShape 2">
            <a:extLst>
              <a:ext uri="{FF2B5EF4-FFF2-40B4-BE49-F238E27FC236}">
                <a16:creationId xmlns:a16="http://schemas.microsoft.com/office/drawing/2014/main" id="{033924C3-2224-27A7-E3B7-AC6898F74CE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a:extLst>
              <a:ext uri="{FF2B5EF4-FFF2-40B4-BE49-F238E27FC236}">
                <a16:creationId xmlns:a16="http://schemas.microsoft.com/office/drawing/2014/main" id="{27BE0490-7CEB-9929-A376-AF78AA7A790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a:extLst>
              <a:ext uri="{FF2B5EF4-FFF2-40B4-BE49-F238E27FC236}">
                <a16:creationId xmlns:a16="http://schemas.microsoft.com/office/drawing/2014/main" id="{1E2B74BC-376D-90FF-747E-7B976D2F316E}"/>
              </a:ext>
            </a:extLst>
          </p:cNvPr>
          <p:cNvSpPr>
            <a:spLocks noChangeAspect="1" noChangeArrowheads="1"/>
          </p:cNvSpPr>
          <p:nvPr/>
        </p:nvSpPr>
        <p:spPr bwMode="auto">
          <a:xfrm>
            <a:off x="7737231" y="3276599"/>
            <a:ext cx="2895599" cy="2895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689B6640-EE4C-286B-072C-C12D3C245FAB}"/>
              </a:ext>
            </a:extLst>
          </p:cNvPr>
          <p:cNvPicPr>
            <a:picLocks noChangeAspect="1"/>
          </p:cNvPicPr>
          <p:nvPr/>
        </p:nvPicPr>
        <p:blipFill>
          <a:blip r:embed="rId2"/>
          <a:stretch>
            <a:fillRect/>
          </a:stretch>
        </p:blipFill>
        <p:spPr>
          <a:xfrm>
            <a:off x="1666701" y="1427510"/>
            <a:ext cx="8858598" cy="4612579"/>
          </a:xfrm>
          <a:prstGeom prst="rect">
            <a:avLst/>
          </a:prstGeom>
          <a:ln w="31750">
            <a:solidFill>
              <a:srgbClr val="C00000"/>
            </a:solidFill>
          </a:ln>
        </p:spPr>
      </p:pic>
    </p:spTree>
    <p:extLst>
      <p:ext uri="{BB962C8B-B14F-4D97-AF65-F5344CB8AC3E}">
        <p14:creationId xmlns:p14="http://schemas.microsoft.com/office/powerpoint/2010/main" val="2094093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0BA9D-0DFB-EE75-8F05-265529606CEC}"/>
              </a:ext>
            </a:extLst>
          </p:cNvPr>
          <p:cNvSpPr>
            <a:spLocks noGrp="1"/>
          </p:cNvSpPr>
          <p:nvPr>
            <p:ph type="title"/>
          </p:nvPr>
        </p:nvSpPr>
        <p:spPr>
          <a:xfrm>
            <a:off x="838200" y="2766218"/>
            <a:ext cx="10515600" cy="1325563"/>
          </a:xfrm>
        </p:spPr>
        <p:txBody>
          <a:bodyPr>
            <a:normAutofit/>
          </a:bodyPr>
          <a:lstStyle/>
          <a:p>
            <a:pPr algn="ctr"/>
            <a:r>
              <a:rPr lang="en-US" sz="5400" b="1" dirty="0">
                <a:solidFill>
                  <a:schemeClr val="bg1"/>
                </a:solidFill>
                <a:latin typeface="Helvetica" pitchFamily="2" charset="0"/>
              </a:rPr>
              <a:t>Questions?</a:t>
            </a:r>
          </a:p>
        </p:txBody>
      </p:sp>
    </p:spTree>
    <p:extLst>
      <p:ext uri="{BB962C8B-B14F-4D97-AF65-F5344CB8AC3E}">
        <p14:creationId xmlns:p14="http://schemas.microsoft.com/office/powerpoint/2010/main" val="1301365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lstStyle/>
          <a:p>
            <a:r>
              <a:rPr lang="en-US" dirty="0">
                <a:solidFill>
                  <a:schemeClr val="bg1"/>
                </a:solidFill>
                <a:latin typeface="Helvetica" pitchFamily="2" charset="0"/>
              </a:rPr>
              <a:t>Univariate Analysis #1: Race</a:t>
            </a:r>
          </a:p>
        </p:txBody>
      </p:sp>
      <p:pic>
        <p:nvPicPr>
          <p:cNvPr id="6" name="Content Placeholder 4">
            <a:extLst>
              <a:ext uri="{FF2B5EF4-FFF2-40B4-BE49-F238E27FC236}">
                <a16:creationId xmlns:a16="http://schemas.microsoft.com/office/drawing/2014/main" id="{8185E49C-2E4B-0529-A1FA-6D68222CDC05}"/>
              </a:ext>
            </a:extLst>
          </p:cNvPr>
          <p:cNvPicPr>
            <a:picLocks noChangeAspect="1"/>
          </p:cNvPicPr>
          <p:nvPr/>
        </p:nvPicPr>
        <p:blipFill>
          <a:blip r:embed="rId2"/>
          <a:stretch>
            <a:fillRect/>
          </a:stretch>
        </p:blipFill>
        <p:spPr>
          <a:xfrm>
            <a:off x="2573867" y="1561888"/>
            <a:ext cx="7044266" cy="4930987"/>
          </a:xfrm>
          <a:prstGeom prst="rect">
            <a:avLst/>
          </a:prstGeom>
        </p:spPr>
      </p:pic>
    </p:spTree>
    <p:extLst>
      <p:ext uri="{BB962C8B-B14F-4D97-AF65-F5344CB8AC3E}">
        <p14:creationId xmlns:p14="http://schemas.microsoft.com/office/powerpoint/2010/main" val="239653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lstStyle/>
          <a:p>
            <a:r>
              <a:rPr lang="en-US" dirty="0">
                <a:solidFill>
                  <a:schemeClr val="bg1"/>
                </a:solidFill>
                <a:latin typeface="Helvetica" pitchFamily="2" charset="0"/>
              </a:rPr>
              <a:t>Univariate Analysis #2: Manner of Death</a:t>
            </a:r>
          </a:p>
        </p:txBody>
      </p:sp>
      <p:pic>
        <p:nvPicPr>
          <p:cNvPr id="2" name="Content Placeholder 4">
            <a:extLst>
              <a:ext uri="{FF2B5EF4-FFF2-40B4-BE49-F238E27FC236}">
                <a16:creationId xmlns:a16="http://schemas.microsoft.com/office/drawing/2014/main" id="{AE2ADBE0-2F56-9428-0303-C36C36A47247}"/>
              </a:ext>
            </a:extLst>
          </p:cNvPr>
          <p:cNvPicPr>
            <a:picLocks noGrp="1" noChangeAspect="1"/>
          </p:cNvPicPr>
          <p:nvPr>
            <p:ph idx="1"/>
          </p:nvPr>
        </p:nvPicPr>
        <p:blipFill>
          <a:blip r:embed="rId2"/>
          <a:stretch>
            <a:fillRect/>
          </a:stretch>
        </p:blipFill>
        <p:spPr>
          <a:xfrm>
            <a:off x="2683553" y="1561888"/>
            <a:ext cx="6824894" cy="4930987"/>
          </a:xfrm>
          <a:prstGeom prst="rect">
            <a:avLst/>
          </a:prstGeom>
        </p:spPr>
      </p:pic>
    </p:spTree>
    <p:extLst>
      <p:ext uri="{BB962C8B-B14F-4D97-AF65-F5344CB8AC3E}">
        <p14:creationId xmlns:p14="http://schemas.microsoft.com/office/powerpoint/2010/main" val="257016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lstStyle/>
          <a:p>
            <a:r>
              <a:rPr lang="en-US" dirty="0">
                <a:solidFill>
                  <a:schemeClr val="bg1"/>
                </a:solidFill>
                <a:latin typeface="Helvetica" pitchFamily="2" charset="0"/>
              </a:rPr>
              <a:t>Univariate Analysis #3: Threat Level</a:t>
            </a:r>
          </a:p>
        </p:txBody>
      </p:sp>
      <p:pic>
        <p:nvPicPr>
          <p:cNvPr id="7" name="Content Placeholder 4">
            <a:extLst>
              <a:ext uri="{FF2B5EF4-FFF2-40B4-BE49-F238E27FC236}">
                <a16:creationId xmlns:a16="http://schemas.microsoft.com/office/drawing/2014/main" id="{40539E39-01AF-5876-59EA-68880239D65B}"/>
              </a:ext>
            </a:extLst>
          </p:cNvPr>
          <p:cNvPicPr>
            <a:picLocks noChangeAspect="1"/>
          </p:cNvPicPr>
          <p:nvPr/>
        </p:nvPicPr>
        <p:blipFill>
          <a:blip r:embed="rId2"/>
          <a:stretch>
            <a:fillRect/>
          </a:stretch>
        </p:blipFill>
        <p:spPr>
          <a:xfrm>
            <a:off x="2730138" y="1561888"/>
            <a:ext cx="6731724" cy="4930987"/>
          </a:xfrm>
          <a:prstGeom prst="rect">
            <a:avLst/>
          </a:prstGeom>
        </p:spPr>
      </p:pic>
    </p:spTree>
    <p:extLst>
      <p:ext uri="{BB962C8B-B14F-4D97-AF65-F5344CB8AC3E}">
        <p14:creationId xmlns:p14="http://schemas.microsoft.com/office/powerpoint/2010/main" val="338266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lstStyle/>
          <a:p>
            <a:r>
              <a:rPr lang="en-US" dirty="0">
                <a:solidFill>
                  <a:schemeClr val="bg1"/>
                </a:solidFill>
                <a:latin typeface="Helvetica" pitchFamily="2" charset="0"/>
              </a:rPr>
              <a:t>Univariate Analysis #4: Age</a:t>
            </a:r>
          </a:p>
        </p:txBody>
      </p:sp>
      <p:pic>
        <p:nvPicPr>
          <p:cNvPr id="2" name="Content Placeholder 4" descr="Chart, histogram&#10;&#10;Description automatically generated">
            <a:extLst>
              <a:ext uri="{FF2B5EF4-FFF2-40B4-BE49-F238E27FC236}">
                <a16:creationId xmlns:a16="http://schemas.microsoft.com/office/drawing/2014/main" id="{64E32A40-98E5-20B9-6FC6-576AA4BC426A}"/>
              </a:ext>
            </a:extLst>
          </p:cNvPr>
          <p:cNvPicPr>
            <a:picLocks noGrp="1" noChangeAspect="1"/>
          </p:cNvPicPr>
          <p:nvPr>
            <p:ph idx="1"/>
          </p:nvPr>
        </p:nvPicPr>
        <p:blipFill>
          <a:blip r:embed="rId2"/>
          <a:stretch>
            <a:fillRect/>
          </a:stretch>
        </p:blipFill>
        <p:spPr>
          <a:xfrm>
            <a:off x="2718612" y="1561888"/>
            <a:ext cx="6754775" cy="4930987"/>
          </a:xfrm>
          <a:prstGeom prst="rect">
            <a:avLst/>
          </a:prstGeom>
        </p:spPr>
      </p:pic>
    </p:spTree>
    <p:extLst>
      <p:ext uri="{BB962C8B-B14F-4D97-AF65-F5344CB8AC3E}">
        <p14:creationId xmlns:p14="http://schemas.microsoft.com/office/powerpoint/2010/main" val="328098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lstStyle/>
          <a:p>
            <a:r>
              <a:rPr lang="en-US" dirty="0">
                <a:solidFill>
                  <a:schemeClr val="bg1"/>
                </a:solidFill>
                <a:latin typeface="Helvetica" pitchFamily="2" charset="0"/>
              </a:rPr>
              <a:t>Multivariate Analysis #1: Age and Race</a:t>
            </a:r>
          </a:p>
        </p:txBody>
      </p:sp>
      <p:pic>
        <p:nvPicPr>
          <p:cNvPr id="7" name="Content Placeholder 4">
            <a:extLst>
              <a:ext uri="{FF2B5EF4-FFF2-40B4-BE49-F238E27FC236}">
                <a16:creationId xmlns:a16="http://schemas.microsoft.com/office/drawing/2014/main" id="{8AA13E70-C2B1-8360-E9B1-F2382596C81C}"/>
              </a:ext>
            </a:extLst>
          </p:cNvPr>
          <p:cNvPicPr>
            <a:picLocks noChangeAspect="1"/>
          </p:cNvPicPr>
          <p:nvPr/>
        </p:nvPicPr>
        <p:blipFill>
          <a:blip r:embed="rId2"/>
          <a:stretch>
            <a:fillRect/>
          </a:stretch>
        </p:blipFill>
        <p:spPr>
          <a:xfrm>
            <a:off x="838200" y="1561888"/>
            <a:ext cx="7120558" cy="4930987"/>
          </a:xfrm>
          <a:prstGeom prst="rect">
            <a:avLst/>
          </a:prstGeom>
        </p:spPr>
      </p:pic>
      <p:sp>
        <p:nvSpPr>
          <p:cNvPr id="8" name="Rounded Rectangle 7">
            <a:extLst>
              <a:ext uri="{FF2B5EF4-FFF2-40B4-BE49-F238E27FC236}">
                <a16:creationId xmlns:a16="http://schemas.microsoft.com/office/drawing/2014/main" id="{7BE78196-8EFB-FB9C-C466-D126A5C13EA0}"/>
              </a:ext>
            </a:extLst>
          </p:cNvPr>
          <p:cNvSpPr/>
          <p:nvPr/>
        </p:nvSpPr>
        <p:spPr>
          <a:xfrm>
            <a:off x="8226824" y="1561888"/>
            <a:ext cx="3724544" cy="4930987"/>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latin typeface="Helvetica" pitchFamily="2" charset="0"/>
              </a:rPr>
              <a:t>We see from the boxplot below that the median age for Black people that have been killed by police is 29 years.</a:t>
            </a:r>
          </a:p>
          <a:p>
            <a:pPr algn="ctr"/>
            <a:endParaRPr lang="en-US" dirty="0">
              <a:solidFill>
                <a:schemeClr val="bg1"/>
              </a:solidFill>
              <a:latin typeface="Helvetica" pitchFamily="2" charset="0"/>
            </a:endParaRPr>
          </a:p>
          <a:p>
            <a:pPr algn="ctr"/>
            <a:r>
              <a:rPr lang="en-US" dirty="0">
                <a:solidFill>
                  <a:schemeClr val="bg1"/>
                </a:solidFill>
                <a:latin typeface="Helvetica" pitchFamily="2" charset="0"/>
              </a:rPr>
              <a:t>White people have a relatively higher median age of 35 years whereas Asian people have the highest median age of around 38 years.</a:t>
            </a:r>
          </a:p>
        </p:txBody>
      </p:sp>
    </p:spTree>
    <p:extLst>
      <p:ext uri="{BB962C8B-B14F-4D97-AF65-F5344CB8AC3E}">
        <p14:creationId xmlns:p14="http://schemas.microsoft.com/office/powerpoint/2010/main" val="254166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normAutofit/>
          </a:bodyPr>
          <a:lstStyle/>
          <a:p>
            <a:r>
              <a:rPr lang="en-US" sz="3600" dirty="0">
                <a:solidFill>
                  <a:schemeClr val="bg1"/>
                </a:solidFill>
                <a:latin typeface="Helvetica" pitchFamily="2" charset="0"/>
              </a:rPr>
              <a:t>Multivariate Analysis #2: Age and Mental Wellbeing</a:t>
            </a:r>
          </a:p>
        </p:txBody>
      </p:sp>
      <p:pic>
        <p:nvPicPr>
          <p:cNvPr id="8" name="Content Placeholder 4" descr="Chart&#10;&#10;Description automatically generated">
            <a:extLst>
              <a:ext uri="{FF2B5EF4-FFF2-40B4-BE49-F238E27FC236}">
                <a16:creationId xmlns:a16="http://schemas.microsoft.com/office/drawing/2014/main" id="{0805146A-ED3C-CFD0-73FF-8E0D21B12F28}"/>
              </a:ext>
            </a:extLst>
          </p:cNvPr>
          <p:cNvPicPr>
            <a:picLocks noChangeAspect="1"/>
          </p:cNvPicPr>
          <p:nvPr/>
        </p:nvPicPr>
        <p:blipFill>
          <a:blip r:embed="rId2"/>
          <a:stretch>
            <a:fillRect/>
          </a:stretch>
        </p:blipFill>
        <p:spPr>
          <a:xfrm>
            <a:off x="838200" y="1561888"/>
            <a:ext cx="6731724" cy="4930987"/>
          </a:xfrm>
          <a:prstGeom prst="rect">
            <a:avLst/>
          </a:prstGeom>
        </p:spPr>
      </p:pic>
      <p:sp>
        <p:nvSpPr>
          <p:cNvPr id="9" name="Rounded Rectangle 8">
            <a:extLst>
              <a:ext uri="{FF2B5EF4-FFF2-40B4-BE49-F238E27FC236}">
                <a16:creationId xmlns:a16="http://schemas.microsoft.com/office/drawing/2014/main" id="{79EE124A-25D1-545E-C4C2-C39B9718D0C6}"/>
              </a:ext>
            </a:extLst>
          </p:cNvPr>
          <p:cNvSpPr/>
          <p:nvPr/>
        </p:nvSpPr>
        <p:spPr>
          <a:xfrm>
            <a:off x="8018690" y="1561888"/>
            <a:ext cx="3724544" cy="4930987"/>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bg1"/>
              </a:solidFill>
              <a:latin typeface="Helvetica" pitchFamily="2" charset="0"/>
            </a:endParaRPr>
          </a:p>
          <a:p>
            <a:pPr algn="ctr"/>
            <a:r>
              <a:rPr lang="en-US" dirty="0">
                <a:solidFill>
                  <a:schemeClr val="bg1"/>
                </a:solidFill>
                <a:latin typeface="Helvetica" pitchFamily="2" charset="0"/>
              </a:rPr>
              <a:t>Signs of mental illness appear more frequently within the 30s age range while death by police for people age 50 and above are more common for people showing signs of mental illness.</a:t>
            </a:r>
          </a:p>
        </p:txBody>
      </p:sp>
    </p:spTree>
    <p:extLst>
      <p:ext uri="{BB962C8B-B14F-4D97-AF65-F5344CB8AC3E}">
        <p14:creationId xmlns:p14="http://schemas.microsoft.com/office/powerpoint/2010/main" val="172320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normAutofit/>
          </a:bodyPr>
          <a:lstStyle/>
          <a:p>
            <a:r>
              <a:rPr lang="en-US" sz="4000" dirty="0">
                <a:solidFill>
                  <a:schemeClr val="bg1"/>
                </a:solidFill>
                <a:latin typeface="Helvetica" pitchFamily="2" charset="0"/>
              </a:rPr>
              <a:t>Multivariate Analysis #3: Race and Gender</a:t>
            </a:r>
          </a:p>
        </p:txBody>
      </p:sp>
      <p:pic>
        <p:nvPicPr>
          <p:cNvPr id="2" name="Content Placeholder 4" descr="Chart, bar chart&#10;&#10;Description automatically generated">
            <a:extLst>
              <a:ext uri="{FF2B5EF4-FFF2-40B4-BE49-F238E27FC236}">
                <a16:creationId xmlns:a16="http://schemas.microsoft.com/office/drawing/2014/main" id="{4ADDCDF2-B420-E1EF-E774-F5BC0E4B583F}"/>
              </a:ext>
            </a:extLst>
          </p:cNvPr>
          <p:cNvPicPr>
            <a:picLocks noGrp="1" noChangeAspect="1"/>
          </p:cNvPicPr>
          <p:nvPr>
            <p:ph idx="1"/>
          </p:nvPr>
        </p:nvPicPr>
        <p:blipFill>
          <a:blip r:embed="rId2"/>
          <a:stretch>
            <a:fillRect/>
          </a:stretch>
        </p:blipFill>
        <p:spPr>
          <a:xfrm>
            <a:off x="838200" y="1561888"/>
            <a:ext cx="6920683" cy="4930987"/>
          </a:xfrm>
          <a:prstGeom prst="rect">
            <a:avLst/>
          </a:prstGeom>
        </p:spPr>
      </p:pic>
      <p:sp>
        <p:nvSpPr>
          <p:cNvPr id="3" name="Rounded Rectangle 2">
            <a:extLst>
              <a:ext uri="{FF2B5EF4-FFF2-40B4-BE49-F238E27FC236}">
                <a16:creationId xmlns:a16="http://schemas.microsoft.com/office/drawing/2014/main" id="{6B2ED5D0-D132-9C19-46F4-EDA8BDFFF759}"/>
              </a:ext>
            </a:extLst>
          </p:cNvPr>
          <p:cNvSpPr/>
          <p:nvPr/>
        </p:nvSpPr>
        <p:spPr>
          <a:xfrm>
            <a:off x="8018690" y="1561888"/>
            <a:ext cx="3724544" cy="4930987"/>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latin typeface="Helvetica" pitchFamily="2" charset="0"/>
              </a:rPr>
              <a:t>Individuals across all races that were shot and killed by police were more often men.</a:t>
            </a:r>
          </a:p>
        </p:txBody>
      </p:sp>
    </p:spTree>
    <p:extLst>
      <p:ext uri="{BB962C8B-B14F-4D97-AF65-F5344CB8AC3E}">
        <p14:creationId xmlns:p14="http://schemas.microsoft.com/office/powerpoint/2010/main" val="253438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323</TotalTime>
  <Words>1002</Words>
  <Application>Microsoft Macintosh PowerPoint</Application>
  <PresentationFormat>Widescreen</PresentationFormat>
  <Paragraphs>135</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Helvetica</vt:lpstr>
      <vt:lpstr>Office Theme</vt:lpstr>
      <vt:lpstr>Fatal Police Shootings in the United States from 2015-2022 Team 7 Midterm Exploratory Data Analysis   Alex Khater, Rajeev Koneru, Cora Martin </vt:lpstr>
      <vt:lpstr>Data Set Information</vt:lpstr>
      <vt:lpstr>Univariate Analysis #1: Race</vt:lpstr>
      <vt:lpstr>Univariate Analysis #2: Manner of Death</vt:lpstr>
      <vt:lpstr>Univariate Analysis #3: Threat Level</vt:lpstr>
      <vt:lpstr>Univariate Analysis #4: Age</vt:lpstr>
      <vt:lpstr>Multivariate Analysis #1: Age and Race</vt:lpstr>
      <vt:lpstr>Multivariate Analysis #2: Age and Mental Wellbeing</vt:lpstr>
      <vt:lpstr>Multivariate Analysis #3: Race and Gender</vt:lpstr>
      <vt:lpstr>Multivariate Analysis #4: Race and Armed Status</vt:lpstr>
      <vt:lpstr>Multivariate Analysis #5: Race and Flee Status</vt:lpstr>
      <vt:lpstr>Multivariate Analysis #5: Race and Year</vt:lpstr>
      <vt:lpstr>Time Series Analysis</vt:lpstr>
      <vt:lpstr>Time Series Analysis: Seasonality</vt:lpstr>
      <vt:lpstr>SMART Research Question</vt:lpstr>
      <vt:lpstr>Reshaping Our Data for the SMART Q</vt:lpstr>
      <vt:lpstr>A Key New Variable: stbcp</vt:lpstr>
      <vt:lpstr>Body camera status by region </vt:lpstr>
      <vt:lpstr>The variable stbcp by region</vt:lpstr>
      <vt:lpstr>How Do We Measure A Significant Difference?</vt:lpstr>
      <vt:lpstr>What are the conditions for using a Chi-Sq Test ?</vt:lpstr>
      <vt:lpstr>Conditions for using a Chi-Sq Test</vt:lpstr>
      <vt:lpstr>The Results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Fatal Police Shootings in the United States from 2015-2022 Team 7 Midterm Exploratory Data Analysis   Alex Khater, Rajeev Khoneru, Cora Martin</dc:title>
  <dc:creator>Martin, Cora</dc:creator>
  <cp:lastModifiedBy>Martin, Cora</cp:lastModifiedBy>
  <cp:revision>10</cp:revision>
  <dcterms:created xsi:type="dcterms:W3CDTF">2022-10-31T21:46:52Z</dcterms:created>
  <dcterms:modified xsi:type="dcterms:W3CDTF">2022-11-05T14:52:25Z</dcterms:modified>
</cp:coreProperties>
</file>