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57" r:id="rId3"/>
    <p:sldId id="270" r:id="rId4"/>
    <p:sldId id="271" r:id="rId5"/>
    <p:sldId id="258" r:id="rId6"/>
    <p:sldId id="272" r:id="rId7"/>
    <p:sldId id="276" r:id="rId8"/>
    <p:sldId id="274" r:id="rId9"/>
    <p:sldId id="273" r:id="rId10"/>
    <p:sldId id="275" r:id="rId11"/>
    <p:sldId id="277" r:id="rId12"/>
    <p:sldId id="278" r:id="rId13"/>
    <p:sldId id="279" r:id="rId14"/>
    <p:sldId id="28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67CA"/>
    <a:srgbClr val="2049A6"/>
    <a:srgbClr val="1F4E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882"/>
    <p:restoredTop sz="94648"/>
  </p:normalViewPr>
  <p:slideViewPr>
    <p:cSldViewPr snapToGrid="0">
      <p:cViewPr varScale="1">
        <p:scale>
          <a:sx n="74" d="100"/>
          <a:sy n="74" d="100"/>
        </p:scale>
        <p:origin x="72"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B77B6-A42E-A048-A74D-7373B9F65E74}" type="datetimeFigureOut">
              <a:rPr lang="en-US" smtClean="0"/>
              <a:t>12/10/2022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B0C7-4240-DB45-8EF7-0C3919A90BFA}" type="slidenum">
              <a:rPr lang="en-US" smtClean="0"/>
              <a:t>‹#›</a:t>
            </a:fld>
            <a:endParaRPr lang="en-US"/>
          </a:p>
        </p:txBody>
      </p:sp>
    </p:spTree>
    <p:extLst>
      <p:ext uri="{BB962C8B-B14F-4D97-AF65-F5344CB8AC3E}">
        <p14:creationId xmlns:p14="http://schemas.microsoft.com/office/powerpoint/2010/main" val="275657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1</a:t>
            </a:fld>
            <a:endParaRPr lang="en-US"/>
          </a:p>
        </p:txBody>
      </p:sp>
    </p:spTree>
    <p:extLst>
      <p:ext uri="{BB962C8B-B14F-4D97-AF65-F5344CB8AC3E}">
        <p14:creationId xmlns:p14="http://schemas.microsoft.com/office/powerpoint/2010/main" val="304743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9</a:t>
            </a:fld>
            <a:endParaRPr lang="en-US"/>
          </a:p>
        </p:txBody>
      </p:sp>
    </p:spTree>
    <p:extLst>
      <p:ext uri="{BB962C8B-B14F-4D97-AF65-F5344CB8AC3E}">
        <p14:creationId xmlns:p14="http://schemas.microsoft.com/office/powerpoint/2010/main" val="2081934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5390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89994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4557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6912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E9035-4A16-5448-9596-651BFBF89D25}"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5890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E9035-4A16-5448-9596-651BFBF89D25}"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23950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E9035-4A16-5448-9596-651BFBF89D25}"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9598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E9035-4A16-5448-9596-651BFBF89D25}"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4874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E9035-4A16-5448-9596-651BFBF89D25}"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8837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60641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14846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E9035-4A16-5448-9596-651BFBF89D25}" type="datetimeFigureOut">
              <a:rPr lang="en-US" smtClean="0"/>
              <a:t>12/10/2022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F5964-A65C-144A-8CB9-14CEA7A8A839}" type="slidenum">
              <a:rPr lang="en-US" smtClean="0"/>
              <a:t>‹#›</a:t>
            </a:fld>
            <a:endParaRPr lang="en-US"/>
          </a:p>
        </p:txBody>
      </p:sp>
    </p:spTree>
    <p:extLst>
      <p:ext uri="{BB962C8B-B14F-4D97-AF65-F5344CB8AC3E}">
        <p14:creationId xmlns:p14="http://schemas.microsoft.com/office/powerpoint/2010/main" val="2030733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563B-16B6-8EC8-3D69-945465007B81}"/>
              </a:ext>
            </a:extLst>
          </p:cNvPr>
          <p:cNvSpPr>
            <a:spLocks noGrp="1"/>
          </p:cNvSpPr>
          <p:nvPr>
            <p:ph type="ctrTitle"/>
          </p:nvPr>
        </p:nvSpPr>
        <p:spPr>
          <a:xfrm>
            <a:off x="-12034" y="4691270"/>
            <a:ext cx="11417968" cy="2166730"/>
          </a:xfrm>
        </p:spPr>
        <p:txBody>
          <a:bodyPr>
            <a:normAutofit/>
          </a:bodyPr>
          <a:lstStyle/>
          <a:p>
            <a:pPr algn="l"/>
            <a:r>
              <a:rPr lang="en-US" sz="3200" b="1" dirty="0">
                <a:latin typeface="Helvetica" pitchFamily="2" charset="0"/>
              </a:rPr>
              <a:t>Determinants of Body Camera Usage during Fatal Police Shootings in the United States (2015-2022)</a:t>
            </a:r>
            <a:br>
              <a:rPr lang="en-US" sz="3200" b="1" dirty="0">
                <a:latin typeface="Helvetica" pitchFamily="2" charset="0"/>
              </a:rPr>
            </a:br>
            <a:r>
              <a:rPr lang="en-US" sz="3200" dirty="0">
                <a:latin typeface="Helvetica" pitchFamily="2" charset="0"/>
              </a:rPr>
              <a:t>Team 7 Final Project</a:t>
            </a:r>
            <a:br>
              <a:rPr lang="en-US" sz="3200" dirty="0">
                <a:latin typeface="Helvetica" pitchFamily="2" charset="0"/>
              </a:rPr>
            </a:br>
            <a:r>
              <a:rPr lang="en-US" sz="1000" dirty="0">
                <a:latin typeface="Helvetica" pitchFamily="2" charset="0"/>
              </a:rPr>
              <a:t> </a:t>
            </a:r>
            <a:br>
              <a:rPr lang="en-US" sz="3200" dirty="0">
                <a:latin typeface="Helvetica" pitchFamily="2" charset="0"/>
              </a:rPr>
            </a:br>
            <a:r>
              <a:rPr lang="en-US" sz="1600" dirty="0">
                <a:latin typeface="Helvetica" pitchFamily="2" charset="0"/>
              </a:rPr>
              <a:t>Alex </a:t>
            </a:r>
            <a:r>
              <a:rPr lang="en-US" sz="1600" dirty="0" err="1">
                <a:latin typeface="Helvetica" pitchFamily="2" charset="0"/>
              </a:rPr>
              <a:t>Khater</a:t>
            </a:r>
            <a:r>
              <a:rPr lang="en-US" sz="1600" dirty="0">
                <a:latin typeface="Helvetica" pitchFamily="2" charset="0"/>
              </a:rPr>
              <a:t>, Rajeev </a:t>
            </a:r>
            <a:r>
              <a:rPr lang="en-US" sz="1600" dirty="0" err="1">
                <a:latin typeface="Helvetica" pitchFamily="2" charset="0"/>
              </a:rPr>
              <a:t>Koneru</a:t>
            </a:r>
            <a:r>
              <a:rPr lang="en-US" sz="1600" dirty="0">
                <a:latin typeface="Helvetica" pitchFamily="2" charset="0"/>
              </a:rPr>
              <a:t>, Cora Martin </a:t>
            </a:r>
            <a:endParaRPr lang="en-US" sz="3200" dirty="0">
              <a:latin typeface="Helvetica" pitchFamily="2" charset="0"/>
            </a:endParaRPr>
          </a:p>
        </p:txBody>
      </p:sp>
      <p:pic>
        <p:nvPicPr>
          <p:cNvPr id="6" name="Picture 5" descr="A picture containing text, dark&#10;&#10;Description automatically generated">
            <a:extLst>
              <a:ext uri="{FF2B5EF4-FFF2-40B4-BE49-F238E27FC236}">
                <a16:creationId xmlns:a16="http://schemas.microsoft.com/office/drawing/2014/main" id="{2B949554-C490-2EA7-7B38-BEFB20870457}"/>
              </a:ext>
            </a:extLst>
          </p:cNvPr>
          <p:cNvPicPr>
            <a:picLocks noChangeAspect="1"/>
          </p:cNvPicPr>
          <p:nvPr/>
        </p:nvPicPr>
        <p:blipFill>
          <a:blip r:embed="rId3"/>
          <a:stretch>
            <a:fillRect/>
          </a:stretch>
        </p:blipFill>
        <p:spPr>
          <a:xfrm>
            <a:off x="1896280" y="0"/>
            <a:ext cx="9521687" cy="5125842"/>
          </a:xfrm>
          <a:prstGeom prst="rect">
            <a:avLst/>
          </a:prstGeom>
        </p:spPr>
      </p:pic>
      <p:pic>
        <p:nvPicPr>
          <p:cNvPr id="8" name="Picture 7" descr="Shape, rectangle&#10;&#10;Description automatically generated">
            <a:extLst>
              <a:ext uri="{FF2B5EF4-FFF2-40B4-BE49-F238E27FC236}">
                <a16:creationId xmlns:a16="http://schemas.microsoft.com/office/drawing/2014/main" id="{9C16341D-94E0-B0FA-2A49-2C0ABDE18FB8}"/>
              </a:ext>
            </a:extLst>
          </p:cNvPr>
          <p:cNvPicPr>
            <a:picLocks noChangeAspect="1"/>
          </p:cNvPicPr>
          <p:nvPr/>
        </p:nvPicPr>
        <p:blipFill>
          <a:blip r:embed="rId4"/>
          <a:stretch>
            <a:fillRect/>
          </a:stretch>
        </p:blipFill>
        <p:spPr>
          <a:xfrm>
            <a:off x="0" y="-1"/>
            <a:ext cx="2055306" cy="5125841"/>
          </a:xfrm>
          <a:prstGeom prst="rect">
            <a:avLst/>
          </a:prstGeom>
        </p:spPr>
      </p:pic>
      <p:pic>
        <p:nvPicPr>
          <p:cNvPr id="10" name="Picture 9" descr="Background pattern&#10;&#10;Description automatically generated">
            <a:extLst>
              <a:ext uri="{FF2B5EF4-FFF2-40B4-BE49-F238E27FC236}">
                <a16:creationId xmlns:a16="http://schemas.microsoft.com/office/drawing/2014/main" id="{6E8E43EA-A343-10BF-AB0F-A1848B28F8DD}"/>
              </a:ext>
            </a:extLst>
          </p:cNvPr>
          <p:cNvPicPr>
            <a:picLocks noChangeAspect="1"/>
          </p:cNvPicPr>
          <p:nvPr/>
        </p:nvPicPr>
        <p:blipFill>
          <a:blip r:embed="rId5"/>
          <a:stretch>
            <a:fillRect/>
          </a:stretch>
        </p:blipFill>
        <p:spPr>
          <a:xfrm>
            <a:off x="11195716" y="-2"/>
            <a:ext cx="996283" cy="5125841"/>
          </a:xfrm>
          <a:prstGeom prst="rect">
            <a:avLst/>
          </a:prstGeom>
        </p:spPr>
      </p:pic>
    </p:spTree>
    <p:extLst>
      <p:ext uri="{BB962C8B-B14F-4D97-AF65-F5344CB8AC3E}">
        <p14:creationId xmlns:p14="http://schemas.microsoft.com/office/powerpoint/2010/main" val="279193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4CDF-CF27-8532-D9AC-66B5A20E518C}"/>
              </a:ext>
            </a:extLst>
          </p:cNvPr>
          <p:cNvSpPr>
            <a:spLocks noGrp="1"/>
          </p:cNvSpPr>
          <p:nvPr>
            <p:ph type="title"/>
          </p:nvPr>
        </p:nvSpPr>
        <p:spPr/>
        <p:txBody>
          <a:bodyPr/>
          <a:lstStyle/>
          <a:p>
            <a:r>
              <a:rPr lang="en-US" dirty="0"/>
              <a:t>Model-1</a:t>
            </a:r>
          </a:p>
        </p:txBody>
      </p:sp>
      <p:sp>
        <p:nvSpPr>
          <p:cNvPr id="3" name="Content Placeholder 2">
            <a:extLst>
              <a:ext uri="{FF2B5EF4-FFF2-40B4-BE49-F238E27FC236}">
                <a16:creationId xmlns:a16="http://schemas.microsoft.com/office/drawing/2014/main" id="{0BC0A868-4ED1-F815-D420-094CB2D062CA}"/>
              </a:ext>
            </a:extLst>
          </p:cNvPr>
          <p:cNvSpPr>
            <a:spLocks noGrp="1"/>
          </p:cNvSpPr>
          <p:nvPr>
            <p:ph idx="1"/>
          </p:nvPr>
        </p:nvSpPr>
        <p:spPr>
          <a:xfrm>
            <a:off x="8614064" y="1825625"/>
            <a:ext cx="2739736" cy="3359439"/>
          </a:xfrm>
        </p:spPr>
        <p:txBody>
          <a:bodyPr>
            <a:normAutofit fontScale="77500" lnSpcReduction="20000"/>
          </a:bodyPr>
          <a:lstStyle/>
          <a:p>
            <a:r>
              <a:rPr lang="en-US" b="0" i="0" dirty="0">
                <a:solidFill>
                  <a:srgbClr val="333333"/>
                </a:solidFill>
                <a:effectLst/>
                <a:latin typeface="Helvetica Neue"/>
              </a:rPr>
              <a:t>The VIF values for this model is within acceptable range. With an R^2 of 0.183, this model is not very good at predicting statewide body camera usage. We can see that the region variable is not helpful so we will remove it.</a:t>
            </a:r>
            <a:endParaRPr lang="en-US" dirty="0"/>
          </a:p>
        </p:txBody>
      </p:sp>
      <p:pic>
        <p:nvPicPr>
          <p:cNvPr id="5" name="Picture 4">
            <a:extLst>
              <a:ext uri="{FF2B5EF4-FFF2-40B4-BE49-F238E27FC236}">
                <a16:creationId xmlns:a16="http://schemas.microsoft.com/office/drawing/2014/main" id="{DCC12C60-42D0-0F52-49FA-F1BDC51B93FA}"/>
              </a:ext>
            </a:extLst>
          </p:cNvPr>
          <p:cNvPicPr>
            <a:picLocks noChangeAspect="1"/>
          </p:cNvPicPr>
          <p:nvPr/>
        </p:nvPicPr>
        <p:blipFill>
          <a:blip r:embed="rId2"/>
          <a:stretch>
            <a:fillRect/>
          </a:stretch>
        </p:blipFill>
        <p:spPr>
          <a:xfrm>
            <a:off x="696192" y="1267691"/>
            <a:ext cx="6840542" cy="5476617"/>
          </a:xfrm>
          <a:prstGeom prst="rect">
            <a:avLst/>
          </a:prstGeom>
        </p:spPr>
      </p:pic>
    </p:spTree>
    <p:extLst>
      <p:ext uri="{BB962C8B-B14F-4D97-AF65-F5344CB8AC3E}">
        <p14:creationId xmlns:p14="http://schemas.microsoft.com/office/powerpoint/2010/main" val="248104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72D5-0953-9BD9-2D6D-86B2A382F189}"/>
              </a:ext>
            </a:extLst>
          </p:cNvPr>
          <p:cNvSpPr>
            <a:spLocks noGrp="1"/>
          </p:cNvSpPr>
          <p:nvPr>
            <p:ph type="title"/>
          </p:nvPr>
        </p:nvSpPr>
        <p:spPr>
          <a:xfrm>
            <a:off x="838200" y="365125"/>
            <a:ext cx="10519064" cy="538884"/>
          </a:xfrm>
        </p:spPr>
        <p:txBody>
          <a:bodyPr>
            <a:normAutofit fontScale="90000"/>
          </a:bodyPr>
          <a:lstStyle/>
          <a:p>
            <a:r>
              <a:rPr lang="en-US" dirty="0"/>
              <a:t>Residual VS Fitted</a:t>
            </a:r>
          </a:p>
        </p:txBody>
      </p:sp>
      <p:pic>
        <p:nvPicPr>
          <p:cNvPr id="5" name="Content Placeholder 4">
            <a:extLst>
              <a:ext uri="{FF2B5EF4-FFF2-40B4-BE49-F238E27FC236}">
                <a16:creationId xmlns:a16="http://schemas.microsoft.com/office/drawing/2014/main" id="{F3401AC1-CCF9-DBC1-1CE7-FF32C32BCBB1}"/>
              </a:ext>
            </a:extLst>
          </p:cNvPr>
          <p:cNvPicPr>
            <a:picLocks noGrp="1" noChangeAspect="1"/>
          </p:cNvPicPr>
          <p:nvPr>
            <p:ph idx="1"/>
          </p:nvPr>
        </p:nvPicPr>
        <p:blipFill>
          <a:blip r:embed="rId2"/>
          <a:stretch>
            <a:fillRect/>
          </a:stretch>
        </p:blipFill>
        <p:spPr>
          <a:xfrm>
            <a:off x="0" y="904009"/>
            <a:ext cx="11180618" cy="5361709"/>
          </a:xfrm>
        </p:spPr>
      </p:pic>
    </p:spTree>
    <p:extLst>
      <p:ext uri="{BB962C8B-B14F-4D97-AF65-F5344CB8AC3E}">
        <p14:creationId xmlns:p14="http://schemas.microsoft.com/office/powerpoint/2010/main" val="96866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C23F-210D-818E-2E5A-CE2ECFEA4984}"/>
              </a:ext>
            </a:extLst>
          </p:cNvPr>
          <p:cNvSpPr>
            <a:spLocks noGrp="1"/>
          </p:cNvSpPr>
          <p:nvPr>
            <p:ph type="title"/>
          </p:nvPr>
        </p:nvSpPr>
        <p:spPr/>
        <p:txBody>
          <a:bodyPr/>
          <a:lstStyle/>
          <a:p>
            <a:r>
              <a:rPr lang="en-US" dirty="0"/>
              <a:t>Model-2</a:t>
            </a:r>
          </a:p>
        </p:txBody>
      </p:sp>
      <p:sp>
        <p:nvSpPr>
          <p:cNvPr id="3" name="Content Placeholder 2">
            <a:extLst>
              <a:ext uri="{FF2B5EF4-FFF2-40B4-BE49-F238E27FC236}">
                <a16:creationId xmlns:a16="http://schemas.microsoft.com/office/drawing/2014/main" id="{DF8D0B16-C93E-1497-D2B2-61A9C634C07B}"/>
              </a:ext>
            </a:extLst>
          </p:cNvPr>
          <p:cNvSpPr>
            <a:spLocks noGrp="1"/>
          </p:cNvSpPr>
          <p:nvPr>
            <p:ph idx="1"/>
          </p:nvPr>
        </p:nvSpPr>
        <p:spPr>
          <a:xfrm>
            <a:off x="7959436" y="1825625"/>
            <a:ext cx="3394364" cy="4351338"/>
          </a:xfrm>
        </p:spPr>
        <p:txBody>
          <a:bodyPr/>
          <a:lstStyle/>
          <a:p>
            <a:r>
              <a:rPr lang="en-US" b="0" i="0" dirty="0">
                <a:solidFill>
                  <a:srgbClr val="333333"/>
                </a:solidFill>
                <a:effectLst/>
                <a:latin typeface="Helvetica Neue"/>
              </a:rPr>
              <a:t>The VIF values for model 2 are all within acceptable range. With an R^2 of 0.152, this model is even worse at predicting statewide body camera usage.</a:t>
            </a:r>
            <a:endParaRPr lang="en-US" dirty="0"/>
          </a:p>
        </p:txBody>
      </p:sp>
      <p:pic>
        <p:nvPicPr>
          <p:cNvPr id="5" name="Picture 4">
            <a:extLst>
              <a:ext uri="{FF2B5EF4-FFF2-40B4-BE49-F238E27FC236}">
                <a16:creationId xmlns:a16="http://schemas.microsoft.com/office/drawing/2014/main" id="{60A638B2-4322-EA25-DDEC-2A99FBD2B709}"/>
              </a:ext>
            </a:extLst>
          </p:cNvPr>
          <p:cNvPicPr>
            <a:picLocks noChangeAspect="1"/>
          </p:cNvPicPr>
          <p:nvPr/>
        </p:nvPicPr>
        <p:blipFill>
          <a:blip r:embed="rId2"/>
          <a:stretch>
            <a:fillRect/>
          </a:stretch>
        </p:blipFill>
        <p:spPr>
          <a:xfrm>
            <a:off x="613202" y="1357200"/>
            <a:ext cx="6130498" cy="5238731"/>
          </a:xfrm>
          <a:prstGeom prst="rect">
            <a:avLst/>
          </a:prstGeom>
        </p:spPr>
      </p:pic>
    </p:spTree>
    <p:extLst>
      <p:ext uri="{BB962C8B-B14F-4D97-AF65-F5344CB8AC3E}">
        <p14:creationId xmlns:p14="http://schemas.microsoft.com/office/powerpoint/2010/main" val="173769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86F4-2070-C886-EFE7-7D8BAB87988C}"/>
              </a:ext>
            </a:extLst>
          </p:cNvPr>
          <p:cNvSpPr>
            <a:spLocks noGrp="1"/>
          </p:cNvSpPr>
          <p:nvPr>
            <p:ph type="title"/>
          </p:nvPr>
        </p:nvSpPr>
        <p:spPr/>
        <p:txBody>
          <a:bodyPr/>
          <a:lstStyle/>
          <a:p>
            <a:r>
              <a:rPr lang="en-US" dirty="0"/>
              <a:t>Model-3</a:t>
            </a:r>
          </a:p>
        </p:txBody>
      </p:sp>
      <p:sp>
        <p:nvSpPr>
          <p:cNvPr id="3" name="Content Placeholder 2">
            <a:extLst>
              <a:ext uri="{FF2B5EF4-FFF2-40B4-BE49-F238E27FC236}">
                <a16:creationId xmlns:a16="http://schemas.microsoft.com/office/drawing/2014/main" id="{043C7B3F-D84D-E4F2-212B-26A4DBC2004E}"/>
              </a:ext>
            </a:extLst>
          </p:cNvPr>
          <p:cNvSpPr>
            <a:spLocks noGrp="1"/>
          </p:cNvSpPr>
          <p:nvPr>
            <p:ph idx="1"/>
          </p:nvPr>
        </p:nvSpPr>
        <p:spPr>
          <a:xfrm>
            <a:off x="7626926" y="1825625"/>
            <a:ext cx="3726873" cy="4351338"/>
          </a:xfrm>
        </p:spPr>
        <p:txBody>
          <a:bodyPr>
            <a:normAutofit fontScale="85000" lnSpcReduction="20000"/>
          </a:bodyPr>
          <a:lstStyle/>
          <a:p>
            <a:r>
              <a:rPr lang="en-US" b="0" i="0" dirty="0">
                <a:solidFill>
                  <a:srgbClr val="333333"/>
                </a:solidFill>
                <a:effectLst/>
                <a:latin typeface="Helvetica Neue"/>
              </a:rPr>
              <a:t>Let us try analyzing the interaction of law enforcement spending per capita and officers per capita.</a:t>
            </a:r>
          </a:p>
          <a:p>
            <a:r>
              <a:rPr lang="en-US" b="0" i="0" dirty="0">
                <a:solidFill>
                  <a:srgbClr val="333333"/>
                </a:solidFill>
                <a:effectLst/>
                <a:latin typeface="Helvetica Neue"/>
              </a:rPr>
              <a:t>We are ignoring the VIF test for </a:t>
            </a:r>
            <a:r>
              <a:rPr lang="en-US" b="0" i="0" dirty="0" err="1">
                <a:solidFill>
                  <a:srgbClr val="333333"/>
                </a:solidFill>
                <a:effectLst/>
                <a:latin typeface="Helvetica Neue"/>
              </a:rPr>
              <a:t>multicolinearity</a:t>
            </a:r>
            <a:r>
              <a:rPr lang="en-US" b="0" i="0" dirty="0">
                <a:solidFill>
                  <a:srgbClr val="333333"/>
                </a:solidFill>
                <a:effectLst/>
                <a:latin typeface="Helvetica Neue"/>
              </a:rPr>
              <a:t> because we are using an interaction predictor. With an R^2 of 0.276, this model is not good, much better than the others at predicting statewide body camera usage.</a:t>
            </a:r>
            <a:endParaRPr lang="en-US" dirty="0"/>
          </a:p>
        </p:txBody>
      </p:sp>
      <p:pic>
        <p:nvPicPr>
          <p:cNvPr id="5" name="Picture 4">
            <a:extLst>
              <a:ext uri="{FF2B5EF4-FFF2-40B4-BE49-F238E27FC236}">
                <a16:creationId xmlns:a16="http://schemas.microsoft.com/office/drawing/2014/main" id="{FFF7F086-E51F-3C64-4127-D652E2DC9493}"/>
              </a:ext>
            </a:extLst>
          </p:cNvPr>
          <p:cNvPicPr>
            <a:picLocks noChangeAspect="1"/>
          </p:cNvPicPr>
          <p:nvPr/>
        </p:nvPicPr>
        <p:blipFill>
          <a:blip r:embed="rId2"/>
          <a:stretch>
            <a:fillRect/>
          </a:stretch>
        </p:blipFill>
        <p:spPr>
          <a:xfrm>
            <a:off x="699788" y="1360706"/>
            <a:ext cx="6407594" cy="5254862"/>
          </a:xfrm>
          <a:prstGeom prst="rect">
            <a:avLst/>
          </a:prstGeom>
        </p:spPr>
      </p:pic>
    </p:spTree>
    <p:extLst>
      <p:ext uri="{BB962C8B-B14F-4D97-AF65-F5344CB8AC3E}">
        <p14:creationId xmlns:p14="http://schemas.microsoft.com/office/powerpoint/2010/main" val="310337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A3D2-F647-929D-75DE-81A859F6C5F0}"/>
              </a:ext>
            </a:extLst>
          </p:cNvPr>
          <p:cNvSpPr>
            <a:spLocks noGrp="1"/>
          </p:cNvSpPr>
          <p:nvPr>
            <p:ph type="title"/>
          </p:nvPr>
        </p:nvSpPr>
        <p:spPr>
          <a:xfrm>
            <a:off x="838200" y="365125"/>
            <a:ext cx="10515600" cy="705139"/>
          </a:xfrm>
        </p:spPr>
        <p:txBody>
          <a:bodyPr/>
          <a:lstStyle/>
          <a:p>
            <a:r>
              <a:rPr lang="en-US" dirty="0"/>
              <a:t>Predicting New Data</a:t>
            </a:r>
          </a:p>
        </p:txBody>
      </p:sp>
      <p:sp>
        <p:nvSpPr>
          <p:cNvPr id="3" name="Content Placeholder 2">
            <a:extLst>
              <a:ext uri="{FF2B5EF4-FFF2-40B4-BE49-F238E27FC236}">
                <a16:creationId xmlns:a16="http://schemas.microsoft.com/office/drawing/2014/main" id="{C73CD01C-00B4-8A9D-83A8-67CC1862A179}"/>
              </a:ext>
            </a:extLst>
          </p:cNvPr>
          <p:cNvSpPr>
            <a:spLocks noGrp="1"/>
          </p:cNvSpPr>
          <p:nvPr>
            <p:ph idx="1"/>
          </p:nvPr>
        </p:nvSpPr>
        <p:spPr>
          <a:xfrm>
            <a:off x="7398327" y="1825625"/>
            <a:ext cx="3955473" cy="4351338"/>
          </a:xfrm>
        </p:spPr>
        <p:txBody>
          <a:bodyPr>
            <a:normAutofit lnSpcReduction="10000"/>
          </a:bodyPr>
          <a:lstStyle/>
          <a:p>
            <a:r>
              <a:rPr lang="en-US" b="0" i="0" dirty="0">
                <a:solidFill>
                  <a:srgbClr val="333333"/>
                </a:solidFill>
                <a:effectLst/>
                <a:latin typeface="Helvetica Neue"/>
              </a:rPr>
              <a:t>Since lm3 is our best model (per our R^2), lets try to predict a few made up New US states</a:t>
            </a:r>
          </a:p>
          <a:p>
            <a:r>
              <a:rPr lang="en-US" b="0" i="0" dirty="0">
                <a:solidFill>
                  <a:srgbClr val="333333"/>
                </a:solidFill>
                <a:effectLst/>
                <a:latin typeface="Helvetica Neue"/>
              </a:rPr>
              <a:t>We can see the difference of fit on states E and F as well as G and H and see the effect body camera laws have.</a:t>
            </a:r>
            <a:endParaRPr lang="en-US" dirty="0"/>
          </a:p>
        </p:txBody>
      </p:sp>
      <p:pic>
        <p:nvPicPr>
          <p:cNvPr id="5" name="Picture 4">
            <a:extLst>
              <a:ext uri="{FF2B5EF4-FFF2-40B4-BE49-F238E27FC236}">
                <a16:creationId xmlns:a16="http://schemas.microsoft.com/office/drawing/2014/main" id="{CF224B20-CDF4-06F1-935A-5DAC05E1FBED}"/>
              </a:ext>
            </a:extLst>
          </p:cNvPr>
          <p:cNvPicPr>
            <a:picLocks noChangeAspect="1"/>
          </p:cNvPicPr>
          <p:nvPr/>
        </p:nvPicPr>
        <p:blipFill>
          <a:blip r:embed="rId2"/>
          <a:stretch>
            <a:fillRect/>
          </a:stretch>
        </p:blipFill>
        <p:spPr>
          <a:xfrm>
            <a:off x="1600200" y="1246396"/>
            <a:ext cx="4094018" cy="4930567"/>
          </a:xfrm>
          <a:prstGeom prst="rect">
            <a:avLst/>
          </a:prstGeom>
        </p:spPr>
      </p:pic>
    </p:spTree>
    <p:extLst>
      <p:ext uri="{BB962C8B-B14F-4D97-AF65-F5344CB8AC3E}">
        <p14:creationId xmlns:p14="http://schemas.microsoft.com/office/powerpoint/2010/main" val="162167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BA9D-0DFB-EE75-8F05-265529606CEC}"/>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bg1"/>
                </a:solidFill>
                <a:latin typeface="Helvetica" pitchFamily="2" charset="0"/>
              </a:rPr>
              <a:t>Questions?</a:t>
            </a:r>
          </a:p>
        </p:txBody>
      </p:sp>
    </p:spTree>
    <p:extLst>
      <p:ext uri="{BB962C8B-B14F-4D97-AF65-F5344CB8AC3E}">
        <p14:creationId xmlns:p14="http://schemas.microsoft.com/office/powerpoint/2010/main" val="130136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838200" y="530832"/>
            <a:ext cx="10515600" cy="1325563"/>
          </a:xfrm>
        </p:spPr>
        <p:txBody>
          <a:bodyPr/>
          <a:lstStyle/>
          <a:p>
            <a:r>
              <a:rPr lang="en-US" dirty="0">
                <a:solidFill>
                  <a:schemeClr val="bg1"/>
                </a:solidFill>
                <a:latin typeface="Helvetica" pitchFamily="2" charset="0"/>
              </a:rPr>
              <a:t>Midterm Recap: Data Set Information</a:t>
            </a:r>
          </a:p>
        </p:txBody>
      </p:sp>
      <p:pic>
        <p:nvPicPr>
          <p:cNvPr id="5" name="Content Placeholder 4">
            <a:extLst>
              <a:ext uri="{FF2B5EF4-FFF2-40B4-BE49-F238E27FC236}">
                <a16:creationId xmlns:a16="http://schemas.microsoft.com/office/drawing/2014/main" id="{AB980F3D-9AAA-1BD8-FA1A-B3D06045FEA1}"/>
              </a:ext>
            </a:extLst>
          </p:cNvPr>
          <p:cNvPicPr>
            <a:picLocks noGrp="1" noChangeAspect="1"/>
          </p:cNvPicPr>
          <p:nvPr>
            <p:ph idx="1"/>
          </p:nvPr>
        </p:nvPicPr>
        <p:blipFill>
          <a:blip r:embed="rId2"/>
          <a:stretch>
            <a:fillRect/>
          </a:stretch>
        </p:blipFill>
        <p:spPr>
          <a:xfrm>
            <a:off x="7620000" y="-436848"/>
            <a:ext cx="4572000" cy="2032000"/>
          </a:xfrm>
        </p:spPr>
      </p:pic>
      <p:sp>
        <p:nvSpPr>
          <p:cNvPr id="6" name="TextBox 5">
            <a:extLst>
              <a:ext uri="{FF2B5EF4-FFF2-40B4-BE49-F238E27FC236}">
                <a16:creationId xmlns:a16="http://schemas.microsoft.com/office/drawing/2014/main" id="{2F43CBCE-4023-AAFD-69C1-2FB9A54B7EF1}"/>
              </a:ext>
            </a:extLst>
          </p:cNvPr>
          <p:cNvSpPr txBox="1"/>
          <p:nvPr/>
        </p:nvSpPr>
        <p:spPr>
          <a:xfrm>
            <a:off x="838200" y="1595152"/>
            <a:ext cx="100370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Helvetica" pitchFamily="2" charset="0"/>
              </a:rPr>
              <a:t>In response to a severe lack of reporting within government sources, The Washington Post compiled a database of every fatal police shooting in the United States from 2015-2022. We are interested in exploring this data, specifically as it relates to differences between U.S. states and regions.</a:t>
            </a:r>
          </a:p>
          <a:p>
            <a:pPr marL="285750" indent="-285750">
              <a:buFont typeface="Arial" panose="020B0604020202020204" pitchFamily="34" charset="0"/>
              <a:buChar char="•"/>
            </a:pPr>
            <a:r>
              <a:rPr lang="en-US" dirty="0">
                <a:solidFill>
                  <a:schemeClr val="bg1"/>
                </a:solidFill>
                <a:latin typeface="Helvetica" pitchFamily="2" charset="0"/>
              </a:rPr>
              <a:t>After accounting for null values, the data set we are working with has </a:t>
            </a:r>
            <a:r>
              <a:rPr lang="en-US" b="1" dirty="0">
                <a:solidFill>
                  <a:schemeClr val="bg1"/>
                </a:solidFill>
                <a:latin typeface="Helvetica" pitchFamily="2" charset="0"/>
              </a:rPr>
              <a:t>6,574 observations</a:t>
            </a:r>
            <a:r>
              <a:rPr lang="en-US" dirty="0">
                <a:solidFill>
                  <a:schemeClr val="bg1"/>
                </a:solidFill>
                <a:latin typeface="Helvetica" pitchFamily="2" charset="0"/>
              </a:rPr>
              <a:t>. Below we have provided a sample row of the data:</a:t>
            </a:r>
          </a:p>
        </p:txBody>
      </p:sp>
      <p:graphicFrame>
        <p:nvGraphicFramePr>
          <p:cNvPr id="8" name="Table 8">
            <a:extLst>
              <a:ext uri="{FF2B5EF4-FFF2-40B4-BE49-F238E27FC236}">
                <a16:creationId xmlns:a16="http://schemas.microsoft.com/office/drawing/2014/main" id="{4C9E1BA9-F2F1-42CB-165B-AD6989695164}"/>
              </a:ext>
            </a:extLst>
          </p:cNvPr>
          <p:cNvGraphicFramePr>
            <a:graphicFrameLocks noGrp="1"/>
          </p:cNvGraphicFramePr>
          <p:nvPr>
            <p:extLst>
              <p:ext uri="{D42A27DB-BD31-4B8C-83A1-F6EECF244321}">
                <p14:modId xmlns:p14="http://schemas.microsoft.com/office/powerpoint/2010/main" val="166816824"/>
              </p:ext>
            </p:extLst>
          </p:nvPr>
        </p:nvGraphicFramePr>
        <p:xfrm>
          <a:off x="1077468" y="3480167"/>
          <a:ext cx="10037064" cy="74168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Name</a:t>
                      </a:r>
                    </a:p>
                  </a:txBody>
                  <a:tcPr/>
                </a:tc>
                <a:tc>
                  <a:txBody>
                    <a:bodyPr/>
                    <a:lstStyle/>
                    <a:p>
                      <a:pPr algn="ctr"/>
                      <a:r>
                        <a:rPr lang="en-US" sz="1400" dirty="0">
                          <a:latin typeface="Helvetica" pitchFamily="2" charset="0"/>
                        </a:rPr>
                        <a:t>Date</a:t>
                      </a:r>
                      <a:endParaRPr lang="en-US" sz="1400" dirty="0"/>
                    </a:p>
                  </a:txBody>
                  <a:tcPr/>
                </a:tc>
                <a:tc>
                  <a:txBody>
                    <a:bodyPr/>
                    <a:lstStyle/>
                    <a:p>
                      <a:pPr algn="ctr"/>
                      <a:r>
                        <a:rPr lang="en-US" sz="1400" dirty="0">
                          <a:latin typeface="Helvetica" pitchFamily="2" charset="0"/>
                        </a:rPr>
                        <a:t>Manner of Death</a:t>
                      </a:r>
                      <a:endParaRPr lang="en-US" sz="1400" dirty="0"/>
                    </a:p>
                  </a:txBody>
                  <a:tcPr/>
                </a:tc>
                <a:tc>
                  <a:txBody>
                    <a:bodyPr/>
                    <a:lstStyle/>
                    <a:p>
                      <a:pPr algn="ctr"/>
                      <a:r>
                        <a:rPr lang="en-US" sz="1400" dirty="0">
                          <a:latin typeface="Helvetica" pitchFamily="2" charset="0"/>
                        </a:rPr>
                        <a:t>Armed</a:t>
                      </a:r>
                      <a:endParaRPr lang="en-US" sz="1400" dirty="0"/>
                    </a:p>
                  </a:txBody>
                  <a:tcPr/>
                </a:tc>
                <a:tc>
                  <a:txBody>
                    <a:bodyPr/>
                    <a:lstStyle/>
                    <a:p>
                      <a:pPr algn="ctr"/>
                      <a:r>
                        <a:rPr lang="en-US" sz="1400" dirty="0">
                          <a:latin typeface="Helvetica" pitchFamily="2" charset="0"/>
                        </a:rPr>
                        <a:t>Age</a:t>
                      </a:r>
                      <a:endParaRPr lang="en-US" sz="1400" dirty="0"/>
                    </a:p>
                  </a:txBody>
                  <a:tcPr/>
                </a:tc>
                <a:tc>
                  <a:txBody>
                    <a:bodyPr/>
                    <a:lstStyle/>
                    <a:p>
                      <a:pPr algn="ctr"/>
                      <a:r>
                        <a:rPr lang="en-US" sz="1400" dirty="0">
                          <a:latin typeface="Helvetica" pitchFamily="2" charset="0"/>
                        </a:rPr>
                        <a:t>Gender</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Tim Elliot</a:t>
                      </a:r>
                    </a:p>
                  </a:txBody>
                  <a:tcPr/>
                </a:tc>
                <a:tc>
                  <a:txBody>
                    <a:bodyPr/>
                    <a:lstStyle/>
                    <a:p>
                      <a:pPr algn="ctr"/>
                      <a:r>
                        <a:rPr lang="en-US" sz="1400" dirty="0">
                          <a:latin typeface="Helvetica" pitchFamily="2" charset="0"/>
                        </a:rPr>
                        <a:t>10/04/2022</a:t>
                      </a:r>
                    </a:p>
                  </a:txBody>
                  <a:tcPr/>
                </a:tc>
                <a:tc>
                  <a:txBody>
                    <a:bodyPr/>
                    <a:lstStyle/>
                    <a:p>
                      <a:pPr algn="ctr"/>
                      <a:r>
                        <a:rPr lang="en-US" sz="1400" dirty="0">
                          <a:latin typeface="Helvetica" pitchFamily="2" charset="0"/>
                        </a:rPr>
                        <a:t>Shot</a:t>
                      </a:r>
                    </a:p>
                  </a:txBody>
                  <a:tcPr/>
                </a:tc>
                <a:tc>
                  <a:txBody>
                    <a:bodyPr/>
                    <a:lstStyle/>
                    <a:p>
                      <a:pPr algn="ctr"/>
                      <a:r>
                        <a:rPr lang="en-US" sz="1400" dirty="0">
                          <a:latin typeface="Helvetica" pitchFamily="2" charset="0"/>
                        </a:rPr>
                        <a:t>Gun</a:t>
                      </a:r>
                    </a:p>
                  </a:txBody>
                  <a:tcPr/>
                </a:tc>
                <a:tc>
                  <a:txBody>
                    <a:bodyPr/>
                    <a:lstStyle/>
                    <a:p>
                      <a:pPr algn="ctr"/>
                      <a:r>
                        <a:rPr lang="en-US" sz="1400" dirty="0">
                          <a:latin typeface="Helvetica" pitchFamily="2" charset="0"/>
                        </a:rPr>
                        <a:t>53</a:t>
                      </a:r>
                    </a:p>
                  </a:txBody>
                  <a:tcPr/>
                </a:tc>
                <a:tc>
                  <a:txBody>
                    <a:bodyPr/>
                    <a:lstStyle/>
                    <a:p>
                      <a:pPr algn="ctr"/>
                      <a:r>
                        <a:rPr lang="en-US" sz="1400" dirty="0">
                          <a:latin typeface="Helvetica" pitchFamily="2" charset="0"/>
                        </a:rPr>
                        <a:t>M</a:t>
                      </a:r>
                    </a:p>
                  </a:txBody>
                  <a:tcPr/>
                </a:tc>
                <a:extLst>
                  <a:ext uri="{0D108BD9-81ED-4DB2-BD59-A6C34878D82A}">
                    <a16:rowId xmlns:a16="http://schemas.microsoft.com/office/drawing/2014/main" val="3739367740"/>
                  </a:ext>
                </a:extLst>
              </a:tr>
            </a:tbl>
          </a:graphicData>
        </a:graphic>
      </p:graphicFrame>
      <p:graphicFrame>
        <p:nvGraphicFramePr>
          <p:cNvPr id="9" name="Table 8">
            <a:extLst>
              <a:ext uri="{FF2B5EF4-FFF2-40B4-BE49-F238E27FC236}">
                <a16:creationId xmlns:a16="http://schemas.microsoft.com/office/drawing/2014/main" id="{07B2769B-6CFD-7B82-C58E-8A80B8324B3E}"/>
              </a:ext>
            </a:extLst>
          </p:cNvPr>
          <p:cNvGraphicFramePr>
            <a:graphicFrameLocks noGrp="1"/>
          </p:cNvGraphicFramePr>
          <p:nvPr>
            <p:extLst>
              <p:ext uri="{D42A27DB-BD31-4B8C-83A1-F6EECF244321}">
                <p14:modId xmlns:p14="http://schemas.microsoft.com/office/powerpoint/2010/main" val="1124262007"/>
              </p:ext>
            </p:extLst>
          </p:nvPr>
        </p:nvGraphicFramePr>
        <p:xfrm>
          <a:off x="1077468" y="4345228"/>
          <a:ext cx="10037064"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Race</a:t>
                      </a:r>
                    </a:p>
                  </a:txBody>
                  <a:tcPr/>
                </a:tc>
                <a:tc>
                  <a:txBody>
                    <a:bodyPr/>
                    <a:lstStyle/>
                    <a:p>
                      <a:pPr algn="ctr"/>
                      <a:r>
                        <a:rPr lang="en-US" sz="1400" dirty="0">
                          <a:latin typeface="Helvetica" pitchFamily="2" charset="0"/>
                        </a:rPr>
                        <a:t>City</a:t>
                      </a:r>
                      <a:endParaRPr lang="en-US" sz="1400" dirty="0"/>
                    </a:p>
                  </a:txBody>
                  <a:tcPr/>
                </a:tc>
                <a:tc>
                  <a:txBody>
                    <a:bodyPr/>
                    <a:lstStyle/>
                    <a:p>
                      <a:pPr algn="ctr"/>
                      <a:r>
                        <a:rPr lang="en-US" sz="1400" dirty="0">
                          <a:latin typeface="Helvetica" pitchFamily="2" charset="0"/>
                        </a:rPr>
                        <a:t>State</a:t>
                      </a:r>
                      <a:endParaRPr lang="en-US" sz="1400" dirty="0"/>
                    </a:p>
                  </a:txBody>
                  <a:tcPr/>
                </a:tc>
                <a:tc>
                  <a:txBody>
                    <a:bodyPr/>
                    <a:lstStyle/>
                    <a:p>
                      <a:pPr algn="ctr"/>
                      <a:r>
                        <a:rPr lang="en-US" sz="1400" dirty="0">
                          <a:latin typeface="Helvetica" pitchFamily="2" charset="0"/>
                        </a:rPr>
                        <a:t>Signs of Mental Illness</a:t>
                      </a:r>
                      <a:endParaRPr lang="en-US" sz="1400" dirty="0"/>
                    </a:p>
                  </a:txBody>
                  <a:tcPr/>
                </a:tc>
                <a:tc>
                  <a:txBody>
                    <a:bodyPr/>
                    <a:lstStyle/>
                    <a:p>
                      <a:pPr algn="ctr"/>
                      <a:r>
                        <a:rPr lang="en-US" sz="1400" dirty="0">
                          <a:latin typeface="Helvetica" pitchFamily="2" charset="0"/>
                        </a:rPr>
                        <a:t>Threat Level</a:t>
                      </a:r>
                      <a:endParaRPr lang="en-US" sz="1400" dirty="0"/>
                    </a:p>
                  </a:txBody>
                  <a:tcPr/>
                </a:tc>
                <a:tc>
                  <a:txBody>
                    <a:bodyPr/>
                    <a:lstStyle/>
                    <a:p>
                      <a:pPr algn="ctr"/>
                      <a:r>
                        <a:rPr lang="en-US" sz="1400" dirty="0">
                          <a:latin typeface="Helvetica" pitchFamily="2" charset="0"/>
                        </a:rPr>
                        <a:t>Flee</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A</a:t>
                      </a:r>
                    </a:p>
                  </a:txBody>
                  <a:tcPr/>
                </a:tc>
                <a:tc>
                  <a:txBody>
                    <a:bodyPr/>
                    <a:lstStyle/>
                    <a:p>
                      <a:pPr algn="ctr"/>
                      <a:r>
                        <a:rPr lang="en-US" sz="1400" dirty="0">
                          <a:latin typeface="Helvetica" pitchFamily="2" charset="0"/>
                        </a:rPr>
                        <a:t>Shelton</a:t>
                      </a:r>
                    </a:p>
                  </a:txBody>
                  <a:tcPr/>
                </a:tc>
                <a:tc>
                  <a:txBody>
                    <a:bodyPr/>
                    <a:lstStyle/>
                    <a:p>
                      <a:pPr algn="ctr"/>
                      <a:r>
                        <a:rPr lang="en-US" sz="1400" dirty="0">
                          <a:latin typeface="Helvetica" pitchFamily="2" charset="0"/>
                        </a:rPr>
                        <a:t>WA</a:t>
                      </a:r>
                    </a:p>
                  </a:txBody>
                  <a:tcPr/>
                </a:tc>
                <a:tc>
                  <a:txBody>
                    <a:bodyPr/>
                    <a:lstStyle/>
                    <a:p>
                      <a:pPr algn="ctr"/>
                      <a:r>
                        <a:rPr lang="en-US" sz="1400" dirty="0">
                          <a:latin typeface="Helvetica" pitchFamily="2" charset="0"/>
                        </a:rPr>
                        <a:t>1</a:t>
                      </a:r>
                    </a:p>
                  </a:txBody>
                  <a:tcPr/>
                </a:tc>
                <a:tc>
                  <a:txBody>
                    <a:bodyPr/>
                    <a:lstStyle/>
                    <a:p>
                      <a:pPr algn="ctr"/>
                      <a:r>
                        <a:rPr lang="en-US" sz="1400" dirty="0">
                          <a:latin typeface="Helvetica" pitchFamily="2" charset="0"/>
                        </a:rPr>
                        <a:t>TRUE</a:t>
                      </a:r>
                    </a:p>
                  </a:txBody>
                  <a:tcPr/>
                </a:tc>
                <a:tc>
                  <a:txBody>
                    <a:bodyPr/>
                    <a:lstStyle/>
                    <a:p>
                      <a:pPr algn="ctr"/>
                      <a:r>
                        <a:rPr lang="en-US" sz="1400" dirty="0">
                          <a:latin typeface="Helvetica" pitchFamily="2" charset="0"/>
                        </a:rPr>
                        <a:t>Not fleeing</a:t>
                      </a:r>
                    </a:p>
                  </a:txBody>
                  <a:tcPr/>
                </a:tc>
                <a:extLst>
                  <a:ext uri="{0D108BD9-81ED-4DB2-BD59-A6C34878D82A}">
                    <a16:rowId xmlns:a16="http://schemas.microsoft.com/office/drawing/2014/main" val="3739367740"/>
                  </a:ext>
                </a:extLst>
              </a:tr>
            </a:tbl>
          </a:graphicData>
        </a:graphic>
      </p:graphicFrame>
      <p:graphicFrame>
        <p:nvGraphicFramePr>
          <p:cNvPr id="10" name="Table 9">
            <a:extLst>
              <a:ext uri="{FF2B5EF4-FFF2-40B4-BE49-F238E27FC236}">
                <a16:creationId xmlns:a16="http://schemas.microsoft.com/office/drawing/2014/main" id="{F74E6981-3DAD-0DFE-D5AB-64FC4860FE4C}"/>
              </a:ext>
            </a:extLst>
          </p:cNvPr>
          <p:cNvGraphicFramePr>
            <a:graphicFrameLocks noGrp="1"/>
          </p:cNvGraphicFramePr>
          <p:nvPr>
            <p:extLst>
              <p:ext uri="{D42A27DB-BD31-4B8C-83A1-F6EECF244321}">
                <p14:modId xmlns:p14="http://schemas.microsoft.com/office/powerpoint/2010/main" val="3506695949"/>
              </p:ext>
            </p:extLst>
          </p:nvPr>
        </p:nvGraphicFramePr>
        <p:xfrm>
          <a:off x="1077468" y="5357609"/>
          <a:ext cx="6691376"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tblGrid>
              <a:tr h="370840">
                <a:tc>
                  <a:txBody>
                    <a:bodyPr/>
                    <a:lstStyle/>
                    <a:p>
                      <a:pPr algn="ctr"/>
                      <a:r>
                        <a:rPr lang="en-US" sz="1400" dirty="0">
                          <a:latin typeface="Helvetica" pitchFamily="2" charset="0"/>
                        </a:rPr>
                        <a:t>Body Camera</a:t>
                      </a:r>
                    </a:p>
                  </a:txBody>
                  <a:tcPr/>
                </a:tc>
                <a:tc>
                  <a:txBody>
                    <a:bodyPr/>
                    <a:lstStyle/>
                    <a:p>
                      <a:pPr algn="ctr"/>
                      <a:r>
                        <a:rPr lang="en-US" sz="1400" dirty="0">
                          <a:latin typeface="Helvetica" pitchFamily="2" charset="0"/>
                        </a:rPr>
                        <a:t>Longitude</a:t>
                      </a:r>
                      <a:endParaRPr lang="en-US" sz="1400" dirty="0"/>
                    </a:p>
                  </a:txBody>
                  <a:tcPr/>
                </a:tc>
                <a:tc>
                  <a:txBody>
                    <a:bodyPr/>
                    <a:lstStyle/>
                    <a:p>
                      <a:pPr algn="ctr"/>
                      <a:r>
                        <a:rPr lang="en-US" sz="1400" dirty="0">
                          <a:latin typeface="Helvetica" pitchFamily="2" charset="0"/>
                        </a:rPr>
                        <a:t>Latitude</a:t>
                      </a:r>
                      <a:endParaRPr lang="en-US" sz="1400" dirty="0"/>
                    </a:p>
                  </a:txBody>
                  <a:tcPr/>
                </a:tc>
                <a:tc>
                  <a:txBody>
                    <a:bodyPr/>
                    <a:lstStyle/>
                    <a:p>
                      <a:pPr algn="ctr"/>
                      <a:r>
                        <a:rPr lang="en-US" sz="1400" dirty="0">
                          <a:latin typeface="Helvetica" pitchFamily="2" charset="0"/>
                        </a:rPr>
                        <a:t>Is Geocoding Exact</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FALSE</a:t>
                      </a:r>
                    </a:p>
                  </a:txBody>
                  <a:tcPr/>
                </a:tc>
                <a:tc>
                  <a:txBody>
                    <a:bodyPr/>
                    <a:lstStyle/>
                    <a:p>
                      <a:pPr algn="ctr"/>
                      <a:r>
                        <a:rPr lang="en-US" sz="1400" dirty="0">
                          <a:latin typeface="Helvetica" pitchFamily="2" charset="0"/>
                        </a:rPr>
                        <a:t>-123</a:t>
                      </a:r>
                    </a:p>
                  </a:txBody>
                  <a:tcPr/>
                </a:tc>
                <a:tc>
                  <a:txBody>
                    <a:bodyPr/>
                    <a:lstStyle/>
                    <a:p>
                      <a:pPr algn="ctr"/>
                      <a:r>
                        <a:rPr lang="en-US" sz="1400" dirty="0">
                          <a:latin typeface="Helvetica" pitchFamily="2" charset="0"/>
                        </a:rPr>
                        <a:t>47.2</a:t>
                      </a:r>
                    </a:p>
                  </a:txBody>
                  <a:tcPr/>
                </a:tc>
                <a:tc>
                  <a:txBody>
                    <a:bodyPr/>
                    <a:lstStyle/>
                    <a:p>
                      <a:pPr algn="ctr"/>
                      <a:r>
                        <a:rPr lang="en-US" sz="1400" dirty="0">
                          <a:latin typeface="Helvetica" pitchFamily="2" charset="0"/>
                        </a:rPr>
                        <a:t>TRUE</a:t>
                      </a:r>
                    </a:p>
                  </a:txBody>
                  <a:tcPr/>
                </a:tc>
                <a:extLst>
                  <a:ext uri="{0D108BD9-81ED-4DB2-BD59-A6C34878D82A}">
                    <a16:rowId xmlns:a16="http://schemas.microsoft.com/office/drawing/2014/main" val="3739367740"/>
                  </a:ext>
                </a:extLst>
              </a:tr>
            </a:tbl>
          </a:graphicData>
        </a:graphic>
      </p:graphicFrame>
    </p:spTree>
    <p:extLst>
      <p:ext uri="{BB962C8B-B14F-4D97-AF65-F5344CB8AC3E}">
        <p14:creationId xmlns:p14="http://schemas.microsoft.com/office/powerpoint/2010/main" val="140212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41563" y="43005"/>
            <a:ext cx="10515600" cy="1325563"/>
          </a:xfrm>
        </p:spPr>
        <p:txBody>
          <a:bodyPr/>
          <a:lstStyle/>
          <a:p>
            <a:pPr algn="ctr"/>
            <a:r>
              <a:rPr lang="en-US" dirty="0">
                <a:solidFill>
                  <a:schemeClr val="bg1"/>
                </a:solidFill>
                <a:latin typeface="Helvetica" pitchFamily="2" charset="0"/>
              </a:rPr>
              <a:t>Midterm Recap: EDA</a:t>
            </a:r>
          </a:p>
        </p:txBody>
      </p:sp>
      <p:pic>
        <p:nvPicPr>
          <p:cNvPr id="3" name="Picture 2">
            <a:extLst>
              <a:ext uri="{FF2B5EF4-FFF2-40B4-BE49-F238E27FC236}">
                <a16:creationId xmlns:a16="http://schemas.microsoft.com/office/drawing/2014/main" id="{CA804A47-76E6-FDB2-94E4-97EC76DD2B6D}"/>
              </a:ext>
            </a:extLst>
          </p:cNvPr>
          <p:cNvPicPr>
            <a:picLocks noChangeAspect="1"/>
          </p:cNvPicPr>
          <p:nvPr/>
        </p:nvPicPr>
        <p:blipFill>
          <a:blip r:embed="rId2"/>
          <a:stretch>
            <a:fillRect/>
          </a:stretch>
        </p:blipFill>
        <p:spPr>
          <a:xfrm>
            <a:off x="0" y="1294270"/>
            <a:ext cx="5877298" cy="3899991"/>
          </a:xfrm>
          <a:prstGeom prst="rect">
            <a:avLst/>
          </a:prstGeom>
          <a:ln w="38100">
            <a:solidFill>
              <a:srgbClr val="C00000"/>
            </a:solidFill>
          </a:ln>
        </p:spPr>
      </p:pic>
      <p:pic>
        <p:nvPicPr>
          <p:cNvPr id="12" name="Picture 11">
            <a:extLst>
              <a:ext uri="{FF2B5EF4-FFF2-40B4-BE49-F238E27FC236}">
                <a16:creationId xmlns:a16="http://schemas.microsoft.com/office/drawing/2014/main" id="{06C97A7E-FF79-1C22-5D8B-B715DD5FFA17}"/>
              </a:ext>
            </a:extLst>
          </p:cNvPr>
          <p:cNvPicPr>
            <a:picLocks noChangeAspect="1"/>
          </p:cNvPicPr>
          <p:nvPr/>
        </p:nvPicPr>
        <p:blipFill>
          <a:blip r:embed="rId3"/>
          <a:stretch>
            <a:fillRect/>
          </a:stretch>
        </p:blipFill>
        <p:spPr>
          <a:xfrm>
            <a:off x="6096000" y="1294269"/>
            <a:ext cx="5669208" cy="3899991"/>
          </a:xfrm>
          <a:prstGeom prst="rect">
            <a:avLst/>
          </a:prstGeom>
          <a:ln w="38100">
            <a:solidFill>
              <a:srgbClr val="C00000"/>
            </a:solidFill>
          </a:ln>
        </p:spPr>
      </p:pic>
    </p:spTree>
    <p:extLst>
      <p:ext uri="{BB962C8B-B14F-4D97-AF65-F5344CB8AC3E}">
        <p14:creationId xmlns:p14="http://schemas.microsoft.com/office/powerpoint/2010/main" val="272094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fff</a:t>
            </a: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Midterm Recap: SMART Q Findings</a:t>
            </a:r>
          </a:p>
        </p:txBody>
      </p:sp>
      <p:pic>
        <p:nvPicPr>
          <p:cNvPr id="4" name="Picture 3">
            <a:extLst>
              <a:ext uri="{FF2B5EF4-FFF2-40B4-BE49-F238E27FC236}">
                <a16:creationId xmlns:a16="http://schemas.microsoft.com/office/drawing/2014/main" id="{E359F627-E6DB-5645-AA43-06487CCD0854}"/>
              </a:ext>
            </a:extLst>
          </p:cNvPr>
          <p:cNvPicPr>
            <a:picLocks noChangeAspect="1"/>
          </p:cNvPicPr>
          <p:nvPr/>
        </p:nvPicPr>
        <p:blipFill rotWithShape="1">
          <a:blip r:embed="rId2"/>
          <a:srcRect t="6587" r="2080" b="10804"/>
          <a:stretch/>
        </p:blipFill>
        <p:spPr>
          <a:xfrm>
            <a:off x="2592658" y="1411573"/>
            <a:ext cx="6529755" cy="3399692"/>
          </a:xfrm>
          <a:prstGeom prst="rect">
            <a:avLst/>
          </a:prstGeom>
          <a:ln w="38100">
            <a:solidFill>
              <a:srgbClr val="C00000"/>
            </a:solidFill>
          </a:ln>
        </p:spPr>
      </p:pic>
      <p:sp>
        <p:nvSpPr>
          <p:cNvPr id="5" name="TextBox 4">
            <a:extLst>
              <a:ext uri="{FF2B5EF4-FFF2-40B4-BE49-F238E27FC236}">
                <a16:creationId xmlns:a16="http://schemas.microsoft.com/office/drawing/2014/main" id="{AAB727E0-9256-635E-7E6E-CFC77EBE3E0F}"/>
              </a:ext>
            </a:extLst>
          </p:cNvPr>
          <p:cNvSpPr txBox="1"/>
          <p:nvPr/>
        </p:nvSpPr>
        <p:spPr>
          <a:xfrm>
            <a:off x="2231107" y="5097154"/>
            <a:ext cx="7252855" cy="923330"/>
          </a:xfrm>
          <a:prstGeom prst="rect">
            <a:avLst/>
          </a:prstGeom>
          <a:noFill/>
        </p:spPr>
        <p:txBody>
          <a:bodyPr wrap="square" rtlCol="0">
            <a:spAutoFit/>
          </a:bodyPr>
          <a:lstStyle/>
          <a:p>
            <a:pPr algn="ctr"/>
            <a:r>
              <a:rPr lang="en-US" dirty="0">
                <a:solidFill>
                  <a:schemeClr val="bg1"/>
                </a:solidFill>
              </a:rPr>
              <a:t>After reshaping our data to be by state, we performed analysis and found there to be a significant difference between states’ proportion of capturing incidences of police shootings on body camera</a:t>
            </a:r>
          </a:p>
        </p:txBody>
      </p:sp>
      <p:sp>
        <p:nvSpPr>
          <p:cNvPr id="6" name="TextBox 5">
            <a:extLst>
              <a:ext uri="{FF2B5EF4-FFF2-40B4-BE49-F238E27FC236}">
                <a16:creationId xmlns:a16="http://schemas.microsoft.com/office/drawing/2014/main" id="{CCA4B6CE-7092-A21E-D7D2-74B9290E9F1B}"/>
              </a:ext>
            </a:extLst>
          </p:cNvPr>
          <p:cNvSpPr txBox="1"/>
          <p:nvPr/>
        </p:nvSpPr>
        <p:spPr>
          <a:xfrm>
            <a:off x="2528193" y="6306373"/>
            <a:ext cx="6207362" cy="461665"/>
          </a:xfrm>
          <a:prstGeom prst="rect">
            <a:avLst/>
          </a:prstGeom>
          <a:noFill/>
          <a:ln>
            <a:solidFill>
              <a:srgbClr val="C00000"/>
            </a:solidFill>
          </a:ln>
        </p:spPr>
        <p:txBody>
          <a:bodyPr wrap="square" rtlCol="0">
            <a:spAutoFit/>
          </a:bodyPr>
          <a:lstStyle/>
          <a:p>
            <a:pPr algn="ctr"/>
            <a:r>
              <a:rPr lang="en-US" sz="2400" dirty="0">
                <a:solidFill>
                  <a:schemeClr val="bg1"/>
                </a:solidFill>
              </a:rPr>
              <a:t>Can we see what causes this difference ? ...</a:t>
            </a:r>
          </a:p>
        </p:txBody>
      </p:sp>
    </p:spTree>
    <p:extLst>
      <p:ext uri="{BB962C8B-B14F-4D97-AF65-F5344CB8AC3E}">
        <p14:creationId xmlns:p14="http://schemas.microsoft.com/office/powerpoint/2010/main" val="40350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064366-9911-0F3E-63D7-B7FC502AE568}"/>
              </a:ext>
            </a:extLst>
          </p:cNvPr>
          <p:cNvSpPr/>
          <p:nvPr/>
        </p:nvSpPr>
        <p:spPr>
          <a:xfrm>
            <a:off x="0" y="-155863"/>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B87D02-B92D-4204-EF45-618C68BC63DF}"/>
              </a:ext>
            </a:extLst>
          </p:cNvPr>
          <p:cNvSpPr>
            <a:spLocks noGrp="1"/>
          </p:cNvSpPr>
          <p:nvPr>
            <p:ph type="title"/>
          </p:nvPr>
        </p:nvSpPr>
        <p:spPr>
          <a:xfrm>
            <a:off x="765464" y="0"/>
            <a:ext cx="10515600" cy="1325563"/>
          </a:xfrm>
        </p:spPr>
        <p:txBody>
          <a:bodyPr/>
          <a:lstStyle/>
          <a:p>
            <a:pPr algn="ctr"/>
            <a:r>
              <a:rPr lang="en-US" dirty="0">
                <a:solidFill>
                  <a:schemeClr val="bg1"/>
                </a:solidFill>
                <a:latin typeface="Helvetica" pitchFamily="2" charset="0"/>
              </a:rPr>
              <a:t>Final SMART Research Question</a:t>
            </a:r>
          </a:p>
        </p:txBody>
      </p:sp>
      <p:sp>
        <p:nvSpPr>
          <p:cNvPr id="2" name="Rounded Rectangle 1">
            <a:extLst>
              <a:ext uri="{FF2B5EF4-FFF2-40B4-BE49-F238E27FC236}">
                <a16:creationId xmlns:a16="http://schemas.microsoft.com/office/drawing/2014/main" id="{1CC8B030-7DDA-883F-2408-2FEE0A46033F}"/>
              </a:ext>
            </a:extLst>
          </p:cNvPr>
          <p:cNvSpPr/>
          <p:nvPr/>
        </p:nvSpPr>
        <p:spPr>
          <a:xfrm>
            <a:off x="334108"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S</a:t>
            </a:r>
          </a:p>
          <a:p>
            <a:pPr algn="ctr"/>
            <a:r>
              <a:rPr lang="en-US" sz="1400" dirty="0">
                <a:solidFill>
                  <a:schemeClr val="bg1"/>
                </a:solidFill>
                <a:effectLst/>
                <a:latin typeface="Arial" panose="020B0604020202020204" pitchFamily="34" charset="0"/>
                <a:ea typeface="Arial" panose="020B0604020202020204" pitchFamily="34" charset="0"/>
              </a:rPr>
              <a:t>This question is using specific types of model to measure a specific numeric quantity (state body cam proportion) over a specific time period (2021-2022).</a:t>
            </a:r>
          </a:p>
          <a:p>
            <a:pPr algn="ctr"/>
            <a:endParaRPr lang="en-US" sz="1400" b="1" dirty="0">
              <a:solidFill>
                <a:schemeClr val="bg1"/>
              </a:solidFill>
              <a:latin typeface="Helvetica" pitchFamily="2" charset="0"/>
            </a:endParaRPr>
          </a:p>
        </p:txBody>
      </p:sp>
      <p:sp>
        <p:nvSpPr>
          <p:cNvPr id="10" name="Rounded Rectangle 9">
            <a:extLst>
              <a:ext uri="{FF2B5EF4-FFF2-40B4-BE49-F238E27FC236}">
                <a16:creationId xmlns:a16="http://schemas.microsoft.com/office/drawing/2014/main" id="{DC2D59FE-2274-5AAD-DFBC-3B2A7087B7E4}"/>
              </a:ext>
            </a:extLst>
          </p:cNvPr>
          <p:cNvSpPr/>
          <p:nvPr/>
        </p:nvSpPr>
        <p:spPr>
          <a:xfrm>
            <a:off x="2667000"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M</a:t>
            </a:r>
          </a:p>
          <a:p>
            <a:pPr algn="ctr"/>
            <a:r>
              <a:rPr lang="en-US" sz="1400" dirty="0">
                <a:solidFill>
                  <a:schemeClr val="bg1"/>
                </a:solidFill>
                <a:effectLst/>
                <a:latin typeface="Arial" panose="020B0604020202020204" pitchFamily="34" charset="0"/>
                <a:ea typeface="Arial" panose="020B0604020202020204" pitchFamily="34" charset="0"/>
              </a:rPr>
              <a:t>We can use basic modeling metrics such as R^2 and coefficient estimates to determine how effective certain variables are at predicting state body camera proportion</a:t>
            </a:r>
          </a:p>
          <a:p>
            <a:pPr algn="ctr"/>
            <a:endParaRPr lang="en-US" sz="1400" dirty="0">
              <a:solidFill>
                <a:schemeClr val="bg1"/>
              </a:solidFill>
              <a:latin typeface="Helvetica" pitchFamily="2" charset="0"/>
            </a:endParaRPr>
          </a:p>
        </p:txBody>
      </p:sp>
      <p:sp>
        <p:nvSpPr>
          <p:cNvPr id="11" name="Rounded Rectangle 10">
            <a:extLst>
              <a:ext uri="{FF2B5EF4-FFF2-40B4-BE49-F238E27FC236}">
                <a16:creationId xmlns:a16="http://schemas.microsoft.com/office/drawing/2014/main" id="{CD385E07-D6A2-388F-57A8-F9550A9F521B}"/>
              </a:ext>
            </a:extLst>
          </p:cNvPr>
          <p:cNvSpPr/>
          <p:nvPr/>
        </p:nvSpPr>
        <p:spPr>
          <a:xfrm>
            <a:off x="4999892"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A</a:t>
            </a:r>
          </a:p>
          <a:p>
            <a:pPr algn="ctr"/>
            <a:r>
              <a:rPr lang="en-US" sz="1400" dirty="0">
                <a:solidFill>
                  <a:schemeClr val="bg1"/>
                </a:solidFill>
                <a:effectLst/>
                <a:latin typeface="Arial" panose="020B0604020202020204" pitchFamily="34" charset="0"/>
                <a:ea typeface="Arial" panose="020B0604020202020204" pitchFamily="34" charset="0"/>
              </a:rPr>
              <a:t>This question is totally aligned with the techniques we were taught in class and is within the programming capabilities of this group</a:t>
            </a:r>
            <a:endParaRPr lang="en-US" sz="1400" b="0" i="0" u="none" strike="noStrike" dirty="0">
              <a:solidFill>
                <a:schemeClr val="bg1"/>
              </a:solidFill>
              <a:effectLst/>
              <a:latin typeface="Helvetica" pitchFamily="2" charset="0"/>
            </a:endParaRPr>
          </a:p>
        </p:txBody>
      </p:sp>
      <p:sp>
        <p:nvSpPr>
          <p:cNvPr id="12" name="Rounded Rectangle 11">
            <a:extLst>
              <a:ext uri="{FF2B5EF4-FFF2-40B4-BE49-F238E27FC236}">
                <a16:creationId xmlns:a16="http://schemas.microsoft.com/office/drawing/2014/main" id="{DF3B5BDC-AB4A-874E-DBAE-6CC64E88CAFB}"/>
              </a:ext>
            </a:extLst>
          </p:cNvPr>
          <p:cNvSpPr/>
          <p:nvPr/>
        </p:nvSpPr>
        <p:spPr>
          <a:xfrm>
            <a:off x="7332784"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R</a:t>
            </a:r>
          </a:p>
          <a:p>
            <a:pPr algn="ctr"/>
            <a:r>
              <a:rPr lang="en-US" sz="1400" dirty="0">
                <a:solidFill>
                  <a:schemeClr val="bg1"/>
                </a:solidFill>
                <a:effectLst/>
                <a:latin typeface="Arial" panose="020B0604020202020204" pitchFamily="34" charset="0"/>
                <a:ea typeface="Arial" panose="020B0604020202020204" pitchFamily="34" charset="0"/>
              </a:rPr>
              <a:t>This issue is deeply relevant as concerns about police misconduct are higher than ever and anyway to increase the accountability afforded by body cameras is a valuable conclusion</a:t>
            </a:r>
            <a:r>
              <a:rPr lang="en-US" sz="1800" dirty="0">
                <a:effectLst/>
                <a:latin typeface="Arial" panose="020B0604020202020204" pitchFamily="34" charset="0"/>
                <a:ea typeface="Arial" panose="020B0604020202020204" pitchFamily="34" charset="0"/>
              </a:rPr>
              <a:t>.</a:t>
            </a:r>
            <a:endParaRPr lang="en-US" sz="1400" dirty="0">
              <a:solidFill>
                <a:schemeClr val="bg1"/>
              </a:solidFill>
              <a:latin typeface="Helvetica" pitchFamily="2" charset="0"/>
            </a:endParaRPr>
          </a:p>
        </p:txBody>
      </p:sp>
      <p:sp>
        <p:nvSpPr>
          <p:cNvPr id="13" name="Rounded Rectangle 12">
            <a:extLst>
              <a:ext uri="{FF2B5EF4-FFF2-40B4-BE49-F238E27FC236}">
                <a16:creationId xmlns:a16="http://schemas.microsoft.com/office/drawing/2014/main" id="{2C7137BC-C200-CA5C-7E6A-43423EC0DFA1}"/>
              </a:ext>
            </a:extLst>
          </p:cNvPr>
          <p:cNvSpPr/>
          <p:nvPr/>
        </p:nvSpPr>
        <p:spPr>
          <a:xfrm>
            <a:off x="9665676"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T</a:t>
            </a:r>
          </a:p>
          <a:p>
            <a:pPr algn="ctr"/>
            <a:r>
              <a:rPr lang="en-US" sz="1400" dirty="0">
                <a:solidFill>
                  <a:schemeClr val="bg1"/>
                </a:solidFill>
                <a:effectLst/>
                <a:latin typeface="Arial" panose="020B0604020202020204" pitchFamily="34" charset="0"/>
                <a:ea typeface="Arial" panose="020B0604020202020204" pitchFamily="34" charset="0"/>
              </a:rPr>
              <a:t>Because we did so much of the work before for our midterm, modeling this data should be easily doable within the timeframe. </a:t>
            </a:r>
          </a:p>
          <a:p>
            <a:pPr algn="ctr"/>
            <a:endParaRPr lang="en-US" sz="1400" b="0" i="0" u="none" strike="noStrike" dirty="0">
              <a:solidFill>
                <a:schemeClr val="bg1"/>
              </a:solidFill>
              <a:effectLst/>
              <a:latin typeface="Helvetica" pitchFamily="2" charset="0"/>
            </a:endParaRPr>
          </a:p>
        </p:txBody>
      </p:sp>
      <p:sp>
        <p:nvSpPr>
          <p:cNvPr id="3" name="TextBox 2">
            <a:extLst>
              <a:ext uri="{FF2B5EF4-FFF2-40B4-BE49-F238E27FC236}">
                <a16:creationId xmlns:a16="http://schemas.microsoft.com/office/drawing/2014/main" id="{1EC804E6-959C-CDDA-88E2-68E42BDDB37D}"/>
              </a:ext>
            </a:extLst>
          </p:cNvPr>
          <p:cNvSpPr txBox="1"/>
          <p:nvPr/>
        </p:nvSpPr>
        <p:spPr>
          <a:xfrm>
            <a:off x="2111485" y="1102235"/>
            <a:ext cx="7554191" cy="1643527"/>
          </a:xfrm>
          <a:prstGeom prst="rect">
            <a:avLst/>
          </a:prstGeom>
          <a:solidFill>
            <a:srgbClr val="C00000"/>
          </a:solidFill>
          <a:ln>
            <a:solidFill>
              <a:schemeClr val="bg1"/>
            </a:solidFill>
          </a:ln>
        </p:spPr>
        <p:txBody>
          <a:bodyPr wrap="square" rtlCol="0">
            <a:spAutoFit/>
          </a:bodyPr>
          <a:lstStyle/>
          <a:p>
            <a:pPr marL="0" marR="0" algn="ctr">
              <a:lnSpc>
                <a:spcPct val="115000"/>
              </a:lnSpc>
              <a:spcBef>
                <a:spcPts val="0"/>
              </a:spcBef>
              <a:spcAft>
                <a:spcPts val="0"/>
              </a:spcAft>
            </a:pPr>
            <a:r>
              <a:rPr lang="en-US" sz="1800" dirty="0">
                <a:solidFill>
                  <a:schemeClr val="bg1"/>
                </a:solidFill>
                <a:effectLst/>
                <a:latin typeface="Arial" panose="020B0604020202020204" pitchFamily="34" charset="0"/>
                <a:ea typeface="Arial" panose="020B0604020202020204" pitchFamily="34" charset="0"/>
              </a:rPr>
              <a:t>For the years 2021 and 2022, do: US Region, Law Enforcement Officers per capita, Law Enforcement spending per capita, body camera mandate laws, and 2020 presidential election leaning have any large influence on a state's proportion of body camera usage  ?</a:t>
            </a:r>
          </a:p>
          <a:p>
            <a:endParaRPr lang="en-US" dirty="0"/>
          </a:p>
        </p:txBody>
      </p:sp>
    </p:spTree>
    <p:extLst>
      <p:ext uri="{BB962C8B-B14F-4D97-AF65-F5344CB8AC3E}">
        <p14:creationId xmlns:p14="http://schemas.microsoft.com/office/powerpoint/2010/main" val="141117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83128" y="8601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A New Question</a:t>
            </a:r>
          </a:p>
        </p:txBody>
      </p:sp>
      <p:sp>
        <p:nvSpPr>
          <p:cNvPr id="5" name="TextBox 4">
            <a:extLst>
              <a:ext uri="{FF2B5EF4-FFF2-40B4-BE49-F238E27FC236}">
                <a16:creationId xmlns:a16="http://schemas.microsoft.com/office/drawing/2014/main" id="{AAB727E0-9256-635E-7E6E-CFC77EBE3E0F}"/>
              </a:ext>
            </a:extLst>
          </p:cNvPr>
          <p:cNvSpPr txBox="1"/>
          <p:nvPr/>
        </p:nvSpPr>
        <p:spPr>
          <a:xfrm>
            <a:off x="2130136" y="4817486"/>
            <a:ext cx="7252855" cy="1477328"/>
          </a:xfrm>
          <a:prstGeom prst="rect">
            <a:avLst/>
          </a:prstGeom>
          <a:noFill/>
        </p:spPr>
        <p:txBody>
          <a:bodyPr wrap="square" rtlCol="0">
            <a:spAutoFit/>
          </a:bodyPr>
          <a:lstStyle/>
          <a:p>
            <a:pPr algn="ctr"/>
            <a:r>
              <a:rPr lang="en-US" dirty="0">
                <a:solidFill>
                  <a:schemeClr val="bg1"/>
                </a:solidFill>
              </a:rPr>
              <a:t> We are interested in statewide data that can influence the proportion with which body cameras are used. </a:t>
            </a:r>
          </a:p>
          <a:p>
            <a:pPr algn="ctr"/>
            <a:r>
              <a:rPr lang="en-US" dirty="0">
                <a:solidFill>
                  <a:schemeClr val="bg1"/>
                </a:solidFill>
              </a:rPr>
              <a:t>Our old dataset only really has data about individuals, not states. </a:t>
            </a:r>
          </a:p>
          <a:p>
            <a:pPr algn="ctr"/>
            <a:endParaRPr lang="en-US" dirty="0">
              <a:solidFill>
                <a:schemeClr val="bg1"/>
              </a:solidFill>
            </a:endParaRPr>
          </a:p>
          <a:p>
            <a:pPr algn="ctr"/>
            <a:r>
              <a:rPr lang="en-US" dirty="0">
                <a:solidFill>
                  <a:schemeClr val="bg1"/>
                </a:solidFill>
              </a:rPr>
              <a:t>So we need new data..</a:t>
            </a:r>
          </a:p>
        </p:txBody>
      </p:sp>
      <p:sp>
        <p:nvSpPr>
          <p:cNvPr id="13" name="Rectangle: Rounded Corners 12">
            <a:extLst>
              <a:ext uri="{FF2B5EF4-FFF2-40B4-BE49-F238E27FC236}">
                <a16:creationId xmlns:a16="http://schemas.microsoft.com/office/drawing/2014/main" id="{CF4E47B4-BC64-7F77-400F-63312F7AD59B}"/>
              </a:ext>
            </a:extLst>
          </p:cNvPr>
          <p:cNvSpPr/>
          <p:nvPr/>
        </p:nvSpPr>
        <p:spPr>
          <a:xfrm>
            <a:off x="3553690" y="1411573"/>
            <a:ext cx="4405745" cy="3045615"/>
          </a:xfrm>
          <a:prstGeom prst="roundRect">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bg1"/>
                </a:solidFill>
                <a:effectLst/>
                <a:latin typeface="Open Sans" panose="020B0606030504020204" pitchFamily="34" charset="0"/>
              </a:rPr>
              <a:t>“The preeminent study on body-worn cameras, a field experiment conducted by the Rialto, Calif., Police Department, found that when police were equipped with cameras during the test period, use of force incidents and citizen complaints against officers were reduced by 50 and 90 percent respectively” </a:t>
            </a:r>
          </a:p>
          <a:p>
            <a:pPr algn="ctr"/>
            <a:endParaRPr lang="en-US" sz="1600" b="0" i="0" dirty="0">
              <a:solidFill>
                <a:schemeClr val="bg1"/>
              </a:solidFill>
              <a:effectLst/>
              <a:latin typeface="Open Sans" panose="020B0606030504020204" pitchFamily="34" charset="0"/>
            </a:endParaRPr>
          </a:p>
          <a:p>
            <a:pPr algn="ctr"/>
            <a:r>
              <a:rPr lang="en-US" sz="1600" dirty="0">
                <a:solidFill>
                  <a:schemeClr val="bg1"/>
                </a:solidFill>
                <a:latin typeface="Open Sans" panose="020B0606030504020204" pitchFamily="34" charset="0"/>
              </a:rPr>
              <a:t>-</a:t>
            </a:r>
            <a:r>
              <a:rPr lang="en-US" sz="1600" b="0" i="0" dirty="0">
                <a:solidFill>
                  <a:schemeClr val="bg1"/>
                </a:solidFill>
                <a:effectLst/>
                <a:latin typeface="Open Sans" panose="020B0606030504020204" pitchFamily="34" charset="0"/>
              </a:rPr>
              <a:t>NCSL Body-Worn Cameras Database</a:t>
            </a:r>
            <a:endParaRPr lang="en-US" sz="1600" dirty="0">
              <a:solidFill>
                <a:schemeClr val="bg1"/>
              </a:solidFill>
            </a:endParaRPr>
          </a:p>
        </p:txBody>
      </p:sp>
    </p:spTree>
    <p:extLst>
      <p:ext uri="{BB962C8B-B14F-4D97-AF65-F5344CB8AC3E}">
        <p14:creationId xmlns:p14="http://schemas.microsoft.com/office/powerpoint/2010/main" val="3789988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78376"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New Data (1/3): Body Camera Laws</a:t>
            </a:r>
          </a:p>
        </p:txBody>
      </p:sp>
      <p:sp>
        <p:nvSpPr>
          <p:cNvPr id="5" name="TextBox 4">
            <a:extLst>
              <a:ext uri="{FF2B5EF4-FFF2-40B4-BE49-F238E27FC236}">
                <a16:creationId xmlns:a16="http://schemas.microsoft.com/office/drawing/2014/main" id="{AAB727E0-9256-635E-7E6E-CFC77EBE3E0F}"/>
              </a:ext>
            </a:extLst>
          </p:cNvPr>
          <p:cNvSpPr txBox="1"/>
          <p:nvPr/>
        </p:nvSpPr>
        <p:spPr>
          <a:xfrm>
            <a:off x="2005446" y="1411573"/>
            <a:ext cx="7252855" cy="646331"/>
          </a:xfrm>
          <a:prstGeom prst="rect">
            <a:avLst/>
          </a:prstGeom>
          <a:noFill/>
        </p:spPr>
        <p:txBody>
          <a:bodyPr wrap="square" rtlCol="0">
            <a:spAutoFit/>
          </a:bodyPr>
          <a:lstStyle/>
          <a:p>
            <a:pPr algn="ctr"/>
            <a:r>
              <a:rPr lang="en-US" dirty="0">
                <a:solidFill>
                  <a:schemeClr val="bg1"/>
                </a:solidFill>
              </a:rPr>
              <a:t>After 2020, some states implemented laws mandating officers to wear body cameras in interactions with the public. </a:t>
            </a:r>
          </a:p>
        </p:txBody>
      </p:sp>
      <p:sp>
        <p:nvSpPr>
          <p:cNvPr id="4" name="Rectangle: Rounded Corners 3">
            <a:extLst>
              <a:ext uri="{FF2B5EF4-FFF2-40B4-BE49-F238E27FC236}">
                <a16:creationId xmlns:a16="http://schemas.microsoft.com/office/drawing/2014/main" id="{E0841FCB-F02B-BF40-012B-1DBBC35661F2}"/>
              </a:ext>
            </a:extLst>
          </p:cNvPr>
          <p:cNvSpPr/>
          <p:nvPr/>
        </p:nvSpPr>
        <p:spPr>
          <a:xfrm>
            <a:off x="3205596" y="2609021"/>
            <a:ext cx="5164283" cy="1548891"/>
          </a:xfrm>
          <a:prstGeom prst="roundRect">
            <a:avLst/>
          </a:prstGeom>
          <a:solidFill>
            <a:srgbClr val="C0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Open Sans" panose="020B0606030504020204" pitchFamily="34" charset="0"/>
              </a:rPr>
              <a:t>NEW VARIABLE: BCLAW</a:t>
            </a:r>
          </a:p>
          <a:p>
            <a:r>
              <a:rPr lang="en-US" sz="1600" b="1" dirty="0">
                <a:solidFill>
                  <a:schemeClr val="bg1"/>
                </a:solidFill>
                <a:latin typeface="Open Sans" panose="020B0606030504020204" pitchFamily="34" charset="0"/>
              </a:rPr>
              <a:t>	-	 Binary Variable</a:t>
            </a:r>
          </a:p>
          <a:p>
            <a:r>
              <a:rPr lang="en-US" sz="1600" b="1" dirty="0">
                <a:solidFill>
                  <a:schemeClr val="bg1"/>
                </a:solidFill>
                <a:latin typeface="Open Sans" panose="020B0606030504020204" pitchFamily="34" charset="0"/>
              </a:rPr>
              <a:t>	- 	1 If there are body camera laws</a:t>
            </a:r>
          </a:p>
          <a:p>
            <a:r>
              <a:rPr lang="en-US" sz="1600" b="1" dirty="0">
                <a:solidFill>
                  <a:schemeClr val="bg1"/>
                </a:solidFill>
                <a:latin typeface="Open Sans" panose="020B0606030504020204" pitchFamily="34" charset="0"/>
              </a:rPr>
              <a:t>	- 	0 if not</a:t>
            </a:r>
          </a:p>
        </p:txBody>
      </p:sp>
      <p:sp>
        <p:nvSpPr>
          <p:cNvPr id="6" name="TextBox 5">
            <a:extLst>
              <a:ext uri="{FF2B5EF4-FFF2-40B4-BE49-F238E27FC236}">
                <a16:creationId xmlns:a16="http://schemas.microsoft.com/office/drawing/2014/main" id="{0F4C8D00-5BF4-133C-2D7C-84AC3E70B451}"/>
              </a:ext>
            </a:extLst>
          </p:cNvPr>
          <p:cNvSpPr txBox="1"/>
          <p:nvPr/>
        </p:nvSpPr>
        <p:spPr>
          <a:xfrm>
            <a:off x="2576947" y="5089296"/>
            <a:ext cx="6681354" cy="923330"/>
          </a:xfrm>
          <a:prstGeom prst="rect">
            <a:avLst/>
          </a:prstGeom>
          <a:noFill/>
        </p:spPr>
        <p:txBody>
          <a:bodyPr wrap="square" rtlCol="0">
            <a:spAutoFit/>
          </a:bodyPr>
          <a:lstStyle/>
          <a:p>
            <a:pPr algn="ctr"/>
            <a:r>
              <a:rPr lang="en-US" dirty="0">
                <a:solidFill>
                  <a:schemeClr val="bg1"/>
                </a:solidFill>
              </a:rPr>
              <a:t>Because most of these laws took effect in different times throughout 2020, we will limit our analysis to only data from the years 2021 and 2022</a:t>
            </a:r>
          </a:p>
        </p:txBody>
      </p:sp>
    </p:spTree>
    <p:extLst>
      <p:ext uri="{BB962C8B-B14F-4D97-AF65-F5344CB8AC3E}">
        <p14:creationId xmlns:p14="http://schemas.microsoft.com/office/powerpoint/2010/main" val="32229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New Data (2/3): State Law Enforcement</a:t>
            </a:r>
          </a:p>
        </p:txBody>
      </p:sp>
      <p:sp>
        <p:nvSpPr>
          <p:cNvPr id="5" name="TextBox 4">
            <a:extLst>
              <a:ext uri="{FF2B5EF4-FFF2-40B4-BE49-F238E27FC236}">
                <a16:creationId xmlns:a16="http://schemas.microsoft.com/office/drawing/2014/main" id="{AAB727E0-9256-635E-7E6E-CFC77EBE3E0F}"/>
              </a:ext>
            </a:extLst>
          </p:cNvPr>
          <p:cNvSpPr txBox="1"/>
          <p:nvPr/>
        </p:nvSpPr>
        <p:spPr>
          <a:xfrm>
            <a:off x="1911927" y="1166932"/>
            <a:ext cx="7252855" cy="923330"/>
          </a:xfrm>
          <a:prstGeom prst="rect">
            <a:avLst/>
          </a:prstGeom>
          <a:noFill/>
        </p:spPr>
        <p:txBody>
          <a:bodyPr wrap="square" rtlCol="0">
            <a:spAutoFit/>
          </a:bodyPr>
          <a:lstStyle/>
          <a:p>
            <a:pPr algn="ctr"/>
            <a:r>
              <a:rPr lang="en-US" dirty="0">
                <a:solidFill>
                  <a:schemeClr val="bg1"/>
                </a:solidFill>
              </a:rPr>
              <a:t> We added two datasets about every state’s law enforcement:</a:t>
            </a:r>
          </a:p>
          <a:p>
            <a:pPr marL="285750" indent="-285750" algn="ctr">
              <a:buFont typeface="Arial" panose="020B0604020202020204" pitchFamily="34" charset="0"/>
              <a:buChar char="•"/>
            </a:pPr>
            <a:r>
              <a:rPr lang="en-US" dirty="0">
                <a:solidFill>
                  <a:schemeClr val="bg1"/>
                </a:solidFill>
              </a:rPr>
              <a:t>Law Enforcement Officers Per 100,000 Citizens (Left)</a:t>
            </a:r>
          </a:p>
          <a:p>
            <a:pPr marL="285750" indent="-285750" algn="ctr">
              <a:buFont typeface="Arial" panose="020B0604020202020204" pitchFamily="34" charset="0"/>
              <a:buChar char="•"/>
            </a:pPr>
            <a:r>
              <a:rPr lang="en-US" dirty="0">
                <a:solidFill>
                  <a:schemeClr val="bg1"/>
                </a:solidFill>
              </a:rPr>
              <a:t>Law Enforcement Spending per capita (Right)</a:t>
            </a:r>
          </a:p>
        </p:txBody>
      </p:sp>
      <p:pic>
        <p:nvPicPr>
          <p:cNvPr id="8" name="Picture 7">
            <a:extLst>
              <a:ext uri="{FF2B5EF4-FFF2-40B4-BE49-F238E27FC236}">
                <a16:creationId xmlns:a16="http://schemas.microsoft.com/office/drawing/2014/main" id="{70461648-9E8C-2630-E45A-3E65A1AE4BEC}"/>
              </a:ext>
            </a:extLst>
          </p:cNvPr>
          <p:cNvPicPr>
            <a:picLocks noChangeAspect="1"/>
          </p:cNvPicPr>
          <p:nvPr/>
        </p:nvPicPr>
        <p:blipFill>
          <a:blip r:embed="rId2"/>
          <a:stretch>
            <a:fillRect/>
          </a:stretch>
        </p:blipFill>
        <p:spPr>
          <a:xfrm>
            <a:off x="6096000" y="2090262"/>
            <a:ext cx="4644259" cy="4304554"/>
          </a:xfrm>
          <a:prstGeom prst="rect">
            <a:avLst/>
          </a:prstGeom>
        </p:spPr>
      </p:pic>
      <p:sp>
        <p:nvSpPr>
          <p:cNvPr id="9" name="TextBox 8">
            <a:extLst>
              <a:ext uri="{FF2B5EF4-FFF2-40B4-BE49-F238E27FC236}">
                <a16:creationId xmlns:a16="http://schemas.microsoft.com/office/drawing/2014/main" id="{0A3BFA6A-ECC3-6E9E-2F2A-1CBDAF81B921}"/>
              </a:ext>
            </a:extLst>
          </p:cNvPr>
          <p:cNvSpPr txBox="1"/>
          <p:nvPr/>
        </p:nvSpPr>
        <p:spPr>
          <a:xfrm>
            <a:off x="6182591" y="6495603"/>
            <a:ext cx="5174194" cy="261610"/>
          </a:xfrm>
          <a:prstGeom prst="rect">
            <a:avLst/>
          </a:prstGeom>
          <a:noFill/>
        </p:spPr>
        <p:txBody>
          <a:bodyPr wrap="square" rtlCol="0">
            <a:spAutoFit/>
          </a:bodyPr>
          <a:lstStyle/>
          <a:p>
            <a:r>
              <a:rPr lang="en-US" sz="1100" dirty="0"/>
              <a:t>Source: https://www.moneygeek.com/living/state-policing-corrections-spending/</a:t>
            </a:r>
          </a:p>
        </p:txBody>
      </p:sp>
      <p:pic>
        <p:nvPicPr>
          <p:cNvPr id="11" name="Picture 10">
            <a:extLst>
              <a:ext uri="{FF2B5EF4-FFF2-40B4-BE49-F238E27FC236}">
                <a16:creationId xmlns:a16="http://schemas.microsoft.com/office/drawing/2014/main" id="{D3B5B4CE-E0C7-DDCB-96DE-CDDE776CB429}"/>
              </a:ext>
            </a:extLst>
          </p:cNvPr>
          <p:cNvPicPr>
            <a:picLocks noChangeAspect="1"/>
          </p:cNvPicPr>
          <p:nvPr/>
        </p:nvPicPr>
        <p:blipFill>
          <a:blip r:embed="rId3"/>
          <a:stretch>
            <a:fillRect/>
          </a:stretch>
        </p:blipFill>
        <p:spPr>
          <a:xfrm>
            <a:off x="336450" y="2090262"/>
            <a:ext cx="5555158" cy="4164343"/>
          </a:xfrm>
          <a:prstGeom prst="rect">
            <a:avLst/>
          </a:prstGeom>
        </p:spPr>
      </p:pic>
      <p:sp>
        <p:nvSpPr>
          <p:cNvPr id="12" name="TextBox 11">
            <a:extLst>
              <a:ext uri="{FF2B5EF4-FFF2-40B4-BE49-F238E27FC236}">
                <a16:creationId xmlns:a16="http://schemas.microsoft.com/office/drawing/2014/main" id="{BF0E5AA9-C8AF-BFED-F94F-7027AE424D23}"/>
              </a:ext>
            </a:extLst>
          </p:cNvPr>
          <p:cNvSpPr txBox="1"/>
          <p:nvPr/>
        </p:nvSpPr>
        <p:spPr>
          <a:xfrm>
            <a:off x="519582" y="6495603"/>
            <a:ext cx="5018772" cy="261610"/>
          </a:xfrm>
          <a:prstGeom prst="rect">
            <a:avLst/>
          </a:prstGeom>
          <a:noFill/>
        </p:spPr>
        <p:txBody>
          <a:bodyPr wrap="square" rtlCol="0">
            <a:spAutoFit/>
          </a:bodyPr>
          <a:lstStyle/>
          <a:p>
            <a:r>
              <a:rPr lang="en-US" sz="1100" dirty="0"/>
              <a:t>Source: https://worldpopulationreview.com/state-rankings/police-officers-by-state</a:t>
            </a:r>
          </a:p>
        </p:txBody>
      </p:sp>
    </p:spTree>
    <p:extLst>
      <p:ext uri="{BB962C8B-B14F-4D97-AF65-F5344CB8AC3E}">
        <p14:creationId xmlns:p14="http://schemas.microsoft.com/office/powerpoint/2010/main" val="6277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103909"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a:xfrm>
            <a:off x="374074" y="86010"/>
            <a:ext cx="10515600" cy="1325563"/>
          </a:xfrm>
        </p:spPr>
        <p:txBody>
          <a:bodyPr/>
          <a:lstStyle/>
          <a:p>
            <a:pPr algn="ctr"/>
            <a:r>
              <a:rPr lang="en-US" dirty="0">
                <a:solidFill>
                  <a:schemeClr val="bg1"/>
                </a:solidFill>
                <a:latin typeface="Helvetica" pitchFamily="2" charset="0"/>
              </a:rPr>
              <a:t>New Data (3/3): 2020 Victory Margin</a:t>
            </a:r>
          </a:p>
        </p:txBody>
      </p:sp>
      <p:sp>
        <p:nvSpPr>
          <p:cNvPr id="5" name="TextBox 4">
            <a:extLst>
              <a:ext uri="{FF2B5EF4-FFF2-40B4-BE49-F238E27FC236}">
                <a16:creationId xmlns:a16="http://schemas.microsoft.com/office/drawing/2014/main" id="{AAB727E0-9256-635E-7E6E-CFC77EBE3E0F}"/>
              </a:ext>
            </a:extLst>
          </p:cNvPr>
          <p:cNvSpPr txBox="1"/>
          <p:nvPr/>
        </p:nvSpPr>
        <p:spPr>
          <a:xfrm>
            <a:off x="1911927" y="1166932"/>
            <a:ext cx="7252855" cy="646331"/>
          </a:xfrm>
          <a:prstGeom prst="rect">
            <a:avLst/>
          </a:prstGeom>
          <a:noFill/>
        </p:spPr>
        <p:txBody>
          <a:bodyPr wrap="square" rtlCol="0">
            <a:spAutoFit/>
          </a:bodyPr>
          <a:lstStyle/>
          <a:p>
            <a:pPr algn="ctr"/>
            <a:r>
              <a:rPr lang="en-US" dirty="0">
                <a:solidFill>
                  <a:schemeClr val="bg1"/>
                </a:solidFill>
              </a:rPr>
              <a:t> To Account for Socio-Political Differences in the culture of each state, we added data from the 2020 Presidential Victory Margin</a:t>
            </a:r>
          </a:p>
        </p:txBody>
      </p:sp>
      <p:pic>
        <p:nvPicPr>
          <p:cNvPr id="4" name="Picture 3">
            <a:extLst>
              <a:ext uri="{FF2B5EF4-FFF2-40B4-BE49-F238E27FC236}">
                <a16:creationId xmlns:a16="http://schemas.microsoft.com/office/drawing/2014/main" id="{E03BB09D-040D-667E-1B24-FB80C46FEE32}"/>
              </a:ext>
            </a:extLst>
          </p:cNvPr>
          <p:cNvPicPr>
            <a:picLocks noChangeAspect="1"/>
          </p:cNvPicPr>
          <p:nvPr/>
        </p:nvPicPr>
        <p:blipFill>
          <a:blip r:embed="rId3"/>
          <a:stretch>
            <a:fillRect/>
          </a:stretch>
        </p:blipFill>
        <p:spPr>
          <a:xfrm>
            <a:off x="2017302" y="2074945"/>
            <a:ext cx="6627695" cy="4018968"/>
          </a:xfrm>
          <a:prstGeom prst="rect">
            <a:avLst/>
          </a:prstGeom>
          <a:ln w="38100">
            <a:solidFill>
              <a:srgbClr val="C00000"/>
            </a:solidFill>
          </a:ln>
        </p:spPr>
      </p:pic>
      <p:sp>
        <p:nvSpPr>
          <p:cNvPr id="6" name="TextBox 5">
            <a:extLst>
              <a:ext uri="{FF2B5EF4-FFF2-40B4-BE49-F238E27FC236}">
                <a16:creationId xmlns:a16="http://schemas.microsoft.com/office/drawing/2014/main" id="{4FDC93DD-1FD3-AD92-9A23-CF25A3F55704}"/>
              </a:ext>
            </a:extLst>
          </p:cNvPr>
          <p:cNvSpPr txBox="1"/>
          <p:nvPr/>
        </p:nvSpPr>
        <p:spPr>
          <a:xfrm>
            <a:off x="-103909" y="6510380"/>
            <a:ext cx="5794664" cy="261610"/>
          </a:xfrm>
          <a:prstGeom prst="rect">
            <a:avLst/>
          </a:prstGeom>
          <a:noFill/>
        </p:spPr>
        <p:txBody>
          <a:bodyPr wrap="square" rtlCol="0">
            <a:spAutoFit/>
          </a:bodyPr>
          <a:lstStyle/>
          <a:p>
            <a:r>
              <a:rPr lang="en-US" sz="1100" dirty="0"/>
              <a:t>Source: https://www.politico.com/2020-election/results/president/</a:t>
            </a:r>
          </a:p>
        </p:txBody>
      </p:sp>
    </p:spTree>
    <p:extLst>
      <p:ext uri="{BB962C8B-B14F-4D97-AF65-F5344CB8AC3E}">
        <p14:creationId xmlns:p14="http://schemas.microsoft.com/office/powerpoint/2010/main" val="324606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533</TotalTime>
  <Words>890</Words>
  <Application>Microsoft Office PowerPoint</Application>
  <PresentationFormat>Widescreen</PresentationFormat>
  <Paragraphs>91</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Helvetica</vt:lpstr>
      <vt:lpstr>Helvetica Neue</vt:lpstr>
      <vt:lpstr>Open Sans</vt:lpstr>
      <vt:lpstr>Office Theme</vt:lpstr>
      <vt:lpstr>Determinants of Body Camera Usage during Fatal Police Shootings in the United States (2015-2022) Team 7 Final Project   Alex Khater, Rajeev Koneru, Cora Martin </vt:lpstr>
      <vt:lpstr>Midterm Recap: Data Set Information</vt:lpstr>
      <vt:lpstr>Midterm Recap: EDA</vt:lpstr>
      <vt:lpstr>Midterm Recap: SMART Q Findings</vt:lpstr>
      <vt:lpstr>Final SMART Research Question</vt:lpstr>
      <vt:lpstr>A New Question</vt:lpstr>
      <vt:lpstr>New Data (1/3): Body Camera Laws</vt:lpstr>
      <vt:lpstr>New Data (2/3): State Law Enforcement</vt:lpstr>
      <vt:lpstr>New Data (3/3): 2020 Victory Margin</vt:lpstr>
      <vt:lpstr>Model-1</vt:lpstr>
      <vt:lpstr>Residual VS Fitted</vt:lpstr>
      <vt:lpstr>Model-2</vt:lpstr>
      <vt:lpstr>Model-3</vt:lpstr>
      <vt:lpstr>Predicting New Data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United States from 2015-2022 Team 7 Midterm Exploratory Data Analysis   Alex Khater, Rajeev Khoneru, Cora Martin</dc:title>
  <dc:creator>Martin, Cora</dc:creator>
  <cp:lastModifiedBy>Koneru, Rajeev</cp:lastModifiedBy>
  <cp:revision>17</cp:revision>
  <dcterms:created xsi:type="dcterms:W3CDTF">2022-10-31T21:46:52Z</dcterms:created>
  <dcterms:modified xsi:type="dcterms:W3CDTF">2022-12-10T23:25:35Z</dcterms:modified>
</cp:coreProperties>
</file>