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4472C4"/>
    <a:srgbClr val="5A67CA"/>
    <a:srgbClr val="2049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73"/>
    <p:restoredTop sz="94648"/>
  </p:normalViewPr>
  <p:slideViewPr>
    <p:cSldViewPr snapToGrid="0">
      <p:cViewPr varScale="1">
        <p:scale>
          <a:sx n="78" d="100"/>
          <a:sy n="78" d="100"/>
        </p:scale>
        <p:origin x="1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B77B6-A42E-A048-A74D-7373B9F65E7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9B0C7-4240-DB45-8EF7-0C3919A90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79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9B0C7-4240-DB45-8EF7-0C3919A90B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30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2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4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8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2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4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0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8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4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7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1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E9035-4A16-5448-9596-651BFBF89D2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6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E9035-4A16-5448-9596-651BFBF89D25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F5964-A65C-144A-8CB9-14CEA7A8A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3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563B-16B6-8EC8-3D69-945465007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558591"/>
            <a:ext cx="1141796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>
                <a:latin typeface="Helvetica" pitchFamily="2" charset="0"/>
              </a:rPr>
              <a:t>Fatal Police Shootings in the United States from 2015-2022</a:t>
            </a:r>
            <a:br>
              <a:rPr lang="en-US" sz="3200" b="1" dirty="0">
                <a:latin typeface="Helvetica" pitchFamily="2" charset="0"/>
              </a:rPr>
            </a:br>
            <a:r>
              <a:rPr lang="en-US" sz="3200" dirty="0">
                <a:latin typeface="Helvetica" pitchFamily="2" charset="0"/>
              </a:rPr>
              <a:t>Team 7 Midterm Exploratory Data Analysis</a:t>
            </a:r>
            <a:br>
              <a:rPr lang="en-US" sz="3200" dirty="0">
                <a:latin typeface="Helvetica" pitchFamily="2" charset="0"/>
              </a:rPr>
            </a:br>
            <a:r>
              <a:rPr lang="en-US" sz="1000" dirty="0">
                <a:latin typeface="Helvetica" pitchFamily="2" charset="0"/>
              </a:rPr>
              <a:t> </a:t>
            </a:r>
            <a:br>
              <a:rPr lang="en-US" sz="3200" dirty="0">
                <a:latin typeface="Helvetica" pitchFamily="2" charset="0"/>
              </a:rPr>
            </a:br>
            <a:r>
              <a:rPr lang="en-US" sz="1600" dirty="0">
                <a:latin typeface="Helvetica" pitchFamily="2" charset="0"/>
              </a:rPr>
              <a:t>Alex </a:t>
            </a:r>
            <a:r>
              <a:rPr lang="en-US" sz="1600" dirty="0" err="1">
                <a:latin typeface="Helvetica" pitchFamily="2" charset="0"/>
              </a:rPr>
              <a:t>Khater</a:t>
            </a:r>
            <a:r>
              <a:rPr lang="en-US" sz="1600" dirty="0">
                <a:latin typeface="Helvetica" pitchFamily="2" charset="0"/>
              </a:rPr>
              <a:t>, Rajeev </a:t>
            </a:r>
            <a:r>
              <a:rPr lang="en-US" sz="1600" dirty="0" err="1">
                <a:latin typeface="Helvetica" pitchFamily="2" charset="0"/>
              </a:rPr>
              <a:t>Koneru</a:t>
            </a:r>
            <a:r>
              <a:rPr lang="en-US" sz="1600" dirty="0">
                <a:latin typeface="Helvetica" pitchFamily="2" charset="0"/>
              </a:rPr>
              <a:t>, Cora Martin </a:t>
            </a:r>
            <a:endParaRPr lang="en-US" sz="3200" dirty="0">
              <a:latin typeface="Helvetica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CD6C73-AAF1-7D22-20F3-277A4028A0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27" b="30921"/>
          <a:stretch/>
        </p:blipFill>
        <p:spPr>
          <a:xfrm>
            <a:off x="0" y="0"/>
            <a:ext cx="12192000" cy="535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3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DBF28C-9767-E3CE-6344-B11C2B348C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26C9BE-9EB0-A013-991A-3A7A074DD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Data Set Information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980F3D-9AAA-1BD8-FA1A-B3D06045F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0" y="-436848"/>
            <a:ext cx="4572000" cy="2032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43CBCE-4023-AAFD-69C1-2FB9A54B7EF1}"/>
              </a:ext>
            </a:extLst>
          </p:cNvPr>
          <p:cNvSpPr txBox="1"/>
          <p:nvPr/>
        </p:nvSpPr>
        <p:spPr>
          <a:xfrm>
            <a:off x="838200" y="1595152"/>
            <a:ext cx="100370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In response to a severe lack of reporting within government sources, The Washington Post compiled a database of every fatal police shooting in the United States from 2015-2022. We are interested in exploring this data, specifically as it relates to differences between U.S. states and regions.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After accounting for null values, the data set we are working with has </a:t>
            </a:r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6,574 observations</a:t>
            </a: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. Below we have provided a sample row of the data: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C9E1BA9-F2F1-42CB-165B-AD6989695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16824"/>
              </p:ext>
            </p:extLst>
          </p:nvPr>
        </p:nvGraphicFramePr>
        <p:xfrm>
          <a:off x="1077468" y="3480167"/>
          <a:ext cx="10037064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2844">
                  <a:extLst>
                    <a:ext uri="{9D8B030D-6E8A-4147-A177-3AD203B41FA5}">
                      <a16:colId xmlns:a16="http://schemas.microsoft.com/office/drawing/2014/main" val="4107974685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621154217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838305514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1917491922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205931775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2848623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Manner of Death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Armed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Gender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7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Tim Elliot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10/04/2022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Gun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36774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7B2769B-6CFD-7B82-C58E-8A80B8324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262007"/>
              </p:ext>
            </p:extLst>
          </p:nvPr>
        </p:nvGraphicFramePr>
        <p:xfrm>
          <a:off x="1077468" y="4345228"/>
          <a:ext cx="10037064" cy="889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2844">
                  <a:extLst>
                    <a:ext uri="{9D8B030D-6E8A-4147-A177-3AD203B41FA5}">
                      <a16:colId xmlns:a16="http://schemas.microsoft.com/office/drawing/2014/main" val="4107974685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621154217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838305514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1917491922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205931775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2848623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City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State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Signs of Mental Illness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Threat Level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Flee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7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Shelton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Not fleeing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36774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74E6981-3DAD-0DFE-D5AB-64FC4860F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695949"/>
              </p:ext>
            </p:extLst>
          </p:nvPr>
        </p:nvGraphicFramePr>
        <p:xfrm>
          <a:off x="1077468" y="5357609"/>
          <a:ext cx="6691376" cy="889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2844">
                  <a:extLst>
                    <a:ext uri="{9D8B030D-6E8A-4147-A177-3AD203B41FA5}">
                      <a16:colId xmlns:a16="http://schemas.microsoft.com/office/drawing/2014/main" val="4107974685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621154217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838305514"/>
                    </a:ext>
                  </a:extLst>
                </a:gridCol>
                <a:gridCol w="1672844">
                  <a:extLst>
                    <a:ext uri="{9D8B030D-6E8A-4147-A177-3AD203B41FA5}">
                      <a16:colId xmlns:a16="http://schemas.microsoft.com/office/drawing/2014/main" val="1917491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Body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Longitude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Latitude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Is Geocoding Exact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7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-123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47.2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Helvetica" pitchFamily="2" charset="0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367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12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064366-9911-0F3E-63D7-B7FC502AE5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0B87D02-B92D-4204-EF45-618C68BC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SMART Research Question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7966B-6EA4-4F12-DC1E-E1BC9DD699EC}"/>
              </a:ext>
            </a:extLst>
          </p:cNvPr>
          <p:cNvSpPr txBox="1"/>
          <p:nvPr/>
        </p:nvSpPr>
        <p:spPr>
          <a:xfrm>
            <a:off x="838200" y="1595152"/>
            <a:ext cx="10037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Within our data set of 6,574 observations of police shootings from 2015 to 2022 in the United States, is there a correlation between the U.S. state of observation and whether a body camera was turned on during the shooting?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CC8B030-7DDA-883F-2408-2FEE0A46033F}"/>
              </a:ext>
            </a:extLst>
          </p:cNvPr>
          <p:cNvSpPr/>
          <p:nvPr/>
        </p:nvSpPr>
        <p:spPr>
          <a:xfrm>
            <a:off x="334108" y="3043421"/>
            <a:ext cx="2209800" cy="246184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elvetica" pitchFamily="2" charset="0"/>
              </a:rPr>
              <a:t>S</a:t>
            </a:r>
          </a:p>
          <a:p>
            <a:pPr algn="ctr"/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Variables that matter for our question: US state where the shooting took place and whether the police body camera was on or off</a:t>
            </a:r>
            <a:endParaRPr lang="en-US" sz="1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C2D59FE-2274-5AAD-DFBC-3B2A7087B7E4}"/>
              </a:ext>
            </a:extLst>
          </p:cNvPr>
          <p:cNvSpPr/>
          <p:nvPr/>
        </p:nvSpPr>
        <p:spPr>
          <a:xfrm>
            <a:off x="2667000" y="3043421"/>
            <a:ext cx="2209800" cy="246184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elvetica" pitchFamily="2" charset="0"/>
              </a:rPr>
              <a:t>M</a:t>
            </a:r>
          </a:p>
          <a:p>
            <a:pPr algn="ctr"/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 Statistical analysis used to identify a correlation between the two variables (correlation is easily measurable with data reshaping)</a:t>
            </a:r>
            <a:endParaRPr lang="en-US" sz="14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D385E07-D6A2-388F-57A8-F9550A9F521B}"/>
              </a:ext>
            </a:extLst>
          </p:cNvPr>
          <p:cNvSpPr/>
          <p:nvPr/>
        </p:nvSpPr>
        <p:spPr>
          <a:xfrm>
            <a:off x="4999892" y="3043421"/>
            <a:ext cx="2209800" cy="246184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elvetica" pitchFamily="2" charset="0"/>
              </a:rPr>
              <a:t>A</a:t>
            </a:r>
          </a:p>
          <a:p>
            <a:pPr algn="ctr"/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The amount of data is manageable with only 6,574 observations spanning over a seven-year period.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F3B5BDC-AB4A-874E-DBAE-6CC64E88CAFB}"/>
              </a:ext>
            </a:extLst>
          </p:cNvPr>
          <p:cNvSpPr/>
          <p:nvPr/>
        </p:nvSpPr>
        <p:spPr>
          <a:xfrm>
            <a:off x="7332784" y="3043421"/>
            <a:ext cx="2209800" cy="246184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elvetica" pitchFamily="2" charset="0"/>
              </a:rPr>
              <a:t>R</a:t>
            </a:r>
          </a:p>
          <a:p>
            <a:pPr algn="ctr"/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We may apply this research to state policy on body cameras during police work.</a:t>
            </a:r>
          </a:p>
          <a:p>
            <a:pPr algn="ctr"/>
            <a:endParaRPr lang="en-US" sz="1400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C7137BC-C200-CA5C-7E6A-43423EC0DFA1}"/>
              </a:ext>
            </a:extLst>
          </p:cNvPr>
          <p:cNvSpPr/>
          <p:nvPr/>
        </p:nvSpPr>
        <p:spPr>
          <a:xfrm>
            <a:off x="9665676" y="3043421"/>
            <a:ext cx="2209800" cy="246184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Helvetica" pitchFamily="2" charset="0"/>
              </a:rPr>
              <a:t>T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With </a:t>
            </a:r>
            <a:r>
              <a:rPr lang="en-US" sz="1400" b="0" i="0" u="none" strike="noStrike" dirty="0">
                <a:solidFill>
                  <a:schemeClr val="bg1"/>
                </a:solidFill>
                <a:effectLst/>
                <a:latin typeface="Helvetica" pitchFamily="2" charset="0"/>
              </a:rPr>
              <a:t>three people working on this research, a couple of weeks are required to perform the data analysis.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17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18AF-B54D-FF57-1C49-84B9320DF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RAJEEV START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E18FB-6367-DF80-602C-1DE2EFD2E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BB7737-EC04-5F55-11BD-E78EE10F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68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Reshaping Our Data for the SMART Q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1C2B61-1451-DF3E-BC3E-45C9C4864253}"/>
              </a:ext>
            </a:extLst>
          </p:cNvPr>
          <p:cNvSpPr txBox="1"/>
          <p:nvPr/>
        </p:nvSpPr>
        <p:spPr>
          <a:xfrm>
            <a:off x="117231" y="1749681"/>
            <a:ext cx="3810000" cy="397031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Group Data and Variables by State to foster comparisons at the State level</a:t>
            </a:r>
          </a:p>
          <a:p>
            <a:pPr marL="342900" indent="-342900">
              <a:buAutoNum type="arabicPeriod"/>
            </a:pPr>
            <a:endParaRPr lang="en-US" sz="28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Separated the Data into Regions for Graphical Display Purposes</a:t>
            </a:r>
          </a:p>
        </p:txBody>
      </p:sp>
      <p:pic>
        <p:nvPicPr>
          <p:cNvPr id="10" name="Picture 9" descr="Map&#10;&#10;Description automatically generated">
            <a:extLst>
              <a:ext uri="{FF2B5EF4-FFF2-40B4-BE49-F238E27FC236}">
                <a16:creationId xmlns:a16="http://schemas.microsoft.com/office/drawing/2014/main" id="{BB0CA4E1-B19F-C6F9-FAC0-67F2621A19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514"/>
          <a:stretch/>
        </p:blipFill>
        <p:spPr>
          <a:xfrm>
            <a:off x="4434023" y="1645668"/>
            <a:ext cx="7371115" cy="407433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74841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336</Words>
  <Application>Microsoft Office PowerPoint</Application>
  <PresentationFormat>Widescreen</PresentationFormat>
  <Paragraphs>54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Fatal Police Shootings in the United States from 2015-2022 Team 7 Midterm Exploratory Data Analysis   Alex Khater, Rajeev Koneru, Cora Martin </vt:lpstr>
      <vt:lpstr>Data Set Information</vt:lpstr>
      <vt:lpstr>SMART Research Question</vt:lpstr>
      <vt:lpstr>RAJEEV START HERE</vt:lpstr>
      <vt:lpstr>Reshaping Our Data for the SMART 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Fatal Police Shootings in the United States from 2015-2022 Team 7 Midterm Exploratory Data Analysis   Alex Khater, Rajeev Khoneru, Cora Martin </dc:title>
  <dc:creator>Martin, Cora</dc:creator>
  <cp:lastModifiedBy>Alexander Khater</cp:lastModifiedBy>
  <cp:revision>6</cp:revision>
  <dcterms:created xsi:type="dcterms:W3CDTF">2022-10-31T21:46:52Z</dcterms:created>
  <dcterms:modified xsi:type="dcterms:W3CDTF">2022-11-02T21:55:28Z</dcterms:modified>
</cp:coreProperties>
</file>