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xml" ContentType="application/vnd.openxmlformats-officedocument.presentationml.notesSlide+xml"/>
  <Override PartName="/ppt/tags/tag78.xml" ContentType="application/vnd.openxmlformats-officedocument.presentationml.tags+xml"/>
  <Override PartName="/ppt/notesSlides/notesSlide3.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3.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4.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5.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16.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17.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18.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19.xml" ContentType="application/vnd.openxmlformats-officedocument.presentationml.notesSlide+xml"/>
  <Override PartName="/ppt/tags/tag142.xml" ContentType="application/vnd.openxmlformats-officedocument.presentationml.tags+xml"/>
  <Override PartName="/ppt/notesSlides/notesSlide20.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21.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notesSlides/notesSlide22.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notesSlides/notesSlide23.xml" ContentType="application/vnd.openxmlformats-officedocument.presentationml.notesSlide+xml"/>
  <Override PartName="/ppt/tags/tag151.xml" ContentType="application/vnd.openxmlformats-officedocument.presentationml.tags+xml"/>
  <Override PartName="/ppt/notesSlides/notesSlide24.xml" ContentType="application/vnd.openxmlformats-officedocument.presentationml.notesSlide+xml"/>
  <Override PartName="/ppt/tags/tag152.xml" ContentType="application/vnd.openxmlformats-officedocument.presentationml.tags+xml"/>
  <Override PartName="/ppt/notesSlides/notesSlide25.xml" ContentType="application/vnd.openxmlformats-officedocument.presentationml.notesSlide+xml"/>
  <Override PartName="/ppt/tags/tag153.xml" ContentType="application/vnd.openxmlformats-officedocument.presentationml.tags+xml"/>
  <Override PartName="/ppt/notesSlides/notesSlide26.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27.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28.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29.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49"/>
  </p:notesMasterIdLst>
  <p:handoutMasterIdLst>
    <p:handoutMasterId r:id="rId50"/>
  </p:handoutMasterIdLst>
  <p:sldIdLst>
    <p:sldId id="640" r:id="rId3"/>
    <p:sldId id="672" r:id="rId4"/>
    <p:sldId id="673" r:id="rId5"/>
    <p:sldId id="537" r:id="rId6"/>
    <p:sldId id="538" r:id="rId7"/>
    <p:sldId id="544" r:id="rId8"/>
    <p:sldId id="644" r:id="rId9"/>
    <p:sldId id="679" r:id="rId10"/>
    <p:sldId id="681" r:id="rId11"/>
    <p:sldId id="548" r:id="rId12"/>
    <p:sldId id="258" r:id="rId13"/>
    <p:sldId id="668" r:id="rId14"/>
    <p:sldId id="669" r:id="rId15"/>
    <p:sldId id="670" r:id="rId16"/>
    <p:sldId id="539" r:id="rId17"/>
    <p:sldId id="299" r:id="rId18"/>
    <p:sldId id="647" r:id="rId19"/>
    <p:sldId id="671" r:id="rId20"/>
    <p:sldId id="646" r:id="rId21"/>
    <p:sldId id="540" r:id="rId22"/>
    <p:sldId id="649" r:id="rId23"/>
    <p:sldId id="651" r:id="rId24"/>
    <p:sldId id="650" r:id="rId25"/>
    <p:sldId id="648" r:id="rId26"/>
    <p:sldId id="298" r:id="rId27"/>
    <p:sldId id="557" r:id="rId28"/>
    <p:sldId id="680" r:id="rId29"/>
    <p:sldId id="558" r:id="rId30"/>
    <p:sldId id="652" r:id="rId31"/>
    <p:sldId id="655" r:id="rId32"/>
    <p:sldId id="653" r:id="rId33"/>
    <p:sldId id="657" r:id="rId34"/>
    <p:sldId id="674" r:id="rId35"/>
    <p:sldId id="675" r:id="rId36"/>
    <p:sldId id="676" r:id="rId37"/>
    <p:sldId id="677" r:id="rId38"/>
    <p:sldId id="272" r:id="rId39"/>
    <p:sldId id="359" r:id="rId40"/>
    <p:sldId id="659" r:id="rId41"/>
    <p:sldId id="660" r:id="rId42"/>
    <p:sldId id="661" r:id="rId43"/>
    <p:sldId id="662" r:id="rId44"/>
    <p:sldId id="663" r:id="rId45"/>
    <p:sldId id="666" r:id="rId46"/>
    <p:sldId id="667" r:id="rId47"/>
    <p:sldId id="639" r:id="rId48"/>
  </p:sldIdLst>
  <p:sldSz cx="12192000" cy="6858000"/>
  <p:notesSz cx="7104063" cy="10234613"/>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8">
          <p15:clr>
            <a:srgbClr val="A4A3A4"/>
          </p15:clr>
        </p15:guide>
        <p15:guide id="2" pos="3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D41"/>
    <a:srgbClr val="B2B2B2"/>
    <a:srgbClr val="202020"/>
    <a:srgbClr val="323232"/>
    <a:srgbClr val="CC3300"/>
    <a:srgbClr val="CC0000"/>
    <a:srgbClr val="FF3300"/>
    <a:srgbClr val="99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78788" autoAdjust="0"/>
  </p:normalViewPr>
  <p:slideViewPr>
    <p:cSldViewPr snapToGrid="0" showGuides="1">
      <p:cViewPr varScale="1">
        <p:scale>
          <a:sx n="90" d="100"/>
          <a:sy n="90" d="100"/>
        </p:scale>
        <p:origin x="492" y="96"/>
      </p:cViewPr>
      <p:guideLst>
        <p:guide orient="horz" pos="2028"/>
        <p:guide pos="3832"/>
      </p:guideLst>
    </p:cSldViewPr>
  </p:slideViewPr>
  <p:notesTextViewPr>
    <p:cViewPr>
      <p:scale>
        <a:sx n="3" d="2"/>
        <a:sy n="3" d="2"/>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2020/8/19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235048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D6C8D182-E4C8-4120-9249-FC9774456FFA}" type="datetimeFigureOut">
              <a:rPr lang="zh-CN" altLang="en-US" smtClean="0"/>
              <a:t>2020/8/19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85D0DACE-38E0-42D2-9336-2B707D34BC6D}" type="slidenum">
              <a:rPr lang="zh-CN" altLang="en-US" smtClean="0"/>
              <a:t>‹#›</a:t>
            </a:fld>
            <a:endParaRPr lang="zh-CN" altLang="en-US"/>
          </a:p>
        </p:txBody>
      </p:sp>
    </p:spTree>
    <p:extLst>
      <p:ext uri="{BB962C8B-B14F-4D97-AF65-F5344CB8AC3E}">
        <p14:creationId xmlns:p14="http://schemas.microsoft.com/office/powerpoint/2010/main" val="373276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可以强调一下所有进程都按照这种通用和统一的方式进行组装，这样的好处就是上下层的界限很清晰，整个架构的负载分担方式是很灵活的</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一个插件有</a:t>
            </a:r>
            <a:r>
              <a:rPr lang="en-US" altLang="zh-CN" dirty="0" smtClean="0"/>
              <a:t>1</a:t>
            </a:r>
            <a:r>
              <a:rPr lang="zh-CN" altLang="en-US" dirty="0" smtClean="0"/>
              <a:t>个</a:t>
            </a:r>
            <a:r>
              <a:rPr lang="en-US" altLang="zh-CN" dirty="0" smtClean="0"/>
              <a:t>Plugin</a:t>
            </a:r>
            <a:r>
              <a:rPr lang="zh-CN" altLang="en-US" dirty="0" smtClean="0"/>
              <a:t>类</a:t>
            </a:r>
            <a:r>
              <a:rPr lang="en-US" altLang="zh-CN" dirty="0" smtClean="0"/>
              <a:t>, </a:t>
            </a:r>
            <a:r>
              <a:rPr lang="zh-CN" altLang="en-US" dirty="0" smtClean="0"/>
              <a:t>负责注册功能模块和加载配置</a:t>
            </a:r>
            <a:r>
              <a:rPr lang="en-US" altLang="zh-CN" dirty="0" smtClean="0"/>
              <a:t>, </a:t>
            </a:r>
            <a:r>
              <a:rPr lang="zh-CN" altLang="en-US" dirty="0" smtClean="0"/>
              <a:t>有若干个</a:t>
            </a:r>
            <a:r>
              <a:rPr lang="en-US" altLang="zh-CN" dirty="0" smtClean="0"/>
              <a:t>Module</a:t>
            </a:r>
            <a:r>
              <a:rPr lang="zh-CN" altLang="en-US" dirty="0" smtClean="0"/>
              <a:t>类</a:t>
            </a:r>
            <a:r>
              <a:rPr lang="en-US" altLang="zh-CN" dirty="0" smtClean="0"/>
              <a:t>, </a:t>
            </a:r>
            <a:r>
              <a:rPr lang="zh-CN" altLang="en-US" dirty="0" smtClean="0"/>
              <a:t>负责处理业务逻辑</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1173945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宏的作用</a:t>
            </a:r>
            <a:r>
              <a:rPr lang="en-US" altLang="zh-CN" dirty="0" smtClean="0"/>
              <a:t>:</a:t>
            </a:r>
            <a:r>
              <a:rPr lang="zh-CN" altLang="en-US" dirty="0" smtClean="0"/>
              <a:t>当基础模块接口修改</a:t>
            </a:r>
            <a:r>
              <a:rPr lang="en-US" altLang="zh-CN" dirty="0" smtClean="0"/>
              <a:t>, </a:t>
            </a:r>
            <a:r>
              <a:rPr lang="zh-CN" altLang="en-US" dirty="0" smtClean="0"/>
              <a:t>可以只修改定义的地方</a:t>
            </a:r>
            <a:r>
              <a:rPr lang="en-US" altLang="zh-CN" dirty="0" smtClean="0"/>
              <a:t>, </a:t>
            </a:r>
            <a:r>
              <a:rPr lang="zh-CN" altLang="en-US" dirty="0" smtClean="0"/>
              <a:t>而其他模块不需要修改</a:t>
            </a:r>
            <a:r>
              <a:rPr lang="en-US" altLang="zh-CN" dirty="0" smtClean="0"/>
              <a:t>,</a:t>
            </a:r>
            <a:r>
              <a:rPr lang="zh-CN" altLang="en-US" dirty="0" smtClean="0"/>
              <a:t>只需要重新编译即可</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2525984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239896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这些应该都是进程了？还是模块？</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507414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525964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a:t>
            </a:r>
            <a:r>
              <a:rPr lang="zh-CN" altLang="en-US" dirty="0" smtClean="0"/>
              <a:t>需要切换一下角度</a:t>
            </a:r>
            <a:r>
              <a:rPr lang="en-US" altLang="zh-CN" dirty="0" smtClean="0"/>
              <a:t>, </a:t>
            </a:r>
            <a:r>
              <a:rPr lang="zh-CN" altLang="en-US" dirty="0" smtClean="0"/>
              <a:t>站在框架的角度上思考问题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26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【FF】</a:t>
            </a:r>
            <a:r>
              <a:rPr lang="zh-CN" altLang="en-US" dirty="0" smtClean="0"/>
              <a:t>最大的好处，是代码更加通用，跟游戏内容相关的策略，跟底层的机制，分离得更加清楚</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309209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可以强调一下在通用性上的一些尝试：分布式架构支持所有类型，插件模式，属性</a:t>
            </a:r>
            <a:r>
              <a:rPr lang="en-US" altLang="zh-CN" dirty="0" smtClean="0"/>
              <a:t>meta</a:t>
            </a:r>
            <a:r>
              <a:rPr lang="zh-CN" altLang="en-US" dirty="0" smtClean="0"/>
              <a:t>化</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639661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属性的配置，可以做到我们前面说到的一些更加统一通用的处理，比如标红的这几个，常用的开发方式，是需要每个都手写的</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110235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Key-Value</a:t>
            </a:r>
            <a:r>
              <a:rPr lang="zh-CN" altLang="en-US" dirty="0" smtClean="0"/>
              <a:t>形式</a:t>
            </a:r>
            <a:r>
              <a:rPr lang="en-US" altLang="zh-CN" dirty="0" smtClean="0"/>
              <a:t>, </a:t>
            </a:r>
            <a:r>
              <a:rPr lang="zh-CN" altLang="en-US" dirty="0" smtClean="0"/>
              <a:t>树形结构</a:t>
            </a:r>
            <a:r>
              <a:rPr lang="en-US" altLang="zh-CN" dirty="0" smtClean="0"/>
              <a:t>, </a:t>
            </a:r>
            <a:r>
              <a:rPr lang="zh-CN" altLang="en-US" dirty="0" smtClean="0"/>
              <a:t>数据都在</a:t>
            </a:r>
            <a:r>
              <a:rPr lang="en-US" altLang="zh-CN" dirty="0" smtClean="0"/>
              <a:t>kernel</a:t>
            </a:r>
            <a:r>
              <a:rPr lang="zh-CN" altLang="en-US" dirty="0" smtClean="0"/>
              <a:t>中</a:t>
            </a:r>
            <a:r>
              <a:rPr lang="en-US" altLang="zh-CN" dirty="0" smtClean="0"/>
              <a:t>,  </a:t>
            </a:r>
            <a:r>
              <a:rPr lang="zh-CN" altLang="en-US" dirty="0" smtClean="0"/>
              <a:t>访问接口目前支持</a:t>
            </a:r>
            <a:r>
              <a:rPr lang="en-US" altLang="zh-CN" dirty="0" smtClean="0"/>
              <a:t>2</a:t>
            </a:r>
            <a:r>
              <a:rPr lang="zh-CN" altLang="en-US" dirty="0" smtClean="0"/>
              <a:t>层访问</a:t>
            </a:r>
            <a:r>
              <a:rPr lang="en-US" altLang="zh-CN" dirty="0" smtClean="0"/>
              <a:t>, </a:t>
            </a:r>
            <a:r>
              <a:rPr lang="zh-CN" altLang="en-US" dirty="0" smtClean="0"/>
              <a:t>超过</a:t>
            </a:r>
            <a:r>
              <a:rPr lang="en-US" altLang="zh-CN" dirty="0" smtClean="0"/>
              <a:t>2</a:t>
            </a:r>
            <a:r>
              <a:rPr lang="zh-CN" altLang="en-US" dirty="0" smtClean="0"/>
              <a:t>层可依次往下层访问</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2647152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这个图要慢慢讲，否则大家还是会很懵逼</a:t>
            </a:r>
            <a:endParaRPr lang="en-US" altLang="zh-CN" dirty="0" smtClean="0"/>
          </a:p>
          <a:p>
            <a:r>
              <a:rPr lang="zh-CN" altLang="en-US" dirty="0" smtClean="0"/>
              <a:t>按照动画来，先说</a:t>
            </a:r>
            <a:r>
              <a:rPr lang="en-US" altLang="zh-CN" dirty="0" smtClean="0"/>
              <a:t>Kernel</a:t>
            </a:r>
            <a:r>
              <a:rPr lang="zh-CN" altLang="en-US" dirty="0" smtClean="0"/>
              <a:t>是所有玩家数据的集合，这个也是属性</a:t>
            </a:r>
            <a:r>
              <a:rPr lang="en-US" altLang="zh-CN" dirty="0" smtClean="0"/>
              <a:t>meta</a:t>
            </a:r>
            <a:r>
              <a:rPr lang="zh-CN" altLang="en-US" dirty="0" smtClean="0"/>
              <a:t>化之后带来的好处之一</a:t>
            </a:r>
            <a:endParaRPr lang="en-US" altLang="zh-CN" dirty="0" smtClean="0"/>
          </a:p>
          <a:p>
            <a:r>
              <a:rPr lang="zh-CN" altLang="en-US" dirty="0" smtClean="0"/>
              <a:t>然后说明一下</a:t>
            </a:r>
            <a:r>
              <a:rPr lang="en-US" altLang="zh-CN" dirty="0" smtClean="0"/>
              <a:t>Condition</a:t>
            </a:r>
            <a:r>
              <a:rPr lang="zh-CN" altLang="en-US" dirty="0" smtClean="0"/>
              <a:t>和</a:t>
            </a:r>
            <a:r>
              <a:rPr lang="en-US" altLang="zh-CN" dirty="0" smtClean="0"/>
              <a:t>Execute</a:t>
            </a:r>
            <a:r>
              <a:rPr lang="zh-CN" altLang="en-US" dirty="0" smtClean="0"/>
              <a:t>的设计目的</a:t>
            </a:r>
            <a:endParaRPr lang="en-US" altLang="zh-CN" dirty="0" smtClean="0"/>
          </a:p>
          <a:p>
            <a:r>
              <a:rPr lang="zh-CN" altLang="en-US" dirty="0" smtClean="0"/>
              <a:t>然后以任务模块的完成来进行举例</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33</a:t>
            </a:fld>
            <a:endParaRPr lang="zh-CN" altLang="en-US"/>
          </a:p>
        </p:txBody>
      </p:sp>
    </p:spTree>
    <p:extLst>
      <p:ext uri="{BB962C8B-B14F-4D97-AF65-F5344CB8AC3E}">
        <p14:creationId xmlns:p14="http://schemas.microsoft.com/office/powerpoint/2010/main" val="3505387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配置如何触发判断</a:t>
            </a:r>
            <a:r>
              <a:rPr lang="en-US" altLang="zh-CN" dirty="0" smtClean="0"/>
              <a:t>, </a:t>
            </a:r>
            <a:r>
              <a:rPr lang="zh-CN" altLang="en-US" dirty="0" smtClean="0"/>
              <a:t>接触后如何更新条件计数</a:t>
            </a:r>
            <a:r>
              <a:rPr lang="en-US" altLang="zh-CN" dirty="0" smtClean="0"/>
              <a:t>,</a:t>
            </a:r>
            <a:r>
              <a:rPr lang="zh-CN" altLang="en-US" dirty="0" smtClean="0"/>
              <a:t> 相当于我们的胶水代码</a:t>
            </a:r>
            <a:r>
              <a:rPr lang="en-US" altLang="zh-CN" dirty="0" smtClean="0"/>
              <a:t>, </a:t>
            </a:r>
            <a:r>
              <a:rPr lang="zh-CN" altLang="en-US" dirty="0" smtClean="0"/>
              <a:t>属性变化时</a:t>
            </a:r>
            <a:r>
              <a:rPr lang="en-US" altLang="zh-CN" dirty="0" smtClean="0"/>
              <a:t>,</a:t>
            </a:r>
            <a:r>
              <a:rPr lang="zh-CN" altLang="en-US" dirty="0" smtClean="0"/>
              <a:t>当条件属性满足配置值</a:t>
            </a:r>
            <a:r>
              <a:rPr lang="en-US" altLang="zh-CN" dirty="0" smtClean="0"/>
              <a:t>,</a:t>
            </a:r>
            <a:r>
              <a:rPr lang="zh-CN" altLang="en-US" dirty="0" smtClean="0"/>
              <a:t>就会触发条件计数</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34</a:t>
            </a:fld>
            <a:endParaRPr lang="zh-CN" altLang="en-US"/>
          </a:p>
        </p:txBody>
      </p:sp>
    </p:spTree>
    <p:extLst>
      <p:ext uri="{BB962C8B-B14F-4D97-AF65-F5344CB8AC3E}">
        <p14:creationId xmlns:p14="http://schemas.microsoft.com/office/powerpoint/2010/main" val="3354824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支持属性的限制功能</a:t>
            </a:r>
            <a:r>
              <a:rPr lang="en-US" altLang="zh-CN" dirty="0" smtClean="0"/>
              <a:t>, </a:t>
            </a:r>
            <a:r>
              <a:rPr lang="zh-CN" altLang="en-US" dirty="0" smtClean="0"/>
              <a:t>比如条件属性是英雄的话</a:t>
            </a:r>
            <a:r>
              <a:rPr lang="en-US" altLang="zh-CN" dirty="0" smtClean="0"/>
              <a:t>, </a:t>
            </a:r>
            <a:r>
              <a:rPr lang="zh-CN" altLang="en-US" dirty="0" smtClean="0"/>
              <a:t>我们可以限制英雄</a:t>
            </a:r>
            <a:r>
              <a:rPr lang="en-US" altLang="zh-CN" dirty="0" smtClean="0"/>
              <a:t>id, </a:t>
            </a:r>
            <a:r>
              <a:rPr lang="zh-CN" altLang="en-US" dirty="0" smtClean="0"/>
              <a:t>等级</a:t>
            </a:r>
            <a:r>
              <a:rPr lang="en-US" altLang="zh-CN" dirty="0" smtClean="0"/>
              <a:t>, </a:t>
            </a:r>
            <a:r>
              <a:rPr lang="zh-CN" altLang="en-US" dirty="0" smtClean="0"/>
              <a:t>职业</a:t>
            </a:r>
            <a:r>
              <a:rPr lang="en-US" altLang="zh-CN" dirty="0" smtClean="0"/>
              <a:t>, </a:t>
            </a:r>
            <a:r>
              <a:rPr lang="zh-CN" altLang="en-US" dirty="0" smtClean="0"/>
              <a:t>种族等所有英雄拥有的属性</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35</a:t>
            </a:fld>
            <a:endParaRPr lang="zh-CN" altLang="en-US"/>
          </a:p>
        </p:txBody>
      </p:sp>
    </p:spTree>
    <p:extLst>
      <p:ext uri="{BB962C8B-B14F-4D97-AF65-F5344CB8AC3E}">
        <p14:creationId xmlns:p14="http://schemas.microsoft.com/office/powerpoint/2010/main" val="4003220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支持条件的或和与判断</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1569008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3586495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2307418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45</a:t>
            </a:fld>
            <a:endParaRPr lang="zh-CN" altLang="en-US"/>
          </a:p>
        </p:txBody>
      </p:sp>
    </p:spTree>
    <p:extLst>
      <p:ext uri="{BB962C8B-B14F-4D97-AF65-F5344CB8AC3E}">
        <p14:creationId xmlns:p14="http://schemas.microsoft.com/office/powerpoint/2010/main" val="330484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2314817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可以稍微说一下这几个设计目标是如何达到的</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用了公司的游戏来举例</a:t>
            </a:r>
            <a:endParaRPr lang="en-US" altLang="zh-CN" dirty="0" smtClean="0"/>
          </a:p>
          <a:p>
            <a:r>
              <a:rPr lang="zh-CN" altLang="en-US" dirty="0" smtClean="0"/>
              <a:t>这几种模式最大的区别在于跨服的程度</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可以说明一下这个架构如何应对前面提到的三种架构需求，最好是对这三种架构需求各自画一个画，现在来不及的话，就可以说明一下这张图里面跨服的模块，都可以放到</a:t>
            </a:r>
            <a:r>
              <a:rPr lang="en-US" altLang="zh-CN" dirty="0" smtClean="0"/>
              <a:t>zone</a:t>
            </a:r>
            <a:r>
              <a:rPr lang="zh-CN" altLang="en-US" dirty="0" smtClean="0"/>
              <a:t>里面。</a:t>
            </a:r>
            <a:endParaRPr lang="en-US" altLang="zh-CN" dirty="0" smtClean="0"/>
          </a:p>
          <a:p>
            <a:r>
              <a:rPr lang="zh-CN" altLang="en-US" dirty="0" smtClean="0"/>
              <a:t>而底层做了插件模式和消息路由模块来应对这种可以把上层模块任意放置的需求</a:t>
            </a:r>
            <a:endParaRPr lang="en-US" altLang="zh-CN" dirty="0" smtClean="0"/>
          </a:p>
          <a:p>
            <a:endParaRPr lang="en-US" altLang="zh-CN" dirty="0" smtClean="0"/>
          </a:p>
          <a:p>
            <a:r>
              <a:rPr lang="zh-CN" altLang="en-US" dirty="0" smtClean="0"/>
              <a:t>另外大家肯定会提到分布式系统的开发难度，主要问题应该是在数据分散之后，简单的获取数据的操作会被切成多段，导致上层逻辑开发起来很麻烦，目前山海已经遇到这种问题</a:t>
            </a:r>
            <a:endParaRPr lang="en-US" altLang="zh-CN" dirty="0" smtClean="0"/>
          </a:p>
          <a:p>
            <a:r>
              <a:rPr lang="zh-CN" altLang="en-US" dirty="0" smtClean="0"/>
              <a:t>应对的方法应该是：</a:t>
            </a:r>
            <a:endParaRPr lang="en-US" altLang="zh-CN" dirty="0" smtClean="0"/>
          </a:p>
          <a:p>
            <a:r>
              <a:rPr lang="en-US" altLang="zh-CN" dirty="0" smtClean="0"/>
              <a:t>1.</a:t>
            </a:r>
            <a:r>
              <a:rPr lang="zh-CN" altLang="en-US" dirty="0" smtClean="0"/>
              <a:t>可以用</a:t>
            </a:r>
            <a:r>
              <a:rPr lang="en-US" altLang="zh-CN" dirty="0" smtClean="0"/>
              <a:t>RPC</a:t>
            </a:r>
            <a:r>
              <a:rPr lang="zh-CN" altLang="en-US" dirty="0" smtClean="0"/>
              <a:t>来封装远程的数据获取的操作，上层开发人员不用定义大量的协议</a:t>
            </a:r>
            <a:endParaRPr lang="en-US" altLang="zh-CN" dirty="0" smtClean="0"/>
          </a:p>
          <a:p>
            <a:r>
              <a:rPr lang="en-US" altLang="zh-CN" dirty="0" smtClean="0"/>
              <a:t>2.</a:t>
            </a:r>
            <a:r>
              <a:rPr lang="zh-CN" altLang="en-US" dirty="0" smtClean="0"/>
              <a:t>每个微服务的集群，都会有一个代理模块在</a:t>
            </a:r>
            <a:r>
              <a:rPr lang="en-US" altLang="zh-CN" dirty="0" smtClean="0"/>
              <a:t>zone</a:t>
            </a:r>
            <a:r>
              <a:rPr lang="zh-CN" altLang="en-US" dirty="0" smtClean="0"/>
              <a:t>里面，而这个代理的代码编写，可以由框架开发人员做一个自动的数据同步</a:t>
            </a:r>
            <a:endParaRPr lang="en-US" altLang="zh-CN" dirty="0" smtClean="0"/>
          </a:p>
          <a:p>
            <a:r>
              <a:rPr lang="en-US" altLang="zh-CN" dirty="0" smtClean="0"/>
              <a:t>3.</a:t>
            </a:r>
            <a:r>
              <a:rPr lang="zh-CN" altLang="en-US" dirty="0" smtClean="0"/>
              <a:t>数据同步肯定会有先后，但是只要保证消息不乱序，就是可以接受的</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1746166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举个例子，登录流程的数据流</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210351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举个例子，登录流程的数据流</a:t>
            </a:r>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414769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2.xml"/><Relationship Id="rId5" Type="http://schemas.openxmlformats.org/officeDocument/2006/relationships/tags" Target="../tags/tag15.xml"/><Relationship Id="rId4"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2.xml"/><Relationship Id="rId5" Type="http://schemas.openxmlformats.org/officeDocument/2006/relationships/tags" Target="../tags/tag20.xml"/><Relationship Id="rId4" Type="http://schemas.openxmlformats.org/officeDocument/2006/relationships/tags" Target="../tags/tag1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2.xml"/><Relationship Id="rId5" Type="http://schemas.openxmlformats.org/officeDocument/2006/relationships/tags" Target="../tags/tag25.xml"/><Relationship Id="rId4" Type="http://schemas.openxmlformats.org/officeDocument/2006/relationships/tags" Target="../tags/tag2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2.xml"/><Relationship Id="rId5" Type="http://schemas.openxmlformats.org/officeDocument/2006/relationships/tags" Target="../tags/tag57.xml"/><Relationship Id="rId4" Type="http://schemas.openxmlformats.org/officeDocument/2006/relationships/tags" Target="../tags/tag5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2.xml"/><Relationship Id="rId4" Type="http://schemas.openxmlformats.org/officeDocument/2006/relationships/tags" Target="../tags/tag6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Master" Target="../slideMasters/slideMaster2.xml"/><Relationship Id="rId4" Type="http://schemas.openxmlformats.org/officeDocument/2006/relationships/tags" Target="../tags/tag6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2020/8/19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2020/8/19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2020/8/19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2020/8/19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2020/8/19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2020/8/19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2020/8/19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2020/8/19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2020/8/19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2020/8/19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2020/8/19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2020/8/19</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5.xml"/><Relationship Id="rId18" Type="http://schemas.openxmlformats.org/officeDocument/2006/relationships/tags" Target="../tags/tag10.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17" Type="http://schemas.openxmlformats.org/officeDocument/2006/relationships/tags" Target="../tags/tag9.xml"/><Relationship Id="rId2" Type="http://schemas.openxmlformats.org/officeDocument/2006/relationships/slideLayout" Target="../slideLayouts/slideLayout12.xml"/><Relationship Id="rId16" Type="http://schemas.openxmlformats.org/officeDocument/2006/relationships/tags" Target="../tags/tag8.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7.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2020/8/19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2020/8/19</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1.xml"/><Relationship Id="rId4"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10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tags" Target="../tags/tag10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notesSlide" Target="../notesSlides/notesSlide13.xml"/><Relationship Id="rId5" Type="http://schemas.openxmlformats.org/officeDocument/2006/relationships/slideLayout" Target="../slideLayouts/slideLayout17.xml"/><Relationship Id="rId4" Type="http://schemas.openxmlformats.org/officeDocument/2006/relationships/tags" Target="../tags/tag11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notesSlide" Target="../notesSlides/notesSlide2.xml"/><Relationship Id="rId5" Type="http://schemas.openxmlformats.org/officeDocument/2006/relationships/tags" Target="../tags/tag73.xml"/><Relationship Id="rId10" Type="http://schemas.openxmlformats.org/officeDocument/2006/relationships/slideLayout" Target="../slideLayouts/slideLayout13.xml"/><Relationship Id="rId4" Type="http://schemas.openxmlformats.org/officeDocument/2006/relationships/tags" Target="../tags/tag72.xml"/><Relationship Id="rId9" Type="http://schemas.openxmlformats.org/officeDocument/2006/relationships/tags" Target="../tags/tag77.xml"/></Relationships>
</file>

<file path=ppt/slides/_rels/slide20.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notesSlide" Target="../notesSlides/notesSlide15.xml"/><Relationship Id="rId4"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2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30.xml"/></Relationships>
</file>

<file path=ppt/slides/_rels/slide24.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notesSlide" Target="../notesSlides/notesSlide17.xml"/><Relationship Id="rId4"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tags" Target="../tags/tag134.xml"/></Relationships>
</file>

<file path=ppt/slides/_rels/slide26.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notesSlide" Target="../notesSlides/notesSlide18.xml"/><Relationship Id="rId5" Type="http://schemas.openxmlformats.org/officeDocument/2006/relationships/slideLayout" Target="../slideLayouts/slideLayout13.xml"/><Relationship Id="rId4" Type="http://schemas.openxmlformats.org/officeDocument/2006/relationships/tags" Target="../tags/tag13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4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78.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51.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5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53.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notesSlide" Target="../notesSlides/notesSlide4.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slideLayout" Target="../slideLayouts/slideLayout1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tags" Target="../tags/tag159.xml"/></Relationships>
</file>

<file path=ppt/slides/_rels/slide41.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notesSlide" Target="../notesSlides/notesSlide27.xml"/><Relationship Id="rId5" Type="http://schemas.openxmlformats.org/officeDocument/2006/relationships/slideLayout" Target="../slideLayouts/slideLayout13.xml"/><Relationship Id="rId4" Type="http://schemas.openxmlformats.org/officeDocument/2006/relationships/tags" Target="../tags/tag16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165.xml"/></Relationships>
</file>

<file path=ppt/slides/_rels/slide4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notesSlide" Target="../notesSlides/notesSlide28.xml"/><Relationship Id="rId5" Type="http://schemas.openxmlformats.org/officeDocument/2006/relationships/slideLayout" Target="../slideLayouts/slideLayout13.xml"/><Relationship Id="rId4" Type="http://schemas.openxmlformats.org/officeDocument/2006/relationships/tags" Target="../tags/tag169.xml"/></Relationships>
</file>

<file path=ppt/slides/_rels/slide45.xml.rels><?xml version="1.0" encoding="UTF-8" standalone="yes"?>
<Relationships xmlns="http://schemas.openxmlformats.org/package/2006/relationships"><Relationship Id="rId3" Type="http://schemas.openxmlformats.org/officeDocument/2006/relationships/tags" Target="../tags/tag172.xml"/><Relationship Id="rId7" Type="http://schemas.openxmlformats.org/officeDocument/2006/relationships/hyperlink" Target="http://180.169.238.146:3000/#/docs/%E4%B8%8B%E8%BD%BD%E5%9C%B0%E5%9D%80" TargetMode="Externa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notesSlide" Target="../notesSlides/notesSlide29.xml"/><Relationship Id="rId5" Type="http://schemas.openxmlformats.org/officeDocument/2006/relationships/slideLayout" Target="../slideLayouts/slideLayout13.xml"/><Relationship Id="rId4" Type="http://schemas.openxmlformats.org/officeDocument/2006/relationships/tags" Target="../tags/tag17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notesSlide" Target="../notesSlides/notesSlide30.xml"/></Relationships>
</file>

<file path=ppt/slides/_rels/slide5.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tags" Target="../tags/tag100.xml"/></Relationships>
</file>

<file path=ppt/slides/_rels/slide6.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10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918215" y="3808730"/>
            <a:ext cx="10852237" cy="624845"/>
          </a:xfrm>
        </p:spPr>
        <p:txBody>
          <a:bodyPr/>
          <a:lstStyle/>
          <a:p>
            <a:r>
              <a:rPr lang="zh-CN" altLang="en-US" dirty="0"/>
              <a:t>一</a:t>
            </a:r>
            <a:r>
              <a:rPr lang="zh-CN" altLang="en-US" dirty="0" smtClean="0"/>
              <a:t>套基于</a:t>
            </a:r>
            <a:r>
              <a:rPr lang="en-US" altLang="zh-CN" dirty="0" smtClean="0"/>
              <a:t>C++</a:t>
            </a:r>
            <a:r>
              <a:rPr lang="zh-CN" altLang="en-US" dirty="0" smtClean="0"/>
              <a:t>的游戏</a:t>
            </a:r>
            <a:r>
              <a:rPr lang="zh-CN" altLang="en-US" dirty="0" smtClean="0"/>
              <a:t>服务器解决</a:t>
            </a:r>
            <a:r>
              <a:rPr lang="zh-CN" altLang="en-US" dirty="0"/>
              <a:t>方案</a:t>
            </a:r>
            <a:br>
              <a:rPr lang="zh-CN" altLang="en-US" dirty="0"/>
            </a:br>
            <a:r>
              <a:rPr lang="en-US" altLang="zh-CN" dirty="0" smtClean="0">
                <a:sym typeface="+mn-ea"/>
              </a:rPr>
              <a:t/>
            </a:r>
            <a:br>
              <a:rPr lang="en-US" altLang="zh-CN" dirty="0" smtClean="0">
                <a:sym typeface="+mn-ea"/>
              </a:rPr>
            </a:br>
            <a:endParaRPr lang="zh-CN" altLang="en-US" dirty="0"/>
          </a:p>
        </p:txBody>
      </p:sp>
      <p:sp>
        <p:nvSpPr>
          <p:cNvPr id="2" name="文本框 1"/>
          <p:cNvSpPr txBox="1"/>
          <p:nvPr>
            <p:custDataLst>
              <p:tags r:id="rId3"/>
            </p:custDataLst>
          </p:nvPr>
        </p:nvSpPr>
        <p:spPr>
          <a:xfrm>
            <a:off x="859790" y="1613535"/>
            <a:ext cx="3784600" cy="1712595"/>
          </a:xfrm>
          <a:prstGeom prst="rect">
            <a:avLst/>
          </a:prstGeom>
        </p:spPr>
        <p:txBody>
          <a:bodyPr vert="horz" lIns="91440" tIns="45720" rIns="91440" bIns="45720" rtlCol="0" anchor="ctr">
            <a:normAutofit/>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dirty="0" err="1" smtClean="0">
                <a:solidFill>
                  <a:schemeClr val="tx1">
                    <a:lumMod val="65000"/>
                    <a:lumOff val="35000"/>
                  </a:schemeClr>
                </a:solidFill>
              </a:rPr>
              <a:t>KFrame</a:t>
            </a:r>
            <a:endParaRPr lang="zh-CN" altLang="en-US" sz="7200" b="1" dirty="0">
              <a:solidFill>
                <a:schemeClr val="tx1">
                  <a:lumMod val="65000"/>
                  <a:lumOff val="35000"/>
                </a:schemeClr>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669930" y="2611114"/>
            <a:ext cx="10852237" cy="624845"/>
          </a:xfrm>
        </p:spPr>
        <p:txBody>
          <a:bodyPr/>
          <a:lstStyle/>
          <a:p>
            <a:pPr>
              <a:lnSpc>
                <a:spcPct val="130000"/>
              </a:lnSpc>
            </a:pPr>
            <a:r>
              <a:rPr lang="zh-CN" altLang="en-US" spc="120" dirty="0">
                <a:sym typeface="+mn-ea"/>
              </a:rPr>
              <a:t>功能模块的</a:t>
            </a:r>
            <a:r>
              <a:rPr lang="zh-CN" altLang="en-US" spc="120" dirty="0" smtClean="0">
                <a:sym typeface="+mn-ea"/>
              </a:rPr>
              <a:t>插件化</a:t>
            </a:r>
            <a:r>
              <a:rPr lang="zh-CN" altLang="en-US" spc="120" dirty="0">
                <a:sym typeface="+mn-ea"/>
              </a:rPr>
              <a:t>封装</a:t>
            </a:r>
          </a:p>
        </p:txBody>
      </p:sp>
      <p:sp>
        <p:nvSpPr>
          <p:cNvPr id="3" name="文本占位符 2"/>
          <p:cNvSpPr>
            <a:spLocks noGrp="1"/>
          </p:cNvSpPr>
          <p:nvPr>
            <p:ph type="body" idx="1"/>
            <p:custDataLst>
              <p:tags r:id="rId3"/>
            </p:custDataLst>
          </p:nvPr>
        </p:nvSpPr>
        <p:spPr>
          <a:xfrm>
            <a:off x="669925" y="3767211"/>
            <a:ext cx="10852237" cy="1077985"/>
          </a:xfrm>
        </p:spPr>
        <p:txBody>
          <a:bodyPr/>
          <a:lstStyle/>
          <a:p>
            <a:pPr marL="285750" indent="-285750">
              <a:buFont typeface="Arial" panose="020B0604020202020204" pitchFamily="34" charset="0"/>
              <a:buChar char="•"/>
            </a:pPr>
            <a:r>
              <a:rPr lang="zh-CN" altLang="en-US" dirty="0" smtClean="0"/>
              <a:t>启动器</a:t>
            </a:r>
            <a:r>
              <a:rPr lang="en-US" altLang="zh-CN" dirty="0" smtClean="0"/>
              <a:t>+</a:t>
            </a:r>
            <a:r>
              <a:rPr lang="zh-CN" altLang="en-US" dirty="0" smtClean="0"/>
              <a:t>功能插件</a:t>
            </a:r>
            <a:r>
              <a:rPr lang="en-US" altLang="zh-CN" dirty="0" smtClean="0"/>
              <a:t>+</a:t>
            </a:r>
            <a:r>
              <a:rPr lang="zh-CN" altLang="en-US" dirty="0" smtClean="0"/>
              <a:t>配置表</a:t>
            </a:r>
            <a:r>
              <a:rPr lang="en-US" altLang="zh-CN" dirty="0" smtClean="0"/>
              <a:t>,</a:t>
            </a:r>
            <a:r>
              <a:rPr lang="zh-CN" altLang="en-US" dirty="0" smtClean="0"/>
              <a:t>组装成游戏进程</a:t>
            </a:r>
            <a:endParaRPr lang="en-US" altLang="zh-CN" dirty="0" smtClean="0"/>
          </a:p>
          <a:p>
            <a:pPr marL="285750" indent="-285750">
              <a:buFont typeface="Arial" panose="020B0604020202020204" pitchFamily="34" charset="0"/>
              <a:buChar char="•"/>
            </a:pPr>
            <a:r>
              <a:rPr lang="zh-CN" altLang="en-US" dirty="0" smtClean="0"/>
              <a:t>模块之间通过接口调用</a:t>
            </a:r>
            <a:endParaRPr dirty="0"/>
          </a:p>
        </p:txBody>
      </p:sp>
      <p:sp>
        <p:nvSpPr>
          <p:cNvPr id="2" name="文本框 1"/>
          <p:cNvSpPr txBox="1"/>
          <p:nvPr>
            <p:custDataLst>
              <p:tags r:id="rId4"/>
            </p:custDataLst>
          </p:nvPr>
        </p:nvSpPr>
        <p:spPr>
          <a:xfrm>
            <a:off x="669929" y="986869"/>
            <a:ext cx="1293625" cy="1308831"/>
          </a:xfrm>
          <a:prstGeom prst="rect">
            <a:avLst/>
          </a:prstGeom>
        </p:spPr>
        <p:txBody>
          <a:bodyPr vert="horz" lIns="91440" tIns="45720" rIns="91440" bIns="45720" rtlCol="0" anchor="ctr">
            <a:normAutofit lnSpcReduction="10000"/>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dirty="0">
                <a:solidFill>
                  <a:schemeClr val="bg1">
                    <a:lumMod val="85000"/>
                  </a:schemeClr>
                </a:solidFill>
              </a:rPr>
              <a:t>03</a:t>
            </a:r>
          </a:p>
        </p:txBody>
      </p:sp>
      <p:sp>
        <p:nvSpPr>
          <p:cNvPr id="4" name="圆角矩形 3"/>
          <p:cNvSpPr/>
          <p:nvPr/>
        </p:nvSpPr>
        <p:spPr>
          <a:xfrm>
            <a:off x="7947377" y="1641284"/>
            <a:ext cx="3318934" cy="4233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8429053" y="4997816"/>
            <a:ext cx="2517422" cy="72418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启动器</a:t>
            </a:r>
            <a:endParaRPr lang="zh-CN" altLang="en-US" dirty="0">
              <a:solidFill>
                <a:schemeClr val="tx1"/>
              </a:solidFill>
            </a:endParaRPr>
          </a:p>
        </p:txBody>
      </p:sp>
      <p:sp>
        <p:nvSpPr>
          <p:cNvPr id="7" name="文本框 6"/>
          <p:cNvSpPr txBox="1"/>
          <p:nvPr/>
        </p:nvSpPr>
        <p:spPr>
          <a:xfrm>
            <a:off x="8511822" y="6036538"/>
            <a:ext cx="2031325" cy="369332"/>
          </a:xfrm>
          <a:prstGeom prst="rect">
            <a:avLst/>
          </a:prstGeom>
          <a:noFill/>
        </p:spPr>
        <p:txBody>
          <a:bodyPr wrap="none" rtlCol="0">
            <a:spAutoFit/>
          </a:bodyPr>
          <a:lstStyle/>
          <a:p>
            <a:r>
              <a:rPr lang="zh-CN" altLang="en-US" dirty="0" smtClean="0"/>
              <a:t>架构中的一个进程</a:t>
            </a:r>
            <a:endParaRPr lang="zh-CN" altLang="en-US" dirty="0"/>
          </a:p>
        </p:txBody>
      </p:sp>
      <p:sp>
        <p:nvSpPr>
          <p:cNvPr id="8" name="圆角矩形 7"/>
          <p:cNvSpPr/>
          <p:nvPr/>
        </p:nvSpPr>
        <p:spPr>
          <a:xfrm>
            <a:off x="8190088" y="3418247"/>
            <a:ext cx="1497676" cy="72418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功能插件</a:t>
            </a:r>
            <a:r>
              <a:rPr lang="en-US" altLang="zh-CN" dirty="0">
                <a:solidFill>
                  <a:schemeClr val="tx1"/>
                </a:solidFill>
              </a:rPr>
              <a:t>c</a:t>
            </a:r>
            <a:endParaRPr lang="zh-CN" altLang="en-US" dirty="0">
              <a:solidFill>
                <a:schemeClr val="tx1"/>
              </a:solidFill>
            </a:endParaRPr>
          </a:p>
        </p:txBody>
      </p:sp>
      <p:sp>
        <p:nvSpPr>
          <p:cNvPr id="11" name="圆角矩形 10"/>
          <p:cNvSpPr/>
          <p:nvPr/>
        </p:nvSpPr>
        <p:spPr>
          <a:xfrm>
            <a:off x="8190088" y="2607182"/>
            <a:ext cx="1497676" cy="72418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功能插件</a:t>
            </a:r>
            <a:r>
              <a:rPr lang="en-US" altLang="zh-CN" dirty="0" smtClean="0">
                <a:solidFill>
                  <a:schemeClr val="tx1"/>
                </a:solidFill>
              </a:rPr>
              <a:t>b</a:t>
            </a:r>
            <a:endParaRPr lang="zh-CN" altLang="en-US" dirty="0">
              <a:solidFill>
                <a:schemeClr val="tx1"/>
              </a:solidFill>
            </a:endParaRPr>
          </a:p>
        </p:txBody>
      </p:sp>
      <p:sp>
        <p:nvSpPr>
          <p:cNvPr id="12" name="圆角矩形 11"/>
          <p:cNvSpPr/>
          <p:nvPr/>
        </p:nvSpPr>
        <p:spPr>
          <a:xfrm>
            <a:off x="8190088" y="1796379"/>
            <a:ext cx="1497676" cy="72418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功能插件</a:t>
            </a:r>
            <a:r>
              <a:rPr lang="en-US" altLang="zh-CN" dirty="0" smtClean="0">
                <a:solidFill>
                  <a:schemeClr val="tx1"/>
                </a:solidFill>
              </a:rPr>
              <a:t>a</a:t>
            </a:r>
            <a:endParaRPr lang="zh-CN" altLang="en-US" dirty="0">
              <a:solidFill>
                <a:schemeClr val="tx1"/>
              </a:solidFill>
            </a:endParaRPr>
          </a:p>
        </p:txBody>
      </p:sp>
      <p:sp>
        <p:nvSpPr>
          <p:cNvPr id="13" name="圆角矩形 12"/>
          <p:cNvSpPr/>
          <p:nvPr/>
        </p:nvSpPr>
        <p:spPr>
          <a:xfrm>
            <a:off x="9830771" y="3418247"/>
            <a:ext cx="1179689" cy="72418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配置表</a:t>
            </a:r>
            <a:r>
              <a:rPr lang="en-US" altLang="zh-CN" dirty="0">
                <a:solidFill>
                  <a:schemeClr val="tx1"/>
                </a:solidFill>
              </a:rPr>
              <a:t>2</a:t>
            </a:r>
            <a:endParaRPr lang="zh-CN" altLang="en-US" dirty="0">
              <a:solidFill>
                <a:schemeClr val="tx1"/>
              </a:solidFill>
            </a:endParaRPr>
          </a:p>
        </p:txBody>
      </p:sp>
      <p:sp>
        <p:nvSpPr>
          <p:cNvPr id="14" name="圆角矩形 13"/>
          <p:cNvSpPr/>
          <p:nvPr/>
        </p:nvSpPr>
        <p:spPr>
          <a:xfrm>
            <a:off x="9830772" y="2599980"/>
            <a:ext cx="1179689" cy="72418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配置表</a:t>
            </a:r>
            <a:r>
              <a:rPr lang="en-US" altLang="zh-CN" dirty="0" smtClean="0">
                <a:solidFill>
                  <a:schemeClr val="tx1"/>
                </a:solidFill>
              </a:rPr>
              <a:t>1</a:t>
            </a:r>
            <a:endParaRPr lang="zh-CN" altLang="en-US" dirty="0">
              <a:solidFill>
                <a:schemeClr val="tx1"/>
              </a:solidFill>
            </a:endParaRPr>
          </a:p>
        </p:txBody>
      </p:sp>
      <p:sp>
        <p:nvSpPr>
          <p:cNvPr id="15" name="矩形 14"/>
          <p:cNvSpPr/>
          <p:nvPr/>
        </p:nvSpPr>
        <p:spPr>
          <a:xfrm>
            <a:off x="1071455" y="5376448"/>
            <a:ext cx="6288901" cy="523220"/>
          </a:xfrm>
          <a:prstGeom prst="rect">
            <a:avLst/>
          </a:prstGeom>
        </p:spPr>
        <p:txBody>
          <a:bodyPr wrap="none">
            <a:spAutoFit/>
          </a:bodyPr>
          <a:lstStyle/>
          <a:p>
            <a:r>
              <a:rPr lang="zh-CN" altLang="en-US" sz="2800" dirty="0"/>
              <a:t>整个架构的负载分担</a:t>
            </a:r>
            <a:r>
              <a:rPr lang="zh-CN" altLang="en-US" sz="2800" dirty="0" smtClean="0"/>
              <a:t>方式变得更加灵活</a:t>
            </a:r>
            <a:endParaRPr lang="zh-CN" altLang="en-US" sz="2800" dirty="0"/>
          </a:p>
        </p:txBody>
      </p:sp>
      <p:sp>
        <p:nvSpPr>
          <p:cNvPr id="16" name="椭圆形标注 15"/>
          <p:cNvSpPr/>
          <p:nvPr/>
        </p:nvSpPr>
        <p:spPr>
          <a:xfrm>
            <a:off x="7360356" y="519289"/>
            <a:ext cx="2615275" cy="1026591"/>
          </a:xfrm>
          <a:prstGeom prst="wedgeEllipseCallout">
            <a:avLst>
              <a:gd name="adj1" fmla="val 12843"/>
              <a:gd name="adj2" fmla="val 87721"/>
            </a:avLst>
          </a:prstGeom>
          <a:solidFill>
            <a:srgbClr val="FF8D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一个插件是一个</a:t>
            </a:r>
            <a:r>
              <a:rPr lang="en-US" altLang="zh-CN" dirty="0" err="1" smtClean="0"/>
              <a:t>dll</a:t>
            </a:r>
            <a:r>
              <a:rPr lang="en-US" altLang="zh-CN" dirty="0" smtClean="0"/>
              <a:t>/so</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animBg="1"/>
      <p:bldP spid="11" grpId="0" animBg="1"/>
      <p:bldP spid="12" grpId="0" animBg="1"/>
      <p:bldP spid="13" grpId="0" animBg="1"/>
      <p:bldP spid="14" grpId="0" animBg="1"/>
      <p:bldP spid="15"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346835"/>
            <a:ext cx="10515600" cy="5272405"/>
          </a:xfrm>
        </p:spPr>
        <p:txBody>
          <a:bodyPr>
            <a:normAutofit/>
          </a:bodyPr>
          <a:lstStyle/>
          <a:p>
            <a:pPr fontAlgn="auto">
              <a:lnSpc>
                <a:spcPct val="100000"/>
              </a:lnSpc>
            </a:pPr>
            <a:endParaRPr lang="en-US" altLang="zh-CN" dirty="0" smtClean="0"/>
          </a:p>
          <a:p>
            <a:pPr fontAlgn="auto">
              <a:lnSpc>
                <a:spcPct val="100000"/>
              </a:lnSpc>
            </a:pPr>
            <a:r>
              <a:rPr lang="zh-CN" altLang="en-US" dirty="0" smtClean="0"/>
              <a:t>每种游戏进程都需要配置一个工程</a:t>
            </a:r>
            <a:endParaRPr lang="en-US" altLang="zh-CN" dirty="0" smtClean="0"/>
          </a:p>
          <a:p>
            <a:pPr marL="0" indent="0" fontAlgn="auto">
              <a:lnSpc>
                <a:spcPct val="100000"/>
              </a:lnSpc>
              <a:buNone/>
            </a:pPr>
            <a:endParaRPr lang="en-US" altLang="zh-CN" dirty="0" smtClean="0"/>
          </a:p>
          <a:p>
            <a:pPr fontAlgn="auto">
              <a:lnSpc>
                <a:spcPct val="100000"/>
              </a:lnSpc>
            </a:pPr>
            <a:r>
              <a:rPr lang="zh-CN" altLang="en-US" dirty="0" smtClean="0"/>
              <a:t>模块修改</a:t>
            </a:r>
            <a:r>
              <a:rPr lang="en-US" altLang="zh-CN" dirty="0" smtClean="0"/>
              <a:t>, </a:t>
            </a:r>
            <a:r>
              <a:rPr lang="zh-CN" altLang="en-US" dirty="0" smtClean="0"/>
              <a:t>需要重新编译整个工程</a:t>
            </a:r>
            <a:endParaRPr lang="en-US" altLang="zh-CN" dirty="0"/>
          </a:p>
          <a:p>
            <a:pPr fontAlgn="auto">
              <a:lnSpc>
                <a:spcPct val="100000"/>
              </a:lnSpc>
            </a:pPr>
            <a:endParaRPr lang="en-US" altLang="zh-CN" dirty="0" smtClean="0"/>
          </a:p>
          <a:p>
            <a:pPr fontAlgn="auto">
              <a:lnSpc>
                <a:spcPct val="100000"/>
              </a:lnSpc>
            </a:pPr>
            <a:r>
              <a:rPr lang="zh-CN" altLang="en-US" dirty="0" smtClean="0"/>
              <a:t>失去了逻辑代码热更的可能性</a:t>
            </a:r>
            <a:endParaRPr lang="zh-CN" altLang="en-US" dirty="0"/>
          </a:p>
          <a:p>
            <a:pPr lvl="1" fontAlgn="auto">
              <a:lnSpc>
                <a:spcPct val="100000"/>
              </a:lnSpc>
            </a:pPr>
            <a:endParaRPr lang="zh-CN" altLang="en-US" dirty="0"/>
          </a:p>
          <a:p>
            <a:pPr lvl="1" fontAlgn="auto">
              <a:lnSpc>
                <a:spcPct val="100000"/>
              </a:lnSpc>
            </a:pPr>
            <a:endParaRPr lang="zh-CN" altLang="en-US" dirty="0"/>
          </a:p>
        </p:txBody>
      </p:sp>
      <p:sp>
        <p:nvSpPr>
          <p:cNvPr id="6" name="文本框 5"/>
          <p:cNvSpPr txBox="1"/>
          <p:nvPr>
            <p:custDataLst>
              <p:tags r:id="rId2"/>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为什么不用静态库</a:t>
            </a:r>
            <a:r>
              <a:rPr lang="en-US" altLang="zh-CN" dirty="0" smtClean="0"/>
              <a:t>(.a/.lib)</a:t>
            </a:r>
            <a:endParaRPr lang="zh-CN" altLang="en-US" dirty="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插件接口实现</a:t>
            </a:r>
            <a:endParaRPr lang="zh-CN" altLang="en-US" dirty="0"/>
          </a:p>
        </p:txBody>
      </p:sp>
      <p:pic>
        <p:nvPicPr>
          <p:cNvPr id="2" name="图片 1"/>
          <p:cNvPicPr>
            <a:picLocks noChangeAspect="1"/>
          </p:cNvPicPr>
          <p:nvPr/>
        </p:nvPicPr>
        <p:blipFill>
          <a:blip r:embed="rId5"/>
          <a:stretch>
            <a:fillRect/>
          </a:stretch>
        </p:blipFill>
        <p:spPr>
          <a:xfrm>
            <a:off x="669600" y="1534503"/>
            <a:ext cx="9104762" cy="4857143"/>
          </a:xfrm>
          <a:prstGeom prst="rect">
            <a:avLst/>
          </a:prstGeom>
        </p:spPr>
      </p:pic>
    </p:spTree>
    <p:custDataLst>
      <p:tags r:id="rId1"/>
    </p:custDataLst>
    <p:extLst>
      <p:ext uri="{BB962C8B-B14F-4D97-AF65-F5344CB8AC3E}">
        <p14:creationId xmlns:p14="http://schemas.microsoft.com/office/powerpoint/2010/main" val="1303696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一个例子</a:t>
            </a:r>
            <a:r>
              <a:rPr lang="en-US" altLang="zh-CN" dirty="0" smtClean="0"/>
              <a:t>:</a:t>
            </a:r>
            <a:r>
              <a:rPr lang="zh-CN" altLang="en-US" dirty="0"/>
              <a:t>任务</a:t>
            </a:r>
            <a:r>
              <a:rPr lang="zh-CN" altLang="en-US" dirty="0" smtClean="0"/>
              <a:t>模块</a:t>
            </a:r>
            <a:endParaRPr lang="zh-CN" altLang="en-US" dirty="0"/>
          </a:p>
        </p:txBody>
      </p:sp>
      <p:pic>
        <p:nvPicPr>
          <p:cNvPr id="4" name="图片 3"/>
          <p:cNvPicPr>
            <a:picLocks noChangeAspect="1"/>
          </p:cNvPicPr>
          <p:nvPr/>
        </p:nvPicPr>
        <p:blipFill>
          <a:blip r:embed="rId4"/>
          <a:stretch>
            <a:fillRect/>
          </a:stretch>
        </p:blipFill>
        <p:spPr>
          <a:xfrm>
            <a:off x="669600" y="1185515"/>
            <a:ext cx="8714286" cy="5247619"/>
          </a:xfrm>
          <a:prstGeom prst="rect">
            <a:avLst/>
          </a:prstGeom>
        </p:spPr>
      </p:pic>
    </p:spTree>
    <p:custDataLst>
      <p:tags r:id="rId1"/>
    </p:custDataLst>
    <p:extLst>
      <p:ext uri="{BB962C8B-B14F-4D97-AF65-F5344CB8AC3E}">
        <p14:creationId xmlns:p14="http://schemas.microsoft.com/office/powerpoint/2010/main" val="3606475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75149" y="303758"/>
            <a:ext cx="10123809" cy="6266667"/>
          </a:xfrm>
          <a:prstGeom prst="rect">
            <a:avLst/>
          </a:prstGeom>
        </p:spPr>
      </p:pic>
    </p:spTree>
    <p:extLst>
      <p:ext uri="{BB962C8B-B14F-4D97-AF65-F5344CB8AC3E}">
        <p14:creationId xmlns:p14="http://schemas.microsoft.com/office/powerpoint/2010/main" val="3592230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custDataLst>
              <p:tags r:id="rId2"/>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sym typeface="+mn-ea"/>
              </a:rPr>
              <a:t>游戏进程如何配置</a:t>
            </a:r>
            <a:endParaRPr lang="zh-CN" altLang="en-US" dirty="0"/>
          </a:p>
        </p:txBody>
      </p:sp>
      <p:sp>
        <p:nvSpPr>
          <p:cNvPr id="29" name="文本占位符 2"/>
          <p:cNvSpPr txBox="1">
            <a:spLocks/>
          </p:cNvSpPr>
          <p:nvPr>
            <p:custDataLst>
              <p:tags r:id="rId3"/>
            </p:custDataLst>
          </p:nvPr>
        </p:nvSpPr>
        <p:spPr>
          <a:xfrm>
            <a:off x="734661" y="1080000"/>
            <a:ext cx="10852237" cy="441303"/>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游戏进程</a:t>
            </a:r>
            <a:r>
              <a:rPr lang="en-US" altLang="zh-CN" dirty="0" smtClean="0"/>
              <a:t>: (</a:t>
            </a:r>
            <a:r>
              <a:rPr lang="zh-CN" altLang="en-US" dirty="0" smtClean="0"/>
              <a:t>启动器</a:t>
            </a:r>
            <a:r>
              <a:rPr lang="en-US" altLang="zh-CN" dirty="0" smtClean="0"/>
              <a:t>Startup)+(</a:t>
            </a:r>
            <a:r>
              <a:rPr lang="en-US" altLang="zh-CN" dirty="0" err="1" smtClean="0"/>
              <a:t>name.type.startup</a:t>
            </a:r>
            <a:r>
              <a:rPr lang="en-US" altLang="zh-CN" dirty="0" smtClean="0"/>
              <a:t>)+(so/</a:t>
            </a:r>
            <a:r>
              <a:rPr lang="en-US" altLang="zh-CN" dirty="0" err="1" smtClean="0"/>
              <a:t>dll</a:t>
            </a:r>
            <a:r>
              <a:rPr lang="en-US" altLang="zh-CN" dirty="0" smtClean="0"/>
              <a:t>)</a:t>
            </a:r>
            <a:endParaRPr lang="zh-CN" altLang="en-US" dirty="0"/>
          </a:p>
        </p:txBody>
      </p:sp>
      <p:sp>
        <p:nvSpPr>
          <p:cNvPr id="31" name="文本占位符 2"/>
          <p:cNvSpPr txBox="1">
            <a:spLocks/>
          </p:cNvSpPr>
          <p:nvPr>
            <p:custDataLst>
              <p:tags r:id="rId4"/>
            </p:custDataLst>
          </p:nvPr>
        </p:nvSpPr>
        <p:spPr>
          <a:xfrm>
            <a:off x="734661" y="1728000"/>
            <a:ext cx="10852237" cy="3936425"/>
          </a:xfrm>
          <a:prstGeom prst="rect">
            <a:avLst/>
          </a:prstGeom>
        </p:spPr>
        <p:txBody>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smtClean="0"/>
          </a:p>
          <a:p>
            <a:r>
              <a:rPr lang="zh-CN" altLang="en-US" sz="1800" dirty="0" smtClean="0"/>
              <a:t>启动器  负责读取启动配置</a:t>
            </a:r>
            <a:r>
              <a:rPr lang="en-US" altLang="zh-CN" sz="1800" dirty="0" smtClean="0"/>
              <a:t>, </a:t>
            </a:r>
            <a:r>
              <a:rPr lang="zh-CN" altLang="en-US" sz="1800" dirty="0" smtClean="0"/>
              <a:t>并装载模块插件</a:t>
            </a:r>
            <a:endParaRPr lang="en-US" altLang="zh-CN" sz="1800" dirty="0" smtClean="0"/>
          </a:p>
          <a:p>
            <a:endParaRPr lang="en-US" altLang="zh-CN" sz="1800" dirty="0"/>
          </a:p>
          <a:p>
            <a:r>
              <a:rPr lang="en-US" altLang="zh-CN" sz="1800" dirty="0" smtClean="0"/>
              <a:t>.startup </a:t>
            </a:r>
            <a:r>
              <a:rPr lang="zh-CN" altLang="en-US" sz="1800" dirty="0" smtClean="0"/>
              <a:t>启动配置文件</a:t>
            </a:r>
            <a:endParaRPr lang="en-US" altLang="zh-CN" sz="1800" dirty="0" smtClean="0"/>
          </a:p>
          <a:p>
            <a:endParaRPr lang="en-US" altLang="zh-CN" sz="1800" dirty="0"/>
          </a:p>
          <a:p>
            <a:r>
              <a:rPr lang="en-US" altLang="zh-CN" sz="1800" dirty="0" smtClean="0"/>
              <a:t>(so/</a:t>
            </a:r>
            <a:r>
              <a:rPr lang="en-US" altLang="zh-CN" sz="1800" dirty="0" err="1" smtClean="0"/>
              <a:t>dll</a:t>
            </a:r>
            <a:r>
              <a:rPr lang="en-US" altLang="zh-CN" sz="1800" dirty="0" smtClean="0"/>
              <a:t>) </a:t>
            </a:r>
            <a:r>
              <a:rPr lang="zh-CN" altLang="en-US" sz="1800" dirty="0" smtClean="0"/>
              <a:t>功能模块插件</a:t>
            </a:r>
            <a:endParaRPr lang="zh-CN" altLang="en-US" sz="1800" dirty="0"/>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custDataLst>
              <p:tags r:id="rId2"/>
            </p:custDataLst>
          </p:nvPr>
        </p:nvSpPr>
        <p:spPr>
          <a:xfrm>
            <a:off x="685929" y="495137"/>
            <a:ext cx="10854000" cy="92436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下面是数据保存分片进程的启动配置</a:t>
            </a:r>
            <a:r>
              <a:rPr lang="en-US" altLang="zh-CN" dirty="0"/>
              <a:t>:</a:t>
            </a:r>
            <a:r>
              <a:rPr lang="en-US" altLang="zh-CN" dirty="0" err="1" smtClean="0"/>
              <a:t>data.shard.startup</a:t>
            </a:r>
            <a:endParaRPr dirty="0">
              <a:sym typeface="+mn-ea"/>
            </a:endParaRPr>
          </a:p>
        </p:txBody>
      </p:sp>
      <p:pic>
        <p:nvPicPr>
          <p:cNvPr id="4" name="内容占位符 3"/>
          <p:cNvPicPr>
            <a:picLocks noGrp="1" noChangeAspect="1"/>
          </p:cNvPicPr>
          <p:nvPr>
            <p:ph idx="1"/>
          </p:nvPr>
        </p:nvPicPr>
        <p:blipFill>
          <a:blip r:embed="rId4"/>
          <a:stretch>
            <a:fillRect/>
          </a:stretch>
        </p:blipFill>
        <p:spPr>
          <a:xfrm>
            <a:off x="841416" y="1535182"/>
            <a:ext cx="7923809" cy="2923809"/>
          </a:xfrm>
          <a:prstGeom prst="rect">
            <a:avLst/>
          </a:prstGeom>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内容占位符 1"/>
          <p:cNvPicPr>
            <a:picLocks noGrp="1" noChangeAspect="1"/>
          </p:cNvPicPr>
          <p:nvPr>
            <p:ph idx="1"/>
          </p:nvPr>
        </p:nvPicPr>
        <p:blipFill>
          <a:blip r:embed="rId4"/>
          <a:stretch>
            <a:fillRect/>
          </a:stretch>
        </p:blipFill>
        <p:spPr>
          <a:xfrm>
            <a:off x="836420" y="1703590"/>
            <a:ext cx="9619048" cy="3238095"/>
          </a:xfrm>
          <a:prstGeom prst="rect">
            <a:avLst/>
          </a:prstGeom>
        </p:spPr>
      </p:pic>
      <p:sp>
        <p:nvSpPr>
          <p:cNvPr id="27" name="文本框 26"/>
          <p:cNvSpPr txBox="1"/>
          <p:nvPr>
            <p:custDataLst>
              <p:tags r:id="rId2"/>
            </p:custDataLst>
          </p:nvPr>
        </p:nvSpPr>
        <p:spPr>
          <a:xfrm>
            <a:off x="669600" y="462480"/>
            <a:ext cx="10854000" cy="92436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公共启动配置</a:t>
            </a:r>
            <a:r>
              <a:rPr lang="en-US" altLang="zh-CN" dirty="0" smtClean="0"/>
              <a:t>:</a:t>
            </a:r>
            <a:r>
              <a:rPr lang="en-US" altLang="zh-CN" dirty="0" err="1" smtClean="0"/>
              <a:t>tcpclient.startup</a:t>
            </a:r>
            <a:endParaRPr dirty="0">
              <a:sym typeface="+mn-ea"/>
            </a:endParaRPr>
          </a:p>
        </p:txBody>
      </p:sp>
    </p:spTree>
    <p:custDataLst>
      <p:tags r:id="rId1"/>
    </p:custDataLst>
    <p:extLst>
      <p:ext uri="{BB962C8B-B14F-4D97-AF65-F5344CB8AC3E}">
        <p14:creationId xmlns:p14="http://schemas.microsoft.com/office/powerpoint/2010/main" val="2381097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4892" y="866137"/>
            <a:ext cx="9233013" cy="5267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3" name="圆角矩形 2"/>
          <p:cNvSpPr/>
          <p:nvPr/>
        </p:nvSpPr>
        <p:spPr>
          <a:xfrm>
            <a:off x="1586038" y="5230995"/>
            <a:ext cx="1278542"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smtClean="0"/>
              <a:t>HttpClient</a:t>
            </a:r>
            <a:endParaRPr lang="zh-CN" altLang="en-US" dirty="0"/>
          </a:p>
        </p:txBody>
      </p:sp>
      <p:sp>
        <p:nvSpPr>
          <p:cNvPr id="4" name="圆角矩形 3"/>
          <p:cNvSpPr/>
          <p:nvPr/>
        </p:nvSpPr>
        <p:spPr>
          <a:xfrm>
            <a:off x="3299355" y="5225589"/>
            <a:ext cx="1278542"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smtClean="0"/>
              <a:t>TcpClient</a:t>
            </a:r>
            <a:endParaRPr lang="en-US" altLang="zh-CN" dirty="0" smtClean="0"/>
          </a:p>
        </p:txBody>
      </p:sp>
      <p:sp>
        <p:nvSpPr>
          <p:cNvPr id="5" name="圆角矩形 4"/>
          <p:cNvSpPr/>
          <p:nvPr/>
        </p:nvSpPr>
        <p:spPr>
          <a:xfrm>
            <a:off x="4980979" y="5230994"/>
            <a:ext cx="1278542"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Message</a:t>
            </a:r>
          </a:p>
        </p:txBody>
      </p:sp>
      <p:sp>
        <p:nvSpPr>
          <p:cNvPr id="6" name="圆角矩形 5"/>
          <p:cNvSpPr/>
          <p:nvPr/>
        </p:nvSpPr>
        <p:spPr>
          <a:xfrm>
            <a:off x="6679635" y="5230994"/>
            <a:ext cx="1278542"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Buss</a:t>
            </a:r>
          </a:p>
        </p:txBody>
      </p:sp>
      <p:sp>
        <p:nvSpPr>
          <p:cNvPr id="7" name="圆角矩形 6"/>
          <p:cNvSpPr/>
          <p:nvPr/>
        </p:nvSpPr>
        <p:spPr>
          <a:xfrm>
            <a:off x="8702983" y="5276342"/>
            <a:ext cx="1278542"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smtClean="0"/>
              <a:t>IpAddress</a:t>
            </a:r>
            <a:endParaRPr lang="en-US" altLang="zh-CN" dirty="0" smtClean="0"/>
          </a:p>
        </p:txBody>
      </p:sp>
      <p:sp>
        <p:nvSpPr>
          <p:cNvPr id="10" name="圆角矩形 9"/>
          <p:cNvSpPr/>
          <p:nvPr/>
        </p:nvSpPr>
        <p:spPr>
          <a:xfrm>
            <a:off x="4906802" y="2417843"/>
            <a:ext cx="1352719" cy="60825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err="1" smtClean="0"/>
              <a:t>DataShard</a:t>
            </a:r>
            <a:endParaRPr lang="zh-CN" altLang="en-US" dirty="0"/>
          </a:p>
        </p:txBody>
      </p:sp>
      <p:sp>
        <p:nvSpPr>
          <p:cNvPr id="11" name="圆角矩形 10"/>
          <p:cNvSpPr/>
          <p:nvPr/>
        </p:nvSpPr>
        <p:spPr>
          <a:xfrm>
            <a:off x="2225309" y="3424296"/>
            <a:ext cx="1352719" cy="6082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smtClean="0"/>
              <a:t>Redis</a:t>
            </a:r>
            <a:endParaRPr lang="zh-CN" altLang="en-US" dirty="0"/>
          </a:p>
        </p:txBody>
      </p:sp>
      <p:sp>
        <p:nvSpPr>
          <p:cNvPr id="12" name="圆角矩形 11"/>
          <p:cNvSpPr/>
          <p:nvPr/>
        </p:nvSpPr>
        <p:spPr>
          <a:xfrm>
            <a:off x="4979298" y="3341602"/>
            <a:ext cx="1352719" cy="6082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Mongo</a:t>
            </a:r>
            <a:endParaRPr lang="zh-CN" altLang="en-US" dirty="0"/>
          </a:p>
        </p:txBody>
      </p:sp>
      <p:sp>
        <p:nvSpPr>
          <p:cNvPr id="13" name="圆角矩形 12"/>
          <p:cNvSpPr/>
          <p:nvPr/>
        </p:nvSpPr>
        <p:spPr>
          <a:xfrm>
            <a:off x="7798699" y="3341602"/>
            <a:ext cx="1352719" cy="60825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MySQL</a:t>
            </a:r>
            <a:endParaRPr lang="zh-CN" altLang="en-US" dirty="0"/>
          </a:p>
        </p:txBody>
      </p:sp>
      <p:sp>
        <p:nvSpPr>
          <p:cNvPr id="14" name="圆角矩形 13"/>
          <p:cNvSpPr/>
          <p:nvPr/>
        </p:nvSpPr>
        <p:spPr>
          <a:xfrm>
            <a:off x="1757316" y="1039325"/>
            <a:ext cx="8357725" cy="114097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Xml</a:t>
            </a:r>
            <a:endParaRPr lang="zh-CN" altLang="en-US" dirty="0"/>
          </a:p>
        </p:txBody>
      </p:sp>
      <p:sp>
        <p:nvSpPr>
          <p:cNvPr id="15" name="圆角矩形 14"/>
          <p:cNvSpPr/>
          <p:nvPr/>
        </p:nvSpPr>
        <p:spPr>
          <a:xfrm>
            <a:off x="1586038" y="4235675"/>
            <a:ext cx="1278542"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Timer</a:t>
            </a:r>
            <a:endParaRPr lang="zh-CN" altLang="en-US" dirty="0"/>
          </a:p>
        </p:txBody>
      </p:sp>
      <p:sp>
        <p:nvSpPr>
          <p:cNvPr id="16" name="圆角矩形 15"/>
          <p:cNvSpPr/>
          <p:nvPr/>
        </p:nvSpPr>
        <p:spPr>
          <a:xfrm>
            <a:off x="3135666" y="4230949"/>
            <a:ext cx="1278542"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smtClean="0"/>
              <a:t>Config</a:t>
            </a:r>
            <a:endParaRPr lang="zh-CN" altLang="en-US" dirty="0"/>
          </a:p>
        </p:txBody>
      </p:sp>
      <p:sp>
        <p:nvSpPr>
          <p:cNvPr id="17" name="圆角矩形 16"/>
          <p:cNvSpPr/>
          <p:nvPr/>
        </p:nvSpPr>
        <p:spPr>
          <a:xfrm>
            <a:off x="4657637" y="4230948"/>
            <a:ext cx="1278542"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Project</a:t>
            </a:r>
            <a:endParaRPr lang="zh-CN" altLang="en-US" dirty="0"/>
          </a:p>
        </p:txBody>
      </p:sp>
      <p:sp>
        <p:nvSpPr>
          <p:cNvPr id="18" name="圆角矩形 17"/>
          <p:cNvSpPr/>
          <p:nvPr/>
        </p:nvSpPr>
        <p:spPr>
          <a:xfrm>
            <a:off x="6269639" y="4226222"/>
            <a:ext cx="1278542"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Route</a:t>
            </a:r>
            <a:endParaRPr lang="zh-CN" altLang="en-US" dirty="0"/>
          </a:p>
        </p:txBody>
      </p:sp>
      <p:sp>
        <p:nvSpPr>
          <p:cNvPr id="19" name="圆角矩形 18"/>
          <p:cNvSpPr/>
          <p:nvPr/>
        </p:nvSpPr>
        <p:spPr>
          <a:xfrm>
            <a:off x="8321311" y="4235675"/>
            <a:ext cx="1660214" cy="631179"/>
          </a:xfrm>
          <a:prstGeom prst="round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err="1" smtClean="0"/>
              <a:t>DeployClient</a:t>
            </a:r>
            <a:endParaRPr lang="zh-CN" altLang="en-US" dirty="0"/>
          </a:p>
        </p:txBody>
      </p:sp>
    </p:spTree>
    <p:extLst>
      <p:ext uri="{BB962C8B-B14F-4D97-AF65-F5344CB8AC3E}">
        <p14:creationId xmlns:p14="http://schemas.microsoft.com/office/powerpoint/2010/main" val="3532736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346835"/>
            <a:ext cx="10515600" cy="5272405"/>
          </a:xfrm>
        </p:spPr>
        <p:txBody>
          <a:bodyPr>
            <a:normAutofit/>
          </a:bodyPr>
          <a:lstStyle/>
          <a:p>
            <a:pPr fontAlgn="auto">
              <a:lnSpc>
                <a:spcPct val="100000"/>
              </a:lnSpc>
            </a:pPr>
            <a:endParaRPr lang="en-US" altLang="zh-CN" dirty="0" smtClean="0"/>
          </a:p>
          <a:p>
            <a:pPr lvl="1" fontAlgn="auto">
              <a:lnSpc>
                <a:spcPct val="100000"/>
              </a:lnSpc>
            </a:pPr>
            <a:r>
              <a:rPr lang="zh-CN" altLang="en-US" dirty="0" smtClean="0"/>
              <a:t>业务功能代码的复用</a:t>
            </a:r>
            <a:endParaRPr lang="zh-CN" altLang="en-US" dirty="0"/>
          </a:p>
          <a:p>
            <a:pPr lvl="1" fontAlgn="auto">
              <a:lnSpc>
                <a:spcPct val="100000"/>
              </a:lnSpc>
            </a:pPr>
            <a:endParaRPr lang="en-US" altLang="zh-CN" dirty="0" smtClean="0"/>
          </a:p>
          <a:p>
            <a:pPr lvl="1" fontAlgn="auto">
              <a:lnSpc>
                <a:spcPct val="100000"/>
              </a:lnSpc>
            </a:pPr>
            <a:r>
              <a:rPr lang="zh-CN" altLang="en-US" dirty="0" smtClean="0"/>
              <a:t>微服务功能模块轻松的组合和分离</a:t>
            </a:r>
            <a:endParaRPr lang="en-US" altLang="zh-CN" dirty="0" smtClean="0"/>
          </a:p>
          <a:p>
            <a:pPr lvl="1" fontAlgn="auto">
              <a:lnSpc>
                <a:spcPct val="100000"/>
              </a:lnSpc>
            </a:pPr>
            <a:endParaRPr lang="en-US" altLang="zh-CN" dirty="0"/>
          </a:p>
          <a:p>
            <a:pPr lvl="1" fontAlgn="auto">
              <a:lnSpc>
                <a:spcPct val="100000"/>
              </a:lnSpc>
            </a:pPr>
            <a:r>
              <a:rPr lang="zh-CN" altLang="en-US" dirty="0" smtClean="0"/>
              <a:t>模块开发相对独立</a:t>
            </a:r>
            <a:r>
              <a:rPr lang="en-US" altLang="zh-CN" dirty="0" smtClean="0"/>
              <a:t>, </a:t>
            </a:r>
            <a:r>
              <a:rPr lang="zh-CN" altLang="en-US" dirty="0" smtClean="0"/>
              <a:t>团队和谐</a:t>
            </a:r>
            <a:r>
              <a:rPr lang="en-US" altLang="zh-CN" dirty="0" smtClean="0"/>
              <a:t>, </a:t>
            </a:r>
            <a:r>
              <a:rPr lang="zh-CN" altLang="en-US" dirty="0" smtClean="0"/>
              <a:t>不背锅</a:t>
            </a:r>
            <a:endParaRPr lang="en-US" altLang="zh-CN" dirty="0" smtClean="0"/>
          </a:p>
          <a:p>
            <a:pPr lvl="1" fontAlgn="auto">
              <a:lnSpc>
                <a:spcPct val="100000"/>
              </a:lnSpc>
            </a:pPr>
            <a:endParaRPr lang="en-US" altLang="zh-CN" dirty="0"/>
          </a:p>
          <a:p>
            <a:pPr lvl="1" fontAlgn="auto">
              <a:lnSpc>
                <a:spcPct val="100000"/>
              </a:lnSpc>
            </a:pPr>
            <a:r>
              <a:rPr lang="zh-CN" altLang="en-US" dirty="0"/>
              <a:t>运行</a:t>
            </a:r>
            <a:r>
              <a:rPr lang="zh-CN" altLang="en-US" dirty="0" smtClean="0"/>
              <a:t>时</a:t>
            </a:r>
            <a:r>
              <a:rPr lang="en-US" altLang="zh-CN" dirty="0" smtClean="0"/>
              <a:t>, </a:t>
            </a:r>
            <a:r>
              <a:rPr lang="zh-CN" altLang="en-US" dirty="0" smtClean="0"/>
              <a:t>无状态的模块可实现代码热更</a:t>
            </a:r>
            <a:endParaRPr lang="zh-CN" altLang="en-US" dirty="0"/>
          </a:p>
        </p:txBody>
      </p:sp>
      <p:sp>
        <p:nvSpPr>
          <p:cNvPr id="6" name="文本框 5"/>
          <p:cNvSpPr txBox="1"/>
          <p:nvPr>
            <p:custDataLst>
              <p:tags r:id="rId2"/>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模块的插件化能给我们带来什么</a:t>
            </a:r>
            <a:endParaRPr lang="zh-CN" altLang="en-US" dirty="0"/>
          </a:p>
        </p:txBody>
      </p:sp>
    </p:spTree>
    <p:custDataLst>
      <p:tags r:id="rId1"/>
    </p:custDataLst>
    <p:extLst>
      <p:ext uri="{BB962C8B-B14F-4D97-AF65-F5344CB8AC3E}">
        <p14:creationId xmlns:p14="http://schemas.microsoft.com/office/powerpoint/2010/main" val="2288366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3324146" y="855972"/>
            <a:ext cx="4182247" cy="624845"/>
          </a:xfrm>
        </p:spPr>
        <p:txBody>
          <a:bodyPr/>
          <a:lstStyle/>
          <a:p>
            <a:r>
              <a:rPr lang="zh-CN" altLang="en-US" spc="120" dirty="0" smtClean="0">
                <a:sym typeface="+mn-ea"/>
              </a:rPr>
              <a:t>全架构类型兼容</a:t>
            </a:r>
            <a:r>
              <a:rPr lang="en-US" altLang="zh-CN" spc="120" dirty="0">
                <a:sym typeface="+mn-ea"/>
              </a:rPr>
              <a:t/>
            </a:r>
            <a:br>
              <a:rPr lang="en-US" altLang="zh-CN" spc="120" dirty="0">
                <a:sym typeface="+mn-ea"/>
              </a:rPr>
            </a:br>
            <a:r>
              <a:rPr lang="en-US" altLang="zh-CN" dirty="0"/>
              <a:t/>
            </a:r>
            <a:br>
              <a:rPr lang="en-US" altLang="zh-CN" dirty="0"/>
            </a:br>
            <a:endParaRPr lang="zh-CN" altLang="en-US" dirty="0"/>
          </a:p>
        </p:txBody>
      </p:sp>
      <p:sp>
        <p:nvSpPr>
          <p:cNvPr id="6" name="标题 4"/>
          <p:cNvSpPr txBox="1">
            <a:spLocks/>
          </p:cNvSpPr>
          <p:nvPr>
            <p:custDataLst>
              <p:tags r:id="rId3"/>
            </p:custDataLst>
          </p:nvPr>
        </p:nvSpPr>
        <p:spPr>
          <a:xfrm>
            <a:off x="919312" y="2102681"/>
            <a:ext cx="3503059" cy="1196557"/>
          </a:xfrm>
          <a:prstGeom prst="rect">
            <a:avLst/>
          </a:prstGeom>
        </p:spPr>
        <p:txBody>
          <a:bodyPr vert="horz" lIns="101600" tIns="38100" rIns="63500" bIns="38100" rtlCol="0" anchor="t"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6000" spc="120" dirty="0" smtClean="0">
                <a:sym typeface="+mn-ea"/>
              </a:rPr>
              <a:t>C++</a:t>
            </a:r>
            <a:r>
              <a:rPr lang="zh-CN" altLang="en-US" sz="6000" spc="120" dirty="0" smtClean="0">
                <a:sym typeface="+mn-ea"/>
              </a:rPr>
              <a:t>热更</a:t>
            </a:r>
            <a:r>
              <a:rPr lang="en-US" altLang="zh-CN" sz="6000" spc="120" dirty="0" smtClean="0">
                <a:sym typeface="+mn-ea"/>
              </a:rPr>
              <a:t/>
            </a:r>
            <a:br>
              <a:rPr lang="en-US" altLang="zh-CN" sz="6000" spc="120" dirty="0" smtClean="0">
                <a:sym typeface="+mn-ea"/>
              </a:rPr>
            </a:br>
            <a:r>
              <a:rPr lang="en-US" altLang="zh-CN" sz="6000" dirty="0" smtClean="0"/>
              <a:t/>
            </a:r>
            <a:br>
              <a:rPr lang="en-US" altLang="zh-CN" sz="6000" dirty="0" smtClean="0"/>
            </a:br>
            <a:endParaRPr lang="zh-CN" altLang="en-US" sz="6000" dirty="0"/>
          </a:p>
        </p:txBody>
      </p:sp>
      <p:sp>
        <p:nvSpPr>
          <p:cNvPr id="7" name="标题 4"/>
          <p:cNvSpPr txBox="1">
            <a:spLocks/>
          </p:cNvSpPr>
          <p:nvPr>
            <p:custDataLst>
              <p:tags r:id="rId4"/>
            </p:custDataLst>
          </p:nvPr>
        </p:nvSpPr>
        <p:spPr>
          <a:xfrm>
            <a:off x="7311948" y="5446940"/>
            <a:ext cx="2729975" cy="963801"/>
          </a:xfrm>
          <a:prstGeom prst="rect">
            <a:avLst/>
          </a:prstGeom>
        </p:spPr>
        <p:txBody>
          <a:bodyPr vert="horz" lIns="101600" tIns="38100" rIns="63500" bIns="38100" rtlCol="0" anchor="t"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5400" spc="120" dirty="0" smtClean="0">
                <a:sym typeface="+mn-ea"/>
              </a:rPr>
              <a:t>RPC</a:t>
            </a:r>
            <a:br>
              <a:rPr lang="en-US" altLang="zh-CN" sz="5400" spc="120" dirty="0" smtClean="0">
                <a:sym typeface="+mn-ea"/>
              </a:rPr>
            </a:br>
            <a:r>
              <a:rPr lang="en-US" altLang="zh-CN" sz="5400" dirty="0" smtClean="0"/>
              <a:t/>
            </a:r>
            <a:br>
              <a:rPr lang="en-US" altLang="zh-CN" sz="5400" dirty="0" smtClean="0"/>
            </a:br>
            <a:endParaRPr lang="zh-CN" altLang="en-US" sz="5400" dirty="0"/>
          </a:p>
        </p:txBody>
      </p:sp>
      <p:sp>
        <p:nvSpPr>
          <p:cNvPr id="8" name="标题 4"/>
          <p:cNvSpPr txBox="1">
            <a:spLocks/>
          </p:cNvSpPr>
          <p:nvPr>
            <p:custDataLst>
              <p:tags r:id="rId5"/>
            </p:custDataLst>
          </p:nvPr>
        </p:nvSpPr>
        <p:spPr>
          <a:xfrm>
            <a:off x="8480493" y="1532326"/>
            <a:ext cx="2729975" cy="624845"/>
          </a:xfrm>
          <a:prstGeom prst="rect">
            <a:avLst/>
          </a:prstGeom>
        </p:spPr>
        <p:txBody>
          <a:bodyPr vert="horz" lIns="101600" tIns="38100" rIns="63500" bIns="38100" rtlCol="0" anchor="t"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pc="120" dirty="0" smtClean="0">
                <a:sym typeface="+mn-ea"/>
              </a:rPr>
              <a:t>插件模式</a:t>
            </a:r>
            <a:r>
              <a:rPr lang="en-US" altLang="zh-CN" spc="120" dirty="0" smtClean="0">
                <a:sym typeface="+mn-ea"/>
              </a:rPr>
              <a:t/>
            </a:r>
            <a:br>
              <a:rPr lang="en-US" altLang="zh-CN" spc="120" dirty="0" smtClean="0">
                <a:sym typeface="+mn-ea"/>
              </a:rPr>
            </a:br>
            <a:r>
              <a:rPr lang="en-US" altLang="zh-CN" dirty="0" smtClean="0"/>
              <a:t/>
            </a:r>
            <a:br>
              <a:rPr lang="en-US" altLang="zh-CN" dirty="0" smtClean="0"/>
            </a:br>
            <a:endParaRPr lang="zh-CN" altLang="en-US" dirty="0"/>
          </a:p>
        </p:txBody>
      </p:sp>
      <p:sp>
        <p:nvSpPr>
          <p:cNvPr id="9" name="标题 4"/>
          <p:cNvSpPr txBox="1">
            <a:spLocks/>
          </p:cNvSpPr>
          <p:nvPr>
            <p:custDataLst>
              <p:tags r:id="rId6"/>
            </p:custDataLst>
          </p:nvPr>
        </p:nvSpPr>
        <p:spPr>
          <a:xfrm>
            <a:off x="1371600" y="4301617"/>
            <a:ext cx="3125585" cy="624845"/>
          </a:xfrm>
          <a:prstGeom prst="rect">
            <a:avLst/>
          </a:prstGeom>
        </p:spPr>
        <p:txBody>
          <a:bodyPr vert="horz" lIns="101600" tIns="38100" rIns="63500" bIns="38100" rtlCol="0" anchor="t"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pc="120" dirty="0" smtClean="0">
                <a:sym typeface="+mn-ea"/>
              </a:rPr>
              <a:t>GitHub</a:t>
            </a:r>
            <a:r>
              <a:rPr lang="zh-CN" altLang="en-US" spc="120" dirty="0" smtClean="0">
                <a:sym typeface="+mn-ea"/>
              </a:rPr>
              <a:t>开源</a:t>
            </a:r>
            <a:r>
              <a:rPr lang="en-US" altLang="zh-CN" spc="120" dirty="0" smtClean="0">
                <a:sym typeface="+mn-ea"/>
              </a:rPr>
              <a:t/>
            </a:r>
            <a:br>
              <a:rPr lang="en-US" altLang="zh-CN" spc="120" dirty="0" smtClean="0">
                <a:sym typeface="+mn-ea"/>
              </a:rPr>
            </a:br>
            <a:r>
              <a:rPr lang="en-US" altLang="zh-CN" dirty="0" smtClean="0"/>
              <a:t/>
            </a:r>
            <a:br>
              <a:rPr lang="en-US" altLang="zh-CN" dirty="0" smtClean="0"/>
            </a:br>
            <a:endParaRPr lang="zh-CN" altLang="en-US" dirty="0"/>
          </a:p>
        </p:txBody>
      </p:sp>
      <p:sp>
        <p:nvSpPr>
          <p:cNvPr id="10" name="标题 4"/>
          <p:cNvSpPr txBox="1">
            <a:spLocks/>
          </p:cNvSpPr>
          <p:nvPr>
            <p:custDataLst>
              <p:tags r:id="rId7"/>
            </p:custDataLst>
          </p:nvPr>
        </p:nvSpPr>
        <p:spPr>
          <a:xfrm>
            <a:off x="5943600" y="2767561"/>
            <a:ext cx="3125585" cy="624845"/>
          </a:xfrm>
          <a:prstGeom prst="rect">
            <a:avLst/>
          </a:prstGeom>
        </p:spPr>
        <p:txBody>
          <a:bodyPr vert="horz" lIns="101600" tIns="38100" rIns="63500" bIns="38100" rtlCol="0" anchor="t"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pc="120" dirty="0" smtClean="0">
                <a:sym typeface="+mn-ea"/>
              </a:rPr>
              <a:t>属性</a:t>
            </a:r>
            <a:r>
              <a:rPr lang="en-US" altLang="zh-CN" spc="120" dirty="0" smtClean="0">
                <a:sym typeface="+mn-ea"/>
              </a:rPr>
              <a:t>Meta</a:t>
            </a:r>
            <a:r>
              <a:rPr lang="zh-CN" altLang="en-US" spc="120" dirty="0" smtClean="0">
                <a:sym typeface="+mn-ea"/>
              </a:rPr>
              <a:t>化</a:t>
            </a:r>
            <a:r>
              <a:rPr lang="en-US" altLang="zh-CN" spc="120" dirty="0" smtClean="0">
                <a:sym typeface="+mn-ea"/>
              </a:rPr>
              <a:t/>
            </a:r>
            <a:br>
              <a:rPr lang="en-US" altLang="zh-CN" spc="120" dirty="0" smtClean="0">
                <a:sym typeface="+mn-ea"/>
              </a:rPr>
            </a:br>
            <a:r>
              <a:rPr lang="en-US" altLang="zh-CN" dirty="0" smtClean="0"/>
              <a:t/>
            </a:r>
            <a:br>
              <a:rPr lang="en-US" altLang="zh-CN" dirty="0" smtClean="0"/>
            </a:br>
            <a:endParaRPr lang="zh-CN" altLang="en-US" dirty="0"/>
          </a:p>
        </p:txBody>
      </p:sp>
      <p:sp>
        <p:nvSpPr>
          <p:cNvPr id="11" name="标题 4"/>
          <p:cNvSpPr txBox="1">
            <a:spLocks/>
          </p:cNvSpPr>
          <p:nvPr>
            <p:custDataLst>
              <p:tags r:id="rId8"/>
            </p:custDataLst>
          </p:nvPr>
        </p:nvSpPr>
        <p:spPr>
          <a:xfrm>
            <a:off x="6390599" y="4301616"/>
            <a:ext cx="4819869" cy="624845"/>
          </a:xfrm>
          <a:prstGeom prst="rect">
            <a:avLst/>
          </a:prstGeom>
        </p:spPr>
        <p:txBody>
          <a:bodyPr vert="horz" lIns="101600" tIns="38100" rIns="63500" bIns="38100" rtlCol="0" anchor="t"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2800" dirty="0" smtClean="0"/>
              <a:t>应用层公共模块抽离</a:t>
            </a:r>
            <a:r>
              <a:rPr lang="en-US" altLang="zh-CN" sz="2800" dirty="0" smtClean="0"/>
              <a:t/>
            </a:r>
            <a:br>
              <a:rPr lang="en-US" altLang="zh-CN" sz="2800" dirty="0" smtClean="0"/>
            </a:br>
            <a:endParaRPr lang="zh-CN" altLang="en-US" sz="2800" dirty="0"/>
          </a:p>
        </p:txBody>
      </p:sp>
      <p:sp>
        <p:nvSpPr>
          <p:cNvPr id="12" name="标题 4"/>
          <p:cNvSpPr txBox="1">
            <a:spLocks/>
          </p:cNvSpPr>
          <p:nvPr>
            <p:custDataLst>
              <p:tags r:id="rId9"/>
            </p:custDataLst>
          </p:nvPr>
        </p:nvSpPr>
        <p:spPr>
          <a:xfrm>
            <a:off x="3742238" y="5928841"/>
            <a:ext cx="2492307" cy="624845"/>
          </a:xfrm>
          <a:prstGeom prst="rect">
            <a:avLst/>
          </a:prstGeom>
        </p:spPr>
        <p:txBody>
          <a:bodyPr vert="horz" lIns="101600" tIns="38100" rIns="63500" bIns="38100" rtlCol="0" anchor="t"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2800" dirty="0" smtClean="0"/>
              <a:t>From 2014</a:t>
            </a:r>
            <a:br>
              <a:rPr lang="en-US" altLang="zh-CN" sz="2800" dirty="0" smtClean="0"/>
            </a:br>
            <a:endParaRPr lang="zh-CN" altLang="en-US" sz="2800" dirty="0"/>
          </a:p>
        </p:txBody>
      </p:sp>
    </p:spTree>
    <p:custDataLst>
      <p:tags r:id="rId1"/>
    </p:custDataLst>
    <p:extLst>
      <p:ext uri="{BB962C8B-B14F-4D97-AF65-F5344CB8AC3E}">
        <p14:creationId xmlns:p14="http://schemas.microsoft.com/office/powerpoint/2010/main" val="3142529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custDataLst>
              <p:tags r:id="rId2"/>
            </p:custDataLst>
          </p:nvPr>
        </p:nvSpPr>
        <p:spPr>
          <a:xfrm>
            <a:off x="669600" y="1343278"/>
            <a:ext cx="10074168" cy="4415422"/>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200000"/>
              </a:lnSpc>
              <a:buFont typeface="Arial" panose="020B0604020202020204" pitchFamily="34" charset="0"/>
              <a:buChar char="•"/>
            </a:pPr>
            <a:r>
              <a:rPr lang="zh-CN" altLang="en-US" dirty="0" smtClean="0">
                <a:solidFill>
                  <a:srgbClr val="000000"/>
                </a:solidFill>
                <a:sym typeface="+mn-ea"/>
              </a:rPr>
              <a:t>网络</a:t>
            </a:r>
            <a:endParaRPr lang="en-US" altLang="zh-CN" dirty="0" smtClean="0">
              <a:solidFill>
                <a:srgbClr val="000000"/>
              </a:solidFill>
              <a:sym typeface="+mn-ea"/>
            </a:endParaRPr>
          </a:p>
          <a:p>
            <a:pPr marL="800100" lvl="1" indent="-342900">
              <a:lnSpc>
                <a:spcPct val="200000"/>
              </a:lnSpc>
              <a:buFont typeface="+mj-lt"/>
              <a:buAutoNum type="arabicPeriod"/>
            </a:pPr>
            <a:r>
              <a:rPr lang="zh-CN" altLang="en-US" sz="1600" dirty="0" smtClean="0">
                <a:solidFill>
                  <a:srgbClr val="000000"/>
                </a:solidFill>
                <a:sym typeface="+mn-ea"/>
              </a:rPr>
              <a:t>网络</a:t>
            </a:r>
            <a:r>
              <a:rPr lang="en-US" altLang="zh-CN" sz="1600" dirty="0" smtClean="0">
                <a:solidFill>
                  <a:srgbClr val="000000"/>
                </a:solidFill>
                <a:sym typeface="+mn-ea"/>
              </a:rPr>
              <a:t>TCP</a:t>
            </a:r>
            <a:r>
              <a:rPr lang="zh-CN" altLang="en-US" sz="1600" dirty="0" smtClean="0">
                <a:solidFill>
                  <a:srgbClr val="000000"/>
                </a:solidFill>
                <a:sym typeface="+mn-ea"/>
              </a:rPr>
              <a:t>客户端</a:t>
            </a:r>
            <a:r>
              <a:rPr lang="en-US" altLang="zh-CN" sz="1600" dirty="0" err="1" smtClean="0">
                <a:solidFill>
                  <a:srgbClr val="000000"/>
                </a:solidFill>
                <a:sym typeface="+mn-ea"/>
              </a:rPr>
              <a:t>TcpClient</a:t>
            </a:r>
            <a:endParaRPr lang="en-US" altLang="zh-CN" sz="1600" dirty="0">
              <a:solidFill>
                <a:srgbClr val="000000"/>
              </a:solidFill>
              <a:sym typeface="+mn-ea"/>
            </a:endParaRPr>
          </a:p>
          <a:p>
            <a:pPr marL="800100" lvl="1" indent="-342900">
              <a:lnSpc>
                <a:spcPct val="200000"/>
              </a:lnSpc>
              <a:buFont typeface="+mj-lt"/>
              <a:buAutoNum type="arabicPeriod"/>
            </a:pPr>
            <a:r>
              <a:rPr lang="zh-CN" altLang="en-US" sz="1600" dirty="0" smtClean="0">
                <a:solidFill>
                  <a:srgbClr val="000000"/>
                </a:solidFill>
                <a:sym typeface="+mn-ea"/>
              </a:rPr>
              <a:t>网络</a:t>
            </a:r>
            <a:r>
              <a:rPr lang="en-US" altLang="zh-CN" sz="1600" dirty="0" smtClean="0">
                <a:solidFill>
                  <a:srgbClr val="000000"/>
                </a:solidFill>
                <a:sym typeface="+mn-ea"/>
              </a:rPr>
              <a:t>TCP</a:t>
            </a:r>
            <a:r>
              <a:rPr lang="zh-CN" altLang="en-US" sz="1600" dirty="0" smtClean="0">
                <a:solidFill>
                  <a:srgbClr val="000000"/>
                </a:solidFill>
                <a:sym typeface="+mn-ea"/>
              </a:rPr>
              <a:t>服务器</a:t>
            </a:r>
            <a:r>
              <a:rPr lang="en-US" altLang="zh-CN" sz="1600" dirty="0" err="1" smtClean="0">
                <a:solidFill>
                  <a:srgbClr val="000000"/>
                </a:solidFill>
                <a:sym typeface="+mn-ea"/>
              </a:rPr>
              <a:t>TcpServer</a:t>
            </a:r>
            <a:endParaRPr lang="en-US" altLang="zh-CN" sz="1600" dirty="0" smtClean="0">
              <a:solidFill>
                <a:srgbClr val="000000"/>
              </a:solidFill>
              <a:sym typeface="+mn-ea"/>
            </a:endParaRPr>
          </a:p>
          <a:p>
            <a:pPr marL="800100" lvl="1" indent="-342900">
              <a:lnSpc>
                <a:spcPct val="200000"/>
              </a:lnSpc>
              <a:buFont typeface="+mj-lt"/>
              <a:buAutoNum type="arabicPeriod"/>
            </a:pPr>
            <a:r>
              <a:rPr lang="zh-CN" altLang="en-US" sz="1600" dirty="0" smtClean="0">
                <a:solidFill>
                  <a:srgbClr val="000000"/>
                </a:solidFill>
                <a:sym typeface="+mn-ea"/>
              </a:rPr>
              <a:t>网络消息处理器</a:t>
            </a:r>
            <a:r>
              <a:rPr lang="en-US" altLang="zh-CN" sz="1600" dirty="0" smtClean="0">
                <a:solidFill>
                  <a:srgbClr val="000000"/>
                </a:solidFill>
                <a:sym typeface="+mn-ea"/>
              </a:rPr>
              <a:t>Message</a:t>
            </a:r>
          </a:p>
          <a:p>
            <a:pPr marL="800100" lvl="1" indent="-342900">
              <a:lnSpc>
                <a:spcPct val="200000"/>
              </a:lnSpc>
              <a:buFont typeface="+mj-lt"/>
              <a:buAutoNum type="arabicPeriod"/>
            </a:pPr>
            <a:r>
              <a:rPr lang="zh-CN" altLang="en-US" sz="1600" dirty="0" smtClean="0">
                <a:solidFill>
                  <a:srgbClr val="000000"/>
                </a:solidFill>
                <a:sym typeface="+mn-ea"/>
              </a:rPr>
              <a:t>网络连接关系</a:t>
            </a:r>
            <a:r>
              <a:rPr lang="en-US" altLang="zh-CN" sz="1600" dirty="0" smtClean="0">
                <a:solidFill>
                  <a:srgbClr val="000000"/>
                </a:solidFill>
                <a:sym typeface="+mn-ea"/>
              </a:rPr>
              <a:t>Bus</a:t>
            </a:r>
          </a:p>
          <a:p>
            <a:pPr marL="800100" lvl="1" indent="-342900">
              <a:lnSpc>
                <a:spcPct val="200000"/>
              </a:lnSpc>
              <a:buFont typeface="+mj-lt"/>
              <a:buAutoNum type="arabicPeriod"/>
            </a:pPr>
            <a:r>
              <a:rPr lang="zh-CN" altLang="en-US" sz="1600" dirty="0" smtClean="0">
                <a:solidFill>
                  <a:srgbClr val="000000"/>
                </a:solidFill>
                <a:sym typeface="+mn-ea"/>
              </a:rPr>
              <a:t>网络</a:t>
            </a:r>
            <a:r>
              <a:rPr lang="en-US" altLang="zh-CN" sz="1600" dirty="0" smtClean="0">
                <a:solidFill>
                  <a:srgbClr val="000000"/>
                </a:solidFill>
                <a:sym typeface="+mn-ea"/>
              </a:rPr>
              <a:t>HTTP</a:t>
            </a:r>
            <a:r>
              <a:rPr lang="zh-CN" altLang="en-US" sz="1600" dirty="0" smtClean="0">
                <a:solidFill>
                  <a:srgbClr val="000000"/>
                </a:solidFill>
                <a:sym typeface="+mn-ea"/>
              </a:rPr>
              <a:t>客户端</a:t>
            </a:r>
            <a:r>
              <a:rPr lang="en-US" altLang="zh-CN" sz="1600" dirty="0" err="1" smtClean="0">
                <a:solidFill>
                  <a:srgbClr val="000000"/>
                </a:solidFill>
                <a:sym typeface="+mn-ea"/>
              </a:rPr>
              <a:t>HttpClient</a:t>
            </a:r>
            <a:endParaRPr lang="en-US" altLang="zh-CN" sz="1600" dirty="0" smtClean="0">
              <a:solidFill>
                <a:srgbClr val="000000"/>
              </a:solidFill>
              <a:sym typeface="+mn-ea"/>
            </a:endParaRPr>
          </a:p>
          <a:p>
            <a:pPr marL="800100" lvl="1" indent="-342900">
              <a:lnSpc>
                <a:spcPct val="200000"/>
              </a:lnSpc>
              <a:buFont typeface="+mj-lt"/>
              <a:buAutoNum type="arabicPeriod"/>
            </a:pPr>
            <a:r>
              <a:rPr lang="zh-CN" altLang="en-US" sz="1600" dirty="0" smtClean="0">
                <a:solidFill>
                  <a:srgbClr val="000000"/>
                </a:solidFill>
                <a:sym typeface="+mn-ea"/>
              </a:rPr>
              <a:t>网络</a:t>
            </a:r>
            <a:r>
              <a:rPr lang="en-US" altLang="zh-CN" sz="1600" dirty="0" smtClean="0">
                <a:solidFill>
                  <a:srgbClr val="000000"/>
                </a:solidFill>
                <a:sym typeface="+mn-ea"/>
              </a:rPr>
              <a:t>HTTP</a:t>
            </a:r>
            <a:r>
              <a:rPr lang="zh-CN" altLang="en-US" sz="1600" dirty="0" smtClean="0">
                <a:solidFill>
                  <a:srgbClr val="000000"/>
                </a:solidFill>
                <a:sym typeface="+mn-ea"/>
              </a:rPr>
              <a:t>服务器</a:t>
            </a:r>
            <a:r>
              <a:rPr lang="en-US" altLang="zh-CN" sz="1600" dirty="0" err="1" smtClean="0">
                <a:solidFill>
                  <a:srgbClr val="000000"/>
                </a:solidFill>
                <a:sym typeface="+mn-ea"/>
              </a:rPr>
              <a:t>HttpServer</a:t>
            </a:r>
            <a:endParaRPr lang="en-US" altLang="zh-CN" sz="1600" dirty="0" smtClean="0">
              <a:solidFill>
                <a:srgbClr val="000000"/>
              </a:solidFill>
              <a:sym typeface="+mn-ea"/>
            </a:endParaRPr>
          </a:p>
          <a:p>
            <a:pPr marL="800100" lvl="1" indent="-342900">
              <a:lnSpc>
                <a:spcPct val="200000"/>
              </a:lnSpc>
              <a:buFont typeface="+mj-lt"/>
              <a:buAutoNum type="arabicPeriod"/>
            </a:pPr>
            <a:r>
              <a:rPr lang="zh-CN" altLang="en-US" sz="1600" dirty="0" smtClean="0">
                <a:solidFill>
                  <a:srgbClr val="000000"/>
                </a:solidFill>
                <a:sym typeface="+mn-ea"/>
              </a:rPr>
              <a:t>网络消息路由</a:t>
            </a:r>
            <a:r>
              <a:rPr lang="en-US" altLang="zh-CN" sz="1600" dirty="0" smtClean="0">
                <a:solidFill>
                  <a:srgbClr val="000000"/>
                </a:solidFill>
                <a:sym typeface="+mn-ea"/>
              </a:rPr>
              <a:t>Route</a:t>
            </a:r>
            <a:endParaRPr lang="en-US" altLang="zh-CN" sz="1600" dirty="0">
              <a:solidFill>
                <a:srgbClr val="000000"/>
              </a:solidFill>
              <a:sym typeface="+mn-ea"/>
            </a:endParaRPr>
          </a:p>
        </p:txBody>
      </p:sp>
      <p:sp>
        <p:nvSpPr>
          <p:cNvPr id="5" name="文本框 4"/>
          <p:cNvSpPr txBox="1"/>
          <p:nvPr>
            <p:custDataLst>
              <p:tags r:id="rId3"/>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a:t>已</a:t>
            </a:r>
            <a:r>
              <a:rPr lang="zh-CN" altLang="en-US" dirty="0" smtClean="0"/>
              <a:t>有的基础模块插件</a:t>
            </a:r>
            <a:endParaRPr lang="zh-CN" altLang="en-US" dirty="0"/>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custDataLst>
              <p:tags r:id="rId1"/>
            </p:custDataLst>
          </p:nvPr>
        </p:nvSpPr>
        <p:spPr>
          <a:xfrm>
            <a:off x="669600" y="1343278"/>
            <a:ext cx="10074168" cy="4415422"/>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200000"/>
              </a:lnSpc>
              <a:buFont typeface="Arial" panose="020B0604020202020204" pitchFamily="34" charset="0"/>
              <a:buChar char="•"/>
            </a:pPr>
            <a:r>
              <a:rPr lang="zh-CN" altLang="en-US" dirty="0" smtClean="0">
                <a:solidFill>
                  <a:srgbClr val="000000"/>
                </a:solidFill>
                <a:sym typeface="+mn-ea"/>
              </a:rPr>
              <a:t>数据库操作</a:t>
            </a:r>
            <a:endParaRPr lang="en-US" altLang="zh-CN" dirty="0">
              <a:solidFill>
                <a:srgbClr val="000000"/>
              </a:solidFill>
              <a:sym typeface="+mn-ea"/>
            </a:endParaRPr>
          </a:p>
          <a:p>
            <a:pPr marL="800100" lvl="1" indent="-342900">
              <a:lnSpc>
                <a:spcPct val="200000"/>
              </a:lnSpc>
              <a:buFont typeface="+mj-lt"/>
              <a:buAutoNum type="arabicPeriod"/>
            </a:pPr>
            <a:r>
              <a:rPr lang="en-US" altLang="zh-CN" dirty="0" err="1" smtClean="0">
                <a:solidFill>
                  <a:srgbClr val="000000"/>
                </a:solidFill>
                <a:sym typeface="+mn-ea"/>
              </a:rPr>
              <a:t>Redis</a:t>
            </a:r>
            <a:endParaRPr lang="en-US" altLang="zh-CN" dirty="0" smtClean="0">
              <a:solidFill>
                <a:srgbClr val="000000"/>
              </a:solidFill>
              <a:sym typeface="+mn-ea"/>
            </a:endParaRPr>
          </a:p>
          <a:p>
            <a:pPr marL="800100" lvl="1" indent="-342900">
              <a:lnSpc>
                <a:spcPct val="200000"/>
              </a:lnSpc>
              <a:buFont typeface="+mj-lt"/>
              <a:buAutoNum type="arabicPeriod"/>
            </a:pPr>
            <a:r>
              <a:rPr lang="en-US" altLang="zh-CN" dirty="0" smtClean="0">
                <a:solidFill>
                  <a:srgbClr val="000000"/>
                </a:solidFill>
                <a:sym typeface="+mn-ea"/>
              </a:rPr>
              <a:t>Mongo</a:t>
            </a:r>
          </a:p>
          <a:p>
            <a:pPr marL="800100" lvl="1" indent="-342900">
              <a:lnSpc>
                <a:spcPct val="200000"/>
              </a:lnSpc>
              <a:buFont typeface="+mj-lt"/>
              <a:buAutoNum type="arabicPeriod"/>
            </a:pPr>
            <a:r>
              <a:rPr lang="en-US" altLang="zh-CN" dirty="0">
                <a:solidFill>
                  <a:srgbClr val="000000"/>
                </a:solidFill>
                <a:sym typeface="+mn-ea"/>
              </a:rPr>
              <a:t>MySQL</a:t>
            </a:r>
            <a:r>
              <a:rPr lang="en-US" altLang="zh-CN" dirty="0" smtClean="0">
                <a:solidFill>
                  <a:srgbClr val="000000"/>
                </a:solidFill>
                <a:sym typeface="+mn-ea"/>
              </a:rPr>
              <a:t> </a:t>
            </a:r>
            <a:endParaRPr lang="en-US" altLang="zh-CN" dirty="0">
              <a:solidFill>
                <a:srgbClr val="000000"/>
              </a:solidFill>
              <a:sym typeface="+mn-ea"/>
            </a:endParaRPr>
          </a:p>
        </p:txBody>
      </p:sp>
    </p:spTree>
    <p:extLst>
      <p:ext uri="{BB962C8B-B14F-4D97-AF65-F5344CB8AC3E}">
        <p14:creationId xmlns:p14="http://schemas.microsoft.com/office/powerpoint/2010/main" val="2545858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custDataLst>
              <p:tags r:id="rId1"/>
            </p:custDataLst>
          </p:nvPr>
        </p:nvSpPr>
        <p:spPr>
          <a:xfrm>
            <a:off x="669600" y="1343278"/>
            <a:ext cx="10074168" cy="4820758"/>
          </a:xfrm>
          <a:prstGeom prst="rect">
            <a:avLst/>
          </a:prstGeom>
          <a:noFill/>
        </p:spPr>
        <p:txBody>
          <a:bodyPr wrap="square" lIns="90000" tIns="46800" rIns="90000" bIns="46800" rtlCol="0">
            <a:normAutofit fontScale="92500" lnSpcReduction="2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200000"/>
              </a:lnSpc>
              <a:buFont typeface="Arial" panose="020B0604020202020204" pitchFamily="34" charset="0"/>
              <a:buChar char="•"/>
            </a:pPr>
            <a:r>
              <a:rPr lang="zh-CN" altLang="en-US" dirty="0" smtClean="0">
                <a:solidFill>
                  <a:srgbClr val="000000"/>
                </a:solidFill>
                <a:sym typeface="+mn-ea"/>
              </a:rPr>
              <a:t>基础功能</a:t>
            </a:r>
            <a:endParaRPr lang="en-US" altLang="zh-CN" dirty="0" smtClean="0">
              <a:solidFill>
                <a:srgbClr val="000000"/>
              </a:solidFill>
              <a:sym typeface="+mn-ea"/>
            </a:endParaRPr>
          </a:p>
          <a:p>
            <a:pPr marL="800100" lvl="1" indent="-342900">
              <a:lnSpc>
                <a:spcPct val="200000"/>
              </a:lnSpc>
              <a:buFont typeface="+mj-lt"/>
              <a:buAutoNum type="arabicPeriod"/>
            </a:pPr>
            <a:r>
              <a:rPr lang="zh-CN" altLang="en-US" dirty="0" smtClean="0">
                <a:solidFill>
                  <a:srgbClr val="000000"/>
                </a:solidFill>
                <a:sym typeface="+mn-ea"/>
              </a:rPr>
              <a:t>时间轮定时器</a:t>
            </a:r>
            <a:r>
              <a:rPr lang="en-US" altLang="zh-CN" dirty="0" smtClean="0">
                <a:solidFill>
                  <a:srgbClr val="000000"/>
                </a:solidFill>
                <a:sym typeface="+mn-ea"/>
              </a:rPr>
              <a:t>Timer</a:t>
            </a:r>
          </a:p>
          <a:p>
            <a:pPr marL="800100" lvl="1" indent="-342900">
              <a:lnSpc>
                <a:spcPct val="200000"/>
              </a:lnSpc>
              <a:buFont typeface="+mj-lt"/>
              <a:buAutoNum type="arabicPeriod"/>
            </a:pPr>
            <a:r>
              <a:rPr lang="zh-CN" altLang="en-US" dirty="0" smtClean="0">
                <a:solidFill>
                  <a:srgbClr val="000000"/>
                </a:solidFill>
                <a:sym typeface="+mn-ea"/>
              </a:rPr>
              <a:t>计划任务</a:t>
            </a:r>
            <a:r>
              <a:rPr lang="en-US" altLang="zh-CN" dirty="0" smtClean="0">
                <a:solidFill>
                  <a:srgbClr val="000000"/>
                </a:solidFill>
                <a:sym typeface="+mn-ea"/>
              </a:rPr>
              <a:t>Schedule</a:t>
            </a:r>
          </a:p>
          <a:p>
            <a:pPr marL="800100" lvl="1" indent="-342900">
              <a:lnSpc>
                <a:spcPct val="200000"/>
              </a:lnSpc>
              <a:buFont typeface="+mj-lt"/>
              <a:buAutoNum type="arabicPeriod"/>
            </a:pPr>
            <a:r>
              <a:rPr lang="zh-CN" altLang="en-US" dirty="0" smtClean="0">
                <a:solidFill>
                  <a:srgbClr val="000000"/>
                </a:solidFill>
                <a:sym typeface="+mn-ea"/>
              </a:rPr>
              <a:t>定时任务</a:t>
            </a:r>
            <a:r>
              <a:rPr lang="en-US" altLang="zh-CN" dirty="0" smtClean="0">
                <a:solidFill>
                  <a:srgbClr val="000000"/>
                </a:solidFill>
                <a:sym typeface="+mn-ea"/>
              </a:rPr>
              <a:t>Delayed</a:t>
            </a:r>
          </a:p>
          <a:p>
            <a:pPr marL="800100" lvl="1" indent="-342900">
              <a:lnSpc>
                <a:spcPct val="200000"/>
              </a:lnSpc>
              <a:buFont typeface="+mj-lt"/>
              <a:buAutoNum type="arabicPeriod"/>
            </a:pPr>
            <a:r>
              <a:rPr lang="zh-CN" altLang="en-US" dirty="0">
                <a:solidFill>
                  <a:srgbClr val="000000"/>
                </a:solidFill>
                <a:sym typeface="+mn-ea"/>
              </a:rPr>
              <a:t>配置</a:t>
            </a:r>
            <a:r>
              <a:rPr lang="zh-CN" altLang="en-US" dirty="0" smtClean="0">
                <a:solidFill>
                  <a:srgbClr val="000000"/>
                </a:solidFill>
                <a:sym typeface="+mn-ea"/>
              </a:rPr>
              <a:t>表管理</a:t>
            </a:r>
            <a:r>
              <a:rPr lang="en-US" altLang="zh-CN" dirty="0" err="1" smtClean="0">
                <a:solidFill>
                  <a:srgbClr val="000000"/>
                </a:solidFill>
                <a:sym typeface="+mn-ea"/>
              </a:rPr>
              <a:t>Config</a:t>
            </a:r>
            <a:endParaRPr lang="en-US" altLang="zh-CN" dirty="0" smtClean="0">
              <a:solidFill>
                <a:srgbClr val="000000"/>
              </a:solidFill>
              <a:sym typeface="+mn-ea"/>
            </a:endParaRPr>
          </a:p>
          <a:p>
            <a:pPr marL="800100" lvl="1" indent="-342900">
              <a:lnSpc>
                <a:spcPct val="200000"/>
              </a:lnSpc>
              <a:buFont typeface="+mj-lt"/>
              <a:buAutoNum type="arabicPeriod"/>
            </a:pPr>
            <a:r>
              <a:rPr lang="zh-CN" altLang="en-US" dirty="0" smtClean="0">
                <a:solidFill>
                  <a:srgbClr val="000000"/>
                </a:solidFill>
                <a:sym typeface="+mn-ea"/>
              </a:rPr>
              <a:t>条件管理</a:t>
            </a:r>
            <a:r>
              <a:rPr lang="en-US" altLang="zh-CN" dirty="0" smtClean="0">
                <a:solidFill>
                  <a:srgbClr val="000000"/>
                </a:solidFill>
                <a:sym typeface="+mn-ea"/>
              </a:rPr>
              <a:t>Condition</a:t>
            </a:r>
          </a:p>
          <a:p>
            <a:pPr marL="800100" lvl="1" indent="-342900">
              <a:lnSpc>
                <a:spcPct val="200000"/>
              </a:lnSpc>
              <a:buFont typeface="+mj-lt"/>
              <a:buAutoNum type="arabicPeriod"/>
            </a:pPr>
            <a:r>
              <a:rPr lang="zh-CN" altLang="en-US" dirty="0" smtClean="0">
                <a:solidFill>
                  <a:srgbClr val="000000"/>
                </a:solidFill>
                <a:sym typeface="+mn-ea"/>
              </a:rPr>
              <a:t>属性管理</a:t>
            </a:r>
            <a:r>
              <a:rPr lang="en-US" altLang="zh-CN" dirty="0" smtClean="0">
                <a:solidFill>
                  <a:srgbClr val="000000"/>
                </a:solidFill>
                <a:sym typeface="+mn-ea"/>
              </a:rPr>
              <a:t>Kernel</a:t>
            </a:r>
          </a:p>
          <a:p>
            <a:pPr marL="800100" lvl="1" indent="-342900">
              <a:lnSpc>
                <a:spcPct val="200000"/>
              </a:lnSpc>
              <a:buFont typeface="+mj-lt"/>
              <a:buAutoNum type="arabicPeriod"/>
            </a:pPr>
            <a:r>
              <a:rPr lang="zh-CN" altLang="en-US" dirty="0" smtClean="0">
                <a:solidFill>
                  <a:srgbClr val="000000"/>
                </a:solidFill>
                <a:sym typeface="+mn-ea"/>
              </a:rPr>
              <a:t>功能输出</a:t>
            </a:r>
            <a:r>
              <a:rPr lang="en-US" altLang="zh-CN" dirty="0" smtClean="0">
                <a:solidFill>
                  <a:srgbClr val="000000"/>
                </a:solidFill>
                <a:sym typeface="+mn-ea"/>
              </a:rPr>
              <a:t>Execute</a:t>
            </a:r>
          </a:p>
          <a:p>
            <a:pPr marL="800100" lvl="1" indent="-342900">
              <a:lnSpc>
                <a:spcPct val="200000"/>
              </a:lnSpc>
              <a:buFont typeface="+mj-lt"/>
              <a:buAutoNum type="arabicPeriod"/>
            </a:pPr>
            <a:r>
              <a:rPr lang="zh-CN" altLang="en-US" dirty="0" smtClean="0">
                <a:solidFill>
                  <a:srgbClr val="000000"/>
                </a:solidFill>
                <a:sym typeface="+mn-ea"/>
              </a:rPr>
              <a:t>掉落管理</a:t>
            </a:r>
            <a:r>
              <a:rPr lang="en-US" altLang="zh-CN" dirty="0" smtClean="0">
                <a:solidFill>
                  <a:srgbClr val="000000"/>
                </a:solidFill>
                <a:sym typeface="+mn-ea"/>
              </a:rPr>
              <a:t>Drop</a:t>
            </a:r>
          </a:p>
          <a:p>
            <a:pPr marL="800100" lvl="1" indent="-342900">
              <a:lnSpc>
                <a:spcPct val="200000"/>
              </a:lnSpc>
              <a:buFont typeface="+mj-lt"/>
              <a:buAutoNum type="arabicPeriod"/>
            </a:pPr>
            <a:r>
              <a:rPr lang="en-US" altLang="zh-CN" dirty="0" err="1" smtClean="0">
                <a:solidFill>
                  <a:srgbClr val="000000"/>
                </a:solidFill>
                <a:sym typeface="+mn-ea"/>
              </a:rPr>
              <a:t>Lua</a:t>
            </a:r>
            <a:endParaRPr lang="en-US" altLang="zh-CN" dirty="0" smtClean="0">
              <a:solidFill>
                <a:srgbClr val="000000"/>
              </a:solidFill>
              <a:sym typeface="+mn-ea"/>
            </a:endParaRPr>
          </a:p>
        </p:txBody>
      </p:sp>
    </p:spTree>
    <p:extLst>
      <p:ext uri="{BB962C8B-B14F-4D97-AF65-F5344CB8AC3E}">
        <p14:creationId xmlns:p14="http://schemas.microsoft.com/office/powerpoint/2010/main" val="2164219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p:nvPr>
            <p:custDataLst>
              <p:tags r:id="rId1"/>
            </p:custDataLst>
          </p:nvPr>
        </p:nvSpPr>
        <p:spPr>
          <a:xfrm>
            <a:off x="669600" y="194209"/>
            <a:ext cx="10074168" cy="6663791"/>
          </a:xfrm>
          <a:prstGeom prst="rect">
            <a:avLst/>
          </a:prstGeom>
          <a:noFill/>
        </p:spPr>
        <p:txBody>
          <a:bodyPr wrap="square" lIns="90000" tIns="46800" rIns="90000" bIns="46800"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200000"/>
              </a:lnSpc>
              <a:buFont typeface="Arial" panose="020B0604020202020204" pitchFamily="34" charset="0"/>
              <a:buChar char="•"/>
            </a:pPr>
            <a:r>
              <a:rPr lang="zh-CN" altLang="en-US" dirty="0" smtClean="0">
                <a:solidFill>
                  <a:srgbClr val="000000"/>
                </a:solidFill>
                <a:sym typeface="+mn-ea"/>
              </a:rPr>
              <a:t>游戏结构相关</a:t>
            </a:r>
            <a:endParaRPr lang="en-US" altLang="zh-CN" dirty="0" smtClean="0">
              <a:solidFill>
                <a:srgbClr val="000000"/>
              </a:solidFill>
              <a:sym typeface="+mn-ea"/>
            </a:endParaRPr>
          </a:p>
          <a:p>
            <a:pPr marL="800100" lvl="1" indent="-342900">
              <a:lnSpc>
                <a:spcPct val="200000"/>
              </a:lnSpc>
              <a:buFont typeface="+mj-lt"/>
              <a:buAutoNum type="arabicPeriod"/>
            </a:pPr>
            <a:r>
              <a:rPr lang="zh-CN" altLang="en-US" dirty="0" smtClean="0">
                <a:solidFill>
                  <a:srgbClr val="000000"/>
                </a:solidFill>
                <a:sym typeface="+mn-ea"/>
              </a:rPr>
              <a:t>网关服务</a:t>
            </a:r>
            <a:r>
              <a:rPr lang="en-US" altLang="zh-CN" dirty="0" smtClean="0">
                <a:solidFill>
                  <a:srgbClr val="000000"/>
                </a:solidFill>
                <a:sym typeface="+mn-ea"/>
              </a:rPr>
              <a:t>Gate</a:t>
            </a:r>
            <a:endParaRPr lang="en-US" altLang="zh-CN" dirty="0">
              <a:solidFill>
                <a:srgbClr val="000000"/>
              </a:solidFill>
              <a:sym typeface="+mn-ea"/>
            </a:endParaRPr>
          </a:p>
          <a:p>
            <a:pPr marL="800100" lvl="1" indent="-342900">
              <a:lnSpc>
                <a:spcPct val="200000"/>
              </a:lnSpc>
              <a:buFont typeface="+mj-lt"/>
              <a:buAutoNum type="arabicPeriod"/>
            </a:pPr>
            <a:r>
              <a:rPr lang="zh-CN" altLang="en-US" dirty="0" smtClean="0">
                <a:solidFill>
                  <a:srgbClr val="000000"/>
                </a:solidFill>
                <a:sym typeface="+mn-ea"/>
              </a:rPr>
              <a:t>登录服务</a:t>
            </a:r>
            <a:r>
              <a:rPr lang="en-US" altLang="zh-CN" dirty="0" smtClean="0">
                <a:solidFill>
                  <a:srgbClr val="000000"/>
                </a:solidFill>
                <a:sym typeface="+mn-ea"/>
              </a:rPr>
              <a:t>Login</a:t>
            </a:r>
          </a:p>
          <a:p>
            <a:pPr marL="800100" lvl="1" indent="-342900">
              <a:lnSpc>
                <a:spcPct val="200000"/>
              </a:lnSpc>
              <a:buFont typeface="+mj-lt"/>
              <a:buAutoNum type="arabicPeriod"/>
            </a:pPr>
            <a:r>
              <a:rPr lang="zh-CN" altLang="en-US" dirty="0">
                <a:solidFill>
                  <a:srgbClr val="000000"/>
                </a:solidFill>
                <a:sym typeface="+mn-ea"/>
              </a:rPr>
              <a:t>游戏</a:t>
            </a:r>
            <a:r>
              <a:rPr lang="zh-CN" altLang="en-US" dirty="0" smtClean="0">
                <a:solidFill>
                  <a:srgbClr val="000000"/>
                </a:solidFill>
                <a:sym typeface="+mn-ea"/>
              </a:rPr>
              <a:t>服务</a:t>
            </a:r>
            <a:r>
              <a:rPr lang="en-US" altLang="zh-CN" dirty="0" smtClean="0">
                <a:solidFill>
                  <a:srgbClr val="000000"/>
                </a:solidFill>
                <a:sym typeface="+mn-ea"/>
              </a:rPr>
              <a:t>Game</a:t>
            </a:r>
          </a:p>
          <a:p>
            <a:pPr marL="800100" lvl="1" indent="-342900">
              <a:lnSpc>
                <a:spcPct val="200000"/>
              </a:lnSpc>
              <a:buFont typeface="+mj-lt"/>
              <a:buAutoNum type="arabicPeriod"/>
            </a:pPr>
            <a:r>
              <a:rPr lang="zh-CN" altLang="en-US" dirty="0" smtClean="0">
                <a:solidFill>
                  <a:srgbClr val="000000"/>
                </a:solidFill>
                <a:sym typeface="+mn-ea"/>
              </a:rPr>
              <a:t>世界服务</a:t>
            </a:r>
            <a:r>
              <a:rPr lang="en-US" altLang="zh-CN" dirty="0" smtClean="0">
                <a:solidFill>
                  <a:srgbClr val="000000"/>
                </a:solidFill>
                <a:sym typeface="+mn-ea"/>
              </a:rPr>
              <a:t>World</a:t>
            </a:r>
          </a:p>
          <a:p>
            <a:pPr marL="800100" lvl="1" indent="-342900">
              <a:lnSpc>
                <a:spcPct val="200000"/>
              </a:lnSpc>
              <a:buFont typeface="+mj-lt"/>
              <a:buAutoNum type="arabicPeriod"/>
            </a:pPr>
            <a:r>
              <a:rPr lang="zh-CN" altLang="en-US" dirty="0" smtClean="0">
                <a:solidFill>
                  <a:srgbClr val="000000"/>
                </a:solidFill>
                <a:sym typeface="+mn-ea"/>
              </a:rPr>
              <a:t>发现服务</a:t>
            </a:r>
            <a:r>
              <a:rPr lang="en-US" altLang="zh-CN" dirty="0" smtClean="0">
                <a:solidFill>
                  <a:srgbClr val="000000"/>
                </a:solidFill>
                <a:sym typeface="+mn-ea"/>
              </a:rPr>
              <a:t>Master</a:t>
            </a:r>
          </a:p>
          <a:p>
            <a:pPr marL="800100" lvl="1" indent="-342900">
              <a:lnSpc>
                <a:spcPct val="200000"/>
              </a:lnSpc>
              <a:buFont typeface="+mj-lt"/>
              <a:buAutoNum type="arabicPeriod"/>
            </a:pPr>
            <a:r>
              <a:rPr lang="zh-CN" altLang="en-US" dirty="0" smtClean="0">
                <a:solidFill>
                  <a:srgbClr val="000000"/>
                </a:solidFill>
                <a:sym typeface="+mn-ea"/>
              </a:rPr>
              <a:t>认证服务</a:t>
            </a:r>
            <a:r>
              <a:rPr lang="en-US" altLang="zh-CN" dirty="0" err="1" smtClean="0">
                <a:solidFill>
                  <a:srgbClr val="000000"/>
                </a:solidFill>
                <a:sym typeface="+mn-ea"/>
              </a:rPr>
              <a:t>Auth</a:t>
            </a:r>
            <a:endParaRPr lang="en-US" altLang="zh-CN" dirty="0" smtClean="0">
              <a:solidFill>
                <a:srgbClr val="000000"/>
              </a:solidFill>
              <a:sym typeface="+mn-ea"/>
            </a:endParaRPr>
          </a:p>
          <a:p>
            <a:pPr marL="800100" lvl="1" indent="-342900">
              <a:lnSpc>
                <a:spcPct val="200000"/>
              </a:lnSpc>
              <a:buFont typeface="+mj-lt"/>
              <a:buAutoNum type="arabicPeriod"/>
            </a:pPr>
            <a:r>
              <a:rPr lang="zh-CN" altLang="en-US" dirty="0" smtClean="0">
                <a:solidFill>
                  <a:srgbClr val="000000"/>
                </a:solidFill>
                <a:sym typeface="+mn-ea"/>
              </a:rPr>
              <a:t>数据保存服务</a:t>
            </a:r>
            <a:r>
              <a:rPr lang="en-US" altLang="zh-CN" dirty="0" smtClean="0">
                <a:solidFill>
                  <a:srgbClr val="000000"/>
                </a:solidFill>
                <a:sym typeface="+mn-ea"/>
              </a:rPr>
              <a:t>Data</a:t>
            </a:r>
          </a:p>
          <a:p>
            <a:pPr marL="800100" lvl="1" indent="-342900">
              <a:lnSpc>
                <a:spcPct val="200000"/>
              </a:lnSpc>
              <a:buFont typeface="+mj-lt"/>
              <a:buAutoNum type="arabicPeriod"/>
            </a:pPr>
            <a:r>
              <a:rPr lang="zh-CN" altLang="en-US" dirty="0" smtClean="0">
                <a:solidFill>
                  <a:srgbClr val="000000"/>
                </a:solidFill>
                <a:sym typeface="+mn-ea"/>
              </a:rPr>
              <a:t>邮件服务</a:t>
            </a:r>
            <a:r>
              <a:rPr lang="en-US" altLang="zh-CN" dirty="0" smtClean="0">
                <a:solidFill>
                  <a:srgbClr val="000000"/>
                </a:solidFill>
                <a:sym typeface="+mn-ea"/>
              </a:rPr>
              <a:t>Mail</a:t>
            </a:r>
          </a:p>
          <a:p>
            <a:pPr marL="800100" lvl="1" indent="-342900">
              <a:lnSpc>
                <a:spcPct val="200000"/>
              </a:lnSpc>
              <a:buFont typeface="+mj-lt"/>
              <a:buAutoNum type="arabicPeriod"/>
            </a:pPr>
            <a:r>
              <a:rPr lang="zh-CN" altLang="en-US" dirty="0" smtClean="0">
                <a:solidFill>
                  <a:srgbClr val="000000"/>
                </a:solidFill>
                <a:sym typeface="+mn-ea"/>
              </a:rPr>
              <a:t>关系服务</a:t>
            </a:r>
            <a:r>
              <a:rPr lang="en-US" altLang="zh-CN" dirty="0" smtClean="0">
                <a:solidFill>
                  <a:srgbClr val="000000"/>
                </a:solidFill>
                <a:sym typeface="+mn-ea"/>
              </a:rPr>
              <a:t>Relation</a:t>
            </a:r>
          </a:p>
          <a:p>
            <a:pPr marL="800100" lvl="1" indent="-342900">
              <a:lnSpc>
                <a:spcPct val="200000"/>
              </a:lnSpc>
              <a:buFont typeface="+mj-lt"/>
              <a:buAutoNum type="arabicPeriod"/>
            </a:pPr>
            <a:r>
              <a:rPr lang="zh-CN" altLang="en-US" dirty="0">
                <a:solidFill>
                  <a:srgbClr val="000000"/>
                </a:solidFill>
                <a:sym typeface="+mn-ea"/>
              </a:rPr>
              <a:t>排行</a:t>
            </a:r>
            <a:r>
              <a:rPr lang="zh-CN" altLang="en-US" dirty="0" smtClean="0">
                <a:solidFill>
                  <a:srgbClr val="000000"/>
                </a:solidFill>
                <a:sym typeface="+mn-ea"/>
              </a:rPr>
              <a:t>榜服务</a:t>
            </a:r>
            <a:r>
              <a:rPr lang="en-US" altLang="zh-CN" dirty="0" smtClean="0">
                <a:solidFill>
                  <a:srgbClr val="000000"/>
                </a:solidFill>
                <a:sym typeface="+mn-ea"/>
              </a:rPr>
              <a:t>Rank</a:t>
            </a:r>
          </a:p>
          <a:p>
            <a:pPr marL="800100" lvl="1" indent="-342900">
              <a:lnSpc>
                <a:spcPct val="200000"/>
              </a:lnSpc>
              <a:buFont typeface="+mj-lt"/>
              <a:buAutoNum type="arabicPeriod"/>
            </a:pPr>
            <a:r>
              <a:rPr lang="zh-CN" altLang="en-US" dirty="0">
                <a:solidFill>
                  <a:srgbClr val="000000"/>
                </a:solidFill>
                <a:sym typeface="+mn-ea"/>
              </a:rPr>
              <a:t>充</a:t>
            </a:r>
            <a:r>
              <a:rPr lang="zh-CN" altLang="en-US" dirty="0" smtClean="0">
                <a:solidFill>
                  <a:srgbClr val="000000"/>
                </a:solidFill>
                <a:sym typeface="+mn-ea"/>
              </a:rPr>
              <a:t>值服务</a:t>
            </a:r>
            <a:r>
              <a:rPr lang="en-US" altLang="zh-CN" dirty="0" smtClean="0">
                <a:solidFill>
                  <a:srgbClr val="000000"/>
                </a:solidFill>
                <a:sym typeface="+mn-ea"/>
              </a:rPr>
              <a:t>Pay</a:t>
            </a:r>
          </a:p>
        </p:txBody>
      </p:sp>
    </p:spTree>
    <p:extLst>
      <p:ext uri="{BB962C8B-B14F-4D97-AF65-F5344CB8AC3E}">
        <p14:creationId xmlns:p14="http://schemas.microsoft.com/office/powerpoint/2010/main" val="2920075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custDataLst>
              <p:tags r:id="rId2"/>
            </p:custDataLst>
          </p:nvPr>
        </p:nvSpPr>
        <p:spPr>
          <a:xfrm>
            <a:off x="669600" y="1335185"/>
            <a:ext cx="10074168" cy="5365020"/>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marL="285750" indent="-285750">
              <a:lnSpc>
                <a:spcPct val="200000"/>
              </a:lnSpc>
              <a:buFont typeface="Arial" panose="020B0604020202020204" pitchFamily="34" charset="0"/>
              <a:buChar char="•"/>
            </a:pPr>
            <a:r>
              <a:rPr lang="zh-CN" altLang="en-US" dirty="0" smtClean="0">
                <a:solidFill>
                  <a:srgbClr val="000000"/>
                </a:solidFill>
                <a:sym typeface="+mn-ea"/>
              </a:rPr>
              <a:t>玩家逻辑相关</a:t>
            </a:r>
            <a:endParaRPr lang="en-US" altLang="zh-CN" dirty="0" smtClean="0">
              <a:solidFill>
                <a:srgbClr val="000000"/>
              </a:solidFill>
              <a:sym typeface="+mn-ea"/>
            </a:endParaRPr>
          </a:p>
          <a:p>
            <a:pPr marL="800100" lvl="1" indent="-342900">
              <a:lnSpc>
                <a:spcPct val="200000"/>
              </a:lnSpc>
              <a:buFont typeface="+mj-lt"/>
              <a:buAutoNum type="arabicPeriod"/>
            </a:pPr>
            <a:r>
              <a:rPr lang="zh-CN" altLang="en-US" sz="1600" dirty="0" smtClean="0">
                <a:solidFill>
                  <a:srgbClr val="000000"/>
                </a:solidFill>
                <a:sym typeface="+mn-ea"/>
              </a:rPr>
              <a:t>属性重置</a:t>
            </a:r>
            <a:r>
              <a:rPr lang="en-US" altLang="zh-CN" sz="1600" dirty="0" smtClean="0">
                <a:solidFill>
                  <a:srgbClr val="000000"/>
                </a:solidFill>
                <a:sym typeface="+mn-ea"/>
              </a:rPr>
              <a:t>(Reset)</a:t>
            </a:r>
          </a:p>
          <a:p>
            <a:pPr marL="800100" lvl="1" indent="-342900">
              <a:lnSpc>
                <a:spcPct val="200000"/>
              </a:lnSpc>
              <a:buFont typeface="+mj-lt"/>
              <a:buAutoNum type="arabicPeriod"/>
            </a:pPr>
            <a:r>
              <a:rPr lang="zh-CN" altLang="en-US" sz="1600" dirty="0" smtClean="0">
                <a:solidFill>
                  <a:srgbClr val="000000"/>
                </a:solidFill>
                <a:sym typeface="+mn-ea"/>
              </a:rPr>
              <a:t>进入离开游戏</a:t>
            </a:r>
            <a:r>
              <a:rPr lang="en-US" altLang="zh-CN" sz="1600" dirty="0" smtClean="0">
                <a:solidFill>
                  <a:srgbClr val="000000"/>
                </a:solidFill>
                <a:sym typeface="+mn-ea"/>
              </a:rPr>
              <a:t>(</a:t>
            </a:r>
            <a:r>
              <a:rPr lang="en-US" altLang="zh-CN" sz="1600" dirty="0" err="1" smtClean="0">
                <a:solidFill>
                  <a:srgbClr val="000000"/>
                </a:solidFill>
                <a:sym typeface="+mn-ea"/>
              </a:rPr>
              <a:t>Enter,Leave</a:t>
            </a:r>
            <a:r>
              <a:rPr lang="en-US" altLang="zh-CN" sz="1600" dirty="0" smtClean="0">
                <a:solidFill>
                  <a:srgbClr val="000000"/>
                </a:solidFill>
                <a:sym typeface="+mn-ea"/>
              </a:rPr>
              <a:t>)</a:t>
            </a:r>
          </a:p>
          <a:p>
            <a:pPr marL="800100" lvl="1" indent="-342900">
              <a:lnSpc>
                <a:spcPct val="200000"/>
              </a:lnSpc>
              <a:buFont typeface="+mj-lt"/>
              <a:buAutoNum type="arabicPeriod"/>
            </a:pPr>
            <a:r>
              <a:rPr lang="zh-CN" altLang="en-US" sz="1600" dirty="0" smtClean="0">
                <a:solidFill>
                  <a:srgbClr val="000000"/>
                </a:solidFill>
                <a:sym typeface="+mn-ea"/>
              </a:rPr>
              <a:t>成就</a:t>
            </a:r>
            <a:r>
              <a:rPr lang="en-US" altLang="zh-CN" sz="1600" dirty="0" smtClean="0">
                <a:solidFill>
                  <a:srgbClr val="000000"/>
                </a:solidFill>
                <a:sym typeface="+mn-ea"/>
              </a:rPr>
              <a:t>(Achieve)</a:t>
            </a:r>
          </a:p>
          <a:p>
            <a:pPr marL="800100" lvl="1" indent="-342900">
              <a:lnSpc>
                <a:spcPct val="200000"/>
              </a:lnSpc>
              <a:buFont typeface="+mj-lt"/>
              <a:buAutoNum type="arabicPeriod"/>
            </a:pPr>
            <a:r>
              <a:rPr lang="zh-CN" altLang="en-US" sz="1600" dirty="0" smtClean="0">
                <a:solidFill>
                  <a:srgbClr val="000000"/>
                </a:solidFill>
                <a:sym typeface="+mn-ea"/>
              </a:rPr>
              <a:t>任务</a:t>
            </a:r>
            <a:r>
              <a:rPr lang="en-US" altLang="zh-CN" sz="1600" dirty="0" smtClean="0">
                <a:solidFill>
                  <a:srgbClr val="000000"/>
                </a:solidFill>
                <a:sym typeface="+mn-ea"/>
              </a:rPr>
              <a:t>(Task)</a:t>
            </a:r>
          </a:p>
          <a:p>
            <a:pPr marL="800100" lvl="1" indent="-342900">
              <a:lnSpc>
                <a:spcPct val="200000"/>
              </a:lnSpc>
              <a:buFont typeface="+mj-lt"/>
              <a:buAutoNum type="arabicPeriod"/>
            </a:pPr>
            <a:r>
              <a:rPr lang="zh-CN" altLang="en-US" sz="1600" dirty="0">
                <a:solidFill>
                  <a:srgbClr val="000000"/>
                </a:solidFill>
                <a:sym typeface="+mn-ea"/>
              </a:rPr>
              <a:t>商</a:t>
            </a:r>
            <a:r>
              <a:rPr lang="zh-CN" altLang="en-US" sz="1600" dirty="0" smtClean="0">
                <a:solidFill>
                  <a:srgbClr val="000000"/>
                </a:solidFill>
                <a:sym typeface="+mn-ea"/>
              </a:rPr>
              <a:t>城</a:t>
            </a:r>
            <a:r>
              <a:rPr lang="en-US" altLang="zh-CN" sz="1600" dirty="0" smtClean="0">
                <a:solidFill>
                  <a:srgbClr val="000000"/>
                </a:solidFill>
                <a:sym typeface="+mn-ea"/>
              </a:rPr>
              <a:t>(Store)</a:t>
            </a:r>
          </a:p>
          <a:p>
            <a:pPr marL="800100" lvl="1" indent="-342900">
              <a:lnSpc>
                <a:spcPct val="200000"/>
              </a:lnSpc>
              <a:buFont typeface="+mj-lt"/>
              <a:buAutoNum type="arabicPeriod"/>
            </a:pPr>
            <a:r>
              <a:rPr lang="zh-CN" altLang="en-US" sz="1600" dirty="0" smtClean="0">
                <a:solidFill>
                  <a:srgbClr val="000000"/>
                </a:solidFill>
                <a:sym typeface="+mn-ea"/>
              </a:rPr>
              <a:t>合成</a:t>
            </a:r>
            <a:r>
              <a:rPr lang="en-US" altLang="zh-CN" sz="1600" dirty="0" smtClean="0">
                <a:solidFill>
                  <a:srgbClr val="000000"/>
                </a:solidFill>
                <a:sym typeface="+mn-ea"/>
              </a:rPr>
              <a:t>(Compound)	</a:t>
            </a:r>
          </a:p>
          <a:p>
            <a:pPr marL="800100" lvl="1" indent="-342900">
              <a:lnSpc>
                <a:spcPct val="200000"/>
              </a:lnSpc>
              <a:buFont typeface="+mj-lt"/>
              <a:buAutoNum type="arabicPeriod"/>
            </a:pPr>
            <a:r>
              <a:rPr lang="zh-CN" altLang="en-US" sz="1600" dirty="0" smtClean="0">
                <a:solidFill>
                  <a:srgbClr val="000000"/>
                </a:solidFill>
                <a:sym typeface="+mn-ea"/>
              </a:rPr>
              <a:t>签到</a:t>
            </a:r>
            <a:r>
              <a:rPr lang="en-US" altLang="zh-CN" sz="1600" dirty="0" smtClean="0">
                <a:solidFill>
                  <a:srgbClr val="000000"/>
                </a:solidFill>
                <a:sym typeface="+mn-ea"/>
              </a:rPr>
              <a:t>(</a:t>
            </a:r>
            <a:r>
              <a:rPr lang="en-US" altLang="zh-CN" sz="1600" dirty="0" err="1" smtClean="0">
                <a:solidFill>
                  <a:srgbClr val="000000"/>
                </a:solidFill>
                <a:sym typeface="+mn-ea"/>
              </a:rPr>
              <a:t>Signin</a:t>
            </a:r>
            <a:r>
              <a:rPr lang="en-US" altLang="zh-CN" sz="1600" dirty="0" smtClean="0">
                <a:solidFill>
                  <a:srgbClr val="000000"/>
                </a:solidFill>
                <a:sym typeface="+mn-ea"/>
              </a:rPr>
              <a:t>)</a:t>
            </a:r>
          </a:p>
          <a:p>
            <a:pPr marL="800100" lvl="1" indent="-342900">
              <a:lnSpc>
                <a:spcPct val="200000"/>
              </a:lnSpc>
              <a:buFont typeface="+mj-lt"/>
              <a:buAutoNum type="arabicPeriod"/>
            </a:pPr>
            <a:r>
              <a:rPr lang="zh-CN" altLang="en-US" sz="1600" dirty="0" smtClean="0">
                <a:solidFill>
                  <a:srgbClr val="000000"/>
                </a:solidFill>
                <a:sym typeface="+mn-ea"/>
              </a:rPr>
              <a:t>道具</a:t>
            </a:r>
            <a:r>
              <a:rPr lang="en-US" altLang="zh-CN" sz="1600" dirty="0" smtClean="0">
                <a:solidFill>
                  <a:srgbClr val="000000"/>
                </a:solidFill>
                <a:sym typeface="+mn-ea"/>
              </a:rPr>
              <a:t>(Item)</a:t>
            </a:r>
          </a:p>
        </p:txBody>
      </p:sp>
      <p:sp>
        <p:nvSpPr>
          <p:cNvPr id="5" name="文本框 4"/>
          <p:cNvSpPr txBox="1"/>
          <p:nvPr>
            <p:custDataLst>
              <p:tags r:id="rId3"/>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a:t>已</a:t>
            </a:r>
            <a:r>
              <a:rPr lang="zh-CN" altLang="en-US" dirty="0" smtClean="0"/>
              <a:t>有的游戏通用模块插件</a:t>
            </a:r>
            <a:endParaRPr lang="zh-CN" altLang="en-US" dirty="0"/>
          </a:p>
        </p:txBody>
      </p:sp>
    </p:spTree>
    <p:custDataLst>
      <p:tags r:id="rId1"/>
    </p:custDataLst>
    <p:extLst>
      <p:ext uri="{BB962C8B-B14F-4D97-AF65-F5344CB8AC3E}">
        <p14:creationId xmlns:p14="http://schemas.microsoft.com/office/powerpoint/2010/main" val="1312730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525270"/>
            <a:ext cx="10515600" cy="4652010"/>
          </a:xfrm>
        </p:spPr>
        <p:txBody>
          <a:bodyPr/>
          <a:lstStyle/>
          <a:p>
            <a:r>
              <a:rPr lang="zh-CN" altLang="en-US" dirty="0" smtClean="0">
                <a:solidFill>
                  <a:srgbClr val="000000"/>
                </a:solidFill>
                <a:sym typeface="+mn-ea"/>
              </a:rPr>
              <a:t>部署相关</a:t>
            </a:r>
            <a:endParaRPr lang="en-US" altLang="zh-CN" dirty="0" smtClean="0">
              <a:solidFill>
                <a:srgbClr val="000000"/>
              </a:solidFill>
              <a:sym typeface="+mn-ea"/>
            </a:endParaRPr>
          </a:p>
          <a:p>
            <a:pPr lvl="1"/>
            <a:endParaRPr lang="en-US" altLang="zh-CN" dirty="0">
              <a:solidFill>
                <a:srgbClr val="000000"/>
              </a:solidFill>
              <a:sym typeface="+mn-ea"/>
            </a:endParaRPr>
          </a:p>
          <a:p>
            <a:pPr marL="800100" lvl="1" indent="-342900">
              <a:buFont typeface="+mj-lt"/>
              <a:buAutoNum type="arabicPeriod"/>
            </a:pPr>
            <a:r>
              <a:rPr lang="zh-CN" altLang="en-US" dirty="0" smtClean="0">
                <a:solidFill>
                  <a:srgbClr val="000000"/>
                </a:solidFill>
                <a:sym typeface="+mn-ea"/>
              </a:rPr>
              <a:t>部署中控服务</a:t>
            </a:r>
            <a:r>
              <a:rPr lang="en-US" altLang="zh-CN" dirty="0" err="1" smtClean="0">
                <a:solidFill>
                  <a:srgbClr val="000000"/>
                </a:solidFill>
                <a:sym typeface="+mn-ea"/>
              </a:rPr>
              <a:t>DeployServer</a:t>
            </a:r>
            <a:endParaRPr lang="en-US" altLang="zh-CN" dirty="0" smtClean="0">
              <a:solidFill>
                <a:srgbClr val="000000"/>
              </a:solidFill>
              <a:sym typeface="+mn-ea"/>
            </a:endParaRPr>
          </a:p>
          <a:p>
            <a:pPr marL="800100" lvl="1" indent="-342900">
              <a:buFont typeface="+mj-lt"/>
              <a:buAutoNum type="arabicPeriod"/>
            </a:pPr>
            <a:r>
              <a:rPr lang="zh-CN" altLang="en-US" dirty="0" smtClean="0">
                <a:solidFill>
                  <a:srgbClr val="000000"/>
                </a:solidFill>
                <a:sym typeface="+mn-ea"/>
              </a:rPr>
              <a:t>部署守护进程</a:t>
            </a:r>
            <a:r>
              <a:rPr lang="en-US" altLang="zh-CN" dirty="0" err="1" smtClean="0">
                <a:solidFill>
                  <a:srgbClr val="000000"/>
                </a:solidFill>
                <a:sym typeface="+mn-ea"/>
              </a:rPr>
              <a:t>DeployAgent</a:t>
            </a:r>
            <a:endParaRPr lang="en-US" altLang="zh-CN" dirty="0" smtClean="0">
              <a:solidFill>
                <a:srgbClr val="000000"/>
              </a:solidFill>
              <a:sym typeface="+mn-ea"/>
            </a:endParaRPr>
          </a:p>
          <a:p>
            <a:pPr marL="800100" lvl="1" indent="-342900">
              <a:buFont typeface="+mj-lt"/>
              <a:buAutoNum type="arabicPeriod"/>
            </a:pPr>
            <a:r>
              <a:rPr lang="zh-CN" altLang="en-US" dirty="0" smtClean="0">
                <a:solidFill>
                  <a:srgbClr val="000000"/>
                </a:solidFill>
                <a:sym typeface="+mn-ea"/>
              </a:rPr>
              <a:t>部署命令接收</a:t>
            </a:r>
            <a:r>
              <a:rPr lang="en-US" altLang="zh-CN" dirty="0" err="1" smtClean="0">
                <a:solidFill>
                  <a:srgbClr val="000000"/>
                </a:solidFill>
                <a:sym typeface="+mn-ea"/>
              </a:rPr>
              <a:t>DeployClient</a:t>
            </a:r>
            <a:endParaRPr lang="en-US" altLang="zh-CN" dirty="0" smtClean="0">
              <a:solidFill>
                <a:srgbClr val="000000"/>
              </a:solidFill>
              <a:sym typeface="+mn-ea"/>
            </a:endParaRPr>
          </a:p>
          <a:p>
            <a:pPr marL="914400" lvl="1" indent="-457200">
              <a:buFont typeface="+mj-lt"/>
              <a:buAutoNum type="arabicPeriod"/>
            </a:pPr>
            <a:endParaRPr lang="zh-CN" altLang="en-US" dirty="0"/>
          </a:p>
        </p:txBody>
      </p:sp>
      <p:sp>
        <p:nvSpPr>
          <p:cNvPr id="27" name="文本框 26"/>
          <p:cNvSpPr txBox="1"/>
          <p:nvPr>
            <p:custDataLst>
              <p:tags r:id="rId2"/>
            </p:custDataLst>
          </p:nvPr>
        </p:nvSpPr>
        <p:spPr>
          <a:xfrm>
            <a:off x="669600" y="4624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sym typeface="+mn-ea"/>
              </a:rPr>
              <a:t>部署相关模块</a:t>
            </a:r>
            <a:endParaRPr dirty="0">
              <a:sym typeface="+mn-ea"/>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669930" y="2627298"/>
            <a:ext cx="10852237" cy="624845"/>
          </a:xfrm>
        </p:spPr>
        <p:txBody>
          <a:bodyPr/>
          <a:lstStyle/>
          <a:p>
            <a:r>
              <a:rPr lang="zh-CN" altLang="en-US" spc="120" dirty="0" smtClean="0">
                <a:sym typeface="+mn-ea"/>
              </a:rPr>
              <a:t>游戏属性的配置化</a:t>
            </a:r>
            <a:endParaRPr lang="zh-CN" altLang="en-US" dirty="0"/>
          </a:p>
        </p:txBody>
      </p:sp>
      <p:sp>
        <p:nvSpPr>
          <p:cNvPr id="3" name="文本占位符 2"/>
          <p:cNvSpPr>
            <a:spLocks noGrp="1"/>
          </p:cNvSpPr>
          <p:nvPr>
            <p:ph type="body" idx="1"/>
            <p:custDataLst>
              <p:tags r:id="rId3"/>
            </p:custDataLst>
          </p:nvPr>
        </p:nvSpPr>
        <p:spPr>
          <a:xfrm>
            <a:off x="669925" y="3467807"/>
            <a:ext cx="10852237" cy="3297135"/>
          </a:xfrm>
        </p:spPr>
        <p:txBody>
          <a:bodyPr/>
          <a:lstStyle/>
          <a:p>
            <a:r>
              <a:rPr lang="zh-CN" altLang="en-US" spc="120" dirty="0" smtClean="0">
                <a:sym typeface="+mn-ea"/>
              </a:rPr>
              <a:t>通过对游戏内的常用数据的改造</a:t>
            </a:r>
            <a:r>
              <a:rPr lang="en-US" altLang="zh-CN" spc="120" dirty="0" smtClean="0">
                <a:sym typeface="+mn-ea"/>
              </a:rPr>
              <a:t>,</a:t>
            </a:r>
            <a:r>
              <a:rPr lang="zh-CN" altLang="en-US" spc="120" dirty="0" smtClean="0"/>
              <a:t>我们可以通过配置表来实现游戏内的所有属性的定义</a:t>
            </a:r>
            <a:r>
              <a:rPr lang="en-US" altLang="zh-CN" spc="120" dirty="0" smtClean="0"/>
              <a:t>.</a:t>
            </a:r>
          </a:p>
          <a:p>
            <a:pPr marL="285750" indent="-285750">
              <a:buFont typeface="Arial" panose="020B0604020202020204" pitchFamily="34" charset="0"/>
              <a:buChar char="•"/>
            </a:pPr>
            <a:r>
              <a:rPr lang="zh-CN" altLang="en-US" spc="120" dirty="0" smtClean="0"/>
              <a:t>反射</a:t>
            </a:r>
            <a:endParaRPr lang="en-US" altLang="zh-CN" spc="120" dirty="0" smtClean="0"/>
          </a:p>
          <a:p>
            <a:pPr marL="285750" indent="-285750">
              <a:buFont typeface="Arial" panose="020B0604020202020204" pitchFamily="34" charset="0"/>
              <a:buChar char="•"/>
            </a:pPr>
            <a:r>
              <a:rPr lang="zh-CN" altLang="en-US" spc="120" dirty="0" smtClean="0">
                <a:sym typeface="+mn-ea"/>
              </a:rPr>
              <a:t>遍历</a:t>
            </a:r>
            <a:endParaRPr lang="en-US" altLang="zh-CN" spc="120" dirty="0" smtClean="0">
              <a:sym typeface="+mn-ea"/>
            </a:endParaRPr>
          </a:p>
          <a:p>
            <a:pPr marL="285750" indent="-285750">
              <a:buFont typeface="Arial" panose="020B0604020202020204" pitchFamily="34" charset="0"/>
              <a:buChar char="•"/>
            </a:pPr>
            <a:r>
              <a:rPr lang="zh-CN" altLang="en-US" spc="120" dirty="0" smtClean="0"/>
              <a:t>自动同步</a:t>
            </a:r>
            <a:r>
              <a:rPr lang="en-US" altLang="zh-CN" spc="120" dirty="0" smtClean="0"/>
              <a:t>(</a:t>
            </a:r>
            <a:r>
              <a:rPr lang="zh-CN" altLang="en-US" spc="120" dirty="0" smtClean="0"/>
              <a:t>客户端</a:t>
            </a:r>
            <a:r>
              <a:rPr lang="en-US" altLang="zh-CN" spc="120" dirty="0" smtClean="0"/>
              <a:t>, </a:t>
            </a:r>
            <a:r>
              <a:rPr lang="zh-CN" altLang="en-US" spc="120" dirty="0" smtClean="0"/>
              <a:t>好友</a:t>
            </a:r>
            <a:r>
              <a:rPr lang="en-US" altLang="zh-CN" spc="120" dirty="0" smtClean="0"/>
              <a:t>, </a:t>
            </a:r>
            <a:r>
              <a:rPr lang="zh-CN" altLang="en-US" spc="120" dirty="0"/>
              <a:t>公会</a:t>
            </a:r>
            <a:r>
              <a:rPr lang="en-US" altLang="zh-CN" spc="120" dirty="0" smtClean="0"/>
              <a:t>, </a:t>
            </a:r>
            <a:r>
              <a:rPr lang="zh-CN" altLang="en-US" spc="120" dirty="0" smtClean="0"/>
              <a:t>队伍等</a:t>
            </a:r>
            <a:r>
              <a:rPr lang="en-US" altLang="zh-CN" spc="120" dirty="0" smtClean="0"/>
              <a:t>)</a:t>
            </a:r>
          </a:p>
          <a:p>
            <a:pPr marL="285750" indent="-285750">
              <a:buFont typeface="Arial" panose="020B0604020202020204" pitchFamily="34" charset="0"/>
              <a:buChar char="•"/>
            </a:pPr>
            <a:r>
              <a:rPr lang="zh-CN" altLang="en-US" spc="120" dirty="0"/>
              <a:t>自动</a:t>
            </a:r>
            <a:r>
              <a:rPr lang="zh-CN" altLang="en-US" spc="120" dirty="0" smtClean="0"/>
              <a:t>保存</a:t>
            </a:r>
            <a:endParaRPr lang="en-US" altLang="zh-CN" spc="120" dirty="0" smtClean="0"/>
          </a:p>
          <a:p>
            <a:pPr marL="285750" indent="-285750">
              <a:buFont typeface="Arial" panose="020B0604020202020204" pitchFamily="34" charset="0"/>
              <a:buChar char="•"/>
            </a:pPr>
            <a:r>
              <a:rPr lang="zh-CN" altLang="en-US" spc="120" dirty="0" smtClean="0">
                <a:sym typeface="+mn-ea"/>
              </a:rPr>
              <a:t>回收和复用</a:t>
            </a:r>
            <a:endParaRPr lang="en-US" altLang="zh-CN" spc="120" dirty="0" smtClean="0">
              <a:sym typeface="+mn-ea"/>
            </a:endParaRPr>
          </a:p>
          <a:p>
            <a:pPr marL="285750" indent="-285750">
              <a:buFont typeface="Arial" panose="020B0604020202020204" pitchFamily="34" charset="0"/>
              <a:buChar char="•"/>
            </a:pPr>
            <a:r>
              <a:rPr lang="zh-CN" altLang="en-US" spc="120" dirty="0" smtClean="0"/>
              <a:t>逻辑接口统一</a:t>
            </a:r>
            <a:r>
              <a:rPr lang="en-US" altLang="zh-CN" spc="120" dirty="0" smtClean="0"/>
              <a:t>(</a:t>
            </a:r>
            <a:r>
              <a:rPr lang="en-US" altLang="zh-CN" spc="120" dirty="0" err="1" smtClean="0"/>
              <a:t>AddData,RemoveData,UpdateData</a:t>
            </a:r>
            <a:r>
              <a:rPr lang="en-US" altLang="zh-CN" spc="120" dirty="0" smtClean="0"/>
              <a:t>)</a:t>
            </a:r>
            <a:endParaRPr spc="120" dirty="0">
              <a:sym typeface="+mn-ea"/>
            </a:endParaRPr>
          </a:p>
        </p:txBody>
      </p:sp>
      <p:sp>
        <p:nvSpPr>
          <p:cNvPr id="2" name="文本框 1"/>
          <p:cNvSpPr txBox="1"/>
          <p:nvPr>
            <p:custDataLst>
              <p:tags r:id="rId4"/>
            </p:custDataLst>
          </p:nvPr>
        </p:nvSpPr>
        <p:spPr>
          <a:xfrm>
            <a:off x="669929" y="1124433"/>
            <a:ext cx="1293625" cy="1308831"/>
          </a:xfrm>
          <a:prstGeom prst="rect">
            <a:avLst/>
          </a:prstGeom>
        </p:spPr>
        <p:txBody>
          <a:bodyPr vert="horz" lIns="91440" tIns="45720" rIns="91440" bIns="45720" rtlCol="0" anchor="ctr">
            <a:normAutofit lnSpcReduction="10000"/>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dirty="0" smtClean="0">
                <a:solidFill>
                  <a:schemeClr val="bg1">
                    <a:lumMod val="85000"/>
                  </a:schemeClr>
                </a:solidFill>
              </a:rPr>
              <a:t>04</a:t>
            </a:r>
            <a:endParaRPr lang="en-US" altLang="zh-CN" sz="7200" b="1" dirty="0">
              <a:solidFill>
                <a:schemeClr val="bg1">
                  <a:lumMod val="85000"/>
                </a:schemeClr>
              </a:solidFill>
            </a:endParaRP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346835"/>
            <a:ext cx="10515600" cy="5272405"/>
          </a:xfrm>
        </p:spPr>
        <p:txBody>
          <a:bodyPr>
            <a:normAutofit/>
          </a:bodyPr>
          <a:lstStyle/>
          <a:p>
            <a:pPr fontAlgn="auto">
              <a:lnSpc>
                <a:spcPct val="100000"/>
              </a:lnSpc>
            </a:pPr>
            <a:endParaRPr lang="en-US" altLang="zh-CN" dirty="0" smtClean="0"/>
          </a:p>
          <a:p>
            <a:pPr lvl="1">
              <a:lnSpc>
                <a:spcPct val="100000"/>
              </a:lnSpc>
            </a:pPr>
            <a:r>
              <a:rPr lang="zh-CN" altLang="en-US" dirty="0" smtClean="0"/>
              <a:t>代码</a:t>
            </a:r>
            <a:r>
              <a:rPr lang="zh-CN" altLang="en-US" dirty="0"/>
              <a:t>更加通用</a:t>
            </a:r>
            <a:r>
              <a:rPr lang="zh-CN" altLang="en-US" dirty="0" smtClean="0"/>
              <a:t>，游戏</a:t>
            </a:r>
            <a:r>
              <a:rPr lang="zh-CN" altLang="en-US" dirty="0"/>
              <a:t>内容相关的策略，跟底层的机制，分离得更加清楚</a:t>
            </a:r>
            <a:endParaRPr lang="zh-CN" altLang="en-US" dirty="0" smtClean="0"/>
          </a:p>
          <a:p>
            <a:pPr lvl="1" fontAlgn="auto">
              <a:lnSpc>
                <a:spcPct val="100000"/>
              </a:lnSpc>
            </a:pPr>
            <a:endParaRPr lang="en-US" altLang="zh-CN" dirty="0" smtClean="0"/>
          </a:p>
          <a:p>
            <a:pPr lvl="1" fontAlgn="auto">
              <a:lnSpc>
                <a:spcPct val="100000"/>
              </a:lnSpc>
            </a:pPr>
            <a:r>
              <a:rPr lang="zh-CN" altLang="en-US" dirty="0" smtClean="0"/>
              <a:t>数据集中管理成为可能，基于数据集中管理，可以做更多统一的处理，进一步减少上层逻辑业务开发的工作量</a:t>
            </a:r>
            <a:endParaRPr lang="en-US" altLang="zh-CN" dirty="0" smtClean="0"/>
          </a:p>
          <a:p>
            <a:pPr marL="457200" lvl="1" indent="0" fontAlgn="auto">
              <a:lnSpc>
                <a:spcPct val="100000"/>
              </a:lnSpc>
              <a:buNone/>
            </a:pPr>
            <a:endParaRPr lang="en-US" altLang="zh-CN" dirty="0"/>
          </a:p>
        </p:txBody>
      </p:sp>
      <p:sp>
        <p:nvSpPr>
          <p:cNvPr id="6" name="文本框 5"/>
          <p:cNvSpPr txBox="1"/>
          <p:nvPr>
            <p:custDataLst>
              <p:tags r:id="rId2"/>
            </p:custDataLst>
          </p:nvPr>
        </p:nvSpPr>
        <p:spPr>
          <a:xfrm>
            <a:off x="669600" y="43200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属性</a:t>
            </a:r>
            <a:r>
              <a:rPr lang="en-US" altLang="zh-CN" dirty="0" smtClean="0"/>
              <a:t>Meta</a:t>
            </a:r>
            <a:r>
              <a:rPr lang="zh-CN" altLang="en-US" dirty="0" smtClean="0"/>
              <a:t>化</a:t>
            </a:r>
            <a:r>
              <a:rPr lang="zh-CN" altLang="en-US" dirty="0" smtClean="0"/>
              <a:t>能给我们带来什么</a:t>
            </a:r>
            <a:endParaRPr lang="zh-CN" altLang="en-US" dirty="0"/>
          </a:p>
        </p:txBody>
      </p:sp>
    </p:spTree>
    <p:custDataLst>
      <p:tags r:id="rId1"/>
    </p:custDataLst>
    <p:extLst>
      <p:ext uri="{BB962C8B-B14F-4D97-AF65-F5344CB8AC3E}">
        <p14:creationId xmlns:p14="http://schemas.microsoft.com/office/powerpoint/2010/main" val="2314265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4"/>
          <a:stretch>
            <a:fillRect/>
          </a:stretch>
        </p:blipFill>
        <p:spPr>
          <a:xfrm>
            <a:off x="62666" y="76199"/>
            <a:ext cx="12066667" cy="6809943"/>
          </a:xfrm>
          <a:prstGeom prst="rect">
            <a:avLst/>
          </a:prstGeom>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525270"/>
            <a:ext cx="10515600" cy="4652010"/>
          </a:xfrm>
        </p:spPr>
        <p:txBody>
          <a:bodyPr/>
          <a:lstStyle/>
          <a:p>
            <a:pPr marL="800100" lvl="1" indent="-342900">
              <a:buFont typeface="+mj-lt"/>
              <a:buAutoNum type="arabicPeriod"/>
            </a:pPr>
            <a:r>
              <a:rPr lang="en-US" altLang="zh-CN" dirty="0" smtClean="0"/>
              <a:t>UInt32</a:t>
            </a:r>
          </a:p>
          <a:p>
            <a:pPr marL="800100" lvl="1" indent="-342900">
              <a:buFont typeface="+mj-lt"/>
              <a:buAutoNum type="arabicPeriod"/>
            </a:pPr>
            <a:r>
              <a:rPr lang="en-US" altLang="zh-CN" dirty="0" smtClean="0"/>
              <a:t>Int32</a:t>
            </a:r>
          </a:p>
          <a:p>
            <a:pPr marL="800100" lvl="1" indent="-342900">
              <a:buFont typeface="+mj-lt"/>
              <a:buAutoNum type="arabicPeriod"/>
            </a:pPr>
            <a:r>
              <a:rPr lang="en-US" altLang="zh-CN" dirty="0" smtClean="0"/>
              <a:t>UInt64</a:t>
            </a:r>
          </a:p>
          <a:p>
            <a:pPr marL="800100" lvl="1" indent="-342900">
              <a:buFont typeface="+mj-lt"/>
              <a:buAutoNum type="arabicPeriod"/>
            </a:pPr>
            <a:r>
              <a:rPr lang="en-US" altLang="zh-CN" dirty="0" smtClean="0"/>
              <a:t>Int64</a:t>
            </a:r>
          </a:p>
          <a:p>
            <a:pPr marL="800100" lvl="1" indent="-342900">
              <a:buFont typeface="+mj-lt"/>
              <a:buAutoNum type="arabicPeriod"/>
            </a:pPr>
            <a:r>
              <a:rPr lang="en-US" altLang="zh-CN" dirty="0" smtClean="0"/>
              <a:t>Double</a:t>
            </a:r>
          </a:p>
          <a:p>
            <a:pPr marL="800100" lvl="1" indent="-342900">
              <a:buFont typeface="+mj-lt"/>
              <a:buAutoNum type="arabicPeriod"/>
            </a:pPr>
            <a:r>
              <a:rPr lang="en-US" altLang="zh-CN" dirty="0" smtClean="0"/>
              <a:t>String ( </a:t>
            </a:r>
            <a:r>
              <a:rPr lang="zh-CN" altLang="en-US" dirty="0" smtClean="0"/>
              <a:t>字符串 </a:t>
            </a:r>
            <a:r>
              <a:rPr lang="en-US" altLang="zh-CN" dirty="0" smtClean="0"/>
              <a:t>)</a:t>
            </a:r>
          </a:p>
          <a:p>
            <a:pPr marL="800100" lvl="1" indent="-342900">
              <a:buFont typeface="+mj-lt"/>
              <a:buAutoNum type="arabicPeriod"/>
            </a:pPr>
            <a:r>
              <a:rPr lang="en-US" altLang="zh-CN" dirty="0" smtClean="0"/>
              <a:t>Object (</a:t>
            </a:r>
            <a:r>
              <a:rPr lang="zh-CN" altLang="en-US" dirty="0" smtClean="0"/>
              <a:t>自定义对象 </a:t>
            </a:r>
            <a:r>
              <a:rPr lang="en-US" altLang="zh-CN" dirty="0" smtClean="0"/>
              <a:t>)</a:t>
            </a:r>
          </a:p>
          <a:p>
            <a:pPr marL="800100" lvl="1" indent="-342900">
              <a:buFont typeface="+mj-lt"/>
              <a:buAutoNum type="arabicPeriod"/>
            </a:pPr>
            <a:r>
              <a:rPr lang="en-US" altLang="zh-CN" dirty="0" smtClean="0"/>
              <a:t>Record( </a:t>
            </a:r>
            <a:r>
              <a:rPr lang="zh-CN" altLang="en-US" dirty="0" smtClean="0"/>
              <a:t>自定义对象列表 </a:t>
            </a:r>
            <a:r>
              <a:rPr lang="en-US" altLang="zh-CN" dirty="0" smtClean="0"/>
              <a:t>)</a:t>
            </a:r>
          </a:p>
          <a:p>
            <a:pPr marL="800100" lvl="1" indent="-342900">
              <a:buFont typeface="+mj-lt"/>
              <a:buAutoNum type="arabicPeriod"/>
            </a:pPr>
            <a:r>
              <a:rPr lang="en-US" altLang="zh-CN" dirty="0" smtClean="0"/>
              <a:t>Array( </a:t>
            </a:r>
            <a:r>
              <a:rPr lang="zh-CN" altLang="en-US" dirty="0" smtClean="0"/>
              <a:t>数组 </a:t>
            </a:r>
            <a:r>
              <a:rPr lang="en-US" altLang="zh-CN" dirty="0" smtClean="0"/>
              <a:t>)</a:t>
            </a:r>
            <a:endParaRPr lang="zh-CN" altLang="en-US" dirty="0"/>
          </a:p>
        </p:txBody>
      </p:sp>
      <p:sp>
        <p:nvSpPr>
          <p:cNvPr id="27" name="文本框 26"/>
          <p:cNvSpPr txBox="1"/>
          <p:nvPr>
            <p:custDataLst>
              <p:tags r:id="rId2"/>
            </p:custDataLst>
          </p:nvPr>
        </p:nvSpPr>
        <p:spPr>
          <a:xfrm>
            <a:off x="669600" y="4624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目前实现的属性</a:t>
            </a:r>
            <a:endParaRPr dirty="0">
              <a:sym typeface="+mn-ea"/>
            </a:endParaRPr>
          </a:p>
        </p:txBody>
      </p:sp>
    </p:spTree>
    <p:custDataLst>
      <p:tags r:id="rId1"/>
    </p:custDataLst>
    <p:extLst>
      <p:ext uri="{BB962C8B-B14F-4D97-AF65-F5344CB8AC3E}">
        <p14:creationId xmlns:p14="http://schemas.microsoft.com/office/powerpoint/2010/main" val="908403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stretch>
            <a:fillRect/>
          </a:stretch>
        </p:blipFill>
        <p:spPr>
          <a:xfrm>
            <a:off x="2833634" y="1699437"/>
            <a:ext cx="9042333" cy="4860036"/>
          </a:xfrm>
          <a:prstGeom prst="rect">
            <a:avLst/>
          </a:prstGeom>
        </p:spPr>
      </p:pic>
      <p:sp>
        <p:nvSpPr>
          <p:cNvPr id="2" name="矩形 1"/>
          <p:cNvSpPr/>
          <p:nvPr/>
        </p:nvSpPr>
        <p:spPr>
          <a:xfrm>
            <a:off x="919623" y="762391"/>
            <a:ext cx="3647152" cy="369332"/>
          </a:xfrm>
          <a:prstGeom prst="rect">
            <a:avLst/>
          </a:prstGeom>
        </p:spPr>
        <p:txBody>
          <a:bodyPr wrap="none">
            <a:spAutoFit/>
          </a:bodyPr>
          <a:lstStyle/>
          <a:p>
            <a:r>
              <a:rPr lang="en-US" altLang="zh-CN" dirty="0"/>
              <a:t>https://github.com/lori227/KFrame</a:t>
            </a:r>
          </a:p>
        </p:txBody>
      </p:sp>
    </p:spTree>
    <p:custDataLst>
      <p:tags r:id="rId1"/>
    </p:custDataLst>
    <p:extLst>
      <p:ext uri="{BB962C8B-B14F-4D97-AF65-F5344CB8AC3E}">
        <p14:creationId xmlns:p14="http://schemas.microsoft.com/office/powerpoint/2010/main" val="3065177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110479"/>
            <a:ext cx="10515600" cy="5661795"/>
          </a:xfrm>
        </p:spPr>
        <p:txBody>
          <a:bodyPr/>
          <a:lstStyle/>
          <a:p>
            <a:pPr marL="800100" lvl="1" indent="-342900">
              <a:buFont typeface="+mj-lt"/>
              <a:buAutoNum type="arabicPeriod"/>
            </a:pPr>
            <a:endParaRPr lang="en-US" altLang="zh-CN" dirty="0" smtClean="0"/>
          </a:p>
          <a:p>
            <a:pPr marL="800100" lvl="1" indent="-342900">
              <a:buFont typeface="+mj-lt"/>
              <a:buAutoNum type="arabicPeriod"/>
            </a:pPr>
            <a:r>
              <a:rPr lang="zh-CN" altLang="en-US" dirty="0" smtClean="0"/>
              <a:t>初始值</a:t>
            </a:r>
            <a:r>
              <a:rPr lang="en-US" altLang="zh-CN" dirty="0" smtClean="0"/>
              <a:t>, </a:t>
            </a:r>
            <a:r>
              <a:rPr lang="zh-CN" altLang="en-US" dirty="0"/>
              <a:t>最小值</a:t>
            </a:r>
            <a:r>
              <a:rPr lang="en-US" altLang="zh-CN" dirty="0" smtClean="0"/>
              <a:t>, </a:t>
            </a:r>
            <a:r>
              <a:rPr lang="zh-CN" altLang="en-US" dirty="0"/>
              <a:t>最大值</a:t>
            </a:r>
            <a:r>
              <a:rPr lang="en-US" altLang="zh-CN" dirty="0" smtClean="0"/>
              <a:t>, </a:t>
            </a:r>
            <a:r>
              <a:rPr lang="zh-CN" altLang="en-US" dirty="0" smtClean="0"/>
              <a:t>运行时参数</a:t>
            </a:r>
            <a:endParaRPr lang="en-US" altLang="zh-CN" dirty="0" smtClean="0"/>
          </a:p>
          <a:p>
            <a:pPr marL="800100" lvl="1" indent="-342900">
              <a:buFont typeface="+mj-lt"/>
              <a:buAutoNum type="arabicPeriod"/>
            </a:pPr>
            <a:r>
              <a:rPr lang="zh-CN" altLang="en-US" dirty="0" smtClean="0"/>
              <a:t>获得奖励时是否需要发给客户端显示</a:t>
            </a:r>
            <a:endParaRPr lang="en-US" altLang="zh-CN" dirty="0" smtClean="0"/>
          </a:p>
          <a:p>
            <a:pPr marL="800100" lvl="1" indent="-342900">
              <a:buFont typeface="+mj-lt"/>
              <a:buAutoNum type="arabicPeriod"/>
            </a:pPr>
            <a:r>
              <a:rPr lang="zh-CN" altLang="en-US" dirty="0" smtClean="0"/>
              <a:t>是否支持倍数</a:t>
            </a:r>
            <a:endParaRPr lang="en-US" altLang="zh-CN" dirty="0" smtClean="0"/>
          </a:p>
          <a:p>
            <a:pPr marL="800100" lvl="1" indent="-342900">
              <a:buFont typeface="+mj-lt"/>
              <a:buAutoNum type="arabicPeriod"/>
            </a:pPr>
            <a:r>
              <a:rPr lang="zh-CN" altLang="en-US" dirty="0" smtClean="0">
                <a:solidFill>
                  <a:srgbClr val="FF0000"/>
                </a:solidFill>
              </a:rPr>
              <a:t>同步给观察者</a:t>
            </a:r>
            <a:endParaRPr lang="en-US" altLang="zh-CN" dirty="0" smtClean="0">
              <a:solidFill>
                <a:srgbClr val="FF0000"/>
              </a:solidFill>
            </a:endParaRPr>
          </a:p>
          <a:p>
            <a:pPr marL="800100" lvl="1" indent="-342900">
              <a:buFont typeface="+mj-lt"/>
              <a:buAutoNum type="arabicPeriod"/>
            </a:pPr>
            <a:r>
              <a:rPr lang="zh-CN" altLang="en-US" dirty="0" smtClean="0">
                <a:solidFill>
                  <a:srgbClr val="FF0000"/>
                </a:solidFill>
              </a:rPr>
              <a:t>同步给客户端</a:t>
            </a:r>
            <a:r>
              <a:rPr lang="en-US" altLang="zh-CN" dirty="0" smtClean="0">
                <a:solidFill>
                  <a:srgbClr val="FF0000"/>
                </a:solidFill>
              </a:rPr>
              <a:t>( </a:t>
            </a:r>
            <a:r>
              <a:rPr lang="zh-CN" altLang="en-US" dirty="0" smtClean="0">
                <a:solidFill>
                  <a:srgbClr val="FF0000"/>
                </a:solidFill>
              </a:rPr>
              <a:t>包括延迟同步 </a:t>
            </a:r>
            <a:r>
              <a:rPr lang="en-US" altLang="zh-CN" dirty="0" smtClean="0">
                <a:solidFill>
                  <a:srgbClr val="FF0000"/>
                </a:solidFill>
              </a:rPr>
              <a:t>)</a:t>
            </a:r>
          </a:p>
          <a:p>
            <a:pPr marL="800100" lvl="1" indent="-342900">
              <a:buFont typeface="+mj-lt"/>
              <a:buAutoNum type="arabicPeriod"/>
            </a:pPr>
            <a:r>
              <a:rPr lang="zh-CN" altLang="en-US" dirty="0" smtClean="0">
                <a:solidFill>
                  <a:srgbClr val="FF0000"/>
                </a:solidFill>
              </a:rPr>
              <a:t>保存到数据库</a:t>
            </a:r>
            <a:endParaRPr lang="en-US" altLang="zh-CN" dirty="0" smtClean="0">
              <a:solidFill>
                <a:srgbClr val="FF0000"/>
              </a:solidFill>
            </a:endParaRPr>
          </a:p>
          <a:p>
            <a:pPr marL="800100" lvl="1" indent="-342900">
              <a:buFont typeface="+mj-lt"/>
              <a:buAutoNum type="arabicPeriod"/>
            </a:pPr>
            <a:r>
              <a:rPr lang="zh-CN" altLang="en-US" dirty="0" smtClean="0"/>
              <a:t>同步给好友</a:t>
            </a:r>
            <a:endParaRPr lang="en-US" altLang="zh-CN" dirty="0" smtClean="0"/>
          </a:p>
          <a:p>
            <a:pPr marL="800100" lvl="1" indent="-342900">
              <a:buFont typeface="+mj-lt"/>
              <a:buAutoNum type="arabicPeriod"/>
            </a:pPr>
            <a:r>
              <a:rPr lang="zh-CN" altLang="en-US" dirty="0" smtClean="0"/>
              <a:t>同步给公会</a:t>
            </a:r>
            <a:endParaRPr lang="en-US" altLang="zh-CN" dirty="0" smtClean="0"/>
          </a:p>
          <a:p>
            <a:pPr marL="800100" lvl="1" indent="-342900">
              <a:buFont typeface="+mj-lt"/>
              <a:buAutoNum type="arabicPeriod"/>
            </a:pPr>
            <a:r>
              <a:rPr lang="zh-CN" altLang="en-US" dirty="0" smtClean="0"/>
              <a:t>同步给队伍</a:t>
            </a:r>
            <a:endParaRPr lang="en-US" altLang="zh-CN" dirty="0" smtClean="0"/>
          </a:p>
          <a:p>
            <a:pPr marL="800100" lvl="1" indent="-342900">
              <a:buFont typeface="+mj-lt"/>
              <a:buAutoNum type="arabicPeriod"/>
            </a:pPr>
            <a:r>
              <a:rPr lang="zh-CN" altLang="en-US" dirty="0"/>
              <a:t>排行</a:t>
            </a:r>
            <a:r>
              <a:rPr lang="zh-CN" altLang="en-US" dirty="0" smtClean="0"/>
              <a:t>榜属性</a:t>
            </a:r>
            <a:endParaRPr lang="en-US" altLang="zh-CN" dirty="0"/>
          </a:p>
          <a:p>
            <a:pPr marL="800100" lvl="1" indent="-342900">
              <a:buFont typeface="+mj-lt"/>
              <a:buAutoNum type="arabicPeriod"/>
            </a:pPr>
            <a:r>
              <a:rPr lang="zh-CN" altLang="en-US" dirty="0"/>
              <a:t>条件回调</a:t>
            </a:r>
            <a:r>
              <a:rPr lang="en-US" altLang="zh-CN" dirty="0"/>
              <a:t>(</a:t>
            </a:r>
            <a:r>
              <a:rPr lang="zh-CN" altLang="en-US" dirty="0"/>
              <a:t>添加</a:t>
            </a:r>
            <a:r>
              <a:rPr lang="en-US" altLang="zh-CN" dirty="0"/>
              <a:t>, </a:t>
            </a:r>
            <a:r>
              <a:rPr lang="zh-CN" altLang="en-US" dirty="0"/>
              <a:t>删除</a:t>
            </a:r>
            <a:r>
              <a:rPr lang="en-US" altLang="zh-CN" dirty="0"/>
              <a:t>,</a:t>
            </a:r>
            <a:r>
              <a:rPr lang="zh-CN" altLang="en-US" dirty="0"/>
              <a:t>更新</a:t>
            </a:r>
            <a:r>
              <a:rPr lang="en-US" altLang="zh-CN" dirty="0"/>
              <a:t>)</a:t>
            </a:r>
          </a:p>
          <a:p>
            <a:pPr marL="800100" lvl="1" indent="-342900">
              <a:buFont typeface="+mj-lt"/>
              <a:buAutoNum type="arabicPeriod"/>
            </a:pPr>
            <a:endParaRPr lang="en-US" altLang="zh-CN" dirty="0" smtClean="0"/>
          </a:p>
          <a:p>
            <a:pPr marL="800100" lvl="1" indent="-342900">
              <a:buFont typeface="+mj-lt"/>
              <a:buAutoNum type="arabicPeriod"/>
            </a:pPr>
            <a:endParaRPr lang="zh-CN" altLang="en-US" dirty="0"/>
          </a:p>
        </p:txBody>
      </p:sp>
      <p:sp>
        <p:nvSpPr>
          <p:cNvPr id="27" name="文本框 26"/>
          <p:cNvSpPr txBox="1"/>
          <p:nvPr>
            <p:custDataLst>
              <p:tags r:id="rId2"/>
            </p:custDataLst>
          </p:nvPr>
        </p:nvSpPr>
        <p:spPr>
          <a:xfrm>
            <a:off x="669600" y="4624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属性配置的属性</a:t>
            </a:r>
            <a:endParaRPr dirty="0">
              <a:sym typeface="+mn-ea"/>
            </a:endParaRPr>
          </a:p>
        </p:txBody>
      </p:sp>
    </p:spTree>
    <p:custDataLst>
      <p:tags r:id="rId1"/>
    </p:custDataLst>
    <p:extLst>
      <p:ext uri="{BB962C8B-B14F-4D97-AF65-F5344CB8AC3E}">
        <p14:creationId xmlns:p14="http://schemas.microsoft.com/office/powerpoint/2010/main" val="35593128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056" y="1257300"/>
            <a:ext cx="10586357" cy="5274128"/>
          </a:xfrm>
        </p:spPr>
        <p:txBody>
          <a:bodyPr>
            <a:normAutofit/>
          </a:bodyPr>
          <a:lstStyle/>
          <a:p>
            <a:pPr lvl="1"/>
            <a:r>
              <a:rPr lang="en-US" altLang="zh-CN" sz="2000" b="1" dirty="0" smtClean="0">
                <a:latin typeface="+mj-ea"/>
                <a:ea typeface="+mj-ea"/>
              </a:rPr>
              <a:t>Get/Find</a:t>
            </a:r>
            <a:r>
              <a:rPr lang="zh-CN" altLang="en-US" sz="2000" b="1" dirty="0" smtClean="0">
                <a:latin typeface="+mj-ea"/>
                <a:ea typeface="+mj-ea"/>
              </a:rPr>
              <a:t>获得属性值</a:t>
            </a:r>
            <a:endParaRPr lang="en-US" altLang="zh-CN" sz="2000" b="1" dirty="0" smtClean="0">
              <a:latin typeface="+mj-ea"/>
              <a:ea typeface="+mj-ea"/>
            </a:endParaRPr>
          </a:p>
          <a:p>
            <a:pPr marL="457200" lvl="1" indent="0">
              <a:buNone/>
            </a:pPr>
            <a:r>
              <a:rPr lang="en-US" altLang="zh-CN" sz="2000" dirty="0"/>
              <a:t>	</a:t>
            </a:r>
            <a:endParaRPr lang="en-US" altLang="zh-CN" sz="2000" dirty="0" smtClean="0"/>
          </a:p>
          <a:p>
            <a:pPr lvl="1"/>
            <a:endParaRPr lang="en-US" altLang="zh-CN" sz="2000" b="1" dirty="0" smtClean="0">
              <a:latin typeface="+mj-ea"/>
              <a:ea typeface="+mj-ea"/>
            </a:endParaRPr>
          </a:p>
          <a:p>
            <a:pPr lvl="1"/>
            <a:endParaRPr lang="en-US" altLang="zh-CN" sz="2000" b="1" dirty="0">
              <a:latin typeface="+mj-ea"/>
              <a:ea typeface="+mj-ea"/>
            </a:endParaRPr>
          </a:p>
          <a:p>
            <a:pPr lvl="1"/>
            <a:endParaRPr lang="en-US" altLang="zh-CN" sz="2000" b="1" dirty="0" smtClean="0">
              <a:latin typeface="+mj-ea"/>
              <a:ea typeface="+mj-ea"/>
            </a:endParaRPr>
          </a:p>
          <a:p>
            <a:pPr lvl="1"/>
            <a:endParaRPr lang="en-US" altLang="zh-CN" sz="2000" b="1" dirty="0">
              <a:latin typeface="+mj-ea"/>
              <a:ea typeface="+mj-ea"/>
            </a:endParaRPr>
          </a:p>
          <a:p>
            <a:pPr lvl="1"/>
            <a:endParaRPr lang="en-US" altLang="zh-CN" sz="2000" b="1" dirty="0" smtClean="0">
              <a:latin typeface="+mj-ea"/>
              <a:ea typeface="+mj-ea"/>
            </a:endParaRPr>
          </a:p>
          <a:p>
            <a:pPr lvl="1"/>
            <a:r>
              <a:rPr lang="en-US" altLang="zh-CN" sz="2000" b="1" dirty="0" smtClean="0">
                <a:latin typeface="+mj-ea"/>
                <a:ea typeface="+mj-ea"/>
              </a:rPr>
              <a:t>Operate/Add/Remove</a:t>
            </a:r>
            <a:r>
              <a:rPr lang="zh-CN" altLang="en-US" sz="2000" b="1" dirty="0" smtClean="0">
                <a:latin typeface="+mj-ea"/>
                <a:ea typeface="+mj-ea"/>
              </a:rPr>
              <a:t>操作属性</a:t>
            </a:r>
            <a:endParaRPr lang="en-US" altLang="zh-CN" sz="2000" b="1" dirty="0" smtClean="0">
              <a:latin typeface="+mj-ea"/>
              <a:ea typeface="+mj-ea"/>
            </a:endParaRPr>
          </a:p>
          <a:p>
            <a:pPr marL="457200" lvl="1" indent="0">
              <a:buNone/>
            </a:pPr>
            <a:r>
              <a:rPr lang="en-US" altLang="zh-CN" sz="2000" dirty="0"/>
              <a:t>		</a:t>
            </a:r>
            <a:endParaRPr lang="en-US" altLang="zh-CN" sz="2000" dirty="0" smtClean="0"/>
          </a:p>
          <a:p>
            <a:pPr marL="800100" lvl="1" indent="-342900">
              <a:buFont typeface="+mj-lt"/>
              <a:buAutoNum type="arabicPeriod"/>
            </a:pPr>
            <a:endParaRPr lang="zh-CN" altLang="en-US" dirty="0"/>
          </a:p>
        </p:txBody>
      </p:sp>
      <p:pic>
        <p:nvPicPr>
          <p:cNvPr id="2" name="图片 1"/>
          <p:cNvPicPr>
            <a:picLocks noChangeAspect="1"/>
          </p:cNvPicPr>
          <p:nvPr/>
        </p:nvPicPr>
        <p:blipFill>
          <a:blip r:embed="rId5"/>
          <a:stretch>
            <a:fillRect/>
          </a:stretch>
        </p:blipFill>
        <p:spPr>
          <a:xfrm>
            <a:off x="1272744" y="1828209"/>
            <a:ext cx="7638095" cy="1438095"/>
          </a:xfrm>
          <a:prstGeom prst="rect">
            <a:avLst/>
          </a:prstGeom>
        </p:spPr>
      </p:pic>
      <p:pic>
        <p:nvPicPr>
          <p:cNvPr id="4" name="图片 3"/>
          <p:cNvPicPr>
            <a:picLocks noChangeAspect="1"/>
          </p:cNvPicPr>
          <p:nvPr/>
        </p:nvPicPr>
        <p:blipFill>
          <a:blip r:embed="rId6"/>
          <a:stretch>
            <a:fillRect/>
          </a:stretch>
        </p:blipFill>
        <p:spPr>
          <a:xfrm>
            <a:off x="1272744" y="4461971"/>
            <a:ext cx="8038095" cy="1514286"/>
          </a:xfrm>
          <a:prstGeom prst="rect">
            <a:avLst/>
          </a:prstGeom>
        </p:spPr>
      </p:pic>
      <p:sp>
        <p:nvSpPr>
          <p:cNvPr id="5" name="文本框 4"/>
          <p:cNvSpPr txBox="1"/>
          <p:nvPr>
            <p:custDataLst>
              <p:tags r:id="rId2"/>
            </p:custDataLst>
          </p:nvPr>
        </p:nvSpPr>
        <p:spPr>
          <a:xfrm>
            <a:off x="669600" y="4624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sym typeface="+mn-ea"/>
              </a:rPr>
              <a:t>接口统一</a:t>
            </a:r>
            <a:endParaRPr dirty="0">
              <a:sym typeface="+mn-ea"/>
            </a:endParaRPr>
          </a:p>
        </p:txBody>
      </p:sp>
    </p:spTree>
    <p:custDataLst>
      <p:tags r:id="rId1"/>
    </p:custDataLst>
    <p:extLst>
      <p:ext uri="{BB962C8B-B14F-4D97-AF65-F5344CB8AC3E}">
        <p14:creationId xmlns:p14="http://schemas.microsoft.com/office/powerpoint/2010/main" val="1289166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110481"/>
            <a:ext cx="10515600" cy="5747519"/>
          </a:xfrm>
        </p:spPr>
        <p:txBody>
          <a:bodyPr>
            <a:normAutofit/>
          </a:bodyPr>
          <a:lstStyle/>
          <a:p>
            <a:pPr lvl="1"/>
            <a:endParaRPr lang="en-US" altLang="zh-CN" sz="2000" dirty="0" smtClean="0"/>
          </a:p>
          <a:p>
            <a:pPr marL="457200" lvl="1" indent="0">
              <a:buNone/>
            </a:pPr>
            <a:endParaRPr lang="en-US" altLang="zh-CN" sz="2000" dirty="0"/>
          </a:p>
        </p:txBody>
      </p:sp>
      <p:sp>
        <p:nvSpPr>
          <p:cNvPr id="27" name="文本框 26"/>
          <p:cNvSpPr txBox="1"/>
          <p:nvPr>
            <p:custDataLst>
              <p:tags r:id="rId2"/>
            </p:custDataLst>
          </p:nvPr>
        </p:nvSpPr>
        <p:spPr>
          <a:xfrm>
            <a:off x="669600" y="4624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sym typeface="+mn-ea"/>
              </a:rPr>
              <a:t>逻辑简化</a:t>
            </a:r>
            <a:r>
              <a:rPr lang="en-US" altLang="zh-CN" dirty="0" smtClean="0">
                <a:sym typeface="+mn-ea"/>
              </a:rPr>
              <a:t>,</a:t>
            </a:r>
            <a:r>
              <a:rPr lang="zh-CN" altLang="en-US" dirty="0" smtClean="0">
                <a:sym typeface="+mn-ea"/>
              </a:rPr>
              <a:t>代码干净</a:t>
            </a:r>
            <a:endParaRPr dirty="0">
              <a:sym typeface="+mn-ea"/>
            </a:endParaRPr>
          </a:p>
        </p:txBody>
      </p:sp>
      <p:pic>
        <p:nvPicPr>
          <p:cNvPr id="6" name="图片 5"/>
          <p:cNvPicPr>
            <a:picLocks noChangeAspect="1"/>
          </p:cNvPicPr>
          <p:nvPr/>
        </p:nvPicPr>
        <p:blipFill>
          <a:blip r:embed="rId4"/>
          <a:stretch>
            <a:fillRect/>
          </a:stretch>
        </p:blipFill>
        <p:spPr>
          <a:xfrm>
            <a:off x="800701" y="1643215"/>
            <a:ext cx="9619048" cy="2447619"/>
          </a:xfrm>
          <a:prstGeom prst="rect">
            <a:avLst/>
          </a:prstGeom>
        </p:spPr>
      </p:pic>
    </p:spTree>
    <p:custDataLst>
      <p:tags r:id="rId1"/>
    </p:custDataLst>
    <p:extLst>
      <p:ext uri="{BB962C8B-B14F-4D97-AF65-F5344CB8AC3E}">
        <p14:creationId xmlns:p14="http://schemas.microsoft.com/office/powerpoint/2010/main" val="2756916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733553" y="2505108"/>
            <a:ext cx="1549400" cy="13377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Kernel</a:t>
            </a:r>
            <a:endParaRPr lang="zh-CN" altLang="en-US" dirty="0"/>
          </a:p>
        </p:txBody>
      </p:sp>
      <p:sp>
        <p:nvSpPr>
          <p:cNvPr id="6" name="椭圆 5"/>
          <p:cNvSpPr/>
          <p:nvPr/>
        </p:nvSpPr>
        <p:spPr>
          <a:xfrm>
            <a:off x="443865" y="3606799"/>
            <a:ext cx="1549400" cy="1337734"/>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Task</a:t>
            </a:r>
            <a:endParaRPr lang="zh-CN" altLang="en-US" dirty="0"/>
          </a:p>
        </p:txBody>
      </p:sp>
      <p:sp>
        <p:nvSpPr>
          <p:cNvPr id="7" name="椭圆 6"/>
          <p:cNvSpPr/>
          <p:nvPr/>
        </p:nvSpPr>
        <p:spPr>
          <a:xfrm>
            <a:off x="2485814" y="5030371"/>
            <a:ext cx="1549400" cy="133773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Execute</a:t>
            </a:r>
            <a:endParaRPr lang="zh-CN" altLang="en-US" dirty="0"/>
          </a:p>
        </p:txBody>
      </p:sp>
      <p:sp>
        <p:nvSpPr>
          <p:cNvPr id="8" name="椭圆 7"/>
          <p:cNvSpPr/>
          <p:nvPr/>
        </p:nvSpPr>
        <p:spPr>
          <a:xfrm>
            <a:off x="8180386" y="5334205"/>
            <a:ext cx="1549400" cy="133773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Achieve</a:t>
            </a:r>
            <a:endParaRPr lang="zh-CN" altLang="en-US" dirty="0"/>
          </a:p>
        </p:txBody>
      </p:sp>
      <p:sp>
        <p:nvSpPr>
          <p:cNvPr id="9" name="椭圆 8"/>
          <p:cNvSpPr/>
          <p:nvPr/>
        </p:nvSpPr>
        <p:spPr>
          <a:xfrm>
            <a:off x="8847339" y="3173975"/>
            <a:ext cx="1667934" cy="132080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Condition</a:t>
            </a:r>
            <a:endParaRPr lang="zh-CN" altLang="en-US" dirty="0"/>
          </a:p>
        </p:txBody>
      </p:sp>
      <p:sp>
        <p:nvSpPr>
          <p:cNvPr id="10" name="椭圆 9"/>
          <p:cNvSpPr/>
          <p:nvPr/>
        </p:nvSpPr>
        <p:spPr>
          <a:xfrm>
            <a:off x="5573612" y="5030371"/>
            <a:ext cx="1549400" cy="1337734"/>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Item</a:t>
            </a:r>
            <a:endParaRPr lang="zh-CN" altLang="en-US" dirty="0"/>
          </a:p>
        </p:txBody>
      </p:sp>
      <p:cxnSp>
        <p:nvCxnSpPr>
          <p:cNvPr id="12" name="直接箭头连接符 11"/>
          <p:cNvCxnSpPr>
            <a:stCxn id="6" idx="5"/>
            <a:endCxn id="7" idx="1"/>
          </p:cNvCxnSpPr>
          <p:nvPr/>
        </p:nvCxnSpPr>
        <p:spPr>
          <a:xfrm>
            <a:off x="1766361" y="4748626"/>
            <a:ext cx="946357" cy="47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134163" y="5278370"/>
            <a:ext cx="1295400" cy="369332"/>
          </a:xfrm>
          <a:prstGeom prst="rect">
            <a:avLst/>
          </a:prstGeom>
          <a:noFill/>
        </p:spPr>
        <p:txBody>
          <a:bodyPr wrap="square" rtlCol="0">
            <a:spAutoFit/>
          </a:bodyPr>
          <a:lstStyle/>
          <a:p>
            <a:r>
              <a:rPr lang="en-US" altLang="zh-CN" dirty="0" err="1" smtClean="0"/>
              <a:t>AddItem</a:t>
            </a:r>
            <a:endParaRPr lang="zh-CN" altLang="en-US" dirty="0"/>
          </a:p>
        </p:txBody>
      </p:sp>
      <p:sp>
        <p:nvSpPr>
          <p:cNvPr id="22" name="文本框 21"/>
          <p:cNvSpPr txBox="1"/>
          <p:nvPr/>
        </p:nvSpPr>
        <p:spPr>
          <a:xfrm>
            <a:off x="5249967" y="3966897"/>
            <a:ext cx="1295400" cy="369332"/>
          </a:xfrm>
          <a:prstGeom prst="rect">
            <a:avLst/>
          </a:prstGeom>
          <a:noFill/>
        </p:spPr>
        <p:txBody>
          <a:bodyPr wrap="square" rtlCol="0">
            <a:spAutoFit/>
          </a:bodyPr>
          <a:lstStyle/>
          <a:p>
            <a:r>
              <a:rPr lang="zh-CN" altLang="en-US" dirty="0" smtClean="0"/>
              <a:t>修改数据</a:t>
            </a:r>
            <a:endParaRPr lang="zh-CN" altLang="en-US" dirty="0"/>
          </a:p>
        </p:txBody>
      </p:sp>
      <p:cxnSp>
        <p:nvCxnSpPr>
          <p:cNvPr id="24" name="直接箭头连接符 23"/>
          <p:cNvCxnSpPr>
            <a:stCxn id="4" idx="6"/>
            <a:endCxn id="9" idx="1"/>
          </p:cNvCxnSpPr>
          <p:nvPr/>
        </p:nvCxnSpPr>
        <p:spPr>
          <a:xfrm>
            <a:off x="6282953" y="3173975"/>
            <a:ext cx="2808649" cy="193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692386" y="4825003"/>
            <a:ext cx="1295400" cy="369332"/>
          </a:xfrm>
          <a:prstGeom prst="rect">
            <a:avLst/>
          </a:prstGeom>
          <a:noFill/>
        </p:spPr>
        <p:txBody>
          <a:bodyPr wrap="square" rtlCol="0">
            <a:spAutoFit/>
          </a:bodyPr>
          <a:lstStyle/>
          <a:p>
            <a:r>
              <a:rPr lang="zh-CN" altLang="en-US" dirty="0" smtClean="0"/>
              <a:t>执行输出</a:t>
            </a:r>
            <a:endParaRPr lang="zh-CN" altLang="en-US" dirty="0"/>
          </a:p>
        </p:txBody>
      </p:sp>
      <p:sp>
        <p:nvSpPr>
          <p:cNvPr id="26" name="文本框 25"/>
          <p:cNvSpPr txBox="1"/>
          <p:nvPr/>
        </p:nvSpPr>
        <p:spPr>
          <a:xfrm>
            <a:off x="6537531" y="2844676"/>
            <a:ext cx="2192867" cy="646331"/>
          </a:xfrm>
          <a:prstGeom prst="rect">
            <a:avLst/>
          </a:prstGeom>
          <a:noFill/>
        </p:spPr>
        <p:txBody>
          <a:bodyPr wrap="square" rtlCol="0">
            <a:spAutoFit/>
          </a:bodyPr>
          <a:lstStyle/>
          <a:p>
            <a:r>
              <a:rPr lang="zh-CN" altLang="en-US" dirty="0" smtClean="0"/>
              <a:t>派发</a:t>
            </a:r>
            <a:r>
              <a:rPr lang="zh-CN" altLang="en-US" dirty="0"/>
              <a:t>数据改变</a:t>
            </a:r>
            <a:r>
              <a:rPr lang="zh-CN" altLang="en-US" dirty="0" smtClean="0"/>
              <a:t>事件</a:t>
            </a:r>
            <a:r>
              <a:rPr lang="en-US" altLang="zh-CN" dirty="0" smtClean="0"/>
              <a:t>,</a:t>
            </a:r>
            <a:r>
              <a:rPr lang="zh-CN" altLang="en-US" dirty="0" smtClean="0"/>
              <a:t>条件判断</a:t>
            </a:r>
            <a:endParaRPr lang="zh-CN" altLang="en-US" dirty="0"/>
          </a:p>
        </p:txBody>
      </p:sp>
      <p:sp>
        <p:nvSpPr>
          <p:cNvPr id="30" name="椭圆 29"/>
          <p:cNvSpPr/>
          <p:nvPr/>
        </p:nvSpPr>
        <p:spPr>
          <a:xfrm>
            <a:off x="8623091" y="982480"/>
            <a:ext cx="1549400" cy="133773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Activity</a:t>
            </a:r>
            <a:endParaRPr lang="zh-CN" altLang="en-US" dirty="0"/>
          </a:p>
        </p:txBody>
      </p:sp>
      <p:cxnSp>
        <p:nvCxnSpPr>
          <p:cNvPr id="33" name="直接箭头连接符 32"/>
          <p:cNvCxnSpPr>
            <a:stCxn id="10" idx="1"/>
            <a:endCxn id="4" idx="4"/>
          </p:cNvCxnSpPr>
          <p:nvPr/>
        </p:nvCxnSpPr>
        <p:spPr>
          <a:xfrm flipH="1" flipV="1">
            <a:off x="5508253" y="3842842"/>
            <a:ext cx="292263" cy="138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4"/>
            <a:endCxn id="8" idx="0"/>
          </p:cNvCxnSpPr>
          <p:nvPr/>
        </p:nvCxnSpPr>
        <p:spPr>
          <a:xfrm flipH="1">
            <a:off x="8955086" y="4494776"/>
            <a:ext cx="726220" cy="839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8" idx="2"/>
            <a:endCxn id="4" idx="5"/>
          </p:cNvCxnSpPr>
          <p:nvPr/>
        </p:nvCxnSpPr>
        <p:spPr>
          <a:xfrm flipH="1" flipV="1">
            <a:off x="6056049" y="3646935"/>
            <a:ext cx="2124337" cy="235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6620724" y="4552790"/>
            <a:ext cx="1295400" cy="369332"/>
          </a:xfrm>
          <a:prstGeom prst="rect">
            <a:avLst/>
          </a:prstGeom>
          <a:noFill/>
        </p:spPr>
        <p:txBody>
          <a:bodyPr wrap="square" rtlCol="0">
            <a:spAutoFit/>
          </a:bodyPr>
          <a:lstStyle/>
          <a:p>
            <a:r>
              <a:rPr lang="zh-CN" altLang="en-US" dirty="0" smtClean="0"/>
              <a:t>修改数据</a:t>
            </a:r>
            <a:endParaRPr lang="zh-CN" altLang="en-US" dirty="0"/>
          </a:p>
        </p:txBody>
      </p:sp>
      <p:sp>
        <p:nvSpPr>
          <p:cNvPr id="44" name="文本框 43"/>
          <p:cNvSpPr txBox="1"/>
          <p:nvPr/>
        </p:nvSpPr>
        <p:spPr>
          <a:xfrm>
            <a:off x="6797678" y="1918655"/>
            <a:ext cx="1295400" cy="369332"/>
          </a:xfrm>
          <a:prstGeom prst="rect">
            <a:avLst/>
          </a:prstGeom>
          <a:noFill/>
        </p:spPr>
        <p:txBody>
          <a:bodyPr wrap="square" rtlCol="0">
            <a:spAutoFit/>
          </a:bodyPr>
          <a:lstStyle/>
          <a:p>
            <a:r>
              <a:rPr lang="zh-CN" altLang="en-US" dirty="0" smtClean="0"/>
              <a:t>修改数据</a:t>
            </a:r>
            <a:endParaRPr lang="zh-CN" altLang="en-US" dirty="0"/>
          </a:p>
        </p:txBody>
      </p:sp>
      <p:sp>
        <p:nvSpPr>
          <p:cNvPr id="45" name="文本框 44"/>
          <p:cNvSpPr txBox="1"/>
          <p:nvPr/>
        </p:nvSpPr>
        <p:spPr>
          <a:xfrm>
            <a:off x="8855182" y="4720333"/>
            <a:ext cx="1295400" cy="369332"/>
          </a:xfrm>
          <a:prstGeom prst="rect">
            <a:avLst/>
          </a:prstGeom>
          <a:noFill/>
        </p:spPr>
        <p:txBody>
          <a:bodyPr wrap="square" rtlCol="0">
            <a:spAutoFit/>
          </a:bodyPr>
          <a:lstStyle/>
          <a:p>
            <a:r>
              <a:rPr lang="zh-CN" altLang="en-US" dirty="0" smtClean="0"/>
              <a:t>成就</a:t>
            </a:r>
            <a:r>
              <a:rPr lang="zh-CN" altLang="en-US" dirty="0"/>
              <a:t>完成</a:t>
            </a:r>
          </a:p>
        </p:txBody>
      </p:sp>
      <p:sp>
        <p:nvSpPr>
          <p:cNvPr id="46" name="文本框 45"/>
          <p:cNvSpPr txBox="1"/>
          <p:nvPr/>
        </p:nvSpPr>
        <p:spPr>
          <a:xfrm>
            <a:off x="9122625" y="2416927"/>
            <a:ext cx="1295400" cy="369332"/>
          </a:xfrm>
          <a:prstGeom prst="rect">
            <a:avLst/>
          </a:prstGeom>
          <a:noFill/>
        </p:spPr>
        <p:txBody>
          <a:bodyPr wrap="square" rtlCol="0">
            <a:spAutoFit/>
          </a:bodyPr>
          <a:lstStyle/>
          <a:p>
            <a:r>
              <a:rPr lang="zh-CN" altLang="en-US" dirty="0" smtClean="0"/>
              <a:t>活动</a:t>
            </a:r>
            <a:r>
              <a:rPr lang="zh-CN" altLang="en-US" dirty="0"/>
              <a:t>完成</a:t>
            </a:r>
          </a:p>
        </p:txBody>
      </p:sp>
      <p:cxnSp>
        <p:nvCxnSpPr>
          <p:cNvPr id="52" name="直接箭头连接符 51"/>
          <p:cNvCxnSpPr>
            <a:stCxn id="7" idx="6"/>
            <a:endCxn id="10" idx="2"/>
          </p:cNvCxnSpPr>
          <p:nvPr/>
        </p:nvCxnSpPr>
        <p:spPr>
          <a:xfrm>
            <a:off x="4035214" y="5699238"/>
            <a:ext cx="15383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9" idx="0"/>
            <a:endCxn id="30" idx="4"/>
          </p:cNvCxnSpPr>
          <p:nvPr/>
        </p:nvCxnSpPr>
        <p:spPr>
          <a:xfrm flipH="1" flipV="1">
            <a:off x="9397791" y="2320214"/>
            <a:ext cx="283515" cy="853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4" idx="7"/>
          </p:cNvCxnSpPr>
          <p:nvPr/>
        </p:nvCxnSpPr>
        <p:spPr>
          <a:xfrm flipH="1">
            <a:off x="6056049" y="1651347"/>
            <a:ext cx="2478351" cy="1049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629024" y="1257995"/>
            <a:ext cx="1885841" cy="126656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smtClean="0"/>
              <a:t>移动</a:t>
            </a:r>
            <a:r>
              <a:rPr lang="en-US" altLang="zh-CN" dirty="0" smtClean="0"/>
              <a:t>/</a:t>
            </a:r>
            <a:r>
              <a:rPr lang="zh-CN" altLang="en-US" dirty="0" smtClean="0"/>
              <a:t>打怪</a:t>
            </a:r>
            <a:endParaRPr lang="zh-CN" altLang="en-US" dirty="0"/>
          </a:p>
        </p:txBody>
      </p:sp>
      <p:cxnSp>
        <p:nvCxnSpPr>
          <p:cNvPr id="75" name="直接箭头连接符 74"/>
          <p:cNvCxnSpPr/>
          <p:nvPr/>
        </p:nvCxnSpPr>
        <p:spPr>
          <a:xfrm>
            <a:off x="2485814" y="2115879"/>
            <a:ext cx="2330735" cy="818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2603220" y="2384643"/>
            <a:ext cx="1278026" cy="369332"/>
          </a:xfrm>
          <a:prstGeom prst="rect">
            <a:avLst/>
          </a:prstGeom>
          <a:noFill/>
        </p:spPr>
        <p:txBody>
          <a:bodyPr wrap="square" rtlCol="0">
            <a:spAutoFit/>
          </a:bodyPr>
          <a:lstStyle/>
          <a:p>
            <a:r>
              <a:rPr lang="zh-CN" altLang="en-US" dirty="0" smtClean="0"/>
              <a:t>修改数据</a:t>
            </a:r>
            <a:endParaRPr lang="zh-CN" altLang="en-US" dirty="0"/>
          </a:p>
        </p:txBody>
      </p:sp>
      <p:sp>
        <p:nvSpPr>
          <p:cNvPr id="77" name="椭圆 76"/>
          <p:cNvSpPr/>
          <p:nvPr/>
        </p:nvSpPr>
        <p:spPr>
          <a:xfrm>
            <a:off x="6056049" y="76671"/>
            <a:ext cx="1701800" cy="880534"/>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Client</a:t>
            </a:r>
            <a:endParaRPr lang="zh-CN" altLang="en-US" dirty="0"/>
          </a:p>
        </p:txBody>
      </p:sp>
      <p:cxnSp>
        <p:nvCxnSpPr>
          <p:cNvPr id="79" name="直接箭头连接符 78"/>
          <p:cNvCxnSpPr>
            <a:stCxn id="4" idx="0"/>
            <a:endCxn id="77" idx="4"/>
          </p:cNvCxnSpPr>
          <p:nvPr/>
        </p:nvCxnSpPr>
        <p:spPr>
          <a:xfrm flipV="1">
            <a:off x="5508253" y="957205"/>
            <a:ext cx="1398696" cy="1547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5905662" y="1277167"/>
            <a:ext cx="1295400" cy="369332"/>
          </a:xfrm>
          <a:prstGeom prst="rect">
            <a:avLst/>
          </a:prstGeom>
          <a:noFill/>
        </p:spPr>
        <p:txBody>
          <a:bodyPr wrap="square" rtlCol="0">
            <a:spAutoFit/>
          </a:bodyPr>
          <a:lstStyle/>
          <a:p>
            <a:r>
              <a:rPr lang="zh-CN" altLang="en-US" dirty="0" smtClean="0"/>
              <a:t>数据同步</a:t>
            </a:r>
            <a:endParaRPr lang="zh-CN" altLang="en-US" dirty="0"/>
          </a:p>
        </p:txBody>
      </p:sp>
      <p:sp>
        <p:nvSpPr>
          <p:cNvPr id="82" name="椭圆 81"/>
          <p:cNvSpPr/>
          <p:nvPr/>
        </p:nvSpPr>
        <p:spPr>
          <a:xfrm>
            <a:off x="3129280" y="752713"/>
            <a:ext cx="1811867" cy="8021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err="1" smtClean="0"/>
              <a:t>DataShard</a:t>
            </a:r>
            <a:endParaRPr lang="zh-CN" altLang="en-US" dirty="0"/>
          </a:p>
        </p:txBody>
      </p:sp>
      <p:cxnSp>
        <p:nvCxnSpPr>
          <p:cNvPr id="84" name="直接箭头连接符 83"/>
          <p:cNvCxnSpPr>
            <a:stCxn id="4" idx="1"/>
            <a:endCxn id="82" idx="4"/>
          </p:cNvCxnSpPr>
          <p:nvPr/>
        </p:nvCxnSpPr>
        <p:spPr>
          <a:xfrm flipH="1" flipV="1">
            <a:off x="4035214" y="1554849"/>
            <a:ext cx="925243" cy="1146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3811810" y="1804877"/>
            <a:ext cx="1295400" cy="369332"/>
          </a:xfrm>
          <a:prstGeom prst="rect">
            <a:avLst/>
          </a:prstGeom>
          <a:noFill/>
        </p:spPr>
        <p:txBody>
          <a:bodyPr wrap="square" rtlCol="0">
            <a:spAutoFit/>
          </a:bodyPr>
          <a:lstStyle/>
          <a:p>
            <a:r>
              <a:rPr lang="zh-CN" altLang="en-US" dirty="0" smtClean="0"/>
              <a:t>数据保存</a:t>
            </a:r>
            <a:endParaRPr lang="zh-CN" altLang="en-US" dirty="0"/>
          </a:p>
        </p:txBody>
      </p:sp>
      <p:cxnSp>
        <p:nvCxnSpPr>
          <p:cNvPr id="39" name="直接箭头连接符 38"/>
          <p:cNvCxnSpPr/>
          <p:nvPr/>
        </p:nvCxnSpPr>
        <p:spPr>
          <a:xfrm flipH="1">
            <a:off x="1885518" y="3992891"/>
            <a:ext cx="6961821" cy="490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7140519" y="3963967"/>
            <a:ext cx="1295400" cy="369332"/>
          </a:xfrm>
          <a:prstGeom prst="rect">
            <a:avLst/>
          </a:prstGeom>
          <a:noFill/>
        </p:spPr>
        <p:txBody>
          <a:bodyPr wrap="square" rtlCol="0">
            <a:spAutoFit/>
          </a:bodyPr>
          <a:lstStyle/>
          <a:p>
            <a:r>
              <a:rPr lang="zh-CN" altLang="en-US" dirty="0"/>
              <a:t>任务</a:t>
            </a:r>
            <a:r>
              <a:rPr lang="zh-CN" altLang="en-US" dirty="0" smtClean="0"/>
              <a:t>完成</a:t>
            </a:r>
            <a:endParaRPr lang="zh-CN" altLang="en-US" dirty="0"/>
          </a:p>
        </p:txBody>
      </p:sp>
      <p:sp>
        <p:nvSpPr>
          <p:cNvPr id="14" name="文本框 13"/>
          <p:cNvSpPr txBox="1"/>
          <p:nvPr/>
        </p:nvSpPr>
        <p:spPr>
          <a:xfrm>
            <a:off x="175923" y="373579"/>
            <a:ext cx="4677884" cy="369332"/>
          </a:xfrm>
          <a:prstGeom prst="rect">
            <a:avLst/>
          </a:prstGeom>
          <a:noFill/>
        </p:spPr>
        <p:txBody>
          <a:bodyPr wrap="none" rtlCol="0">
            <a:spAutoFit/>
          </a:bodyPr>
          <a:lstStyle/>
          <a:p>
            <a:r>
              <a:rPr lang="zh-CN" altLang="en-US" dirty="0" smtClean="0"/>
              <a:t>核心的模块</a:t>
            </a:r>
            <a:r>
              <a:rPr lang="en-US" altLang="zh-CN" dirty="0" smtClean="0"/>
              <a:t>Kernel</a:t>
            </a:r>
            <a:r>
              <a:rPr lang="zh-CN" altLang="en-US" dirty="0" smtClean="0"/>
              <a:t>，包含了所有玩家的数据</a:t>
            </a:r>
            <a:endParaRPr lang="zh-CN" altLang="en-US" dirty="0"/>
          </a:p>
        </p:txBody>
      </p:sp>
      <p:sp>
        <p:nvSpPr>
          <p:cNvPr id="47" name="文本框 46"/>
          <p:cNvSpPr txBox="1"/>
          <p:nvPr/>
        </p:nvSpPr>
        <p:spPr>
          <a:xfrm>
            <a:off x="271940" y="373579"/>
            <a:ext cx="4070345" cy="369332"/>
          </a:xfrm>
          <a:prstGeom prst="rect">
            <a:avLst/>
          </a:prstGeom>
          <a:noFill/>
        </p:spPr>
        <p:txBody>
          <a:bodyPr wrap="none" rtlCol="0">
            <a:spAutoFit/>
          </a:bodyPr>
          <a:lstStyle/>
          <a:p>
            <a:r>
              <a:rPr lang="zh-CN" altLang="en-US" dirty="0" smtClean="0"/>
              <a:t>两个重要的模块：</a:t>
            </a:r>
            <a:r>
              <a:rPr lang="en-US" altLang="zh-CN" dirty="0" smtClean="0"/>
              <a:t>Condition</a:t>
            </a:r>
            <a:r>
              <a:rPr lang="zh-CN" altLang="en-US" dirty="0" smtClean="0"/>
              <a:t>和</a:t>
            </a:r>
            <a:r>
              <a:rPr lang="en-US" altLang="zh-CN" dirty="0" smtClean="0"/>
              <a:t>Execute</a:t>
            </a:r>
            <a:endParaRPr lang="zh-CN" altLang="en-US" dirty="0"/>
          </a:p>
        </p:txBody>
      </p:sp>
      <p:sp>
        <p:nvSpPr>
          <p:cNvPr id="48" name="文本框 47"/>
          <p:cNvSpPr txBox="1"/>
          <p:nvPr/>
        </p:nvSpPr>
        <p:spPr>
          <a:xfrm>
            <a:off x="434973" y="373579"/>
            <a:ext cx="2518638" cy="369332"/>
          </a:xfrm>
          <a:prstGeom prst="rect">
            <a:avLst/>
          </a:prstGeom>
          <a:noFill/>
        </p:spPr>
        <p:txBody>
          <a:bodyPr wrap="none" rtlCol="0">
            <a:spAutoFit/>
          </a:bodyPr>
          <a:lstStyle/>
          <a:p>
            <a:r>
              <a:rPr lang="zh-CN" altLang="en-US" dirty="0" smtClean="0"/>
              <a:t>用任务模块举个例子把</a:t>
            </a:r>
            <a:endParaRPr lang="zh-CN" altLang="en-US" dirty="0"/>
          </a:p>
        </p:txBody>
      </p:sp>
    </p:spTree>
    <p:extLst>
      <p:ext uri="{BB962C8B-B14F-4D97-AF65-F5344CB8AC3E}">
        <p14:creationId xmlns:p14="http://schemas.microsoft.com/office/powerpoint/2010/main" val="120940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par>
                                <p:cTn id="60" presetID="10" presetClass="entr" presetSubtype="0" fill="hold"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500"/>
                                        <p:tgtEl>
                                          <p:spTgt spid="46"/>
                                        </p:tgtEl>
                                      </p:cBhvr>
                                    </p:animEffect>
                                  </p:childTnLst>
                                </p:cTn>
                              </p:par>
                              <p:par>
                                <p:cTn id="79" presetID="10" presetClass="entr" presetSubtype="0"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par>
                                <p:cTn id="85" presetID="10" presetClass="entr" presetSubtype="0"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fade">
                                      <p:cBhvr>
                                        <p:cTn id="90" dur="500"/>
                                        <p:tgtEl>
                                          <p:spTgt spid="42"/>
                                        </p:tgtEl>
                                      </p:cBhvr>
                                    </p:animEffect>
                                  </p:childTnLst>
                                </p:cTn>
                              </p:par>
                              <p:par>
                                <p:cTn id="91" presetID="10" presetClass="entr" presetSubtype="0"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fade">
                                      <p:cBhvr>
                                        <p:cTn id="98" dur="500"/>
                                        <p:tgtEl>
                                          <p:spTgt spid="6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fade">
                                      <p:cBhvr>
                                        <p:cTn id="101" dur="500"/>
                                        <p:tgtEl>
                                          <p:spTgt spid="4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10" presetClass="entr" presetSubtype="0" fill="hold"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nodeType="with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fade">
                                      <p:cBhvr>
                                        <p:cTn id="115" dur="500"/>
                                        <p:tgtEl>
                                          <p:spTgt spid="12"/>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transition="in" filter="fade">
                                      <p:cBhvr>
                                        <p:cTn id="120" dur="500"/>
                                        <p:tgtEl>
                                          <p:spTgt spid="15"/>
                                        </p:tgtEl>
                                      </p:cBhvr>
                                    </p:animEffect>
                                  </p:childTnLst>
                                </p:cTn>
                              </p:par>
                              <p:par>
                                <p:cTn id="121" presetID="10" presetClass="entr" presetSubtype="0" fill="hold"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fade">
                                      <p:cBhvr>
                                        <p:cTn id="128" dur="500"/>
                                        <p:tgtEl>
                                          <p:spTgt spid="22"/>
                                        </p:tgtEl>
                                      </p:cBhvr>
                                    </p:animEffect>
                                  </p:childTnLst>
                                </p:cTn>
                              </p:par>
                              <p:par>
                                <p:cTn id="129" presetID="10"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fade">
                                      <p:cBhvr>
                                        <p:cTn id="131" dur="500"/>
                                        <p:tgtEl>
                                          <p:spTgt spid="3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5"/>
                                        </p:tgtEl>
                                        <p:attrNameLst>
                                          <p:attrName>style.visibility</p:attrName>
                                        </p:attrNameLst>
                                      </p:cBhvr>
                                      <p:to>
                                        <p:strVal val="visible"/>
                                      </p:to>
                                    </p:set>
                                    <p:animEffect transition="in" filter="fade">
                                      <p:cBhvr>
                                        <p:cTn id="139" dur="500"/>
                                        <p:tgtEl>
                                          <p:spTgt spid="8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fade">
                                      <p:cBhvr>
                                        <p:cTn id="142" dur="500"/>
                                        <p:tgtEl>
                                          <p:spTgt spid="8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80"/>
                                        </p:tgtEl>
                                        <p:attrNameLst>
                                          <p:attrName>style.visibility</p:attrName>
                                        </p:attrNameLst>
                                      </p:cBhvr>
                                      <p:to>
                                        <p:strVal val="visible"/>
                                      </p:to>
                                    </p:set>
                                    <p:animEffect transition="in" filter="fade">
                                      <p:cBhvr>
                                        <p:cTn id="145" dur="500"/>
                                        <p:tgtEl>
                                          <p:spTgt spid="80"/>
                                        </p:tgtEl>
                                      </p:cBhvr>
                                    </p:animEffect>
                                  </p:childTnLst>
                                </p:cTn>
                              </p:par>
                              <p:par>
                                <p:cTn id="146" presetID="10" presetClass="entr" presetSubtype="0" fill="hold" nodeType="withEffect">
                                  <p:stCondLst>
                                    <p:cond delay="0"/>
                                  </p:stCondLst>
                                  <p:childTnLst>
                                    <p:set>
                                      <p:cBhvr>
                                        <p:cTn id="147" dur="1" fill="hold">
                                          <p:stCondLst>
                                            <p:cond delay="0"/>
                                          </p:stCondLst>
                                        </p:cTn>
                                        <p:tgtEl>
                                          <p:spTgt spid="79"/>
                                        </p:tgtEl>
                                        <p:attrNameLst>
                                          <p:attrName>style.visibility</p:attrName>
                                        </p:attrNameLst>
                                      </p:cBhvr>
                                      <p:to>
                                        <p:strVal val="visible"/>
                                      </p:to>
                                    </p:set>
                                    <p:animEffect transition="in" filter="fade">
                                      <p:cBhvr>
                                        <p:cTn id="148" dur="500"/>
                                        <p:tgtEl>
                                          <p:spTgt spid="79"/>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animEffect transition="in" filter="fade">
                                      <p:cBhvr>
                                        <p:cTn id="15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5" grpId="0"/>
      <p:bldP spid="22" grpId="0"/>
      <p:bldP spid="25" grpId="0"/>
      <p:bldP spid="26" grpId="0"/>
      <p:bldP spid="30" grpId="0" animBg="1"/>
      <p:bldP spid="43" grpId="0"/>
      <p:bldP spid="44" grpId="0"/>
      <p:bldP spid="45" grpId="0"/>
      <p:bldP spid="46" grpId="0"/>
      <p:bldP spid="73" grpId="0" animBg="1"/>
      <p:bldP spid="76" grpId="0"/>
      <p:bldP spid="77" grpId="0" animBg="1"/>
      <p:bldP spid="80" grpId="0"/>
      <p:bldP spid="82" grpId="0" animBg="1"/>
      <p:bldP spid="85" grpId="0"/>
      <p:bldP spid="42" grpId="0"/>
      <p:bldP spid="14" grpId="0"/>
      <p:bldP spid="14" grpId="1"/>
      <p:bldP spid="47" grpId="0"/>
      <p:bldP spid="47" grpId="1"/>
      <p:bldP spid="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284896" y="1395151"/>
            <a:ext cx="11723809" cy="4304762"/>
          </a:xfrm>
          <a:prstGeom prst="rect">
            <a:avLst/>
          </a:prstGeom>
        </p:spPr>
      </p:pic>
      <p:sp>
        <p:nvSpPr>
          <p:cNvPr id="6" name="文本框 5"/>
          <p:cNvSpPr txBox="1"/>
          <p:nvPr>
            <p:custDataLst>
              <p:tags r:id="rId1"/>
            </p:custDataLst>
          </p:nvPr>
        </p:nvSpPr>
        <p:spPr>
          <a:xfrm>
            <a:off x="208696" y="4116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sym typeface="+mn-ea"/>
              </a:rPr>
              <a:t>条件定义表</a:t>
            </a:r>
            <a:endParaRPr dirty="0">
              <a:sym typeface="+mn-ea"/>
            </a:endParaRPr>
          </a:p>
        </p:txBody>
      </p:sp>
    </p:spTree>
    <p:extLst>
      <p:ext uri="{BB962C8B-B14F-4D97-AF65-F5344CB8AC3E}">
        <p14:creationId xmlns:p14="http://schemas.microsoft.com/office/powerpoint/2010/main" val="1999893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118533" y="1374019"/>
            <a:ext cx="11657143" cy="4838095"/>
          </a:xfrm>
          <a:prstGeom prst="rect">
            <a:avLst/>
          </a:prstGeom>
        </p:spPr>
      </p:pic>
      <p:sp>
        <p:nvSpPr>
          <p:cNvPr id="7" name="文本框 6"/>
          <p:cNvSpPr txBox="1"/>
          <p:nvPr>
            <p:custDataLst>
              <p:tags r:id="rId1"/>
            </p:custDataLst>
          </p:nvPr>
        </p:nvSpPr>
        <p:spPr>
          <a:xfrm>
            <a:off x="208696" y="4116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sym typeface="+mn-ea"/>
              </a:rPr>
              <a:t>条件</a:t>
            </a:r>
            <a:r>
              <a:rPr lang="zh-CN" altLang="en-US" dirty="0"/>
              <a:t>配置</a:t>
            </a:r>
            <a:r>
              <a:rPr lang="zh-CN" altLang="en-US" dirty="0" smtClean="0">
                <a:sym typeface="+mn-ea"/>
              </a:rPr>
              <a:t>表</a:t>
            </a:r>
            <a:endParaRPr dirty="0">
              <a:sym typeface="+mn-ea"/>
            </a:endParaRPr>
          </a:p>
        </p:txBody>
      </p:sp>
    </p:spTree>
    <p:extLst>
      <p:ext uri="{BB962C8B-B14F-4D97-AF65-F5344CB8AC3E}">
        <p14:creationId xmlns:p14="http://schemas.microsoft.com/office/powerpoint/2010/main" val="2304283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402113" y="1544827"/>
            <a:ext cx="7628571" cy="3057143"/>
          </a:xfrm>
          <a:prstGeom prst="rect">
            <a:avLst/>
          </a:prstGeom>
        </p:spPr>
      </p:pic>
      <p:sp>
        <p:nvSpPr>
          <p:cNvPr id="6" name="文本框 5"/>
          <p:cNvSpPr txBox="1"/>
          <p:nvPr>
            <p:custDataLst>
              <p:tags r:id="rId1"/>
            </p:custDataLst>
          </p:nvPr>
        </p:nvSpPr>
        <p:spPr>
          <a:xfrm>
            <a:off x="208696" y="4116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sym typeface="+mn-ea"/>
              </a:rPr>
              <a:t>任务</a:t>
            </a:r>
            <a:r>
              <a:rPr lang="zh-CN" altLang="en-US" dirty="0" smtClean="0"/>
              <a:t>配置</a:t>
            </a:r>
            <a:r>
              <a:rPr lang="zh-CN" altLang="en-US" dirty="0" smtClean="0">
                <a:sym typeface="+mn-ea"/>
              </a:rPr>
              <a:t>表</a:t>
            </a:r>
            <a:endParaRPr dirty="0">
              <a:sym typeface="+mn-ea"/>
            </a:endParaRPr>
          </a:p>
        </p:txBody>
      </p:sp>
    </p:spTree>
    <p:extLst>
      <p:ext uri="{BB962C8B-B14F-4D97-AF65-F5344CB8AC3E}">
        <p14:creationId xmlns:p14="http://schemas.microsoft.com/office/powerpoint/2010/main" val="11792152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192530"/>
            <a:ext cx="11315700" cy="5665470"/>
          </a:xfrm>
        </p:spPr>
        <p:txBody>
          <a:bodyPr>
            <a:normAutofit fontScale="97500"/>
          </a:bodyPr>
          <a:lstStyle/>
          <a:p>
            <a:endParaRPr lang="en-US" altLang="zh-CN" dirty="0" smtClean="0"/>
          </a:p>
          <a:p>
            <a:r>
              <a:rPr lang="zh-CN" altLang="en-US" dirty="0" smtClean="0"/>
              <a:t>属性</a:t>
            </a:r>
            <a:r>
              <a:rPr lang="zh-CN" altLang="en-US" dirty="0"/>
              <a:t>配置表获得</a:t>
            </a:r>
            <a:r>
              <a:rPr lang="zh-CN" altLang="en-US" dirty="0" smtClean="0"/>
              <a:t>数据结构</a:t>
            </a:r>
            <a:endParaRPr lang="en-US" altLang="zh-CN" dirty="0" smtClean="0"/>
          </a:p>
          <a:p>
            <a:pPr marL="0" indent="0">
              <a:buNone/>
            </a:pPr>
            <a:endParaRPr lang="en-US" altLang="zh-CN" dirty="0" smtClean="0"/>
          </a:p>
          <a:p>
            <a:r>
              <a:rPr lang="zh-CN" altLang="en-US" dirty="0">
                <a:latin typeface="+mj-ea"/>
              </a:rPr>
              <a:t>数据更新消息只有</a:t>
            </a:r>
            <a:r>
              <a:rPr lang="en-US" altLang="zh-CN" dirty="0">
                <a:latin typeface="+mj-ea"/>
              </a:rPr>
              <a:t>3</a:t>
            </a:r>
            <a:r>
              <a:rPr lang="zh-CN" altLang="en-US" dirty="0">
                <a:latin typeface="+mj-ea"/>
              </a:rPr>
              <a:t>个</a:t>
            </a:r>
            <a:r>
              <a:rPr lang="en-US" altLang="zh-CN" dirty="0">
                <a:latin typeface="+mj-ea"/>
              </a:rPr>
              <a:t>( </a:t>
            </a:r>
            <a:r>
              <a:rPr lang="zh-CN" altLang="en-US" dirty="0">
                <a:latin typeface="+mj-ea"/>
              </a:rPr>
              <a:t>增</a:t>
            </a:r>
            <a:r>
              <a:rPr lang="en-US" altLang="zh-CN" dirty="0">
                <a:latin typeface="+mj-ea"/>
              </a:rPr>
              <a:t>, </a:t>
            </a:r>
            <a:r>
              <a:rPr lang="zh-CN" altLang="en-US" dirty="0">
                <a:latin typeface="+mj-ea"/>
              </a:rPr>
              <a:t>删</a:t>
            </a:r>
            <a:r>
              <a:rPr lang="en-US" altLang="zh-CN" dirty="0">
                <a:latin typeface="+mj-ea"/>
              </a:rPr>
              <a:t>, </a:t>
            </a:r>
            <a:r>
              <a:rPr lang="zh-CN" altLang="en-US" dirty="0">
                <a:latin typeface="+mj-ea"/>
              </a:rPr>
              <a:t>改 </a:t>
            </a:r>
            <a:r>
              <a:rPr lang="en-US" altLang="zh-CN" dirty="0">
                <a:latin typeface="+mj-ea"/>
              </a:rPr>
              <a:t>)</a:t>
            </a:r>
          </a:p>
          <a:p>
            <a:pPr marL="0" indent="0">
              <a:buNone/>
            </a:pPr>
            <a:endParaRPr lang="en-US" altLang="zh-CN" dirty="0"/>
          </a:p>
          <a:p>
            <a:endParaRPr lang="zh-CN" altLang="en-US" dirty="0"/>
          </a:p>
        </p:txBody>
      </p:sp>
      <p:sp>
        <p:nvSpPr>
          <p:cNvPr id="6" name="文本框 5"/>
          <p:cNvSpPr txBox="1"/>
          <p:nvPr>
            <p:custDataLst>
              <p:tags r:id="rId2"/>
            </p:custDataLst>
          </p:nvPr>
        </p:nvSpPr>
        <p:spPr>
          <a:xfrm>
            <a:off x="669600" y="38882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简化前后端沟通</a:t>
            </a:r>
            <a:r>
              <a:rPr lang="en-US" altLang="zh-CN" dirty="0" smtClean="0"/>
              <a:t>,</a:t>
            </a:r>
            <a:r>
              <a:rPr lang="zh-CN" altLang="en-US" dirty="0" smtClean="0"/>
              <a:t>为客户端实现数据驱动提供上佳支持</a:t>
            </a:r>
            <a:endParaRPr dirty="0">
              <a:sym typeface="+mn-ea"/>
            </a:endParaRPr>
          </a:p>
        </p:txBody>
      </p:sp>
      <p:pic>
        <p:nvPicPr>
          <p:cNvPr id="4" name="图片 3"/>
          <p:cNvPicPr>
            <a:picLocks noChangeAspect="1"/>
          </p:cNvPicPr>
          <p:nvPr/>
        </p:nvPicPr>
        <p:blipFill>
          <a:blip r:embed="rId4"/>
          <a:stretch>
            <a:fillRect/>
          </a:stretch>
        </p:blipFill>
        <p:spPr>
          <a:xfrm>
            <a:off x="767439" y="2886285"/>
            <a:ext cx="10828571" cy="3371429"/>
          </a:xfrm>
          <a:prstGeom prst="rect">
            <a:avLst/>
          </a:prstGeom>
        </p:spPr>
      </p:pic>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34099" y="1009650"/>
            <a:ext cx="11780952" cy="5762154"/>
          </a:xfrm>
          <a:prstGeom prst="rect">
            <a:avLst/>
          </a:prstGeom>
        </p:spPr>
      </p:pic>
      <p:sp>
        <p:nvSpPr>
          <p:cNvPr id="7" name="内容占位符 2"/>
          <p:cNvSpPr>
            <a:spLocks noGrp="1"/>
          </p:cNvSpPr>
          <p:nvPr>
            <p:ph idx="1"/>
          </p:nvPr>
        </p:nvSpPr>
        <p:spPr>
          <a:xfrm>
            <a:off x="466725" y="182881"/>
            <a:ext cx="10515600" cy="617220"/>
          </a:xfrm>
        </p:spPr>
        <p:txBody>
          <a:bodyPr>
            <a:normAutofit fontScale="97500"/>
          </a:bodyPr>
          <a:lstStyle/>
          <a:p>
            <a:pPr marL="0" indent="0">
              <a:buNone/>
            </a:pPr>
            <a:r>
              <a:rPr lang="zh-CN" altLang="en-US" sz="2800" dirty="0" smtClean="0">
                <a:latin typeface="+mj-ea"/>
                <a:ea typeface="+mj-ea"/>
              </a:rPr>
              <a:t>序列化数据结构只有</a:t>
            </a:r>
            <a:r>
              <a:rPr lang="en-US" altLang="zh-CN" sz="2800" dirty="0" smtClean="0">
                <a:latin typeface="+mj-ea"/>
                <a:ea typeface="+mj-ea"/>
              </a:rPr>
              <a:t>1</a:t>
            </a:r>
            <a:r>
              <a:rPr lang="zh-CN" altLang="en-US" sz="2800" dirty="0" smtClean="0">
                <a:latin typeface="+mj-ea"/>
                <a:ea typeface="+mj-ea"/>
              </a:rPr>
              <a:t>个</a:t>
            </a:r>
            <a:endParaRPr lang="en-US" altLang="zh-CN" sz="2800" dirty="0" smtClean="0">
              <a:latin typeface="+mj-ea"/>
              <a:ea typeface="+mj-ea"/>
            </a:endParaRP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110481"/>
            <a:ext cx="10515600" cy="5747519"/>
          </a:xfrm>
        </p:spPr>
        <p:txBody>
          <a:bodyPr>
            <a:normAutofit/>
          </a:bodyPr>
          <a:lstStyle/>
          <a:p>
            <a:pPr lvl="1"/>
            <a:endParaRPr lang="en-US" altLang="zh-CN" sz="2000" dirty="0" smtClean="0"/>
          </a:p>
          <a:p>
            <a:pPr lvl="1"/>
            <a:r>
              <a:rPr lang="zh-CN" altLang="en-US" sz="2000" dirty="0" smtClean="0"/>
              <a:t>资源类型的属性</a:t>
            </a:r>
            <a:r>
              <a:rPr lang="en-US" altLang="zh-CN" sz="2000" dirty="0" smtClean="0"/>
              <a:t>,  </a:t>
            </a:r>
            <a:r>
              <a:rPr lang="zh-CN" altLang="en-US" sz="2000" dirty="0"/>
              <a:t>通过掉落</a:t>
            </a:r>
            <a:r>
              <a:rPr lang="en-US" altLang="zh-CN" sz="2000" dirty="0"/>
              <a:t>, </a:t>
            </a:r>
            <a:r>
              <a:rPr lang="zh-CN" altLang="en-US" sz="2000" dirty="0"/>
              <a:t>奖励等获得</a:t>
            </a:r>
            <a:endParaRPr lang="en-US" altLang="zh-CN" sz="2000" dirty="0"/>
          </a:p>
          <a:p>
            <a:pPr lvl="1"/>
            <a:r>
              <a:rPr lang="zh-CN" altLang="en-US" sz="2000" dirty="0" smtClean="0"/>
              <a:t>热更配置表</a:t>
            </a:r>
            <a:r>
              <a:rPr lang="en-US" altLang="zh-CN" sz="2000" dirty="0" smtClean="0"/>
              <a:t>, </a:t>
            </a:r>
            <a:r>
              <a:rPr lang="zh-CN" altLang="en-US" sz="2000" dirty="0" smtClean="0"/>
              <a:t>不需要编译</a:t>
            </a:r>
            <a:r>
              <a:rPr lang="en-US" altLang="zh-CN" sz="2000" dirty="0" smtClean="0"/>
              <a:t>, </a:t>
            </a:r>
            <a:r>
              <a:rPr lang="zh-CN" altLang="en-US" sz="2000" dirty="0" smtClean="0"/>
              <a:t>不需要重启</a:t>
            </a:r>
            <a:endParaRPr lang="en-US" altLang="zh-CN" sz="2000" dirty="0"/>
          </a:p>
          <a:p>
            <a:pPr lvl="1"/>
            <a:r>
              <a:rPr lang="zh-CN" altLang="en-US" sz="2000" dirty="0" smtClean="0"/>
              <a:t>配置表格式</a:t>
            </a:r>
            <a:endParaRPr lang="en-US" altLang="zh-CN" sz="2000" dirty="0"/>
          </a:p>
        </p:txBody>
      </p:sp>
      <p:sp>
        <p:nvSpPr>
          <p:cNvPr id="27" name="文本框 26"/>
          <p:cNvSpPr txBox="1"/>
          <p:nvPr>
            <p:custDataLst>
              <p:tags r:id="rId2"/>
            </p:custDataLst>
          </p:nvPr>
        </p:nvSpPr>
        <p:spPr>
          <a:xfrm>
            <a:off x="669600" y="4624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t>运行时添加属性变量</a:t>
            </a:r>
            <a:endParaRPr dirty="0">
              <a:sym typeface="+mn-ea"/>
            </a:endParaRPr>
          </a:p>
        </p:txBody>
      </p:sp>
      <p:pic>
        <p:nvPicPr>
          <p:cNvPr id="4" name="图片 3"/>
          <p:cNvPicPr>
            <a:picLocks noChangeAspect="1"/>
          </p:cNvPicPr>
          <p:nvPr/>
        </p:nvPicPr>
        <p:blipFill>
          <a:blip r:embed="rId4"/>
          <a:stretch>
            <a:fillRect/>
          </a:stretch>
        </p:blipFill>
        <p:spPr>
          <a:xfrm>
            <a:off x="1164041" y="5048475"/>
            <a:ext cx="10714286" cy="1238095"/>
          </a:xfrm>
          <a:prstGeom prst="rect">
            <a:avLst/>
          </a:prstGeom>
        </p:spPr>
      </p:pic>
      <p:pic>
        <p:nvPicPr>
          <p:cNvPr id="6" name="图片 5"/>
          <p:cNvPicPr>
            <a:picLocks noChangeAspect="1"/>
          </p:cNvPicPr>
          <p:nvPr/>
        </p:nvPicPr>
        <p:blipFill>
          <a:blip r:embed="rId5"/>
          <a:stretch>
            <a:fillRect/>
          </a:stretch>
        </p:blipFill>
        <p:spPr>
          <a:xfrm>
            <a:off x="1171219" y="3933125"/>
            <a:ext cx="10352381" cy="571429"/>
          </a:xfrm>
          <a:prstGeom prst="rect">
            <a:avLst/>
          </a:prstGeom>
        </p:spPr>
      </p:pic>
      <p:sp>
        <p:nvSpPr>
          <p:cNvPr id="8" name="矩形 7"/>
          <p:cNvSpPr/>
          <p:nvPr/>
        </p:nvSpPr>
        <p:spPr>
          <a:xfrm>
            <a:off x="1335491" y="2525477"/>
            <a:ext cx="9620980" cy="923330"/>
          </a:xfrm>
          <a:prstGeom prst="rect">
            <a:avLst/>
          </a:prstGeom>
        </p:spPr>
        <p:txBody>
          <a:bodyPr wrap="square">
            <a:spAutoFit/>
          </a:bodyPr>
          <a:lstStyle/>
          <a:p>
            <a:r>
              <a:rPr lang="en-US" altLang="zh-CN" dirty="0" smtClean="0">
                <a:solidFill>
                  <a:srgbClr val="008000"/>
                </a:solidFill>
                <a:latin typeface="新宋体" panose="02010609030101010101" pitchFamily="49" charset="-122"/>
                <a:ea typeface="新宋体" panose="02010609030101010101" pitchFamily="49" charset="-122"/>
              </a:rPr>
              <a:t>[{"</a:t>
            </a:r>
            <a:r>
              <a:rPr lang="en-US" altLang="zh-CN" dirty="0">
                <a:solidFill>
                  <a:srgbClr val="008000"/>
                </a:solidFill>
                <a:latin typeface="新宋体" panose="02010609030101010101" pitchFamily="49" charset="-122"/>
                <a:ea typeface="新宋体" panose="02010609030101010101" pitchFamily="49" charset="-122"/>
              </a:rPr>
              <a:t>money":"1111"},{"diamon":"2222"},{"item":{"id":"1","count":"2</a:t>
            </a:r>
            <a:r>
              <a:rPr lang="en-US" altLang="zh-CN" dirty="0" smtClean="0">
                <a:solidFill>
                  <a:srgbClr val="008000"/>
                </a:solidFill>
                <a:latin typeface="新宋体" panose="02010609030101010101" pitchFamily="49" charset="-122"/>
                <a:ea typeface="新宋体" panose="02010609030101010101" pitchFamily="49" charset="-122"/>
              </a:rPr>
              <a:t>"}}]</a:t>
            </a:r>
          </a:p>
          <a:p>
            <a:endParaRPr lang="en-US" altLang="zh-CN" dirty="0">
              <a:solidFill>
                <a:srgbClr val="008000"/>
              </a:solidFill>
              <a:latin typeface="新宋体" panose="02010609030101010101" pitchFamily="49" charset="-122"/>
              <a:ea typeface="新宋体" panose="02010609030101010101" pitchFamily="49" charset="-122"/>
            </a:endParaRPr>
          </a:p>
          <a:p>
            <a:r>
              <a:rPr lang="zh-CN" altLang="en-US" dirty="0" smtClean="0"/>
              <a:t>配置读取时序列化成 </a:t>
            </a:r>
            <a:r>
              <a:rPr lang="en-US" altLang="zh-CN" dirty="0" err="1" smtClean="0"/>
              <a:t>KFElements</a:t>
            </a:r>
            <a:r>
              <a:rPr lang="en-US" altLang="zh-CN" dirty="0" smtClean="0"/>
              <a:t> </a:t>
            </a:r>
            <a:r>
              <a:rPr lang="zh-CN" altLang="en-US" dirty="0" smtClean="0"/>
              <a:t>数据结构</a:t>
            </a:r>
            <a:r>
              <a:rPr lang="en-US" altLang="zh-CN" dirty="0" smtClean="0"/>
              <a:t>, </a:t>
            </a:r>
            <a:r>
              <a:rPr lang="zh-CN" altLang="en-US" dirty="0" smtClean="0"/>
              <a:t>通过</a:t>
            </a:r>
            <a:r>
              <a:rPr lang="en-US" altLang="zh-CN" dirty="0" err="1" smtClean="0"/>
              <a:t>AddElement</a:t>
            </a:r>
            <a:r>
              <a:rPr lang="zh-CN" altLang="en-US" dirty="0" smtClean="0"/>
              <a:t>和</a:t>
            </a:r>
            <a:r>
              <a:rPr lang="en-US" altLang="zh-CN" dirty="0" err="1" smtClean="0"/>
              <a:t>RemoveElement</a:t>
            </a:r>
            <a:r>
              <a:rPr lang="zh-CN" altLang="en-US" dirty="0" smtClean="0"/>
              <a:t>接口调用</a:t>
            </a:r>
            <a:endParaRPr lang="zh-CN" altLang="en-US" dirty="0"/>
          </a:p>
        </p:txBody>
      </p:sp>
    </p:spTree>
    <p:custDataLst>
      <p:tags r:id="rId1"/>
    </p:custDataLst>
    <p:extLst>
      <p:ext uri="{BB962C8B-B14F-4D97-AF65-F5344CB8AC3E}">
        <p14:creationId xmlns:p14="http://schemas.microsoft.com/office/powerpoint/2010/main" val="2630150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878034" y="2037778"/>
            <a:ext cx="1450691" cy="410845"/>
          </a:xfrm>
          <a:prstGeom prst="rect">
            <a:avLst/>
          </a:prstGeom>
          <a:noFill/>
        </p:spPr>
        <p:txBody>
          <a:bodyPr wrap="square" rtlCol="0">
            <a:spAutoFit/>
          </a:bodyPr>
          <a:lstStyle/>
          <a:p>
            <a:pPr algn="ctr">
              <a:lnSpc>
                <a:spcPct val="130000"/>
              </a:lnSpc>
            </a:pPr>
            <a:r>
              <a:rPr lang="en-US" altLang="zh-CN" sz="1600" b="1" dirty="0">
                <a:solidFill>
                  <a:schemeClr val="tx1">
                    <a:lumMod val="75000"/>
                    <a:lumOff val="25000"/>
                  </a:schemeClr>
                </a:solidFill>
              </a:rPr>
              <a:t>CONTENTS</a:t>
            </a:r>
          </a:p>
        </p:txBody>
      </p:sp>
      <p:sp>
        <p:nvSpPr>
          <p:cNvPr id="5" name="文本框 4"/>
          <p:cNvSpPr txBox="1"/>
          <p:nvPr>
            <p:custDataLst>
              <p:tags r:id="rId3"/>
            </p:custDataLst>
          </p:nvPr>
        </p:nvSpPr>
        <p:spPr>
          <a:xfrm>
            <a:off x="2138877" y="1481446"/>
            <a:ext cx="929005" cy="525145"/>
          </a:xfrm>
          <a:prstGeom prst="rect">
            <a:avLst/>
          </a:prstGeom>
          <a:noFill/>
        </p:spPr>
        <p:txBody>
          <a:bodyPr wrap="square" bIns="0" rtlCol="0">
            <a:spAutoFit/>
          </a:bodyPr>
          <a:lstStyle/>
          <a:p>
            <a:pPr algn="dist">
              <a:lnSpc>
                <a:spcPct val="130000"/>
              </a:lnSpc>
            </a:pPr>
            <a:r>
              <a:rPr lang="zh-CN" altLang="en-US" sz="2400" dirty="0">
                <a:uFillTx/>
                <a:latin typeface="+mj-lt"/>
                <a:ea typeface="+mj-ea"/>
                <a:cs typeface="+mj-cs"/>
              </a:rPr>
              <a:t>目录</a:t>
            </a:r>
          </a:p>
        </p:txBody>
      </p:sp>
      <p:cxnSp>
        <p:nvCxnSpPr>
          <p:cNvPr id="8" name="直接连接符 7"/>
          <p:cNvCxnSpPr/>
          <p:nvPr>
            <p:custDataLst>
              <p:tags r:id="rId4"/>
            </p:custDataLst>
          </p:nvPr>
        </p:nvCxnSpPr>
        <p:spPr>
          <a:xfrm flipV="1">
            <a:off x="2059186" y="2014966"/>
            <a:ext cx="1088390" cy="1206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5"/>
            </p:custDataLst>
          </p:nvPr>
        </p:nvSpPr>
        <p:spPr>
          <a:xfrm>
            <a:off x="4852613" y="964242"/>
            <a:ext cx="6443856" cy="452945"/>
          </a:xfrm>
          <a:prstGeom prst="rect">
            <a:avLst/>
          </a:prstGeom>
          <a:noFill/>
        </p:spPr>
        <p:txBody>
          <a:bodyPr wrap="square" rtlCol="0">
            <a:spAutoFit/>
          </a:bodyPr>
          <a:lstStyle/>
          <a:p>
            <a:pPr>
              <a:lnSpc>
                <a:spcPct val="130000"/>
              </a:lnSpc>
            </a:pPr>
            <a:r>
              <a:rPr lang="zh-CN" altLang="en-US" sz="2000" spc="120" dirty="0" smtClean="0">
                <a:sym typeface="+mn-ea"/>
              </a:rPr>
              <a:t>设计目标</a:t>
            </a:r>
            <a:endParaRPr lang="en-US" altLang="zh-CN" sz="2000" spc="120" dirty="0">
              <a:sym typeface="+mn-ea"/>
            </a:endParaRPr>
          </a:p>
        </p:txBody>
      </p:sp>
      <p:sp>
        <p:nvSpPr>
          <p:cNvPr id="7" name="文本框 6"/>
          <p:cNvSpPr txBox="1"/>
          <p:nvPr>
            <p:custDataLst>
              <p:tags r:id="rId6"/>
            </p:custDataLst>
          </p:nvPr>
        </p:nvSpPr>
        <p:spPr>
          <a:xfrm>
            <a:off x="4047509" y="882052"/>
            <a:ext cx="77682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01</a:t>
            </a:r>
          </a:p>
        </p:txBody>
      </p:sp>
      <p:sp>
        <p:nvSpPr>
          <p:cNvPr id="9" name="文本框 8"/>
          <p:cNvSpPr txBox="1"/>
          <p:nvPr>
            <p:custDataLst>
              <p:tags r:id="rId7"/>
            </p:custDataLst>
          </p:nvPr>
        </p:nvSpPr>
        <p:spPr>
          <a:xfrm>
            <a:off x="4824329" y="1706146"/>
            <a:ext cx="6443856" cy="452945"/>
          </a:xfrm>
          <a:prstGeom prst="rect">
            <a:avLst/>
          </a:prstGeom>
          <a:noFill/>
        </p:spPr>
        <p:txBody>
          <a:bodyPr wrap="square" rtlCol="0">
            <a:spAutoFit/>
          </a:bodyPr>
          <a:lstStyle/>
          <a:p>
            <a:pPr>
              <a:lnSpc>
                <a:spcPct val="130000"/>
              </a:lnSpc>
            </a:pPr>
            <a:r>
              <a:rPr lang="zh-CN" altLang="en-US" sz="2000" spc="120" dirty="0">
                <a:sym typeface="+mn-ea"/>
              </a:rPr>
              <a:t>通用的服务器</a:t>
            </a:r>
            <a:r>
              <a:rPr lang="zh-CN" altLang="en-US" sz="2000" spc="120" dirty="0" smtClean="0">
                <a:sym typeface="+mn-ea"/>
              </a:rPr>
              <a:t>架构</a:t>
            </a:r>
            <a:endParaRPr lang="en-US" altLang="zh-CN" sz="2000" spc="120" dirty="0">
              <a:sym typeface="+mn-ea"/>
            </a:endParaRPr>
          </a:p>
        </p:txBody>
      </p:sp>
      <p:sp>
        <p:nvSpPr>
          <p:cNvPr id="10" name="文本框 9"/>
          <p:cNvSpPr txBox="1"/>
          <p:nvPr>
            <p:custDataLst>
              <p:tags r:id="rId8"/>
            </p:custDataLst>
          </p:nvPr>
        </p:nvSpPr>
        <p:spPr>
          <a:xfrm>
            <a:off x="4047509" y="1649518"/>
            <a:ext cx="77682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02</a:t>
            </a:r>
          </a:p>
        </p:txBody>
      </p:sp>
      <p:sp>
        <p:nvSpPr>
          <p:cNvPr id="11" name="文本框 10"/>
          <p:cNvSpPr txBox="1"/>
          <p:nvPr>
            <p:custDataLst>
              <p:tags r:id="rId9"/>
            </p:custDataLst>
          </p:nvPr>
        </p:nvSpPr>
        <p:spPr>
          <a:xfrm>
            <a:off x="4852613" y="2538599"/>
            <a:ext cx="6443856" cy="492443"/>
          </a:xfrm>
          <a:prstGeom prst="rect">
            <a:avLst/>
          </a:prstGeom>
          <a:noFill/>
        </p:spPr>
        <p:txBody>
          <a:bodyPr wrap="square" rtlCol="0">
            <a:spAutoFit/>
          </a:bodyPr>
          <a:lstStyle/>
          <a:p>
            <a:pPr>
              <a:lnSpc>
                <a:spcPct val="130000"/>
              </a:lnSpc>
            </a:pPr>
            <a:r>
              <a:rPr lang="zh-CN" altLang="en-US" sz="2000" spc="120" dirty="0">
                <a:sym typeface="+mn-ea"/>
              </a:rPr>
              <a:t>功能模块</a:t>
            </a:r>
            <a:r>
              <a:rPr lang="zh-CN" altLang="en-US" sz="2000" spc="120" dirty="0" smtClean="0">
                <a:sym typeface="+mn-ea"/>
              </a:rPr>
              <a:t>的实现</a:t>
            </a:r>
            <a:endParaRPr lang="zh-CN" altLang="en-US" sz="2000" spc="120" dirty="0">
              <a:sym typeface="+mn-ea"/>
            </a:endParaRPr>
          </a:p>
        </p:txBody>
      </p:sp>
      <p:sp>
        <p:nvSpPr>
          <p:cNvPr id="12" name="文本框 11"/>
          <p:cNvSpPr txBox="1"/>
          <p:nvPr>
            <p:custDataLst>
              <p:tags r:id="rId10"/>
            </p:custDataLst>
          </p:nvPr>
        </p:nvSpPr>
        <p:spPr>
          <a:xfrm>
            <a:off x="4047509" y="2457445"/>
            <a:ext cx="77682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03</a:t>
            </a:r>
          </a:p>
        </p:txBody>
      </p:sp>
      <p:sp>
        <p:nvSpPr>
          <p:cNvPr id="13" name="文本框 12"/>
          <p:cNvSpPr txBox="1"/>
          <p:nvPr>
            <p:custDataLst>
              <p:tags r:id="rId11"/>
            </p:custDataLst>
          </p:nvPr>
        </p:nvSpPr>
        <p:spPr>
          <a:xfrm>
            <a:off x="4852613" y="3317159"/>
            <a:ext cx="6443856" cy="492443"/>
          </a:xfrm>
          <a:prstGeom prst="rect">
            <a:avLst/>
          </a:prstGeom>
          <a:noFill/>
        </p:spPr>
        <p:txBody>
          <a:bodyPr wrap="square" rtlCol="0">
            <a:spAutoFit/>
          </a:bodyPr>
          <a:lstStyle/>
          <a:p>
            <a:pPr>
              <a:lnSpc>
                <a:spcPct val="130000"/>
              </a:lnSpc>
            </a:pPr>
            <a:r>
              <a:rPr lang="zh-CN" altLang="en-US" sz="2000" dirty="0">
                <a:sym typeface="+mn-ea"/>
              </a:rPr>
              <a:t>游戏属性</a:t>
            </a:r>
            <a:r>
              <a:rPr lang="zh-CN" altLang="en-US" sz="2000" dirty="0" smtClean="0">
                <a:sym typeface="+mn-ea"/>
              </a:rPr>
              <a:t>的</a:t>
            </a:r>
            <a:r>
              <a:rPr lang="en-US" altLang="zh-CN" sz="2000" dirty="0" smtClean="0">
                <a:sym typeface="+mn-ea"/>
              </a:rPr>
              <a:t>Meta</a:t>
            </a:r>
            <a:r>
              <a:rPr lang="zh-CN" altLang="en-US" sz="2000" dirty="0" smtClean="0">
                <a:sym typeface="+mn-ea"/>
              </a:rPr>
              <a:t>化</a:t>
            </a:r>
            <a:endParaRPr lang="zh-CN" altLang="en-US" sz="2000" spc="120" dirty="0">
              <a:sym typeface="+mn-ea"/>
            </a:endParaRPr>
          </a:p>
        </p:txBody>
      </p:sp>
      <p:sp>
        <p:nvSpPr>
          <p:cNvPr id="14" name="文本框 13"/>
          <p:cNvSpPr txBox="1"/>
          <p:nvPr>
            <p:custDataLst>
              <p:tags r:id="rId12"/>
            </p:custDataLst>
          </p:nvPr>
        </p:nvSpPr>
        <p:spPr>
          <a:xfrm>
            <a:off x="4047509" y="3213316"/>
            <a:ext cx="77682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04</a:t>
            </a:r>
          </a:p>
        </p:txBody>
      </p:sp>
      <p:sp>
        <p:nvSpPr>
          <p:cNvPr id="15" name="文本框 14"/>
          <p:cNvSpPr txBox="1"/>
          <p:nvPr>
            <p:custDataLst>
              <p:tags r:id="rId13"/>
            </p:custDataLst>
          </p:nvPr>
        </p:nvSpPr>
        <p:spPr>
          <a:xfrm>
            <a:off x="4852613" y="4154454"/>
            <a:ext cx="6443856" cy="452945"/>
          </a:xfrm>
          <a:prstGeom prst="rect">
            <a:avLst/>
          </a:prstGeom>
          <a:noFill/>
        </p:spPr>
        <p:txBody>
          <a:bodyPr wrap="square" rtlCol="0">
            <a:spAutoFit/>
          </a:bodyPr>
          <a:lstStyle/>
          <a:p>
            <a:pPr>
              <a:lnSpc>
                <a:spcPct val="130000"/>
              </a:lnSpc>
            </a:pPr>
            <a:r>
              <a:rPr lang="zh-CN" altLang="en-US" sz="2000" dirty="0">
                <a:sym typeface="+mn-ea"/>
              </a:rPr>
              <a:t>一键配置开服</a:t>
            </a:r>
            <a:endParaRPr lang="zh-CN" altLang="en-US" sz="2000" spc="120" dirty="0">
              <a:sym typeface="+mn-ea"/>
            </a:endParaRPr>
          </a:p>
        </p:txBody>
      </p:sp>
      <p:sp>
        <p:nvSpPr>
          <p:cNvPr id="16" name="文本框 15"/>
          <p:cNvSpPr txBox="1"/>
          <p:nvPr>
            <p:custDataLst>
              <p:tags r:id="rId14"/>
            </p:custDataLst>
          </p:nvPr>
        </p:nvSpPr>
        <p:spPr>
          <a:xfrm>
            <a:off x="4047509" y="4073300"/>
            <a:ext cx="776820" cy="650875"/>
          </a:xfrm>
          <a:prstGeom prst="rect">
            <a:avLst/>
          </a:prstGeom>
          <a:noFill/>
        </p:spPr>
        <p:txBody>
          <a:bodyPr wrap="square" rtlCol="0">
            <a:spAutoFit/>
          </a:bodyPr>
          <a:lstStyle/>
          <a:p>
            <a:pPr>
              <a:lnSpc>
                <a:spcPct val="130000"/>
              </a:lnSpc>
            </a:pPr>
            <a:r>
              <a:rPr lang="en-US" altLang="zh-CN" sz="2800" dirty="0">
                <a:solidFill>
                  <a:schemeClr val="tx1">
                    <a:lumMod val="75000"/>
                    <a:lumOff val="25000"/>
                    <a:alpha val="42000"/>
                  </a:schemeClr>
                </a:solidFill>
              </a:rPr>
              <a:t>05</a:t>
            </a:r>
          </a:p>
        </p:txBody>
      </p:sp>
      <p:sp>
        <p:nvSpPr>
          <p:cNvPr id="18" name="文本框 17"/>
          <p:cNvSpPr txBox="1"/>
          <p:nvPr>
            <p:custDataLst>
              <p:tags r:id="rId15"/>
            </p:custDataLst>
          </p:nvPr>
        </p:nvSpPr>
        <p:spPr>
          <a:xfrm>
            <a:off x="4064587" y="4912801"/>
            <a:ext cx="776820" cy="650875"/>
          </a:xfrm>
          <a:prstGeom prst="rect">
            <a:avLst/>
          </a:prstGeom>
          <a:noFill/>
        </p:spPr>
        <p:txBody>
          <a:bodyPr wrap="square" rtlCol="0">
            <a:spAutoFit/>
          </a:bodyPr>
          <a:lstStyle/>
          <a:p>
            <a:pPr>
              <a:lnSpc>
                <a:spcPct val="130000"/>
              </a:lnSpc>
            </a:pPr>
            <a:r>
              <a:rPr lang="en-US" altLang="zh-CN" sz="2800" dirty="0" smtClean="0">
                <a:solidFill>
                  <a:schemeClr val="tx1">
                    <a:lumMod val="75000"/>
                    <a:lumOff val="25000"/>
                    <a:alpha val="42000"/>
                  </a:schemeClr>
                </a:solidFill>
              </a:rPr>
              <a:t>06</a:t>
            </a:r>
            <a:endParaRPr lang="en-US" altLang="zh-CN" sz="2800" dirty="0">
              <a:solidFill>
                <a:schemeClr val="tx1">
                  <a:lumMod val="75000"/>
                  <a:lumOff val="25000"/>
                  <a:alpha val="42000"/>
                </a:schemeClr>
              </a:solidFill>
            </a:endParaRPr>
          </a:p>
        </p:txBody>
      </p:sp>
      <p:sp>
        <p:nvSpPr>
          <p:cNvPr id="20" name="文本框 19"/>
          <p:cNvSpPr txBox="1"/>
          <p:nvPr>
            <p:custDataLst>
              <p:tags r:id="rId16"/>
            </p:custDataLst>
          </p:nvPr>
        </p:nvSpPr>
        <p:spPr>
          <a:xfrm>
            <a:off x="4064587" y="5714420"/>
            <a:ext cx="776820" cy="650875"/>
          </a:xfrm>
          <a:prstGeom prst="rect">
            <a:avLst/>
          </a:prstGeom>
          <a:noFill/>
        </p:spPr>
        <p:txBody>
          <a:bodyPr wrap="square" rtlCol="0">
            <a:spAutoFit/>
          </a:bodyPr>
          <a:lstStyle/>
          <a:p>
            <a:pPr>
              <a:lnSpc>
                <a:spcPct val="130000"/>
              </a:lnSpc>
            </a:pPr>
            <a:r>
              <a:rPr lang="en-US" altLang="zh-CN" sz="2800" dirty="0" smtClean="0">
                <a:solidFill>
                  <a:schemeClr val="tx1">
                    <a:lumMod val="75000"/>
                    <a:lumOff val="25000"/>
                    <a:alpha val="42000"/>
                  </a:schemeClr>
                </a:solidFill>
              </a:rPr>
              <a:t>07</a:t>
            </a:r>
            <a:endParaRPr lang="en-US" altLang="zh-CN" sz="2800" dirty="0">
              <a:solidFill>
                <a:schemeClr val="tx1">
                  <a:lumMod val="75000"/>
                  <a:lumOff val="25000"/>
                  <a:alpha val="42000"/>
                </a:schemeClr>
              </a:solidFill>
            </a:endParaRPr>
          </a:p>
        </p:txBody>
      </p:sp>
      <p:sp>
        <p:nvSpPr>
          <p:cNvPr id="21" name="文本框 20"/>
          <p:cNvSpPr txBox="1"/>
          <p:nvPr>
            <p:custDataLst>
              <p:tags r:id="rId17"/>
            </p:custDataLst>
          </p:nvPr>
        </p:nvSpPr>
        <p:spPr>
          <a:xfrm>
            <a:off x="4824329" y="4991749"/>
            <a:ext cx="6443856" cy="452945"/>
          </a:xfrm>
          <a:prstGeom prst="rect">
            <a:avLst/>
          </a:prstGeom>
          <a:noFill/>
        </p:spPr>
        <p:txBody>
          <a:bodyPr wrap="square" rtlCol="0">
            <a:spAutoFit/>
          </a:bodyPr>
          <a:lstStyle/>
          <a:p>
            <a:pPr>
              <a:lnSpc>
                <a:spcPct val="130000"/>
              </a:lnSpc>
            </a:pPr>
            <a:r>
              <a:rPr lang="zh-CN" altLang="en-US" sz="2000" dirty="0" smtClean="0">
                <a:sym typeface="+mn-ea"/>
              </a:rPr>
              <a:t>运营日志</a:t>
            </a:r>
            <a:endParaRPr lang="zh-CN" altLang="en-US" sz="2000" spc="120" dirty="0">
              <a:sym typeface="+mn-ea"/>
            </a:endParaRPr>
          </a:p>
        </p:txBody>
      </p:sp>
      <p:sp>
        <p:nvSpPr>
          <p:cNvPr id="19" name="文本框 18"/>
          <p:cNvSpPr txBox="1"/>
          <p:nvPr>
            <p:custDataLst>
              <p:tags r:id="rId18"/>
            </p:custDataLst>
          </p:nvPr>
        </p:nvSpPr>
        <p:spPr>
          <a:xfrm>
            <a:off x="4750152" y="5787248"/>
            <a:ext cx="6443856" cy="452945"/>
          </a:xfrm>
          <a:prstGeom prst="rect">
            <a:avLst/>
          </a:prstGeom>
          <a:noFill/>
        </p:spPr>
        <p:txBody>
          <a:bodyPr wrap="square" rtlCol="0">
            <a:spAutoFit/>
          </a:bodyPr>
          <a:lstStyle/>
          <a:p>
            <a:pPr>
              <a:lnSpc>
                <a:spcPct val="130000"/>
              </a:lnSpc>
            </a:pPr>
            <a:r>
              <a:rPr lang="zh-CN" altLang="en-US" sz="2000" dirty="0" smtClean="0">
                <a:sym typeface="+mn-ea"/>
              </a:rPr>
              <a:t>代码分享</a:t>
            </a:r>
            <a:endParaRPr lang="zh-CN" altLang="en-US" sz="2000" spc="120" dirty="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amond(in)">
                                      <p:cBhvr>
                                        <p:cTn id="41" dur="2000"/>
                                        <p:tgtEl>
                                          <p:spTgt spid="16"/>
                                        </p:tgtEl>
                                      </p:cBhvr>
                                    </p:animEffect>
                                  </p:childTnLst>
                                </p:cTn>
                              </p:par>
                              <p:par>
                                <p:cTn id="42" presetID="8" presetClass="entr" presetSubtype="16"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diamond(in)">
                                      <p:cBhvr>
                                        <p:cTn id="44" dur="20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amond(in)">
                                      <p:cBhvr>
                                        <p:cTn id="49" dur="20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amond(in)">
                                      <p:cBhvr>
                                        <p:cTn id="54" dur="2000"/>
                                        <p:tgtEl>
                                          <p:spTgt spid="20"/>
                                        </p:tgtEl>
                                      </p:cBhvr>
                                    </p:animEffect>
                                  </p:childTnLst>
                                </p:cTn>
                              </p:par>
                              <p:par>
                                <p:cTn id="55" presetID="8" presetClass="entr" presetSubtype="16"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amond(in)">
                                      <p:cBhvr>
                                        <p:cTn id="57" dur="2000"/>
                                        <p:tgtEl>
                                          <p:spTgt spid="21"/>
                                        </p:tgtEl>
                                      </p:cBhvr>
                                    </p:animEffect>
                                  </p:childTnLst>
                                </p:cTn>
                              </p:par>
                              <p:par>
                                <p:cTn id="58" presetID="8" presetClass="entr" presetSubtype="16"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amond(in)">
                                      <p:cBhvr>
                                        <p:cTn id="6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8" grpId="0"/>
      <p:bldP spid="18" grpId="1"/>
      <p:bldP spid="20" grpId="0"/>
      <p:bldP spid="20" grpId="1"/>
      <p:bldP spid="21" grpId="0"/>
      <p:bldP spid="21" grpId="1"/>
      <p:bldP spid="19" grpId="0"/>
      <p:bldP spid="1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700" y="1110481"/>
            <a:ext cx="10515600" cy="5747519"/>
          </a:xfrm>
        </p:spPr>
        <p:txBody>
          <a:bodyPr>
            <a:normAutofit/>
          </a:bodyPr>
          <a:lstStyle/>
          <a:p>
            <a:pPr lvl="1"/>
            <a:endParaRPr lang="en-US" altLang="zh-CN" sz="2000" dirty="0" smtClean="0"/>
          </a:p>
          <a:p>
            <a:pPr lvl="1"/>
            <a:r>
              <a:rPr lang="zh-CN" altLang="en-US" sz="2000" dirty="0" smtClean="0"/>
              <a:t>需要理解</a:t>
            </a:r>
            <a:r>
              <a:rPr lang="zh-CN" altLang="en-US" sz="2000" dirty="0"/>
              <a:t>成本</a:t>
            </a:r>
            <a:endParaRPr lang="en-US" altLang="zh-CN" sz="2000" dirty="0"/>
          </a:p>
          <a:p>
            <a:pPr lvl="1"/>
            <a:endParaRPr lang="en-US" altLang="zh-CN" sz="2000" dirty="0" smtClean="0"/>
          </a:p>
          <a:p>
            <a:pPr lvl="1"/>
            <a:r>
              <a:rPr lang="zh-CN" altLang="en-US" sz="2000" dirty="0" smtClean="0"/>
              <a:t>消耗多一点内存</a:t>
            </a:r>
            <a:endParaRPr lang="en-US" altLang="zh-CN" sz="2000" dirty="0" smtClean="0"/>
          </a:p>
          <a:p>
            <a:pPr marL="457200" lvl="1" indent="0">
              <a:buNone/>
            </a:pPr>
            <a:endParaRPr lang="en-US" altLang="zh-CN" sz="2000" dirty="0"/>
          </a:p>
          <a:p>
            <a:pPr lvl="1"/>
            <a:r>
              <a:rPr lang="zh-CN" altLang="en-US" sz="2000" dirty="0" smtClean="0"/>
              <a:t>查找损失</a:t>
            </a:r>
            <a:r>
              <a:rPr lang="zh-CN" altLang="en-US" sz="2000" dirty="0"/>
              <a:t>少许</a:t>
            </a:r>
            <a:r>
              <a:rPr lang="zh-CN" altLang="en-US" sz="2000" dirty="0" smtClean="0"/>
              <a:t>性能</a:t>
            </a:r>
            <a:endParaRPr lang="en-US" altLang="zh-CN" sz="2000" dirty="0" smtClean="0"/>
          </a:p>
          <a:p>
            <a:pPr lvl="1"/>
            <a:endParaRPr lang="en-US" altLang="zh-CN" sz="2000" dirty="0"/>
          </a:p>
          <a:p>
            <a:pPr lvl="1"/>
            <a:r>
              <a:rPr lang="zh-CN" altLang="en-US" sz="2000" dirty="0" smtClean="0"/>
              <a:t>特定场景可能有性能隐患 </a:t>
            </a:r>
            <a:r>
              <a:rPr lang="en-US" altLang="zh-CN" sz="2000" dirty="0" smtClean="0"/>
              <a:t>( </a:t>
            </a:r>
            <a:r>
              <a:rPr lang="zh-CN" altLang="en-US" sz="2000" dirty="0" smtClean="0"/>
              <a:t>如</a:t>
            </a:r>
            <a:r>
              <a:rPr lang="en-US" altLang="zh-CN" sz="2000" dirty="0" err="1" smtClean="0"/>
              <a:t>mmo</a:t>
            </a:r>
            <a:r>
              <a:rPr lang="zh-CN" altLang="en-US" sz="2000" dirty="0" smtClean="0"/>
              <a:t>的战斗 </a:t>
            </a:r>
            <a:r>
              <a:rPr lang="en-US" altLang="zh-CN" sz="2000" dirty="0" smtClean="0"/>
              <a:t>)</a:t>
            </a:r>
          </a:p>
        </p:txBody>
      </p:sp>
      <p:sp>
        <p:nvSpPr>
          <p:cNvPr id="27" name="文本框 26"/>
          <p:cNvSpPr txBox="1"/>
          <p:nvPr>
            <p:custDataLst>
              <p:tags r:id="rId2"/>
            </p:custDataLst>
          </p:nvPr>
        </p:nvSpPr>
        <p:spPr>
          <a:xfrm>
            <a:off x="669600" y="4624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smtClean="0">
                <a:sym typeface="+mn-ea"/>
              </a:rPr>
              <a:t>一些不足的地方</a:t>
            </a:r>
            <a:endParaRPr dirty="0">
              <a:sym typeface="+mn-ea"/>
            </a:endParaRPr>
          </a:p>
        </p:txBody>
      </p:sp>
    </p:spTree>
    <p:custDataLst>
      <p:tags r:id="rId1"/>
    </p:custDataLst>
    <p:extLst>
      <p:ext uri="{BB962C8B-B14F-4D97-AF65-F5344CB8AC3E}">
        <p14:creationId xmlns:p14="http://schemas.microsoft.com/office/powerpoint/2010/main" val="8897151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669930" y="2239639"/>
            <a:ext cx="10852237" cy="624845"/>
          </a:xfrm>
        </p:spPr>
        <p:txBody>
          <a:bodyPr/>
          <a:lstStyle/>
          <a:p>
            <a:pPr>
              <a:lnSpc>
                <a:spcPct val="130000"/>
              </a:lnSpc>
            </a:pPr>
            <a:r>
              <a:rPr lang="zh-CN" altLang="en-US" spc="120" dirty="0" smtClean="0">
                <a:sym typeface="+mn-ea"/>
              </a:rPr>
              <a:t>一键</a:t>
            </a:r>
            <a:r>
              <a:rPr lang="zh-CN" altLang="en-US" spc="120" dirty="0">
                <a:sym typeface="+mn-ea"/>
              </a:rPr>
              <a:t>配置</a:t>
            </a:r>
            <a:r>
              <a:rPr lang="zh-CN" altLang="en-US" spc="120" dirty="0" smtClean="0">
                <a:sym typeface="+mn-ea"/>
              </a:rPr>
              <a:t>开服</a:t>
            </a:r>
            <a:endParaRPr lang="zh-CN" altLang="en-US" spc="120" dirty="0">
              <a:sym typeface="+mn-ea"/>
            </a:endParaRPr>
          </a:p>
        </p:txBody>
      </p:sp>
      <p:sp>
        <p:nvSpPr>
          <p:cNvPr id="3" name="文本占位符 2"/>
          <p:cNvSpPr>
            <a:spLocks noGrp="1"/>
          </p:cNvSpPr>
          <p:nvPr>
            <p:ph type="body" idx="1"/>
            <p:custDataLst>
              <p:tags r:id="rId3"/>
            </p:custDataLst>
          </p:nvPr>
        </p:nvSpPr>
        <p:spPr>
          <a:xfrm>
            <a:off x="727128" y="3086101"/>
            <a:ext cx="10852237" cy="3390900"/>
          </a:xfrm>
        </p:spPr>
        <p:txBody>
          <a:bodyPr/>
          <a:lstStyle/>
          <a:p>
            <a:pPr marL="285750" indent="-285750">
              <a:buFont typeface="Arial" panose="020B0604020202020204" pitchFamily="34" charset="0"/>
              <a:buChar char="•"/>
            </a:pPr>
            <a:r>
              <a:rPr lang="zh-CN" altLang="en-US" dirty="0" smtClean="0"/>
              <a:t>运维后台</a:t>
            </a:r>
            <a:r>
              <a:rPr lang="en-US" altLang="zh-CN" dirty="0" err="1" smtClean="0"/>
              <a:t>DeployAdmin</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部署中控</a:t>
            </a:r>
            <a:r>
              <a:rPr lang="en-US" altLang="zh-CN" dirty="0" err="1" smtClean="0"/>
              <a:t>DeployServer</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部署终端</a:t>
            </a:r>
            <a:r>
              <a:rPr lang="en-US" altLang="zh-CN" dirty="0" err="1" smtClean="0"/>
              <a:t>DeployAgent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游戏进程</a:t>
            </a:r>
            <a:r>
              <a:rPr lang="en-US" altLang="zh-CN" dirty="0" err="1" smtClean="0"/>
              <a:t>DeployClient</a:t>
            </a:r>
            <a:endParaRPr lang="en-US" dirty="0"/>
          </a:p>
        </p:txBody>
      </p:sp>
      <p:sp>
        <p:nvSpPr>
          <p:cNvPr id="2" name="文本框 1"/>
          <p:cNvSpPr txBox="1"/>
          <p:nvPr>
            <p:custDataLst>
              <p:tags r:id="rId4"/>
            </p:custDataLst>
          </p:nvPr>
        </p:nvSpPr>
        <p:spPr>
          <a:xfrm>
            <a:off x="669929" y="986869"/>
            <a:ext cx="1293625" cy="1308831"/>
          </a:xfrm>
          <a:prstGeom prst="rect">
            <a:avLst/>
          </a:prstGeom>
        </p:spPr>
        <p:txBody>
          <a:bodyPr vert="horz" lIns="91440" tIns="45720" rIns="91440" bIns="45720" rtlCol="0" anchor="ctr">
            <a:normAutofit lnSpcReduction="10000"/>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dirty="0" smtClean="0">
                <a:solidFill>
                  <a:schemeClr val="bg1">
                    <a:lumMod val="85000"/>
                  </a:schemeClr>
                </a:solidFill>
              </a:rPr>
              <a:t>05</a:t>
            </a:r>
            <a:endParaRPr lang="en-US" altLang="zh-CN" sz="7200" b="1" dirty="0">
              <a:solidFill>
                <a:schemeClr val="bg1">
                  <a:lumMod val="85000"/>
                </a:schemeClr>
              </a:solidFill>
            </a:endParaRPr>
          </a:p>
        </p:txBody>
      </p:sp>
    </p:spTree>
    <p:custDataLst>
      <p:tags r:id="rId1"/>
    </p:custDataLst>
    <p:extLst>
      <p:ext uri="{BB962C8B-B14F-4D97-AF65-F5344CB8AC3E}">
        <p14:creationId xmlns:p14="http://schemas.microsoft.com/office/powerpoint/2010/main" val="38653508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857747" y="447675"/>
            <a:ext cx="1514475" cy="8858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运</a:t>
            </a:r>
            <a:r>
              <a:rPr lang="zh-CN" altLang="en-US" dirty="0" smtClean="0"/>
              <a:t>维后台</a:t>
            </a:r>
            <a:endParaRPr lang="zh-CN" altLang="en-US" dirty="0"/>
          </a:p>
        </p:txBody>
      </p:sp>
      <p:sp>
        <p:nvSpPr>
          <p:cNvPr id="5" name="圆角矩形 4"/>
          <p:cNvSpPr/>
          <p:nvPr/>
        </p:nvSpPr>
        <p:spPr>
          <a:xfrm>
            <a:off x="4857745" y="1895475"/>
            <a:ext cx="1514475" cy="88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部署中控</a:t>
            </a:r>
            <a:endParaRPr lang="zh-CN" altLang="en-US" dirty="0"/>
          </a:p>
        </p:txBody>
      </p:sp>
      <p:sp>
        <p:nvSpPr>
          <p:cNvPr id="6" name="圆角矩形 5"/>
          <p:cNvSpPr/>
          <p:nvPr/>
        </p:nvSpPr>
        <p:spPr>
          <a:xfrm>
            <a:off x="1333494" y="3743325"/>
            <a:ext cx="1266832" cy="638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600" dirty="0" smtClean="0"/>
              <a:t>部署终端</a:t>
            </a:r>
            <a:endParaRPr lang="zh-CN" altLang="en-US" sz="1600" dirty="0"/>
          </a:p>
        </p:txBody>
      </p:sp>
      <p:sp>
        <p:nvSpPr>
          <p:cNvPr id="9" name="圆角矩形 8"/>
          <p:cNvSpPr/>
          <p:nvPr/>
        </p:nvSpPr>
        <p:spPr>
          <a:xfrm>
            <a:off x="304792" y="5534023"/>
            <a:ext cx="904880" cy="3524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smtClean="0"/>
              <a:t>游戏进程</a:t>
            </a:r>
            <a:endParaRPr lang="zh-CN" altLang="en-US" sz="1200" dirty="0"/>
          </a:p>
        </p:txBody>
      </p:sp>
      <p:sp>
        <p:nvSpPr>
          <p:cNvPr id="12" name="圆角矩形 11"/>
          <p:cNvSpPr/>
          <p:nvPr/>
        </p:nvSpPr>
        <p:spPr>
          <a:xfrm>
            <a:off x="3809994" y="3743325"/>
            <a:ext cx="1266832" cy="638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部署终端</a:t>
            </a:r>
            <a:endParaRPr lang="zh-CN" altLang="en-US" dirty="0"/>
          </a:p>
        </p:txBody>
      </p:sp>
      <p:sp>
        <p:nvSpPr>
          <p:cNvPr id="13" name="圆角矩形 12"/>
          <p:cNvSpPr/>
          <p:nvPr/>
        </p:nvSpPr>
        <p:spPr>
          <a:xfrm>
            <a:off x="6286494" y="3743325"/>
            <a:ext cx="1266832" cy="638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部署终端</a:t>
            </a:r>
            <a:endParaRPr lang="zh-CN" altLang="en-US" dirty="0"/>
          </a:p>
        </p:txBody>
      </p:sp>
      <p:sp>
        <p:nvSpPr>
          <p:cNvPr id="14" name="圆角矩形 13"/>
          <p:cNvSpPr/>
          <p:nvPr/>
        </p:nvSpPr>
        <p:spPr>
          <a:xfrm>
            <a:off x="8467719" y="3743325"/>
            <a:ext cx="1266832" cy="6381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a:t>部署终端</a:t>
            </a:r>
            <a:endParaRPr lang="zh-CN" altLang="en-US" dirty="0"/>
          </a:p>
        </p:txBody>
      </p:sp>
      <p:sp>
        <p:nvSpPr>
          <p:cNvPr id="15" name="圆角矩形 14"/>
          <p:cNvSpPr/>
          <p:nvPr/>
        </p:nvSpPr>
        <p:spPr>
          <a:xfrm>
            <a:off x="1514470" y="5534023"/>
            <a:ext cx="904880" cy="3524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游戏进程</a:t>
            </a:r>
          </a:p>
        </p:txBody>
      </p:sp>
      <p:sp>
        <p:nvSpPr>
          <p:cNvPr id="16" name="圆角矩形 15"/>
          <p:cNvSpPr/>
          <p:nvPr/>
        </p:nvSpPr>
        <p:spPr>
          <a:xfrm>
            <a:off x="2724148" y="5534023"/>
            <a:ext cx="904880" cy="3524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游戏进程</a:t>
            </a:r>
          </a:p>
        </p:txBody>
      </p:sp>
      <p:sp>
        <p:nvSpPr>
          <p:cNvPr id="17" name="圆角矩形 16"/>
          <p:cNvSpPr/>
          <p:nvPr/>
        </p:nvSpPr>
        <p:spPr>
          <a:xfrm>
            <a:off x="3809994" y="5567359"/>
            <a:ext cx="904880" cy="35242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dirty="0"/>
              <a:t>游戏进程</a:t>
            </a:r>
          </a:p>
        </p:txBody>
      </p:sp>
      <p:cxnSp>
        <p:nvCxnSpPr>
          <p:cNvPr id="19" name="直接箭头连接符 18"/>
          <p:cNvCxnSpPr>
            <a:stCxn id="4" idx="2"/>
            <a:endCxn id="5" idx="0"/>
          </p:cNvCxnSpPr>
          <p:nvPr/>
        </p:nvCxnSpPr>
        <p:spPr>
          <a:xfrm flipH="1">
            <a:off x="5614983" y="1333500"/>
            <a:ext cx="2" cy="56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0"/>
            <a:endCxn id="5" idx="2"/>
          </p:cNvCxnSpPr>
          <p:nvPr/>
        </p:nvCxnSpPr>
        <p:spPr>
          <a:xfrm flipV="1">
            <a:off x="1966910" y="2781300"/>
            <a:ext cx="3648073" cy="962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0"/>
            <a:endCxn id="5" idx="2"/>
          </p:cNvCxnSpPr>
          <p:nvPr/>
        </p:nvCxnSpPr>
        <p:spPr>
          <a:xfrm flipV="1">
            <a:off x="4443410" y="2781300"/>
            <a:ext cx="1171573" cy="962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0"/>
            <a:endCxn id="5" idx="2"/>
          </p:cNvCxnSpPr>
          <p:nvPr/>
        </p:nvCxnSpPr>
        <p:spPr>
          <a:xfrm flipH="1" flipV="1">
            <a:off x="5614983" y="2781300"/>
            <a:ext cx="1304927" cy="962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4" idx="0"/>
            <a:endCxn id="5" idx="2"/>
          </p:cNvCxnSpPr>
          <p:nvPr/>
        </p:nvCxnSpPr>
        <p:spPr>
          <a:xfrm flipH="1" flipV="1">
            <a:off x="5614983" y="2781300"/>
            <a:ext cx="3486152" cy="962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0"/>
            <a:endCxn id="6" idx="2"/>
          </p:cNvCxnSpPr>
          <p:nvPr/>
        </p:nvCxnSpPr>
        <p:spPr>
          <a:xfrm flipV="1">
            <a:off x="757232" y="4381501"/>
            <a:ext cx="1209678" cy="115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5" idx="0"/>
            <a:endCxn id="6" idx="2"/>
          </p:cNvCxnSpPr>
          <p:nvPr/>
        </p:nvCxnSpPr>
        <p:spPr>
          <a:xfrm flipV="1">
            <a:off x="1966910" y="4381501"/>
            <a:ext cx="0" cy="115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6" idx="0"/>
          </p:cNvCxnSpPr>
          <p:nvPr/>
        </p:nvCxnSpPr>
        <p:spPr>
          <a:xfrm flipH="1" flipV="1">
            <a:off x="1966910" y="4381501"/>
            <a:ext cx="1209678" cy="1152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7" idx="0"/>
            <a:endCxn id="6" idx="2"/>
          </p:cNvCxnSpPr>
          <p:nvPr/>
        </p:nvCxnSpPr>
        <p:spPr>
          <a:xfrm flipH="1" flipV="1">
            <a:off x="1966910" y="4381501"/>
            <a:ext cx="2295524" cy="118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692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txBox="1">
            <a:spLocks/>
          </p:cNvSpPr>
          <p:nvPr/>
        </p:nvSpPr>
        <p:spPr>
          <a:xfrm>
            <a:off x="647700" y="1110481"/>
            <a:ext cx="10515600" cy="5747519"/>
          </a:xfrm>
          <a:prstGeom prst="rect">
            <a:avLst/>
          </a:prstGeom>
        </p:spPr>
        <p:txBody>
          <a:bodyPr vert="horz" lIns="101600" tIns="38100" rIns="76200" bIns="38100" rtlCol="0">
            <a:norm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mn-lt"/>
                <a:ea typeface="+mn-ea"/>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mn-lt"/>
                <a:ea typeface="+mn-ea"/>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800100" lvl="1" indent="-342900">
              <a:buFont typeface="Arial" panose="020B0604020202020204" pitchFamily="34" charset="0"/>
              <a:buChar char="•"/>
            </a:pPr>
            <a:r>
              <a:rPr lang="zh-CN" altLang="en-US" dirty="0" smtClean="0">
                <a:solidFill>
                  <a:schemeClr val="tx1">
                    <a:lumMod val="65000"/>
                    <a:lumOff val="35000"/>
                  </a:schemeClr>
                </a:solidFill>
                <a:latin typeface="+mn-ea"/>
              </a:rPr>
              <a:t>自动获取</a:t>
            </a:r>
            <a:r>
              <a:rPr lang="en-US" altLang="zh-CN" dirty="0" err="1" smtClean="0">
                <a:solidFill>
                  <a:schemeClr val="tx1">
                    <a:lumMod val="65000"/>
                    <a:lumOff val="35000"/>
                  </a:schemeClr>
                </a:solidFill>
                <a:latin typeface="+mn-ea"/>
              </a:rPr>
              <a:t>ip</a:t>
            </a:r>
            <a:r>
              <a:rPr lang="zh-CN" altLang="en-US" dirty="0" smtClean="0">
                <a:solidFill>
                  <a:schemeClr val="tx1">
                    <a:lumMod val="65000"/>
                    <a:lumOff val="35000"/>
                  </a:schemeClr>
                </a:solidFill>
                <a:latin typeface="+mn-ea"/>
              </a:rPr>
              <a:t>和计算</a:t>
            </a:r>
            <a:r>
              <a:rPr lang="en-US" altLang="zh-CN" dirty="0" smtClean="0">
                <a:solidFill>
                  <a:schemeClr val="tx1">
                    <a:lumMod val="65000"/>
                    <a:lumOff val="35000"/>
                  </a:schemeClr>
                </a:solidFill>
                <a:latin typeface="+mn-ea"/>
              </a:rPr>
              <a:t>port</a:t>
            </a:r>
          </a:p>
          <a:p>
            <a:pPr marL="800100" lvl="1" indent="-342900">
              <a:buFont typeface="Arial" panose="020B0604020202020204" pitchFamily="34" charset="0"/>
              <a:buChar char="•"/>
            </a:pPr>
            <a:r>
              <a:rPr lang="zh-CN" altLang="en-US" dirty="0" smtClean="0">
                <a:solidFill>
                  <a:schemeClr val="tx1">
                    <a:lumMod val="65000"/>
                    <a:lumOff val="35000"/>
                  </a:schemeClr>
                </a:solidFill>
                <a:latin typeface="+mn-ea"/>
              </a:rPr>
              <a:t>通用的</a:t>
            </a:r>
            <a:r>
              <a:rPr lang="en-US" altLang="zh-CN" dirty="0" smtClean="0">
                <a:solidFill>
                  <a:schemeClr val="tx1">
                    <a:lumMod val="65000"/>
                    <a:lumOff val="35000"/>
                  </a:schemeClr>
                </a:solidFill>
                <a:latin typeface="+mn-ea"/>
              </a:rPr>
              <a:t>bus</a:t>
            </a:r>
            <a:r>
              <a:rPr lang="zh-CN" altLang="en-US" dirty="0" smtClean="0">
                <a:solidFill>
                  <a:schemeClr val="tx1">
                    <a:lumMod val="65000"/>
                    <a:lumOff val="35000"/>
                  </a:schemeClr>
                </a:solidFill>
                <a:latin typeface="+mn-ea"/>
              </a:rPr>
              <a:t>连接关系</a:t>
            </a:r>
            <a:endParaRPr lang="en-US" altLang="zh-CN" dirty="0">
              <a:latin typeface="+mn-ea"/>
            </a:endParaRPr>
          </a:p>
          <a:p>
            <a:pPr marL="800100" lvl="1" indent="-342900">
              <a:buFont typeface="Arial" panose="020B0604020202020204" pitchFamily="34" charset="0"/>
              <a:buChar char="•"/>
            </a:pPr>
            <a:r>
              <a:rPr lang="zh-CN" altLang="en-US" dirty="0" smtClean="0">
                <a:solidFill>
                  <a:schemeClr val="tx1">
                    <a:lumMod val="65000"/>
                    <a:lumOff val="35000"/>
                  </a:schemeClr>
                </a:solidFill>
                <a:latin typeface="+mn-ea"/>
              </a:rPr>
              <a:t>服务器自动注册和发现能力</a:t>
            </a:r>
            <a:endParaRPr lang="en-US" altLang="zh-CN" dirty="0" smtClean="0">
              <a:solidFill>
                <a:schemeClr val="tx1">
                  <a:lumMod val="65000"/>
                  <a:lumOff val="35000"/>
                </a:schemeClr>
              </a:solidFill>
              <a:latin typeface="+mn-ea"/>
            </a:endParaRPr>
          </a:p>
        </p:txBody>
      </p:sp>
      <p:sp>
        <p:nvSpPr>
          <p:cNvPr id="24" name="文本框 23"/>
          <p:cNvSpPr txBox="1"/>
          <p:nvPr>
            <p:custDataLst>
              <p:tags r:id="rId1"/>
            </p:custDataLst>
          </p:nvPr>
        </p:nvSpPr>
        <p:spPr>
          <a:xfrm>
            <a:off x="669600" y="462480"/>
            <a:ext cx="10854000" cy="648000"/>
          </a:xfrm>
          <a:prstGeom prst="rect">
            <a:avLst/>
          </a:prstGeom>
        </p:spPr>
        <p:txBody>
          <a:bodyPr vert="horz" lIns="101600" tIns="38100" rIns="76200" bIns="38100" rtlCol="0" anchor="ctr" anchorCtr="0">
            <a:noAutofit/>
          </a:bodyPr>
          <a:lstStyle>
            <a:defPPr>
              <a:defRPr lang="zh-CN"/>
            </a:defPPr>
            <a:lvl1pPr marR="0" fontAlgn="auto">
              <a:lnSpc>
                <a:spcPct val="100000"/>
              </a:lnSpc>
              <a:spcBef>
                <a:spcPct val="0"/>
              </a:spcBef>
              <a:buNone/>
              <a:defRPr kumimoji="0" lang="zh-CN" altLang="en-US" sz="2800" b="1" i="0" u="none" strike="noStrike" cap="none" spc="200" normalizeH="0" baseline="0" noProof="1" dirty="0">
                <a:uFillTx/>
                <a:latin typeface="+mj-lt"/>
                <a:ea typeface="+mj-ea"/>
                <a:cs typeface="+mj-cs"/>
                <a:sym typeface="+mn-ea"/>
              </a:defRPr>
            </a:lvl1pPr>
          </a:lstStyle>
          <a:p>
            <a:r>
              <a:rPr lang="zh-CN" altLang="en-US" dirty="0"/>
              <a:t>运</a:t>
            </a:r>
            <a:r>
              <a:rPr lang="zh-CN" altLang="en-US" dirty="0" smtClean="0"/>
              <a:t>维配置的优化</a:t>
            </a:r>
            <a:endParaRPr dirty="0">
              <a:sym typeface="+mn-ea"/>
            </a:endParaRPr>
          </a:p>
        </p:txBody>
      </p:sp>
      <p:pic>
        <p:nvPicPr>
          <p:cNvPr id="5" name="图片 4"/>
          <p:cNvPicPr>
            <a:picLocks noChangeAspect="1"/>
          </p:cNvPicPr>
          <p:nvPr/>
        </p:nvPicPr>
        <p:blipFill>
          <a:blip r:embed="rId3"/>
          <a:stretch>
            <a:fillRect/>
          </a:stretch>
        </p:blipFill>
        <p:spPr>
          <a:xfrm>
            <a:off x="952974" y="2835519"/>
            <a:ext cx="10390476" cy="3904762"/>
          </a:xfrm>
          <a:prstGeom prst="rect">
            <a:avLst/>
          </a:prstGeom>
        </p:spPr>
      </p:pic>
    </p:spTree>
    <p:extLst>
      <p:ext uri="{BB962C8B-B14F-4D97-AF65-F5344CB8AC3E}">
        <p14:creationId xmlns:p14="http://schemas.microsoft.com/office/powerpoint/2010/main" val="18443900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669930" y="2724402"/>
            <a:ext cx="10852237" cy="624845"/>
          </a:xfrm>
        </p:spPr>
        <p:txBody>
          <a:bodyPr/>
          <a:lstStyle/>
          <a:p>
            <a:r>
              <a:rPr lang="zh-CN" altLang="en-US" dirty="0" smtClean="0"/>
              <a:t>运营日志</a:t>
            </a:r>
            <a:endParaRPr lang="zh-CN" altLang="en-US" dirty="0"/>
          </a:p>
        </p:txBody>
      </p:sp>
      <p:sp>
        <p:nvSpPr>
          <p:cNvPr id="3" name="文本占位符 2"/>
          <p:cNvSpPr>
            <a:spLocks noGrp="1"/>
          </p:cNvSpPr>
          <p:nvPr>
            <p:ph type="body" idx="1"/>
            <p:custDataLst>
              <p:tags r:id="rId3"/>
            </p:custDataLst>
          </p:nvPr>
        </p:nvSpPr>
        <p:spPr>
          <a:xfrm>
            <a:off x="669925" y="3597279"/>
            <a:ext cx="10852237" cy="3135294"/>
          </a:xfrm>
        </p:spPr>
        <p:txBody>
          <a:bodyPr/>
          <a:lstStyle/>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接口统一</a:t>
            </a:r>
            <a:r>
              <a:rPr lang="en-US" altLang="zh-CN" dirty="0" smtClean="0"/>
              <a:t>, </a:t>
            </a:r>
            <a:r>
              <a:rPr lang="zh-CN" altLang="en-US" dirty="0" smtClean="0"/>
              <a:t>底层调用</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数据格式统一</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远程日志服务器集群</a:t>
            </a:r>
            <a:endParaRPr lang="zh-CN" altLang="en-US" dirty="0"/>
          </a:p>
        </p:txBody>
      </p:sp>
      <p:sp>
        <p:nvSpPr>
          <p:cNvPr id="2" name="文本框 1"/>
          <p:cNvSpPr txBox="1"/>
          <p:nvPr>
            <p:custDataLst>
              <p:tags r:id="rId4"/>
            </p:custDataLst>
          </p:nvPr>
        </p:nvSpPr>
        <p:spPr>
          <a:xfrm>
            <a:off x="669929" y="1003053"/>
            <a:ext cx="1293625" cy="1308831"/>
          </a:xfrm>
          <a:prstGeom prst="rect">
            <a:avLst/>
          </a:prstGeom>
        </p:spPr>
        <p:txBody>
          <a:bodyPr vert="horz" lIns="91440" tIns="45720" rIns="91440" bIns="45720" rtlCol="0" anchor="ctr">
            <a:normAutofit fontScale="97500" lnSpcReduction="10000"/>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dirty="0" smtClean="0">
                <a:solidFill>
                  <a:schemeClr val="bg1">
                    <a:lumMod val="85000"/>
                  </a:schemeClr>
                </a:solidFill>
              </a:rPr>
              <a:t>06</a:t>
            </a:r>
            <a:endParaRPr lang="en-US" altLang="zh-CN" sz="7200" b="1" dirty="0">
              <a:solidFill>
                <a:schemeClr val="bg1">
                  <a:lumMod val="85000"/>
                </a:schemeClr>
              </a:solidFill>
            </a:endParaRPr>
          </a:p>
        </p:txBody>
      </p:sp>
    </p:spTree>
    <p:custDataLst>
      <p:tags r:id="rId1"/>
    </p:custDataLst>
    <p:extLst>
      <p:ext uri="{BB962C8B-B14F-4D97-AF65-F5344CB8AC3E}">
        <p14:creationId xmlns:p14="http://schemas.microsoft.com/office/powerpoint/2010/main" val="747897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669930" y="2724402"/>
            <a:ext cx="10852237" cy="624845"/>
          </a:xfrm>
        </p:spPr>
        <p:txBody>
          <a:bodyPr/>
          <a:lstStyle/>
          <a:p>
            <a:r>
              <a:rPr lang="zh-CN" altLang="en-US" dirty="0" smtClean="0"/>
              <a:t>代码分享</a:t>
            </a:r>
            <a:endParaRPr lang="zh-CN" altLang="en-US" dirty="0"/>
          </a:p>
        </p:txBody>
      </p:sp>
      <p:sp>
        <p:nvSpPr>
          <p:cNvPr id="3" name="文本占位符 2"/>
          <p:cNvSpPr>
            <a:spLocks noGrp="1"/>
          </p:cNvSpPr>
          <p:nvPr>
            <p:ph type="body" idx="1"/>
            <p:custDataLst>
              <p:tags r:id="rId3"/>
            </p:custDataLst>
          </p:nvPr>
        </p:nvSpPr>
        <p:spPr>
          <a:xfrm>
            <a:off x="669925" y="3597279"/>
            <a:ext cx="10852237" cy="3135294"/>
          </a:xfrm>
        </p:spPr>
        <p:txBody>
          <a:bodyPr/>
          <a:lstStyle/>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框架</a:t>
            </a:r>
            <a:r>
              <a:rPr lang="en-US" altLang="zh-CN" dirty="0" smtClean="0"/>
              <a:t>:</a:t>
            </a:r>
            <a:r>
              <a:rPr lang="en-US" altLang="zh-CN" dirty="0"/>
              <a:t>https://</a:t>
            </a:r>
            <a:r>
              <a:rPr lang="en-US" altLang="zh-CN" dirty="0" smtClean="0"/>
              <a:t>github.com/lori227/</a:t>
            </a:r>
            <a:r>
              <a:rPr lang="en-US" altLang="zh-CN" dirty="0" err="1" smtClean="0"/>
              <a:t>KFrame</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示例项目</a:t>
            </a:r>
            <a:r>
              <a:rPr lang="en-US" altLang="zh-CN" dirty="0" smtClean="0"/>
              <a:t>:</a:t>
            </a:r>
            <a:r>
              <a:rPr lang="en-US" altLang="zh-CN" dirty="0"/>
              <a:t>https://</a:t>
            </a:r>
            <a:r>
              <a:rPr lang="en-US" altLang="zh-CN" dirty="0" smtClean="0"/>
              <a:t>github.com/lori227/Fighter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文档</a:t>
            </a:r>
            <a:r>
              <a:rPr lang="en-US" altLang="zh-CN" dirty="0" smtClean="0"/>
              <a:t>: </a:t>
            </a:r>
            <a:r>
              <a:rPr lang="en-US" altLang="zh-CN" dirty="0">
                <a:hlinkClick r:id="rId7"/>
              </a:rPr>
              <a:t>http://180.169.238.146:3000/#/docs/%E4%B8%8B%E8%BD%BD%E5%9C%B0%E5%9D%80</a:t>
            </a:r>
            <a:endParaRPr lang="en-US" altLang="zh-CN" dirty="0" smtClean="0"/>
          </a:p>
        </p:txBody>
      </p:sp>
      <p:sp>
        <p:nvSpPr>
          <p:cNvPr id="2" name="文本框 1"/>
          <p:cNvSpPr txBox="1"/>
          <p:nvPr>
            <p:custDataLst>
              <p:tags r:id="rId4"/>
            </p:custDataLst>
          </p:nvPr>
        </p:nvSpPr>
        <p:spPr>
          <a:xfrm>
            <a:off x="669929" y="1003053"/>
            <a:ext cx="1293625" cy="1308831"/>
          </a:xfrm>
          <a:prstGeom prst="rect">
            <a:avLst/>
          </a:prstGeom>
        </p:spPr>
        <p:txBody>
          <a:bodyPr vert="horz" lIns="91440" tIns="45720" rIns="91440" bIns="45720" rtlCol="0" anchor="ctr">
            <a:normAutofit fontScale="97500" lnSpcReduction="10000"/>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dirty="0" smtClean="0">
                <a:solidFill>
                  <a:schemeClr val="bg1">
                    <a:lumMod val="85000"/>
                  </a:schemeClr>
                </a:solidFill>
              </a:rPr>
              <a:t>07</a:t>
            </a:r>
            <a:endParaRPr lang="en-US" altLang="zh-CN" sz="7200" b="1" dirty="0">
              <a:solidFill>
                <a:schemeClr val="bg1">
                  <a:lumMod val="85000"/>
                </a:schemeClr>
              </a:solidFill>
            </a:endParaRPr>
          </a:p>
        </p:txBody>
      </p:sp>
    </p:spTree>
    <p:custDataLst>
      <p:tags r:id="rId1"/>
    </p:custDataLst>
    <p:extLst>
      <p:ext uri="{BB962C8B-B14F-4D97-AF65-F5344CB8AC3E}">
        <p14:creationId xmlns:p14="http://schemas.microsoft.com/office/powerpoint/2010/main" val="14453114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2"/>
            </p:custDataLst>
          </p:nvPr>
        </p:nvSpPr>
        <p:spPr/>
        <p:txBody>
          <a:bodyPr/>
          <a:lstStyle/>
          <a:p>
            <a:r>
              <a:rPr lang="zh-CN" altLang="en-US" dirty="0" smtClean="0"/>
              <a:t>谢谢</a:t>
            </a:r>
            <a:endParaRPr lang="zh-CN" altLang="en-US"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669930" y="2627298"/>
            <a:ext cx="10852237" cy="624845"/>
          </a:xfrm>
        </p:spPr>
        <p:txBody>
          <a:bodyPr/>
          <a:lstStyle/>
          <a:p>
            <a:r>
              <a:rPr lang="zh-CN" altLang="en-US" spc="120" dirty="0">
                <a:sym typeface="+mn-ea"/>
              </a:rPr>
              <a:t>设计目标</a:t>
            </a:r>
            <a:r>
              <a:rPr lang="en-US" altLang="zh-CN" spc="120" dirty="0">
                <a:sym typeface="+mn-ea"/>
              </a:rPr>
              <a:t/>
            </a:r>
            <a:br>
              <a:rPr lang="en-US" altLang="zh-CN" spc="120" dirty="0">
                <a:sym typeface="+mn-ea"/>
              </a:rPr>
            </a:br>
            <a:r>
              <a:rPr lang="en-US" altLang="zh-CN" dirty="0"/>
              <a:t/>
            </a:r>
            <a:br>
              <a:rPr lang="en-US" altLang="zh-CN" dirty="0"/>
            </a:br>
            <a:endParaRPr lang="zh-CN" altLang="en-US" dirty="0"/>
          </a:p>
        </p:txBody>
      </p:sp>
      <p:sp>
        <p:nvSpPr>
          <p:cNvPr id="3" name="文本占位符 2"/>
          <p:cNvSpPr>
            <a:spLocks noGrp="1"/>
          </p:cNvSpPr>
          <p:nvPr>
            <p:ph type="body" idx="1"/>
            <p:custDataLst>
              <p:tags r:id="rId3"/>
            </p:custDataLst>
          </p:nvPr>
        </p:nvSpPr>
        <p:spPr>
          <a:xfrm>
            <a:off x="669925" y="3524451"/>
            <a:ext cx="10852237" cy="3054374"/>
          </a:xfrm>
        </p:spPr>
        <p:txBody>
          <a:bodyPr/>
          <a:lstStyle/>
          <a:p>
            <a:r>
              <a:rPr lang="zh-CN" altLang="en-US" dirty="0" smtClean="0">
                <a:sym typeface="+mn-ea"/>
              </a:rPr>
              <a:t>开发一套各类型项目通用的游戏服务器终极解决方案</a:t>
            </a:r>
            <a:r>
              <a:rPr lang="en-US" altLang="zh-CN" dirty="0" smtClean="0">
                <a:sym typeface="+mn-ea"/>
              </a:rPr>
              <a:t>,</a:t>
            </a:r>
            <a:r>
              <a:rPr lang="zh-CN" altLang="en-US" dirty="0" smtClean="0">
                <a:sym typeface="+mn-ea"/>
              </a:rPr>
              <a:t>将游戏内的基础逻辑按模块划分封装成插件</a:t>
            </a:r>
            <a:r>
              <a:rPr lang="en-US" altLang="zh-CN" dirty="0" smtClean="0">
                <a:sym typeface="+mn-ea"/>
              </a:rPr>
              <a:t>(so/</a:t>
            </a:r>
            <a:r>
              <a:rPr lang="en-US" altLang="zh-CN" dirty="0" err="1" smtClean="0">
                <a:sym typeface="+mn-ea"/>
              </a:rPr>
              <a:t>dll</a:t>
            </a:r>
            <a:r>
              <a:rPr lang="en-US" altLang="zh-CN" dirty="0" smtClean="0">
                <a:sym typeface="+mn-ea"/>
              </a:rPr>
              <a:t>),</a:t>
            </a:r>
            <a:r>
              <a:rPr lang="zh-CN" altLang="en-US" dirty="0" smtClean="0">
                <a:sym typeface="+mn-ea"/>
              </a:rPr>
              <a:t>让后端只需专注项目特色的玩法逻辑设计</a:t>
            </a:r>
            <a:r>
              <a:rPr lang="en-US" altLang="zh-CN" dirty="0" smtClean="0">
                <a:sym typeface="+mn-ea"/>
              </a:rPr>
              <a:t>,</a:t>
            </a:r>
            <a:r>
              <a:rPr lang="zh-CN" altLang="en-US" dirty="0" smtClean="0"/>
              <a:t>达到快速开发的效果</a:t>
            </a:r>
            <a:r>
              <a:rPr lang="en-US" altLang="zh-CN" dirty="0" smtClean="0"/>
              <a:t>.</a:t>
            </a:r>
            <a:endParaRPr lang="en-US" altLang="zh-CN" dirty="0" smtClean="0">
              <a:sym typeface="+mn-ea"/>
            </a:endParaRPr>
          </a:p>
          <a:p>
            <a:pPr marL="285750" indent="-285750">
              <a:buFont typeface="Arial" panose="020B0604020202020204" pitchFamily="34" charset="0"/>
              <a:buChar char="•"/>
            </a:pPr>
            <a:r>
              <a:rPr lang="zh-CN" altLang="en-US" dirty="0"/>
              <a:t>高</a:t>
            </a:r>
            <a:r>
              <a:rPr lang="zh-CN" altLang="en-US" dirty="0" smtClean="0"/>
              <a:t>可用</a:t>
            </a:r>
            <a:endParaRPr lang="en-US" altLang="zh-CN" dirty="0" smtClean="0"/>
          </a:p>
          <a:p>
            <a:pPr marL="285750" indent="-285750">
              <a:buFont typeface="Arial" panose="020B0604020202020204" pitchFamily="34" charset="0"/>
              <a:buChar char="•"/>
            </a:pPr>
            <a:r>
              <a:rPr lang="zh-CN" altLang="en-US" dirty="0" smtClean="0"/>
              <a:t>高性能</a:t>
            </a:r>
            <a:endParaRPr lang="en-US" altLang="zh-CN" dirty="0" smtClean="0"/>
          </a:p>
          <a:p>
            <a:pPr marL="285750" indent="-285750">
              <a:buFont typeface="Arial" panose="020B0604020202020204" pitchFamily="34" charset="0"/>
              <a:buChar char="•"/>
            </a:pPr>
            <a:r>
              <a:rPr lang="zh-CN" altLang="en-US" dirty="0" smtClean="0"/>
              <a:t>水平扩展</a:t>
            </a:r>
            <a:endParaRPr lang="en-US" altLang="zh-CN" dirty="0" smtClean="0"/>
          </a:p>
          <a:p>
            <a:pPr marL="285750" indent="-285750">
              <a:buFont typeface="Arial" panose="020B0604020202020204" pitchFamily="34" charset="0"/>
              <a:buChar char="•"/>
            </a:pPr>
            <a:r>
              <a:rPr lang="zh-CN" altLang="en-US" dirty="0"/>
              <a:t>高</a:t>
            </a:r>
            <a:r>
              <a:rPr lang="zh-CN" altLang="en-US" dirty="0" smtClean="0"/>
              <a:t>开发效率</a:t>
            </a:r>
            <a:endParaRPr lang="en-US" altLang="zh-CN" dirty="0" smtClean="0"/>
          </a:p>
          <a:p>
            <a:pPr marL="285750" indent="-285750">
              <a:buFont typeface="Arial" panose="020B0604020202020204" pitchFamily="34" charset="0"/>
              <a:buChar char="•"/>
            </a:pPr>
            <a:r>
              <a:rPr lang="zh-CN" altLang="en-US" dirty="0" smtClean="0"/>
              <a:t>业务模块通用</a:t>
            </a:r>
            <a:endParaRPr lang="zh-CN" altLang="en-US" dirty="0"/>
          </a:p>
        </p:txBody>
      </p:sp>
      <p:sp>
        <p:nvSpPr>
          <p:cNvPr id="2" name="文本框 1"/>
          <p:cNvSpPr txBox="1"/>
          <p:nvPr>
            <p:custDataLst>
              <p:tags r:id="rId4"/>
            </p:custDataLst>
          </p:nvPr>
        </p:nvSpPr>
        <p:spPr>
          <a:xfrm>
            <a:off x="669929" y="1003053"/>
            <a:ext cx="1293625" cy="1308831"/>
          </a:xfrm>
          <a:prstGeom prst="rect">
            <a:avLst/>
          </a:prstGeom>
        </p:spPr>
        <p:txBody>
          <a:bodyPr vert="horz" lIns="91440" tIns="45720" rIns="91440" bIns="45720" rtlCol="0" anchor="ctr">
            <a:normAutofit lnSpcReduction="10000"/>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dirty="0">
                <a:solidFill>
                  <a:schemeClr val="bg1">
                    <a:lumMod val="85000"/>
                  </a:schemeClr>
                </a:solidFill>
              </a:rPr>
              <a:t>01</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669930" y="2724402"/>
            <a:ext cx="10852237" cy="624845"/>
          </a:xfrm>
        </p:spPr>
        <p:txBody>
          <a:bodyPr/>
          <a:lstStyle/>
          <a:p>
            <a:r>
              <a:rPr lang="en-US" altLang="zh-CN" dirty="0" smtClean="0">
                <a:sym typeface="+mn-ea"/>
              </a:rPr>
              <a:t>“</a:t>
            </a:r>
            <a:r>
              <a:rPr lang="zh-CN" altLang="en-US" dirty="0" smtClean="0">
                <a:sym typeface="+mn-ea"/>
              </a:rPr>
              <a:t>通用</a:t>
            </a:r>
            <a:r>
              <a:rPr lang="en-US" altLang="zh-CN" dirty="0" smtClean="0">
                <a:sym typeface="+mn-ea"/>
              </a:rPr>
              <a:t>”</a:t>
            </a:r>
            <a:r>
              <a:rPr lang="zh-CN" altLang="en-US" dirty="0" smtClean="0">
                <a:sym typeface="+mn-ea"/>
              </a:rPr>
              <a:t>的服务器架构</a:t>
            </a:r>
            <a:endParaRPr lang="zh-CN" altLang="en-US" dirty="0"/>
          </a:p>
        </p:txBody>
      </p:sp>
      <p:sp>
        <p:nvSpPr>
          <p:cNvPr id="3" name="文本占位符 2"/>
          <p:cNvSpPr>
            <a:spLocks noGrp="1"/>
          </p:cNvSpPr>
          <p:nvPr>
            <p:ph type="body" idx="1"/>
            <p:custDataLst>
              <p:tags r:id="rId3"/>
            </p:custDataLst>
          </p:nvPr>
        </p:nvSpPr>
        <p:spPr>
          <a:xfrm>
            <a:off x="669925" y="3597279"/>
            <a:ext cx="10852237" cy="3135294"/>
          </a:xfrm>
        </p:spPr>
        <p:txBody>
          <a:bodyPr/>
          <a:lstStyle/>
          <a:p>
            <a:r>
              <a:rPr lang="zh-CN" altLang="en-US" dirty="0" smtClean="0">
                <a:sym typeface="+mn-ea"/>
              </a:rPr>
              <a:t>目前服务器结构大致分为</a:t>
            </a:r>
            <a:r>
              <a:rPr lang="en-US" altLang="zh-CN" dirty="0" smtClean="0">
                <a:sym typeface="+mn-ea"/>
              </a:rPr>
              <a:t>3</a:t>
            </a:r>
            <a:r>
              <a:rPr lang="zh-CN" altLang="en-US" dirty="0" smtClean="0"/>
              <a:t>种</a:t>
            </a:r>
            <a:endParaRPr lang="en-US" altLang="zh-CN" dirty="0" smtClean="0"/>
          </a:p>
          <a:p>
            <a:pPr marL="285750" indent="-285750">
              <a:buFont typeface="Arial" panose="020B0604020202020204" pitchFamily="34" charset="0"/>
              <a:buChar char="•"/>
            </a:pPr>
            <a:r>
              <a:rPr lang="zh-CN" altLang="en-US" dirty="0"/>
              <a:t>分区分</a:t>
            </a:r>
            <a:r>
              <a:rPr lang="zh-CN" altLang="en-US" dirty="0" smtClean="0"/>
              <a:t>服</a:t>
            </a:r>
            <a:r>
              <a:rPr lang="en-US" altLang="zh-CN" dirty="0" smtClean="0"/>
              <a:t>(</a:t>
            </a:r>
            <a:r>
              <a:rPr lang="zh-CN" altLang="en-US" dirty="0" smtClean="0"/>
              <a:t>卡</a:t>
            </a:r>
            <a:r>
              <a:rPr lang="zh-CN" altLang="en-US" dirty="0" smtClean="0"/>
              <a:t>牌</a:t>
            </a:r>
            <a:r>
              <a:rPr lang="en-US" altLang="zh-CN" dirty="0" smtClean="0"/>
              <a:t>(</a:t>
            </a:r>
            <a:r>
              <a:rPr lang="zh-CN" altLang="en-US" dirty="0" smtClean="0"/>
              <a:t>少年三国志</a:t>
            </a:r>
            <a:r>
              <a:rPr lang="en-US" altLang="zh-CN" dirty="0" smtClean="0"/>
              <a:t>), MMORPG</a:t>
            </a:r>
            <a:r>
              <a:rPr lang="en-US" altLang="zh-CN" dirty="0" smtClean="0"/>
              <a:t>(</a:t>
            </a:r>
            <a:r>
              <a:rPr lang="zh-CN" altLang="en-US" dirty="0" smtClean="0"/>
              <a:t>盗墓笔记</a:t>
            </a:r>
            <a:r>
              <a:rPr lang="en-US" altLang="zh-CN" dirty="0" smtClean="0"/>
              <a:t>)</a:t>
            </a:r>
            <a:r>
              <a:rPr lang="en-US" altLang="zh-CN" dirty="0" smtClean="0"/>
              <a:t>)</a:t>
            </a:r>
            <a:endParaRPr lang="en-US" altLang="zh-CN" dirty="0" smtClean="0"/>
          </a:p>
          <a:p>
            <a:pPr marL="285750" indent="-285750">
              <a:buFont typeface="Arial" panose="020B0604020202020204" pitchFamily="34" charset="0"/>
              <a:buChar char="•"/>
            </a:pPr>
            <a:r>
              <a:rPr lang="zh-CN" altLang="en-US" dirty="0" smtClean="0"/>
              <a:t>全区全服</a:t>
            </a:r>
            <a:r>
              <a:rPr lang="en-US" altLang="zh-CN" dirty="0" smtClean="0"/>
              <a:t>(</a:t>
            </a:r>
            <a:r>
              <a:rPr lang="zh-CN" altLang="en-US" dirty="0" smtClean="0"/>
              <a:t>开房间模式</a:t>
            </a:r>
            <a:r>
              <a:rPr lang="en-US" altLang="zh-CN" dirty="0" smtClean="0"/>
              <a:t>(</a:t>
            </a:r>
            <a:r>
              <a:rPr lang="zh-CN" altLang="en-US" dirty="0" smtClean="0"/>
              <a:t>荒野乱斗</a:t>
            </a:r>
            <a:r>
              <a:rPr lang="en-US" altLang="zh-CN" dirty="0" smtClean="0"/>
              <a:t>), </a:t>
            </a:r>
            <a:r>
              <a:rPr lang="en-US" altLang="zh-CN" dirty="0"/>
              <a:t>SNS</a:t>
            </a:r>
            <a:r>
              <a:rPr lang="zh-CN" altLang="en-US" dirty="0" smtClean="0"/>
              <a:t>类型</a:t>
            </a:r>
            <a:r>
              <a:rPr lang="en-US" altLang="zh-CN" dirty="0" smtClean="0"/>
              <a:t>)</a:t>
            </a:r>
          </a:p>
          <a:p>
            <a:pPr marL="285750" indent="-285750">
              <a:buFont typeface="Arial" panose="020B0604020202020204" pitchFamily="34" charset="0"/>
              <a:buChar char="•"/>
            </a:pPr>
            <a:r>
              <a:rPr lang="zh-CN" altLang="en-US" dirty="0" smtClean="0"/>
              <a:t>全区分服</a:t>
            </a:r>
            <a:r>
              <a:rPr lang="en-US" altLang="zh-CN" dirty="0" smtClean="0"/>
              <a:t>(</a:t>
            </a:r>
            <a:r>
              <a:rPr lang="zh-CN" altLang="en-US" dirty="0" smtClean="0"/>
              <a:t>开房间模式</a:t>
            </a:r>
            <a:r>
              <a:rPr lang="en-US" altLang="zh-CN" dirty="0" smtClean="0"/>
              <a:t>(</a:t>
            </a:r>
            <a:r>
              <a:rPr lang="zh-CN" altLang="en-US" dirty="0"/>
              <a:t>王者</a:t>
            </a:r>
            <a:r>
              <a:rPr lang="zh-CN" altLang="en-US" dirty="0" smtClean="0"/>
              <a:t>荣耀</a:t>
            </a:r>
            <a:r>
              <a:rPr lang="en-US" altLang="zh-CN" dirty="0" smtClean="0"/>
              <a:t>)</a:t>
            </a:r>
            <a:r>
              <a:rPr lang="zh-CN" altLang="en-US" dirty="0" smtClean="0"/>
              <a:t>，卡牌</a:t>
            </a:r>
            <a:r>
              <a:rPr lang="en-US" altLang="zh-CN" dirty="0" smtClean="0"/>
              <a:t>(</a:t>
            </a:r>
            <a:r>
              <a:rPr lang="zh-CN" altLang="en-US" dirty="0" smtClean="0"/>
              <a:t>山海镜花</a:t>
            </a:r>
            <a:r>
              <a:rPr lang="en-US" altLang="zh-CN" dirty="0" smtClean="0"/>
              <a:t>))</a:t>
            </a:r>
            <a:endParaRPr lang="zh-CN" altLang="en-US" dirty="0"/>
          </a:p>
        </p:txBody>
      </p:sp>
      <p:sp>
        <p:nvSpPr>
          <p:cNvPr id="2" name="文本框 1"/>
          <p:cNvSpPr txBox="1"/>
          <p:nvPr>
            <p:custDataLst>
              <p:tags r:id="rId4"/>
            </p:custDataLst>
          </p:nvPr>
        </p:nvSpPr>
        <p:spPr>
          <a:xfrm>
            <a:off x="669929" y="1003053"/>
            <a:ext cx="1293625" cy="1308831"/>
          </a:xfrm>
          <a:prstGeom prst="rect">
            <a:avLst/>
          </a:prstGeom>
        </p:spPr>
        <p:txBody>
          <a:bodyPr vert="horz" lIns="91440" tIns="45720" rIns="91440" bIns="45720" rtlCol="0" anchor="ctr">
            <a:normAutofit fontScale="97500" lnSpcReduction="10000"/>
          </a:bodyPr>
          <a:lstStyle>
            <a:lvl1pPr marL="228600" indent="-228600">
              <a:lnSpc>
                <a:spcPct val="120000"/>
              </a:lnSpc>
              <a:spcBef>
                <a:spcPts val="1000"/>
              </a:spcBef>
              <a:buSzPct val="75000"/>
              <a:buFont typeface="Arial" panose="020B0604020202020204" pitchFamily="34" charset="0"/>
              <a:buChar char="•"/>
              <a:defRPr sz="2000">
                <a:solidFill>
                  <a:schemeClr val="tx1">
                    <a:lumMod val="85000"/>
                    <a:lumOff val="15000"/>
                  </a:schemeClr>
                </a:solidFill>
              </a:defRPr>
            </a:lvl1pPr>
            <a:lvl2pPr marL="575945" indent="-228600" fontAlgn="auto">
              <a:lnSpc>
                <a:spcPct val="120000"/>
              </a:lnSpc>
              <a:spcBef>
                <a:spcPts val="500"/>
              </a:spcBef>
              <a:buSzPct val="75000"/>
              <a:buFont typeface="Arial" panose="020B0604020202020204" pitchFamily="34" charset="0"/>
              <a:buChar char="•"/>
              <a:defRPr>
                <a:solidFill>
                  <a:schemeClr val="tx1">
                    <a:lumMod val="75000"/>
                    <a:lumOff val="25000"/>
                  </a:schemeClr>
                </a:solidFill>
                <a:latin typeface="微软雅黑" panose="020B0503020204020204" charset="-122"/>
                <a:ea typeface="微软雅黑" panose="020B0503020204020204" charset="-122"/>
              </a:defRPr>
            </a:lvl2pPr>
            <a:lvl3pPr marL="1007745" indent="-228600" fontAlgn="auto">
              <a:lnSpc>
                <a:spcPct val="120000"/>
              </a:lnSpc>
              <a:spcBef>
                <a:spcPts val="500"/>
              </a:spcBef>
              <a:buSzPct val="75000"/>
              <a:buFont typeface="Arial" panose="020B0604020202020204" pitchFamily="34" charset="0"/>
              <a:buChar char="‒"/>
              <a:defRPr sz="1600">
                <a:solidFill>
                  <a:schemeClr val="tx1">
                    <a:lumMod val="65000"/>
                    <a:lumOff val="35000"/>
                  </a:schemeClr>
                </a:solidFill>
                <a:latin typeface="微软雅黑" panose="020B0503020204020204" charset="-122"/>
                <a:ea typeface="微软雅黑" panose="020B0503020204020204" charset="-122"/>
              </a:defRPr>
            </a:lvl3pPr>
            <a:lvl4pPr marL="1511935" indent="-228600" fontAlgn="auto">
              <a:lnSpc>
                <a:spcPct val="10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4pPr>
            <a:lvl5pPr marL="1943735" indent="-228600" fontAlgn="auto">
              <a:lnSpc>
                <a:spcPct val="90000"/>
              </a:lnSpc>
              <a:spcBef>
                <a:spcPts val="500"/>
              </a:spcBef>
              <a:buSzPct val="75000"/>
              <a:buFont typeface="Arial" panose="020B0604020202020204" pitchFamily="34" charset="0"/>
              <a:buChar char="˃"/>
              <a:defRPr sz="1400">
                <a:solidFill>
                  <a:schemeClr val="tx1">
                    <a:lumMod val="50000"/>
                    <a:lumOff val="50000"/>
                  </a:schemeClr>
                </a:solidFill>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7200" b="1" dirty="0">
                <a:solidFill>
                  <a:schemeClr val="bg1">
                    <a:lumMod val="85000"/>
                  </a:schemeClr>
                </a:solidFill>
              </a:rPr>
              <a:t>02</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86116"/>
            <a:ext cx="12136033" cy="6671883"/>
          </a:xfrm>
          <a:prstGeom prst="rect">
            <a:avLst/>
          </a:prstGeom>
        </p:spPr>
      </p:pic>
      <p:cxnSp>
        <p:nvCxnSpPr>
          <p:cNvPr id="11" name="直接箭头连接符 10"/>
          <p:cNvCxnSpPr/>
          <p:nvPr/>
        </p:nvCxnSpPr>
        <p:spPr>
          <a:xfrm flipH="1">
            <a:off x="5406013" y="4682532"/>
            <a:ext cx="66200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flipH="1">
            <a:off x="1286191" y="4935416"/>
            <a:ext cx="66200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2019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86116"/>
            <a:ext cx="12136033" cy="6671883"/>
          </a:xfrm>
          <a:prstGeom prst="rect">
            <a:avLst/>
          </a:prstGeom>
        </p:spPr>
      </p:pic>
      <p:sp>
        <p:nvSpPr>
          <p:cNvPr id="2" name="椭圆 1"/>
          <p:cNvSpPr/>
          <p:nvPr/>
        </p:nvSpPr>
        <p:spPr>
          <a:xfrm>
            <a:off x="492370" y="2964264"/>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a:t>
            </a:r>
            <a:endParaRPr lang="zh-CN" altLang="en-US" dirty="0"/>
          </a:p>
        </p:txBody>
      </p:sp>
      <p:sp>
        <p:nvSpPr>
          <p:cNvPr id="5" name="椭圆 4"/>
          <p:cNvSpPr/>
          <p:nvPr/>
        </p:nvSpPr>
        <p:spPr>
          <a:xfrm>
            <a:off x="1455338" y="4355123"/>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2</a:t>
            </a:r>
            <a:endParaRPr lang="zh-CN" altLang="en-US" dirty="0"/>
          </a:p>
        </p:txBody>
      </p:sp>
      <p:sp>
        <p:nvSpPr>
          <p:cNvPr id="6" name="椭圆 5"/>
          <p:cNvSpPr/>
          <p:nvPr/>
        </p:nvSpPr>
        <p:spPr>
          <a:xfrm>
            <a:off x="3454960" y="2562330"/>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3</a:t>
            </a:r>
            <a:endParaRPr lang="zh-CN" altLang="en-US" dirty="0"/>
          </a:p>
        </p:txBody>
      </p:sp>
      <p:sp>
        <p:nvSpPr>
          <p:cNvPr id="7" name="椭圆 6"/>
          <p:cNvSpPr/>
          <p:nvPr/>
        </p:nvSpPr>
        <p:spPr>
          <a:xfrm>
            <a:off x="5536047" y="3856055"/>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4</a:t>
            </a:r>
            <a:endParaRPr lang="zh-CN" altLang="en-US" dirty="0"/>
          </a:p>
        </p:txBody>
      </p:sp>
      <p:sp>
        <p:nvSpPr>
          <p:cNvPr id="8" name="椭圆 7"/>
          <p:cNvSpPr/>
          <p:nvPr/>
        </p:nvSpPr>
        <p:spPr>
          <a:xfrm>
            <a:off x="10592639" y="3953189"/>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5</a:t>
            </a:r>
            <a:endParaRPr lang="zh-CN" altLang="en-US" dirty="0"/>
          </a:p>
        </p:txBody>
      </p:sp>
      <p:sp>
        <p:nvSpPr>
          <p:cNvPr id="9" name="椭圆 8"/>
          <p:cNvSpPr/>
          <p:nvPr/>
        </p:nvSpPr>
        <p:spPr>
          <a:xfrm>
            <a:off x="8708572" y="4062884"/>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6</a:t>
            </a:r>
            <a:endParaRPr lang="zh-CN" altLang="en-US" dirty="0"/>
          </a:p>
        </p:txBody>
      </p:sp>
      <p:sp>
        <p:nvSpPr>
          <p:cNvPr id="10" name="椭圆 9"/>
          <p:cNvSpPr/>
          <p:nvPr/>
        </p:nvSpPr>
        <p:spPr>
          <a:xfrm>
            <a:off x="5536047" y="4757057"/>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7</a:t>
            </a:r>
            <a:endParaRPr lang="zh-CN" altLang="en-US" dirty="0"/>
          </a:p>
        </p:txBody>
      </p:sp>
      <p:cxnSp>
        <p:nvCxnSpPr>
          <p:cNvPr id="11" name="直接箭头连接符 10"/>
          <p:cNvCxnSpPr/>
          <p:nvPr/>
        </p:nvCxnSpPr>
        <p:spPr>
          <a:xfrm flipH="1">
            <a:off x="5406013" y="4682532"/>
            <a:ext cx="66200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flipH="1">
            <a:off x="1286191" y="4935416"/>
            <a:ext cx="66200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椭圆 12"/>
          <p:cNvSpPr/>
          <p:nvPr/>
        </p:nvSpPr>
        <p:spPr>
          <a:xfrm>
            <a:off x="1455338" y="4958024"/>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8</a:t>
            </a:r>
            <a:endParaRPr lang="zh-CN" altLang="en-US" dirty="0"/>
          </a:p>
        </p:txBody>
      </p:sp>
      <p:sp>
        <p:nvSpPr>
          <p:cNvPr id="15" name="椭圆 14"/>
          <p:cNvSpPr/>
          <p:nvPr/>
        </p:nvSpPr>
        <p:spPr>
          <a:xfrm>
            <a:off x="10544072" y="3311828"/>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5</a:t>
            </a:r>
            <a:endParaRPr lang="zh-CN" altLang="en-US" dirty="0"/>
          </a:p>
        </p:txBody>
      </p:sp>
      <p:sp>
        <p:nvSpPr>
          <p:cNvPr id="16" name="椭圆 15"/>
          <p:cNvSpPr/>
          <p:nvPr/>
        </p:nvSpPr>
        <p:spPr>
          <a:xfrm>
            <a:off x="5867048" y="1479622"/>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5</a:t>
            </a:r>
            <a:endParaRPr lang="zh-CN" altLang="en-US" dirty="0"/>
          </a:p>
        </p:txBody>
      </p:sp>
      <p:sp>
        <p:nvSpPr>
          <p:cNvPr id="17" name="椭圆 16"/>
          <p:cNvSpPr/>
          <p:nvPr/>
        </p:nvSpPr>
        <p:spPr>
          <a:xfrm>
            <a:off x="10544072" y="2670468"/>
            <a:ext cx="401934" cy="40193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5</a:t>
            </a:r>
            <a:endParaRPr lang="zh-CN" altLang="en-US" dirty="0"/>
          </a:p>
        </p:txBody>
      </p:sp>
    </p:spTree>
    <p:extLst>
      <p:ext uri="{BB962C8B-B14F-4D97-AF65-F5344CB8AC3E}">
        <p14:creationId xmlns:p14="http://schemas.microsoft.com/office/powerpoint/2010/main" val="336345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3"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86116"/>
            <a:ext cx="12136033" cy="6671883"/>
          </a:xfrm>
          <a:prstGeom prst="rect">
            <a:avLst/>
          </a:prstGeom>
        </p:spPr>
      </p:pic>
      <p:sp>
        <p:nvSpPr>
          <p:cNvPr id="3" name="圆角矩形 2"/>
          <p:cNvSpPr/>
          <p:nvPr/>
        </p:nvSpPr>
        <p:spPr>
          <a:xfrm>
            <a:off x="733646" y="4912242"/>
            <a:ext cx="1180214" cy="606056"/>
          </a:xfrm>
          <a:prstGeom prst="roundRect">
            <a:avLst/>
          </a:prstGeom>
          <a:solidFill>
            <a:srgbClr val="FF8D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r>
              <a:rPr lang="zh-CN" altLang="en-US" sz="1600" dirty="0" smtClean="0"/>
              <a:t>添加好友的请求</a:t>
            </a:r>
            <a:endParaRPr lang="zh-CN" altLang="en-US" sz="1600" dirty="0"/>
          </a:p>
        </p:txBody>
      </p:sp>
      <p:sp>
        <p:nvSpPr>
          <p:cNvPr id="14" name="椭圆 13"/>
          <p:cNvSpPr/>
          <p:nvPr/>
        </p:nvSpPr>
        <p:spPr>
          <a:xfrm>
            <a:off x="3668232" y="4433777"/>
            <a:ext cx="999460" cy="47846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Relation Client</a:t>
            </a:r>
            <a:endParaRPr lang="zh-CN" altLang="en-US" sz="1000" dirty="0">
              <a:solidFill>
                <a:schemeClr val="tx1"/>
              </a:solidFill>
            </a:endParaRPr>
          </a:p>
        </p:txBody>
      </p:sp>
      <p:sp>
        <p:nvSpPr>
          <p:cNvPr id="18" name="圆角矩形标注 17"/>
          <p:cNvSpPr/>
          <p:nvPr/>
        </p:nvSpPr>
        <p:spPr>
          <a:xfrm>
            <a:off x="4869712" y="4646428"/>
            <a:ext cx="1679944" cy="1169581"/>
          </a:xfrm>
          <a:prstGeom prst="wedgeRoundRectCallout">
            <a:avLst>
              <a:gd name="adj1" fmla="val -72099"/>
              <a:gd name="adj2" fmla="val -45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根据自己的好友列表做初步判断</a:t>
            </a:r>
            <a:endParaRPr lang="zh-CN" altLang="en-US" dirty="0"/>
          </a:p>
        </p:txBody>
      </p:sp>
      <p:sp>
        <p:nvSpPr>
          <p:cNvPr id="19" name="圆角矩形 18"/>
          <p:cNvSpPr/>
          <p:nvPr/>
        </p:nvSpPr>
        <p:spPr>
          <a:xfrm>
            <a:off x="8055196" y="3094075"/>
            <a:ext cx="1499190" cy="606056"/>
          </a:xfrm>
          <a:prstGeom prst="roundRect">
            <a:avLst/>
          </a:prstGeom>
          <a:solidFill>
            <a:srgbClr val="FF8D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a:t>
            </a:r>
            <a:r>
              <a:rPr lang="zh-CN" altLang="en-US" sz="1600" dirty="0"/>
              <a:t>将请求发送给</a:t>
            </a:r>
            <a:r>
              <a:rPr lang="en-US" altLang="zh-CN" sz="1600" dirty="0"/>
              <a:t>Shard</a:t>
            </a:r>
            <a:r>
              <a:rPr lang="zh-CN" altLang="en-US" sz="1600" dirty="0" smtClean="0"/>
              <a:t>处理</a:t>
            </a:r>
            <a:endParaRPr lang="zh-CN" altLang="en-US" sz="1600" dirty="0"/>
          </a:p>
        </p:txBody>
      </p:sp>
      <p:sp>
        <p:nvSpPr>
          <p:cNvPr id="20" name="圆角矩形标注 19"/>
          <p:cNvSpPr/>
          <p:nvPr/>
        </p:nvSpPr>
        <p:spPr>
          <a:xfrm>
            <a:off x="9835116" y="2020185"/>
            <a:ext cx="2020186" cy="1501871"/>
          </a:xfrm>
          <a:prstGeom prst="wedgeRoundRectCallout">
            <a:avLst>
              <a:gd name="adj1" fmla="val -27482"/>
              <a:gd name="adj2" fmla="val 83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根据数据库数据判断是否能加好友</a:t>
            </a:r>
            <a:r>
              <a:rPr lang="en-US" altLang="zh-CN" dirty="0"/>
              <a:t>, </a:t>
            </a:r>
            <a:r>
              <a:rPr lang="zh-CN" altLang="en-US" dirty="0"/>
              <a:t>能加发送一个邀请到</a:t>
            </a:r>
            <a:r>
              <a:rPr lang="en-US" altLang="zh-CN" dirty="0"/>
              <a:t>Client</a:t>
            </a:r>
            <a:endParaRPr lang="zh-CN" altLang="en-US" dirty="0"/>
          </a:p>
        </p:txBody>
      </p:sp>
      <p:cxnSp>
        <p:nvCxnSpPr>
          <p:cNvPr id="21" name="直接箭头连接符 20"/>
          <p:cNvCxnSpPr/>
          <p:nvPr/>
        </p:nvCxnSpPr>
        <p:spPr>
          <a:xfrm>
            <a:off x="8601740" y="3934047"/>
            <a:ext cx="574158" cy="1063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圆角矩形 24"/>
          <p:cNvSpPr/>
          <p:nvPr/>
        </p:nvSpPr>
        <p:spPr>
          <a:xfrm>
            <a:off x="8055196" y="4433777"/>
            <a:ext cx="1499190" cy="606056"/>
          </a:xfrm>
          <a:prstGeom prst="roundRect">
            <a:avLst/>
          </a:prstGeom>
          <a:solidFill>
            <a:srgbClr val="FF8D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3.</a:t>
            </a:r>
            <a:r>
              <a:rPr lang="zh-CN" altLang="en-US" sz="1600" dirty="0"/>
              <a:t>发送一个邀请到</a:t>
            </a:r>
            <a:r>
              <a:rPr lang="en-US" altLang="zh-CN" sz="1600" dirty="0"/>
              <a:t>Client</a:t>
            </a:r>
            <a:endParaRPr lang="zh-CN" altLang="en-US" sz="1600" dirty="0"/>
          </a:p>
        </p:txBody>
      </p:sp>
      <p:sp>
        <p:nvSpPr>
          <p:cNvPr id="26" name="圆角矩形 25"/>
          <p:cNvSpPr/>
          <p:nvPr/>
        </p:nvSpPr>
        <p:spPr>
          <a:xfrm>
            <a:off x="867586" y="3700131"/>
            <a:ext cx="1131335" cy="606056"/>
          </a:xfrm>
          <a:prstGeom prst="roundRect">
            <a:avLst/>
          </a:prstGeom>
          <a:solidFill>
            <a:srgbClr val="FF8D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4.</a:t>
            </a:r>
            <a:r>
              <a:rPr lang="zh-CN" altLang="en-US" sz="1600" dirty="0" smtClean="0"/>
              <a:t>收到好友邀请</a:t>
            </a:r>
            <a:endParaRPr lang="zh-CN" altLang="en-US" sz="1600" dirty="0"/>
          </a:p>
        </p:txBody>
      </p:sp>
    </p:spTree>
    <p:extLst>
      <p:ext uri="{BB962C8B-B14F-4D97-AF65-F5344CB8AC3E}">
        <p14:creationId xmlns:p14="http://schemas.microsoft.com/office/powerpoint/2010/main" val="291198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8" grpId="0" animBg="1"/>
      <p:bldP spid="19" grpId="0" animBg="1"/>
      <p:bldP spid="20" grpId="0" animBg="1"/>
      <p:bldP spid="25"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6b0dee7e-6c99-4b03-8264-a07fcb2c6c9e}"/>
</p:tagLst>
</file>

<file path=ppt/tags/tag1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100.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简明扼要的阐述您的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3*b*1"/>
  <p:tag name="KSO_WM_TEMPLATE_CATEGORY" val="custom"/>
  <p:tag name="KSO_WM_TEMPLATE_INDEX" val="2018730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0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简明扼要的阐述您的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3*b*1"/>
  <p:tag name="KSO_WM_TEMPLATE_CATEGORY" val="custom"/>
  <p:tag name="KSO_WM_TEMPLATE_INDEX" val="2018730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187308_9*a*1"/>
  <p:tag name="KSO_WM_TEMPLATE_CATEGORY" val="custom"/>
  <p:tag name="KSO_WM_TEMPLATE_INDEX" val="20187308"/>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187308_9*a*1"/>
  <p:tag name="KSO_WM_TEMPLATE_CATEGORY" val="custom"/>
  <p:tag name="KSO_WM_TEMPLATE_INDEX" val="20187308"/>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187308_9*a*1"/>
  <p:tag name="KSO_WM_TEMPLATE_CATEGORY" val="custom"/>
  <p:tag name="KSO_WM_TEMPLATE_INDEX" val="20187308"/>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ID" val="custom20187308_7"/>
  <p:tag name="KSO_WM_TEMPLATE_SUBCATEGORY" val="0"/>
  <p:tag name="KSO_WM_SLIDE_TYPE" val="text"/>
  <p:tag name="KSO_WM_SLIDE_SUBTYPE" val="diag"/>
  <p:tag name="KSO_WM_SLIDE_ITEM_CNT" val="6"/>
  <p:tag name="KSO_WM_SLIDE_INDEX" val="7"/>
  <p:tag name="KSO_WM_SLIDE_SIZE" val="838.078*326.827"/>
  <p:tag name="KSO_WM_SLIDE_POSITION" val="55.8536*132.141"/>
  <p:tag name="KSO_WM_DIAGRAM_GROUP_CODE" val="m1-2"/>
  <p:tag name="KSO_WM_SLIDE_DIAGTYPE" val="m"/>
  <p:tag name="KSO_WM_TAG_VERSION" val="1.0"/>
  <p:tag name="KSO_WM_BEAUTIFY_FLAG" val="#wm#"/>
  <p:tag name="KSO_WM_TEMPLATE_CATEGORY" val="custom"/>
  <p:tag name="KSO_WM_TEMPLATE_INDEX" val="20187308"/>
  <p:tag name="KSO_WM_SLIDE_LAYOUT" val="a_m"/>
  <p:tag name="KSO_WM_SLIDE_LAYOUT_CNT" val="1_1"/>
</p:tagLst>
</file>

<file path=ppt/tags/tag11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简明扼要的阐述您的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3*b*1"/>
  <p:tag name="KSO_WM_TEMPLATE_CATEGORY" val="custom"/>
  <p:tag name="KSO_WM_TEMPLATE_INDEX" val="20187308"/>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简明扼要的阐述您的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3*b*1"/>
  <p:tag name="KSO_WM_TEMPLATE_CATEGORY" val="custom"/>
  <p:tag name="KSO_WM_TEMPLATE_INDEX" val="20187308"/>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2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187308_9*a*1"/>
  <p:tag name="KSO_WM_TEMPLATE_CATEGORY" val="custom"/>
  <p:tag name="KSO_WM_TEMPLATE_INDEX" val="20187308"/>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ID" val="custom20187308_9"/>
  <p:tag name="KSO_WM_TEMPLATE_SUBCATEGORY" val="0"/>
  <p:tag name="KSO_WM_SLIDE_TYPE" val="text"/>
  <p:tag name="KSO_WM_SLIDE_SUBTYPE" val="pureTxt"/>
  <p:tag name="KSO_WM_SLIDE_ITEM_CNT" val="0"/>
  <p:tag name="KSO_WM_SLIDE_INDEX" val="9"/>
  <p:tag name="KSO_WM_SLIDE_SIZE" val="854*361"/>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2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
  <p:tag name="KSO_WM_UNIT_NOCLEAR" val="0"/>
  <p:tag name="KSO_WM_UNIT_VALUE" val="189"/>
  <p:tag name="KSO_WM_UNIT_HIGHLIGHT" val="0"/>
  <p:tag name="KSO_WM_UNIT_COMPATIBLE" val="0"/>
  <p:tag name="KSO_WM_UNIT_DIAGRAM_ISNUMVISUAL" val="0"/>
  <p:tag name="KSO_WM_UNIT_DIAGRAM_ISREFERUNIT" val="0"/>
  <p:tag name="KSO_WM_UNIT_TYPE" val="f"/>
  <p:tag name="KSO_WM_UNIT_INDEX" val="1"/>
  <p:tag name="KSO_WM_UNIT_ID" val="custom20187308_9*f*1"/>
  <p:tag name="KSO_WM_TEMPLATE_CATEGORY" val="custom"/>
  <p:tag name="KSO_WM_TEMPLATE_INDEX" val="20187308"/>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187308_9*a*1"/>
  <p:tag name="KSO_WM_TEMPLATE_CATEGORY" val="custom"/>
  <p:tag name="KSO_WM_TEMPLATE_INDEX" val="20187308"/>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
  <p:tag name="KSO_WM_UNIT_NOCLEAR" val="0"/>
  <p:tag name="KSO_WM_UNIT_VALUE" val="189"/>
  <p:tag name="KSO_WM_UNIT_HIGHLIGHT" val="0"/>
  <p:tag name="KSO_WM_UNIT_COMPATIBLE" val="0"/>
  <p:tag name="KSO_WM_UNIT_DIAGRAM_ISNUMVISUAL" val="0"/>
  <p:tag name="KSO_WM_UNIT_DIAGRAM_ISREFERUNIT" val="0"/>
  <p:tag name="KSO_WM_UNIT_TYPE" val="f"/>
  <p:tag name="KSO_WM_UNIT_INDEX" val="1"/>
  <p:tag name="KSO_WM_UNIT_ID" val="custom20187308_9*f*1"/>
  <p:tag name="KSO_WM_TEMPLATE_CATEGORY" val="custom"/>
  <p:tag name="KSO_WM_TEMPLATE_INDEX" val="20187308"/>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
  <p:tag name="KSO_WM_UNIT_NOCLEAR" val="0"/>
  <p:tag name="KSO_WM_UNIT_VALUE" val="189"/>
  <p:tag name="KSO_WM_UNIT_HIGHLIGHT" val="0"/>
  <p:tag name="KSO_WM_UNIT_COMPATIBLE" val="0"/>
  <p:tag name="KSO_WM_UNIT_DIAGRAM_ISNUMVISUAL" val="0"/>
  <p:tag name="KSO_WM_UNIT_DIAGRAM_ISREFERUNIT" val="0"/>
  <p:tag name="KSO_WM_UNIT_TYPE" val="f"/>
  <p:tag name="KSO_WM_UNIT_INDEX" val="1"/>
  <p:tag name="KSO_WM_UNIT_ID" val="custom20187308_9*f*1"/>
  <p:tag name="KSO_WM_TEMPLATE_CATEGORY" val="custom"/>
  <p:tag name="KSO_WM_TEMPLATE_INDEX" val="2018730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
  <p:tag name="KSO_WM_UNIT_NOCLEAR" val="0"/>
  <p:tag name="KSO_WM_UNIT_VALUE" val="189"/>
  <p:tag name="KSO_WM_UNIT_HIGHLIGHT" val="0"/>
  <p:tag name="KSO_WM_UNIT_COMPATIBLE" val="0"/>
  <p:tag name="KSO_WM_UNIT_DIAGRAM_ISNUMVISUAL" val="0"/>
  <p:tag name="KSO_WM_UNIT_DIAGRAM_ISREFERUNIT" val="0"/>
  <p:tag name="KSO_WM_UNIT_TYPE" val="f"/>
  <p:tag name="KSO_WM_UNIT_INDEX" val="1"/>
  <p:tag name="KSO_WM_UNIT_ID" val="custom20187308_9*f*1"/>
  <p:tag name="KSO_WM_TEMPLATE_CATEGORY" val="custom"/>
  <p:tag name="KSO_WM_TEMPLATE_INDEX" val="20187308"/>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ID" val="custom20187308_9"/>
  <p:tag name="KSO_WM_TEMPLATE_SUBCATEGORY" val="0"/>
  <p:tag name="KSO_WM_SLIDE_TYPE" val="text"/>
  <p:tag name="KSO_WM_SLIDE_SUBTYPE" val="pureTxt"/>
  <p:tag name="KSO_WM_SLIDE_ITEM_CNT" val="0"/>
  <p:tag name="KSO_WM_SLIDE_INDEX" val="9"/>
  <p:tag name="KSO_WM_SLIDE_SIZE" val="854*361"/>
  <p:tag name="KSO_WM_SLIDE_POSITION" val="52*34"/>
  <p:tag name="KSO_WM_TAG_VERSION" val="1.0"/>
  <p:tag name="KSO_WM_BEAUTIFY_FLAG" val="#wm#"/>
  <p:tag name="KSO_WM_TEMPLATE_CATEGORY" val="custom"/>
  <p:tag name="KSO_WM_TEMPLATE_INDEX" val="20187308"/>
  <p:tag name="KSO_WM_SLIDE_LAYOUT" val="a_f"/>
  <p:tag name="KSO_WM_SLIDE_LAYOUT_CNT" val="1_1"/>
</p:tagLst>
</file>

<file path=ppt/tags/tag13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
  <p:tag name="KSO_WM_UNIT_NOCLEAR" val="0"/>
  <p:tag name="KSO_WM_UNIT_VALUE" val="189"/>
  <p:tag name="KSO_WM_UNIT_HIGHLIGHT" val="0"/>
  <p:tag name="KSO_WM_UNIT_COMPATIBLE" val="0"/>
  <p:tag name="KSO_WM_UNIT_DIAGRAM_ISNUMVISUAL" val="0"/>
  <p:tag name="KSO_WM_UNIT_DIAGRAM_ISREFERUNIT" val="0"/>
  <p:tag name="KSO_WM_UNIT_TYPE" val="f"/>
  <p:tag name="KSO_WM_UNIT_INDEX" val="1"/>
  <p:tag name="KSO_WM_UNIT_ID" val="custom20187308_9*f*1"/>
  <p:tag name="KSO_WM_TEMPLATE_CATEGORY" val="custom"/>
  <p:tag name="KSO_WM_TEMPLATE_INDEX" val="20187308"/>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187308_9*a*1"/>
  <p:tag name="KSO_WM_TEMPLATE_CATEGORY" val="custom"/>
  <p:tag name="KSO_WM_TEMPLATE_INDEX" val="20187308"/>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3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简明扼要的阐述您的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3*b*1"/>
  <p:tag name="KSO_WM_TEMPLATE_CATEGORY" val="custom"/>
  <p:tag name="KSO_WM_TEMPLATE_INDEX" val="20187308"/>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4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187308_9*a*1"/>
  <p:tag name="KSO_WM_TEMPLATE_CATEGORY" val="custom"/>
  <p:tag name="KSO_WM_TEMPLATE_INDEX" val="20187308"/>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ID" val="custom20187308_2"/>
  <p:tag name="KSO_WM_TEMPLATE_SUBCATEGORY"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BEAUTIFY_FLAG" val="#wm#"/>
  <p:tag name="KSO_WM_TEMPLATE_CATEGORY" val="custom"/>
  <p:tag name="KSO_WM_TEMPLATE_INDEX" val="20187308"/>
  <p:tag name="KSO_WM_SLIDE_LAYOUT" val="a_b_l"/>
  <p:tag name="KSO_WM_SLIDE_LAYOUT_CNT" val="1_1_1"/>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4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187308_12*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5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1.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简明扼要的阐述您的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3*b*1"/>
  <p:tag name="KSO_WM_TEMPLATE_CATEGORY" val="custom"/>
  <p:tag name="KSO_WM_TEMPLATE_INDEX" val="20187308"/>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4"/>
  <p:tag name="KSO_WM_UNIT_HIGHLIGHT" val="0"/>
  <p:tag name="KSO_WM_UNIT_COMPATIBLE" val="0"/>
  <p:tag name="KSO_WM_UNIT_DIAGRAM_ISNUMVISUAL" val="0"/>
  <p:tag name="KSO_WM_UNIT_DIAGRAM_ISREFERUNIT" val="0"/>
  <p:tag name="KSO_WM_DIAGRAM_GROUP_CODE" val="m1-2"/>
  <p:tag name="KSO_WM_UNIT_TYPE" val="a"/>
  <p:tag name="KSO_WM_UNIT_INDEX" val="1"/>
  <p:tag name="KSO_WM_UNIT_ID" val="custom20187308_7*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6.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简明扼要的阐述您的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3*b*1"/>
  <p:tag name="KSO_WM_TEMPLATE_CATEGORY" val="custom"/>
  <p:tag name="KSO_WM_TEMPLATE_INDEX" val="20187308"/>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1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简明扼要的阐述您的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3*b*1"/>
  <p:tag name="KSO_WM_TEMPLATE_CATEGORY" val="custom"/>
  <p:tag name="KSO_WM_TEMPLATE_INDEX" val="20187308"/>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ID" val="custom20187308_15"/>
  <p:tag name="KSO_WM_TEMPLATE_SUBCATEGORY" val="0"/>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187308"/>
  <p:tag name="KSO_WM_SLIDE_LAYOUT" val="a"/>
  <p:tag name="KSO_WM_SLIDE_LAYOUT_CNT" val="1"/>
</p:tagLst>
</file>

<file path=ppt/tags/tag1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谢谢观看"/>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custom20187308_15*a*1"/>
  <p:tag name="KSO_WM_TEMPLATE_CATEGORY" val="custom"/>
  <p:tag name="KSO_WM_TEMPLATE_INDEX" val="2018730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187308_3*e*1"/>
  <p:tag name="KSO_WM_TEMPLATE_CATEGORY" val="custom"/>
  <p:tag name="KSO_WM_TEMPLATE_INDEX" val="2018730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187308_2"/>
  <p:tag name="KSO_WM_TEMPLATE_SUBCATEGORY"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BEAUTIFY_FLAG" val="#wm#"/>
  <p:tag name="KSO_WM_TEMPLATE_CATEGORY" val="custom"/>
  <p:tag name="KSO_WM_TEMPLATE_INDEX" val="20187308"/>
  <p:tag name="KSO_WM_SLIDE_LAYOUT" val="a_b_l"/>
  <p:tag name="KSO_WM_SLIDE_LAYOUT_CNT" val="1_1_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187308_2*b*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87308_2*a*1"/>
  <p:tag name="KSO_WM_TEMPLATE_CATEGORY" val="custom"/>
  <p:tag name="KSO_WM_TEMPLATE_INDEX" val="20187308"/>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187308_2*i*4"/>
  <p:tag name="KSO_WM_TEMPLATE_CATEGORY" val="custom"/>
  <p:tag name="KSO_WM_TEMPLATE_INDEX" val="20187308"/>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UNIT_PRESET_TEXT" val="在此输入节标题1"/>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187308_2*l_h_f*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87308_2*l_h_i*1_1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UNIT_PRESET_TEXT" val="在此输入节标题2"/>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187308_2*l_h_f*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87308_2*l_h_i*1_2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UNIT_PRESET_TEXT" val="在此输入节标题3"/>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187308_2*l_h_f*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87308_2*l_h_i*1_3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UNIT_PRESET_TEXT" val="在此输入节标题4"/>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87308_2*l_h_f*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87308_2*l_h_i*1_4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UNIT_PRESET_TEXT" val="在此输入节标题5"/>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187308_2*l_h_f*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187308_2*l_h_i*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187308_2*l_h_i*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187308_2*l_h_i*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PRESET_TEXT" val="在此输入节标题5"/>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187308_2*l_h_f*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PRESET_TEXT" val="在此输入节标题5"/>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187308_2*l_h_f*1_5_1"/>
  <p:tag name="KSO_WM_TEMPLATE_CATEGORY" val="custom"/>
  <p:tag name="KSO_WM_TEMPLATE_INDEX" val="20187308"/>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20187308_3"/>
  <p:tag name="KSO_WM_TEMPLATE_SUBCATEGORY" val="0"/>
  <p:tag name="KSO_WM_SLIDE_TYPE" val="sectionTitle"/>
  <p:tag name="KSO_WM_SLIDE_SUBTYPE" val="pureTxt"/>
  <p:tag name="KSO_WM_SLIDE_ITEM_CNT" val="0"/>
  <p:tag name="KSO_WM_SLIDE_INDEX" val="3"/>
  <p:tag name="KSO_WM_TAG_VERSION" val="1.0"/>
  <p:tag name="KSO_WM_BEAUTIFY_FLAG" val="#wm#"/>
  <p:tag name="KSO_WM_TEMPLATE_CATEGORY" val="custom"/>
  <p:tag name="KSO_WM_TEMPLATE_INDEX" val="20187308"/>
  <p:tag name="KSO_WM_SLIDE_LAYOUT" val="a_b_e"/>
  <p:tag name="KSO_WM_SLIDE_LAYOUT_CNT" val="1_1_1"/>
</p:tagLst>
</file>

<file path=ppt/tags/tag9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60"/>
  <p:tag name="KSO_WM_UNIT_HIGHLIGHT" val="0"/>
  <p:tag name="KSO_WM_UNIT_COMPATIBLE" val="0"/>
  <p:tag name="KSO_WM_UNIT_DIAGRAM_ISNUMVISUAL" val="0"/>
  <p:tag name="KSO_WM_UNIT_DIAGRAM_ISREFERUNIT" val="0"/>
  <p:tag name="KSO_WM_UNIT_TYPE" val="a"/>
  <p:tag name="KSO_WM_UNIT_INDEX" val="1"/>
  <p:tag name="KSO_WM_UNIT_ID" val="custom20187308_3*a*1"/>
  <p:tag name="KSO_WM_TEMPLATE_CATEGORY" val="custom"/>
  <p:tag name="KSO_WM_TEMPLATE_INDEX" val="20187308"/>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文本具体内容，简明扼要的阐述您的观点。"/>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3*b*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6234</TotalTime>
  <Words>1828</Words>
  <Application>Microsoft Office PowerPoint</Application>
  <PresentationFormat>宽屏</PresentationFormat>
  <Paragraphs>364</Paragraphs>
  <Slides>46</Slides>
  <Notes>30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46</vt:i4>
      </vt:variant>
    </vt:vector>
  </HeadingPairs>
  <TitlesOfParts>
    <vt:vector size="53" baseType="lpstr">
      <vt:lpstr>宋体</vt:lpstr>
      <vt:lpstr>微软雅黑</vt:lpstr>
      <vt:lpstr>新宋体</vt:lpstr>
      <vt:lpstr>Arial</vt:lpstr>
      <vt:lpstr>Calibri</vt:lpstr>
      <vt:lpstr>Office 主题​​</vt:lpstr>
      <vt:lpstr>1_Office 主题​​</vt:lpstr>
      <vt:lpstr>一套基于C++的游戏服务器解决方案  </vt:lpstr>
      <vt:lpstr>全架构类型兼容  </vt:lpstr>
      <vt:lpstr>PowerPoint 演示文稿</vt:lpstr>
      <vt:lpstr>PowerPoint 演示文稿</vt:lpstr>
      <vt:lpstr>设计目标  </vt:lpstr>
      <vt:lpstr>“通用”的服务器架构</vt:lpstr>
      <vt:lpstr>PowerPoint 演示文稿</vt:lpstr>
      <vt:lpstr>PowerPoint 演示文稿</vt:lpstr>
      <vt:lpstr>PowerPoint 演示文稿</vt:lpstr>
      <vt:lpstr>功能模块的插件化封装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游戏属性的配置化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一键配置开服</vt:lpstr>
      <vt:lpstr>PowerPoint 演示文稿</vt:lpstr>
      <vt:lpstr>PowerPoint 演示文稿</vt:lpstr>
      <vt:lpstr>运营日志</vt:lpstr>
      <vt:lpstr>代码分享</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袁锋峰(弗罗多)</cp:lastModifiedBy>
  <cp:revision>1140</cp:revision>
  <dcterms:created xsi:type="dcterms:W3CDTF">2017-08-03T09:01:00Z</dcterms:created>
  <dcterms:modified xsi:type="dcterms:W3CDTF">2020-08-19T10:13:42Z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2052-11.1.0.8517</vt:lpwstr>
  </property>
</Properties>
</file>