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0"/>
  </p:notesMasterIdLst>
  <p:sldIdLst>
    <p:sldId id="256" r:id="rId2"/>
    <p:sldId id="306" r:id="rId3"/>
    <p:sldId id="309" r:id="rId4"/>
    <p:sldId id="317" r:id="rId5"/>
    <p:sldId id="318" r:id="rId6"/>
    <p:sldId id="319" r:id="rId7"/>
    <p:sldId id="320" r:id="rId8"/>
    <p:sldId id="32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0DD29-CE00-4FB1-A27B-C5652B8B0C4A}"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ABE261-1BBE-4A58-8144-BBA6F414F46C}" type="slidenum">
              <a:rPr lang="en-US" smtClean="0"/>
              <a:t>‹#›</a:t>
            </a:fld>
            <a:endParaRPr lang="en-US"/>
          </a:p>
        </p:txBody>
      </p:sp>
    </p:spTree>
    <p:extLst>
      <p:ext uri="{BB962C8B-B14F-4D97-AF65-F5344CB8AC3E}">
        <p14:creationId xmlns:p14="http://schemas.microsoft.com/office/powerpoint/2010/main" val="302111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3349686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340905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7928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2145024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78304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2191739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1163826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2654104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65618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B7AFA-DABF-478E-841D-09E54F3168E9}" type="datetimeFigureOut">
              <a:rPr lang="en-US" smtClean="0"/>
              <a:t>6/28/2024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131019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B7AFA-DABF-478E-841D-09E54F3168E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4051555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B7AFA-DABF-478E-841D-09E54F3168E9}" type="datetimeFigureOut">
              <a:rPr lang="en-US" smtClean="0"/>
              <a:t>6/28/2024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292873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B7AFA-DABF-478E-841D-09E54F3168E9}" type="datetimeFigureOut">
              <a:rPr lang="en-US" smtClean="0"/>
              <a:t>6/28/2024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1522448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B7AFA-DABF-478E-841D-09E54F3168E9}" type="datetimeFigureOut">
              <a:rPr lang="en-US" smtClean="0"/>
              <a:t>6/28/2024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172180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B7AFA-DABF-478E-841D-09E54F3168E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147122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FB7AFA-DABF-478E-841D-09E54F3168E9}" type="datetimeFigureOut">
              <a:rPr lang="en-US" smtClean="0"/>
              <a:t>6/28/2024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A9EEF0-7FCC-421D-9E94-31DA09E2D536}" type="slidenum">
              <a:rPr lang="en-US" smtClean="0"/>
              <a:t>‹#›</a:t>
            </a:fld>
            <a:endParaRPr lang="en-US"/>
          </a:p>
        </p:txBody>
      </p:sp>
    </p:spTree>
    <p:extLst>
      <p:ext uri="{BB962C8B-B14F-4D97-AF65-F5344CB8AC3E}">
        <p14:creationId xmlns:p14="http://schemas.microsoft.com/office/powerpoint/2010/main" val="22514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FB7AFA-DABF-478E-841D-09E54F3168E9}" type="datetimeFigureOut">
              <a:rPr lang="en-US" smtClean="0"/>
              <a:t>6/28/2024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A9EEF0-7FCC-421D-9E94-31DA09E2D536}" type="slidenum">
              <a:rPr lang="en-US" smtClean="0"/>
              <a:t>‹#›</a:t>
            </a:fld>
            <a:endParaRPr lang="en-US"/>
          </a:p>
        </p:txBody>
      </p:sp>
    </p:spTree>
    <p:extLst>
      <p:ext uri="{BB962C8B-B14F-4D97-AF65-F5344CB8AC3E}">
        <p14:creationId xmlns:p14="http://schemas.microsoft.com/office/powerpoint/2010/main" val="339832694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logicmojo.com/encapsulation-in-oo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CB6D4-215E-435B-85DE-DD15676FF381}"/>
              </a:ext>
            </a:extLst>
          </p:cNvPr>
          <p:cNvSpPr>
            <a:spLocks noGrp="1"/>
          </p:cNvSpPr>
          <p:nvPr>
            <p:ph type="ctrTitle"/>
          </p:nvPr>
        </p:nvSpPr>
        <p:spPr/>
        <p:txBody>
          <a:bodyPr/>
          <a:lstStyle/>
          <a:p>
            <a:pPr algn="ctr"/>
            <a:r>
              <a:rPr lang="en-US" dirty="0"/>
              <a:t>Advanced </a:t>
            </a:r>
            <a:r>
              <a:rPr lang="en-US" dirty="0" smtClean="0"/>
              <a:t>programming </a:t>
            </a:r>
            <a:br>
              <a:rPr lang="en-US" dirty="0" smtClean="0"/>
            </a:br>
            <a:r>
              <a:rPr lang="de-DE" smtClean="0"/>
              <a:t>(Encapsulation)</a:t>
            </a:r>
            <a:r>
              <a:rPr lang="en-US" dirty="0"/>
              <a:t/>
            </a:r>
            <a:br>
              <a:rPr lang="en-US" dirty="0"/>
            </a:br>
            <a:endParaRPr lang="en-US" dirty="0"/>
          </a:p>
        </p:txBody>
      </p:sp>
      <p:sp>
        <p:nvSpPr>
          <p:cNvPr id="3" name="Subtitle 2">
            <a:extLst>
              <a:ext uri="{FF2B5EF4-FFF2-40B4-BE49-F238E27FC236}">
                <a16:creationId xmlns:a16="http://schemas.microsoft.com/office/drawing/2014/main" xmlns="" id="{AC58E8B4-C96D-496C-81FD-8C13662ADC54}"/>
              </a:ext>
            </a:extLst>
          </p:cNvPr>
          <p:cNvSpPr>
            <a:spLocks noGrp="1"/>
          </p:cNvSpPr>
          <p:nvPr>
            <p:ph type="subTitle" idx="1"/>
          </p:nvPr>
        </p:nvSpPr>
        <p:spPr/>
        <p:txBody>
          <a:bodyPr/>
          <a:lstStyle/>
          <a:p>
            <a:pPr algn="ctr"/>
            <a:r>
              <a:rPr lang="de-DE" dirty="0"/>
              <a:t>Dr. Seyed amir hossein tabatabaei</a:t>
            </a:r>
            <a:endParaRPr lang="en-US" dirty="0"/>
          </a:p>
        </p:txBody>
      </p:sp>
    </p:spTree>
    <p:extLst>
      <p:ext uri="{BB962C8B-B14F-4D97-AF65-F5344CB8AC3E}">
        <p14:creationId xmlns:p14="http://schemas.microsoft.com/office/powerpoint/2010/main" val="13141578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important properties of OOP</a:t>
            </a:r>
            <a:endParaRPr lang="en-US" dirty="0"/>
          </a:p>
        </p:txBody>
      </p:sp>
      <p:sp>
        <p:nvSpPr>
          <p:cNvPr id="3" name="Content Placeholder 2"/>
          <p:cNvSpPr>
            <a:spLocks noGrp="1"/>
          </p:cNvSpPr>
          <p:nvPr>
            <p:ph idx="1"/>
          </p:nvPr>
        </p:nvSpPr>
        <p:spPr/>
        <p:txBody>
          <a:bodyPr>
            <a:normAutofit lnSpcReduction="10000"/>
          </a:bodyPr>
          <a:lstStyle/>
          <a:p>
            <a:pPr>
              <a:buFont typeface="+mj-lt"/>
              <a:buAutoNum type="arabicPeriod"/>
            </a:pPr>
            <a:r>
              <a:rPr lang="de-DE" b="1" dirty="0" smtClean="0"/>
              <a:t>Inheritance </a:t>
            </a:r>
          </a:p>
          <a:p>
            <a:pPr>
              <a:buFont typeface="+mj-lt"/>
              <a:buAutoNum type="arabicPeriod"/>
            </a:pPr>
            <a:endParaRPr lang="de-DE" b="1" dirty="0"/>
          </a:p>
          <a:p>
            <a:pPr>
              <a:buFont typeface="+mj-lt"/>
              <a:buAutoNum type="arabicPeriod"/>
            </a:pPr>
            <a:endParaRPr lang="de-DE" b="1" dirty="0" smtClean="0"/>
          </a:p>
          <a:p>
            <a:pPr>
              <a:buFont typeface="+mj-lt"/>
              <a:buAutoNum type="arabicPeriod"/>
            </a:pPr>
            <a:r>
              <a:rPr lang="de-DE" b="1" dirty="0" smtClean="0"/>
              <a:t>Abstraction</a:t>
            </a:r>
          </a:p>
          <a:p>
            <a:pPr>
              <a:buFont typeface="+mj-lt"/>
              <a:buAutoNum type="arabicPeriod"/>
            </a:pPr>
            <a:endParaRPr lang="de-DE" b="1" dirty="0"/>
          </a:p>
          <a:p>
            <a:pPr>
              <a:buFont typeface="+mj-lt"/>
              <a:buAutoNum type="arabicPeriod"/>
            </a:pPr>
            <a:endParaRPr lang="de-DE" b="1" dirty="0" smtClean="0"/>
          </a:p>
          <a:p>
            <a:pPr>
              <a:buFont typeface="+mj-lt"/>
              <a:buAutoNum type="arabicPeriod"/>
            </a:pPr>
            <a:r>
              <a:rPr lang="de-DE" b="1" dirty="0" smtClean="0"/>
              <a:t>Encapsulation</a:t>
            </a:r>
          </a:p>
          <a:p>
            <a:pPr>
              <a:buFont typeface="+mj-lt"/>
              <a:buAutoNum type="arabicPeriod"/>
            </a:pPr>
            <a:endParaRPr lang="de-DE" b="1" dirty="0"/>
          </a:p>
          <a:p>
            <a:pPr>
              <a:buFont typeface="+mj-lt"/>
              <a:buAutoNum type="arabicPeriod"/>
            </a:pPr>
            <a:endParaRPr lang="de-DE" b="1" dirty="0" smtClean="0"/>
          </a:p>
          <a:p>
            <a:pPr>
              <a:buFont typeface="+mj-lt"/>
              <a:buAutoNum type="arabicPeriod"/>
            </a:pPr>
            <a:r>
              <a:rPr lang="de-DE" b="1" dirty="0" smtClean="0"/>
              <a:t>Polymorphism</a:t>
            </a:r>
          </a:p>
        </p:txBody>
      </p:sp>
    </p:spTree>
    <p:extLst>
      <p:ext uri="{BB962C8B-B14F-4D97-AF65-F5344CB8AC3E}">
        <p14:creationId xmlns:p14="http://schemas.microsoft.com/office/powerpoint/2010/main" val="3417249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important properties of OOP</a:t>
            </a:r>
            <a:endParaRPr lang="en-US" dirty="0"/>
          </a:p>
        </p:txBody>
      </p:sp>
      <p:sp>
        <p:nvSpPr>
          <p:cNvPr id="3" name="Content Placeholder 2"/>
          <p:cNvSpPr>
            <a:spLocks noGrp="1"/>
          </p:cNvSpPr>
          <p:nvPr>
            <p:ph idx="1"/>
          </p:nvPr>
        </p:nvSpPr>
        <p:spPr/>
        <p:txBody>
          <a:bodyPr>
            <a:normAutofit lnSpcReduction="10000"/>
          </a:bodyPr>
          <a:lstStyle/>
          <a:p>
            <a:pPr>
              <a:buFont typeface="+mj-lt"/>
              <a:buAutoNum type="arabicPeriod"/>
            </a:pPr>
            <a:r>
              <a:rPr lang="de-DE" b="1" dirty="0" smtClean="0"/>
              <a:t>Inheritance </a:t>
            </a:r>
          </a:p>
          <a:p>
            <a:pPr>
              <a:buFont typeface="+mj-lt"/>
              <a:buAutoNum type="arabicPeriod"/>
            </a:pPr>
            <a:endParaRPr lang="de-DE" b="1" dirty="0"/>
          </a:p>
          <a:p>
            <a:pPr>
              <a:buFont typeface="+mj-lt"/>
              <a:buAutoNum type="arabicPeriod"/>
            </a:pPr>
            <a:endParaRPr lang="de-DE" b="1" dirty="0" smtClean="0"/>
          </a:p>
          <a:p>
            <a:pPr>
              <a:buFont typeface="+mj-lt"/>
              <a:buAutoNum type="arabicPeriod"/>
            </a:pPr>
            <a:r>
              <a:rPr lang="de-DE" b="1" dirty="0" smtClean="0"/>
              <a:t>Abstraction</a:t>
            </a:r>
          </a:p>
          <a:p>
            <a:pPr>
              <a:buFont typeface="+mj-lt"/>
              <a:buAutoNum type="arabicPeriod"/>
            </a:pPr>
            <a:endParaRPr lang="de-DE" b="1" dirty="0"/>
          </a:p>
          <a:p>
            <a:pPr>
              <a:buFont typeface="+mj-lt"/>
              <a:buAutoNum type="arabicPeriod"/>
            </a:pPr>
            <a:endParaRPr lang="de-DE" b="1" dirty="0" smtClean="0"/>
          </a:p>
          <a:p>
            <a:pPr>
              <a:buFont typeface="+mj-lt"/>
              <a:buAutoNum type="arabicPeriod"/>
            </a:pPr>
            <a:r>
              <a:rPr lang="de-DE" b="1" u="sng" dirty="0" smtClean="0"/>
              <a:t>Encapsulation</a:t>
            </a:r>
          </a:p>
          <a:p>
            <a:pPr>
              <a:buFont typeface="+mj-lt"/>
              <a:buAutoNum type="arabicPeriod"/>
            </a:pPr>
            <a:endParaRPr lang="de-DE" b="1" dirty="0"/>
          </a:p>
          <a:p>
            <a:pPr>
              <a:buFont typeface="+mj-lt"/>
              <a:buAutoNum type="arabicPeriod"/>
            </a:pPr>
            <a:endParaRPr lang="de-DE" b="1" dirty="0" smtClean="0"/>
          </a:p>
          <a:p>
            <a:pPr>
              <a:buFont typeface="+mj-lt"/>
              <a:buAutoNum type="arabicPeriod"/>
            </a:pPr>
            <a:r>
              <a:rPr lang="de-DE" b="1" dirty="0" smtClean="0"/>
              <a:t>Polymorphism</a:t>
            </a:r>
          </a:p>
        </p:txBody>
      </p:sp>
    </p:spTree>
    <p:extLst>
      <p:ext uri="{BB962C8B-B14F-4D97-AF65-F5344CB8AC3E}">
        <p14:creationId xmlns:p14="http://schemas.microsoft.com/office/powerpoint/2010/main" val="41595029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a:t>
            </a:r>
            <a:r>
              <a:rPr lang="en-US" dirty="0" smtClean="0"/>
              <a:t>Encapsulation</a:t>
            </a:r>
            <a:endParaRPr lang="en-US" dirty="0"/>
          </a:p>
        </p:txBody>
      </p:sp>
      <p:sp>
        <p:nvSpPr>
          <p:cNvPr id="3" name="Content Placeholder 2"/>
          <p:cNvSpPr>
            <a:spLocks noGrp="1"/>
          </p:cNvSpPr>
          <p:nvPr>
            <p:ph idx="1"/>
          </p:nvPr>
        </p:nvSpPr>
        <p:spPr/>
        <p:txBody>
          <a:bodyPr>
            <a:normAutofit lnSpcReduction="10000"/>
          </a:bodyPr>
          <a:lstStyle/>
          <a:p>
            <a:pPr algn="just" rtl="1"/>
            <a:r>
              <a:rPr lang="fa-IR" dirty="0"/>
              <a:t>کپسوله سازی راهی برای محدود کردن دسترسی مستقیم به برخی از اجزای یک شی است، بنابراین کاربران نمی توانند به مقادیر حالت برای همه متغیرهای یک شی خاص دسترسی داشته باشند</a:t>
            </a:r>
            <a:r>
              <a:rPr lang="fa-IR" dirty="0" smtClean="0"/>
              <a:t>.</a:t>
            </a:r>
            <a:endParaRPr lang="de-DE" dirty="0" smtClean="0"/>
          </a:p>
          <a:p>
            <a:pPr algn="just" rtl="1"/>
            <a:r>
              <a:rPr lang="fa-IR" dirty="0" smtClean="0"/>
              <a:t> </a:t>
            </a:r>
            <a:r>
              <a:rPr lang="fa-IR" dirty="0"/>
              <a:t>کپسوله سازی می تواند برای پنهان کردن اعضای داده و توابع داده یا روش های مرتبط با یک کلاس یا شیء نمونه استفاده شود</a:t>
            </a:r>
            <a:r>
              <a:rPr lang="fa-IR" dirty="0" smtClean="0"/>
              <a:t>.</a:t>
            </a:r>
            <a:endParaRPr lang="de-DE" dirty="0" smtClean="0"/>
          </a:p>
          <a:p>
            <a:pPr algn="just" rtl="1"/>
            <a:endParaRPr lang="de-DE" dirty="0"/>
          </a:p>
          <a:p>
            <a:pPr algn="just" rtl="1"/>
            <a:endParaRPr lang="de-DE" dirty="0" smtClean="0"/>
          </a:p>
          <a:p>
            <a:pPr algn="just" rtl="1"/>
            <a:endParaRPr lang="de-DE" dirty="0"/>
          </a:p>
          <a:p>
            <a:pPr algn="just" rtl="1"/>
            <a:endParaRPr lang="de-DE" dirty="0" smtClean="0"/>
          </a:p>
          <a:p>
            <a:pPr algn="just" rtl="1"/>
            <a:endParaRPr lang="de-DE" dirty="0"/>
          </a:p>
          <a:p>
            <a:pPr marL="0" indent="0" algn="ctr" rtl="1">
              <a:buNone/>
            </a:pPr>
            <a:r>
              <a:rPr lang="de-DE" dirty="0"/>
              <a:t>(</a:t>
            </a:r>
            <a:r>
              <a:rPr lang="de-DE" dirty="0">
                <a:hlinkClick r:id="rId2"/>
              </a:rPr>
              <a:t>https://</a:t>
            </a:r>
            <a:r>
              <a:rPr lang="de-DE" dirty="0" smtClean="0">
                <a:hlinkClick r:id="rId2"/>
              </a:rPr>
              <a:t>logicmojo.com/encapsulation-in-oops</a:t>
            </a:r>
            <a:r>
              <a:rPr lang="de-DE" dirty="0" smtClean="0"/>
              <a:t>)</a:t>
            </a:r>
          </a:p>
          <a:p>
            <a:pPr marL="0" indent="0" algn="just" rtl="1">
              <a:buNone/>
            </a:pPr>
            <a:endParaRPr lang="de-DE" dirty="0" smtClean="0"/>
          </a:p>
          <a:p>
            <a:pPr marL="0" indent="0" algn="just" rtl="1">
              <a:buNone/>
            </a:pPr>
            <a:endParaRPr lang="en-US" dirty="0"/>
          </a:p>
        </p:txBody>
      </p:sp>
      <p:pic>
        <p:nvPicPr>
          <p:cNvPr id="1026" name="Picture 2" descr="Encapsulation in OOPs by Logicmo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831" y="3762492"/>
            <a:ext cx="4705674" cy="1755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5478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the Encapsulation</a:t>
            </a:r>
            <a:endParaRPr lang="en-US" dirty="0"/>
          </a:p>
        </p:txBody>
      </p:sp>
      <p:sp>
        <p:nvSpPr>
          <p:cNvPr id="3" name="Content Placeholder 2"/>
          <p:cNvSpPr>
            <a:spLocks noGrp="1"/>
          </p:cNvSpPr>
          <p:nvPr>
            <p:ph idx="1"/>
          </p:nvPr>
        </p:nvSpPr>
        <p:spPr/>
        <p:txBody>
          <a:bodyPr/>
          <a:lstStyle/>
          <a:p>
            <a:pPr algn="just" rtl="1"/>
            <a:r>
              <a:rPr lang="fa-IR" dirty="0" smtClean="0"/>
              <a:t>ایده کپسوله سازی درواقع پنهان سازی جزییات پیاده سازی در داخل یک شی و تا حد ممکن مستقل نگه داشتن اشیا از یک دیگر می باشد.</a:t>
            </a:r>
          </a:p>
          <a:p>
            <a:pPr algn="just" rtl="1"/>
            <a:endParaRPr lang="fa-IR" dirty="0"/>
          </a:p>
          <a:p>
            <a:pPr algn="just" rtl="1"/>
            <a:r>
              <a:rPr lang="fa-IR" dirty="0" smtClean="0"/>
              <a:t>دسترسی و یا تغییر اجزای پنهان شده یک کلاس از بیرون کلاس به طور مستقل ممکن نمی باشد.</a:t>
            </a:r>
          </a:p>
          <a:p>
            <a:pPr marL="0" indent="0" algn="just" rtl="1">
              <a:buNone/>
            </a:pPr>
            <a:r>
              <a:rPr lang="fa-IR" dirty="0"/>
              <a:t> </a:t>
            </a:r>
            <a:endParaRPr lang="fa-IR" dirty="0" smtClean="0"/>
          </a:p>
          <a:p>
            <a:pPr algn="just" rtl="1"/>
            <a:r>
              <a:rPr lang="fa-IR" dirty="0" smtClean="0"/>
              <a:t>استفاده از متد های </a:t>
            </a:r>
            <a:r>
              <a:rPr lang="de-DE" dirty="0" smtClean="0"/>
              <a:t>getter </a:t>
            </a:r>
            <a:r>
              <a:rPr lang="fa-IR" dirty="0" smtClean="0"/>
              <a:t> و </a:t>
            </a:r>
            <a:r>
              <a:rPr lang="de-DE" dirty="0" smtClean="0"/>
              <a:t>setter </a:t>
            </a:r>
            <a:r>
              <a:rPr lang="fa-IR" dirty="0" smtClean="0"/>
              <a:t> یک روش اساسی به منظور دسترسی و کنترل داده های با جزییات پنهان شده می باشد.</a:t>
            </a:r>
            <a:endParaRPr lang="en-US" dirty="0"/>
          </a:p>
        </p:txBody>
      </p:sp>
    </p:spTree>
    <p:extLst>
      <p:ext uri="{BB962C8B-B14F-4D97-AF65-F5344CB8AC3E}">
        <p14:creationId xmlns:p14="http://schemas.microsoft.com/office/powerpoint/2010/main" val="6772802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of Encapsulation</a:t>
            </a:r>
            <a:endParaRPr lang="en-US" dirty="0"/>
          </a:p>
        </p:txBody>
      </p:sp>
      <p:sp>
        <p:nvSpPr>
          <p:cNvPr id="3" name="Content Placeholder 2"/>
          <p:cNvSpPr>
            <a:spLocks noGrp="1"/>
          </p:cNvSpPr>
          <p:nvPr>
            <p:ph idx="1"/>
          </p:nvPr>
        </p:nvSpPr>
        <p:spPr/>
        <p:txBody>
          <a:bodyPr>
            <a:normAutofit/>
          </a:bodyPr>
          <a:lstStyle/>
          <a:p>
            <a:pPr algn="r" rtl="1"/>
            <a:r>
              <a:rPr lang="fa-IR" dirty="0" smtClean="0"/>
              <a:t>کپسوله کردن ویژگی ها: یکی از روش های پنهان سازی پیاده سازی کپسوله کردن ویژگی هاست. ویژگی های </a:t>
            </a:r>
            <a:r>
              <a:rPr lang="de-DE" dirty="0" smtClean="0"/>
              <a:t>private </a:t>
            </a:r>
            <a:r>
              <a:rPr lang="fa-IR" dirty="0" smtClean="0"/>
              <a:t> فقط از داخل کلاس مربوطه قابل دسترسی هستند.</a:t>
            </a:r>
          </a:p>
          <a:p>
            <a:pPr algn="r" rtl="1"/>
            <a:endParaRPr lang="fa-IR" dirty="0"/>
          </a:p>
          <a:p>
            <a:pPr algn="r" rtl="1"/>
            <a:endParaRPr lang="fa-IR" dirty="0" smtClean="0"/>
          </a:p>
          <a:p>
            <a:pPr marL="0" indent="0" algn="r" rtl="1">
              <a:buNone/>
            </a:pPr>
            <a:endParaRPr lang="fa-IR" dirty="0" smtClean="0"/>
          </a:p>
          <a:p>
            <a:pPr algn="r" rtl="1"/>
            <a:r>
              <a:rPr lang="fa-IR" dirty="0" smtClean="0"/>
              <a:t>کپسوله کردن روش ها: با کپسوله کردن روش ها پیاده سازی روش ها پنهان شده و دسترسی به آنها فقط از داخل کلاس ممکن می باشد. </a:t>
            </a:r>
            <a:r>
              <a:rPr lang="fa-IR" dirty="0" smtClean="0"/>
              <a:t>در این موارد معمولا این روش های کپسوله شده به عنوان یک رابط امکان دسترسی کاربر به روش های پنهان شده یا کپسوله شده را فراهم می کنند.</a:t>
            </a:r>
            <a:endParaRPr lang="fa-IR" dirty="0" smtClean="0"/>
          </a:p>
          <a:p>
            <a:pPr marL="0" indent="0" algn="r" rtl="1">
              <a:buNone/>
            </a:pPr>
            <a:endParaRPr lang="fa-IR" dirty="0"/>
          </a:p>
        </p:txBody>
      </p:sp>
    </p:spTree>
    <p:extLst>
      <p:ext uri="{BB962C8B-B14F-4D97-AF65-F5344CB8AC3E}">
        <p14:creationId xmlns:p14="http://schemas.microsoft.com/office/powerpoint/2010/main" val="22308262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An example of Encapsulation </a:t>
            </a:r>
            <a:endParaRPr lang="en-US" dirty="0"/>
          </a:p>
        </p:txBody>
      </p:sp>
      <p:pic>
        <p:nvPicPr>
          <p:cNvPr id="4" name="Picture 3"/>
          <p:cNvPicPr>
            <a:picLocks noChangeAspect="1"/>
          </p:cNvPicPr>
          <p:nvPr/>
        </p:nvPicPr>
        <p:blipFill>
          <a:blip r:embed="rId2"/>
          <a:stretch>
            <a:fillRect/>
          </a:stretch>
        </p:blipFill>
        <p:spPr>
          <a:xfrm>
            <a:off x="677334" y="3588258"/>
            <a:ext cx="9105900" cy="2095500"/>
          </a:xfrm>
          <a:prstGeom prst="rect">
            <a:avLst/>
          </a:prstGeom>
        </p:spPr>
      </p:pic>
      <p:sp>
        <p:nvSpPr>
          <p:cNvPr id="5" name="Content Placeholder 4"/>
          <p:cNvSpPr>
            <a:spLocks noGrp="1"/>
          </p:cNvSpPr>
          <p:nvPr>
            <p:ph idx="1"/>
          </p:nvPr>
        </p:nvSpPr>
        <p:spPr>
          <a:xfrm>
            <a:off x="1024806" y="1965748"/>
            <a:ext cx="8596668" cy="3880773"/>
          </a:xfrm>
        </p:spPr>
        <p:txBody>
          <a:bodyPr/>
          <a:lstStyle/>
          <a:p>
            <a:pPr algn="r" rtl="1"/>
            <a:r>
              <a:rPr lang="fa-IR" dirty="0" smtClean="0"/>
              <a:t>در مثال زیر ویژگی </a:t>
            </a:r>
            <a:r>
              <a:rPr lang="de-DE" dirty="0" smtClean="0"/>
              <a:t>Prvalue</a:t>
            </a:r>
            <a:r>
              <a:rPr lang="fa-IR" dirty="0" smtClean="0"/>
              <a:t> دارای خصوصیت </a:t>
            </a:r>
            <a:r>
              <a:rPr lang="de-DE" dirty="0" smtClean="0"/>
              <a:t>private </a:t>
            </a:r>
            <a:r>
              <a:rPr lang="prs-AF" dirty="0" smtClean="0"/>
              <a:t> می باشد همچنین روش </a:t>
            </a:r>
            <a:r>
              <a:rPr lang="de-DE" dirty="0" smtClean="0"/>
              <a:t>setPrivateattr() </a:t>
            </a:r>
            <a:r>
              <a:rPr lang="fa-IR" dirty="0"/>
              <a:t> </a:t>
            </a:r>
            <a:r>
              <a:rPr lang="fa-IR" dirty="0" smtClean="0"/>
              <a:t>نیز به صورت </a:t>
            </a:r>
            <a:r>
              <a:rPr lang="de-DE" dirty="0" smtClean="0"/>
              <a:t>private </a:t>
            </a:r>
            <a:r>
              <a:rPr lang="fa-IR" dirty="0" smtClean="0"/>
              <a:t> تعریف شده </a:t>
            </a:r>
            <a:r>
              <a:rPr lang="fa-IR" u="sng" dirty="0" smtClean="0"/>
              <a:t>لذا دسترسی مستقیم به هر دو آنها از بیرون از کلاس ممکن نمی باشد.</a:t>
            </a:r>
            <a:r>
              <a:rPr lang="fa-IR" dirty="0" smtClean="0"/>
              <a:t>  </a:t>
            </a:r>
            <a:endParaRPr lang="en-US" dirty="0"/>
          </a:p>
        </p:txBody>
      </p:sp>
      <p:pic>
        <p:nvPicPr>
          <p:cNvPr id="6" name="Picture 5"/>
          <p:cNvPicPr>
            <a:picLocks noChangeAspect="1"/>
          </p:cNvPicPr>
          <p:nvPr/>
        </p:nvPicPr>
        <p:blipFill>
          <a:blip r:embed="rId3"/>
          <a:stretch>
            <a:fillRect/>
          </a:stretch>
        </p:blipFill>
        <p:spPr>
          <a:xfrm>
            <a:off x="6874383" y="0"/>
            <a:ext cx="5317617" cy="1716899"/>
          </a:xfrm>
          <a:prstGeom prst="rect">
            <a:avLst/>
          </a:prstGeom>
        </p:spPr>
      </p:pic>
      <p:cxnSp>
        <p:nvCxnSpPr>
          <p:cNvPr id="8" name="Straight Arrow Connector 7"/>
          <p:cNvCxnSpPr/>
          <p:nvPr/>
        </p:nvCxnSpPr>
        <p:spPr>
          <a:xfrm flipH="1" flipV="1">
            <a:off x="7854696" y="858449"/>
            <a:ext cx="164592" cy="19761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001237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An example of Encapsulation </a:t>
            </a:r>
            <a:endParaRPr lang="en-US" dirty="0"/>
          </a:p>
        </p:txBody>
      </p:sp>
      <p:sp>
        <p:nvSpPr>
          <p:cNvPr id="5" name="Content Placeholder 4"/>
          <p:cNvSpPr>
            <a:spLocks noGrp="1"/>
          </p:cNvSpPr>
          <p:nvPr>
            <p:ph idx="1"/>
          </p:nvPr>
        </p:nvSpPr>
        <p:spPr>
          <a:xfrm>
            <a:off x="1024806" y="1965748"/>
            <a:ext cx="8596668" cy="3880773"/>
          </a:xfrm>
        </p:spPr>
        <p:txBody>
          <a:bodyPr/>
          <a:lstStyle/>
          <a:p>
            <a:pPr algn="r" rtl="1"/>
            <a:r>
              <a:rPr lang="fa-IR" dirty="0" smtClean="0"/>
              <a:t>در مثال زیر ویژگی </a:t>
            </a:r>
            <a:r>
              <a:rPr lang="de-DE" dirty="0" smtClean="0"/>
              <a:t>AccountNumber</a:t>
            </a:r>
            <a:r>
              <a:rPr lang="fa-IR" dirty="0" smtClean="0"/>
              <a:t> و </a:t>
            </a:r>
            <a:r>
              <a:rPr lang="en-US" dirty="0" err="1"/>
              <a:t>AccountBalance</a:t>
            </a:r>
            <a:r>
              <a:rPr lang="fa-IR" dirty="0" smtClean="0"/>
              <a:t> دارای خصوصیت </a:t>
            </a:r>
            <a:r>
              <a:rPr lang="de-DE" dirty="0" smtClean="0"/>
              <a:t>private </a:t>
            </a:r>
            <a:r>
              <a:rPr lang="prs-AF" dirty="0" smtClean="0"/>
              <a:t> می باش</a:t>
            </a:r>
            <a:r>
              <a:rPr lang="fa-IR" dirty="0" smtClean="0"/>
              <a:t>ن</a:t>
            </a:r>
            <a:r>
              <a:rPr lang="prs-AF" dirty="0" smtClean="0"/>
              <a:t>د همچنین روش </a:t>
            </a:r>
            <a:r>
              <a:rPr lang="de-DE" dirty="0" smtClean="0"/>
              <a:t>AccountNumberCalc() </a:t>
            </a:r>
            <a:r>
              <a:rPr lang="fa-IR" dirty="0" smtClean="0"/>
              <a:t> نیز به صورت </a:t>
            </a:r>
            <a:r>
              <a:rPr lang="de-DE" dirty="0" smtClean="0"/>
              <a:t>private </a:t>
            </a:r>
            <a:r>
              <a:rPr lang="fa-IR" dirty="0" smtClean="0"/>
              <a:t> تعریف شده </a:t>
            </a:r>
            <a:r>
              <a:rPr lang="fa-IR" u="sng" dirty="0" smtClean="0"/>
              <a:t>لذا دسترسی مستقیم به هر دو آنها از بیرون از کلاس ممکن نمی باشد.</a:t>
            </a:r>
            <a:r>
              <a:rPr lang="fa-IR" dirty="0" smtClean="0"/>
              <a:t>  </a:t>
            </a:r>
            <a:endParaRPr lang="en-US" dirty="0"/>
          </a:p>
        </p:txBody>
      </p:sp>
      <p:pic>
        <p:nvPicPr>
          <p:cNvPr id="3" name="Picture 2"/>
          <p:cNvPicPr>
            <a:picLocks noChangeAspect="1"/>
          </p:cNvPicPr>
          <p:nvPr/>
        </p:nvPicPr>
        <p:blipFill>
          <a:blip r:embed="rId2"/>
          <a:stretch>
            <a:fillRect/>
          </a:stretch>
        </p:blipFill>
        <p:spPr>
          <a:xfrm>
            <a:off x="0" y="3011746"/>
            <a:ext cx="6218111" cy="3846254"/>
          </a:xfrm>
          <a:prstGeom prst="rect">
            <a:avLst/>
          </a:prstGeom>
        </p:spPr>
      </p:pic>
      <p:pic>
        <p:nvPicPr>
          <p:cNvPr id="7" name="Picture 6"/>
          <p:cNvPicPr>
            <a:picLocks noChangeAspect="1"/>
          </p:cNvPicPr>
          <p:nvPr/>
        </p:nvPicPr>
        <p:blipFill>
          <a:blip r:embed="rId3"/>
          <a:stretch>
            <a:fillRect/>
          </a:stretch>
        </p:blipFill>
        <p:spPr>
          <a:xfrm>
            <a:off x="5495925" y="3758535"/>
            <a:ext cx="6696075" cy="2352675"/>
          </a:xfrm>
          <a:prstGeom prst="rect">
            <a:avLst/>
          </a:prstGeom>
        </p:spPr>
      </p:pic>
    </p:spTree>
    <p:extLst>
      <p:ext uri="{BB962C8B-B14F-4D97-AF65-F5344CB8AC3E}">
        <p14:creationId xmlns:p14="http://schemas.microsoft.com/office/powerpoint/2010/main" val="3700200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4687</TotalTime>
  <Words>339</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Tahoma</vt:lpstr>
      <vt:lpstr>Trebuchet MS</vt:lpstr>
      <vt:lpstr>Wingdings 3</vt:lpstr>
      <vt:lpstr>Facet</vt:lpstr>
      <vt:lpstr>Advanced programming  (Encapsulation) </vt:lpstr>
      <vt:lpstr>Four important properties of OOP</vt:lpstr>
      <vt:lpstr>Four important properties of OOP</vt:lpstr>
      <vt:lpstr>Definition of Encapsulation</vt:lpstr>
      <vt:lpstr>Understanding the Encapsulation</vt:lpstr>
      <vt:lpstr>Methods of Encapsulation</vt:lpstr>
      <vt:lpstr>An example of Encapsulation </vt:lpstr>
      <vt:lpstr>An example of Encapsulation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Tabatabaei, Seyed Amir Hossein</dc:creator>
  <cp:lastModifiedBy>Amir</cp:lastModifiedBy>
  <cp:revision>130</cp:revision>
  <dcterms:created xsi:type="dcterms:W3CDTF">2021-09-18T07:04:14Z</dcterms:created>
  <dcterms:modified xsi:type="dcterms:W3CDTF">2024-06-28T11:08:32Z</dcterms:modified>
</cp:coreProperties>
</file>