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4" r:id="rId2"/>
    <p:sldId id="256" r:id="rId3"/>
    <p:sldId id="259" r:id="rId4"/>
    <p:sldId id="260" r:id="rId5"/>
    <p:sldId id="261" r:id="rId6"/>
    <p:sldId id="262" r:id="rId7"/>
    <p:sldId id="257" r:id="rId8"/>
    <p:sldId id="25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CECECE"/>
    <a:srgbClr val="5B95BB"/>
    <a:srgbClr val="66A8D0"/>
    <a:srgbClr val="6FB6DF"/>
    <a:srgbClr val="C0A57E"/>
    <a:srgbClr val="C06A77"/>
    <a:srgbClr val="DBDBDB"/>
    <a:srgbClr val="93A737"/>
    <a:srgbClr val="008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6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57BE-BAD7-2845-B0A5-61E3BF2B3A33}" type="datetimeFigureOut"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B9C0C-284A-8C48-B4AB-C7FBF92445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9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3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0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9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8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8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237C-92F9-7648-873D-7996C77D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688" y="1825625"/>
            <a:ext cx="5608320" cy="318528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/>
              <a:t>Note: I used the pages that follow to assemble the poster I presented at the inaugural Victorianist Data Network Conference at the University of Virginia on 16 November 2019. I’m now releasing these pages, like the rest of the </a:t>
            </a:r>
            <a:r>
              <a:rPr lang="en-US" sz="1800" i="1"/>
              <a:t>Fieldwork of Empire</a:t>
            </a:r>
            <a:r>
              <a:rPr lang="en-US" sz="1800"/>
              <a:t> website, under a Creative Commons Attribution-NonCommercial 4.0 International (CC BY-NC 4.0) license (</a:t>
            </a:r>
            <a:r>
              <a:rPr lang="en-US" sz="1800">
                <a:hlinkClick r:id="rId2"/>
              </a:rPr>
              <a:t>https://creativecommons.org/licenses/by-nc/4.0/</a:t>
            </a:r>
            <a:r>
              <a:rPr lang="en-US" sz="1800"/>
              <a:t>). Please feel free to reuse the material that follows in any way that suits you. Please just be sure to attribute it properly per the terms of the license.</a:t>
            </a:r>
          </a:p>
        </p:txBody>
      </p:sp>
    </p:spTree>
    <p:extLst>
      <p:ext uri="{BB962C8B-B14F-4D97-AF65-F5344CB8AC3E}">
        <p14:creationId xmlns:p14="http://schemas.microsoft.com/office/powerpoint/2010/main" val="34822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0AF3-D012-BC4E-967B-3C05F91A1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noFill/>
        </p:spPr>
        <p:txBody>
          <a:bodyPr anchor="ctr">
            <a:noAutofit/>
          </a:bodyPr>
          <a:lstStyle/>
          <a:p>
            <a:br>
              <a:rPr lang="en-US">
                <a:solidFill>
                  <a:srgbClr val="929000"/>
                </a:solidFill>
                <a:latin typeface="Rockwell Condensed" panose="02060603050405020104" pitchFamily="18" charset="77"/>
                <a:ea typeface="Silom" pitchFamily="2" charset="-34"/>
                <a:cs typeface="Silom" pitchFamily="2" charset="-34"/>
              </a:rPr>
            </a:br>
            <a:br>
              <a:rPr lang="en-US">
                <a:solidFill>
                  <a:srgbClr val="929000"/>
                </a:solidFill>
                <a:latin typeface="Rockwell Condensed" panose="02060603050405020104" pitchFamily="18" charset="77"/>
                <a:ea typeface="Silom" pitchFamily="2" charset="-34"/>
                <a:cs typeface="Silom" pitchFamily="2" charset="-34"/>
              </a:rPr>
            </a:br>
            <a:br>
              <a:rPr lang="en-US">
                <a:latin typeface="Rockwell Condensed" panose="02060603050405020104" pitchFamily="18" charset="77"/>
                <a:ea typeface="Silom" pitchFamily="2" charset="-34"/>
                <a:cs typeface="Silom" pitchFamily="2" charset="-34"/>
              </a:rPr>
            </a:br>
            <a:br>
              <a:rPr lang="en-US">
                <a:latin typeface="Rockwell Condensed" panose="02060603050405020104" pitchFamily="18" charset="77"/>
                <a:ea typeface="Silom" pitchFamily="2" charset="-34"/>
                <a:cs typeface="Silom" pitchFamily="2" charset="-34"/>
              </a:rPr>
            </a:br>
            <a:endParaRPr lang="en-US">
              <a:solidFill>
                <a:srgbClr val="0070C0"/>
              </a:solidFill>
              <a:latin typeface="Rockwell Condensed" panose="02060603050405020104" pitchFamily="18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9EE203-DFE6-9A46-8F34-A8B4BFF4AD46}"/>
              </a:ext>
            </a:extLst>
          </p:cNvPr>
          <p:cNvSpPr/>
          <p:nvPr/>
        </p:nvSpPr>
        <p:spPr>
          <a:xfrm>
            <a:off x="642046" y="1305340"/>
            <a:ext cx="7859909" cy="420624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i="1">
                <a:ln>
                  <a:solidFill>
                    <a:schemeClr val="tx1"/>
                  </a:solidFill>
                </a:ln>
                <a:solidFill>
                  <a:srgbClr val="5B95BB"/>
                </a:solidFill>
                <a:latin typeface="Calibri" panose="020F0502020204030204" pitchFamily="34" charset="0"/>
                <a:ea typeface="Silom" pitchFamily="2" charset="-34"/>
                <a:cs typeface="Calibri" panose="020F0502020204030204" pitchFamily="34" charset="0"/>
              </a:rPr>
              <a:t>Fieldwork of Empire</a:t>
            </a:r>
          </a:p>
          <a:p>
            <a:pPr algn="ctr"/>
            <a:endParaRPr lang="en-US" sz="5400" b="1">
              <a:ln>
                <a:solidFill>
                  <a:schemeClr val="tx1"/>
                </a:solidFill>
              </a:ln>
              <a:solidFill>
                <a:srgbClr val="6FB6DF"/>
              </a:solidFill>
              <a:latin typeface="Calibri" panose="020F0502020204030204" pitchFamily="34" charset="0"/>
              <a:ea typeface="Silom" pitchFamily="2" charset="-34"/>
              <a:cs typeface="Calibri" panose="020F0502020204030204" pitchFamily="34" charset="0"/>
            </a:endParaRPr>
          </a:p>
          <a:p>
            <a:pPr algn="ctr"/>
            <a:r>
              <a:rPr lang="en-US" sz="5400" b="1">
                <a:ln>
                  <a:solidFill>
                    <a:schemeClr val="tx1"/>
                  </a:solidFill>
                </a:ln>
                <a:solidFill>
                  <a:srgbClr val="BDBDBD"/>
                </a:solidFill>
                <a:latin typeface="Calibri" panose="020F0502020204030204" pitchFamily="34" charset="0"/>
                <a:ea typeface="Silom" pitchFamily="2" charset="-34"/>
                <a:cs typeface="Calibri" panose="020F0502020204030204" pitchFamily="34" charset="0"/>
              </a:rPr>
              <a:t>(the Monograph)</a:t>
            </a:r>
          </a:p>
          <a:p>
            <a:pPr algn="ctr"/>
            <a:endParaRPr lang="en-US" sz="5400" b="1">
              <a:ln>
                <a:solidFill>
                  <a:schemeClr val="tx1"/>
                </a:solidFill>
              </a:ln>
              <a:solidFill>
                <a:srgbClr val="6FB6DF"/>
              </a:solidFill>
              <a:latin typeface="Calibri" panose="020F0502020204030204" pitchFamily="34" charset="0"/>
              <a:ea typeface="Silom" pitchFamily="2" charset="-34"/>
              <a:cs typeface="Calibri" panose="020F0502020204030204" pitchFamily="34" charset="0"/>
            </a:endParaRPr>
          </a:p>
          <a:p>
            <a:pPr algn="ctr"/>
            <a:r>
              <a:rPr lang="en-US" sz="5400" b="1">
                <a:ln>
                  <a:solidFill>
                    <a:schemeClr val="tx1"/>
                  </a:solidFill>
                </a:ln>
                <a:solidFill>
                  <a:srgbClr val="5B95BB"/>
                </a:solidFill>
                <a:latin typeface="Calibri" panose="020F0502020204030204" pitchFamily="34" charset="0"/>
                <a:ea typeface="Silom" pitchFamily="2" charset="-34"/>
                <a:cs typeface="Calibri" panose="020F0502020204030204" pitchFamily="34" charset="0"/>
              </a:rPr>
              <a:t>Meets Minimal Computing</a:t>
            </a:r>
          </a:p>
        </p:txBody>
      </p:sp>
    </p:spTree>
    <p:extLst>
      <p:ext uri="{BB962C8B-B14F-4D97-AF65-F5344CB8AC3E}">
        <p14:creationId xmlns:p14="http://schemas.microsoft.com/office/powerpoint/2010/main" val="33512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0AF3-D012-BC4E-967B-3C05F91A1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noFill/>
        </p:spPr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br>
              <a:rPr lang="en-US" sz="4400" b="1">
                <a:ln/>
                <a:solidFill>
                  <a:schemeClr val="accent4"/>
                </a:solidFill>
                <a:latin typeface="Rockwell Condensed" panose="02060603050405020104" pitchFamily="18" charset="77"/>
              </a:rPr>
            </a:br>
            <a:br>
              <a:rPr lang="en-US" sz="4400" b="1">
                <a:ln/>
                <a:solidFill>
                  <a:schemeClr val="accent4"/>
                </a:solidFill>
                <a:latin typeface="Rockwell Condensed" panose="02060603050405020104" pitchFamily="18" charset="77"/>
              </a:rPr>
            </a:br>
            <a:br>
              <a:rPr lang="en-US" sz="4400" b="1">
                <a:ln/>
                <a:solidFill>
                  <a:schemeClr val="accent4"/>
                </a:solidFill>
                <a:latin typeface="Rockwell Condensed" panose="02060603050405020104" pitchFamily="18" charset="77"/>
              </a:rPr>
            </a:br>
            <a:r>
              <a:rPr lang="en-US" sz="360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Silom" pitchFamily="2" charset="-34"/>
                <a:cs typeface="Calibri" panose="020F0502020204030204" pitchFamily="34" charset="0"/>
              </a:rPr>
              <a:t>Adrian S. Wisnicki (U. Nebraska-Lincoln)</a:t>
            </a:r>
            <a:br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77"/>
              </a:rPr>
            </a:br>
            <a:br>
              <a:rPr lang="en-US" sz="4000" b="1">
                <a:ln/>
                <a:solidFill>
                  <a:schemeClr val="accent4"/>
                </a:solidFill>
                <a:latin typeface="Rockwell Condensed" panose="02060603050405020104" pitchFamily="18" charset="77"/>
                <a:cs typeface="Forte" panose="020F0502020204030204" pitchFamily="34" charset="0"/>
              </a:rPr>
            </a:br>
            <a:br>
              <a:rPr lang="en-US" sz="4000" b="1">
                <a:ln/>
                <a:solidFill>
                  <a:schemeClr val="accent4"/>
                </a:solidFill>
                <a:latin typeface="Rockwell Condensed" panose="02060603050405020104" pitchFamily="18" charset="77"/>
                <a:cs typeface="Forte" panose="020F0502020204030204" pitchFamily="34" charset="0"/>
              </a:rPr>
            </a:br>
            <a:br>
              <a:rPr lang="en-US" sz="4400" b="1">
                <a:ln/>
                <a:solidFill>
                  <a:schemeClr val="accent4"/>
                </a:solidFill>
                <a:latin typeface="Rockwell Condensed" panose="02060603050405020104" pitchFamily="18" charset="77"/>
              </a:rPr>
            </a:br>
            <a:endParaRPr lang="en-US" sz="2800" b="1">
              <a:ln/>
              <a:solidFill>
                <a:schemeClr val="accent4"/>
              </a:solidFill>
              <a:latin typeface="Rockwell Condensed" panose="02060603050405020104" pitchFamily="18" charset="77"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80AD4AE0-7C36-4041-B0FC-E623544C5362}"/>
              </a:ext>
            </a:extLst>
          </p:cNvPr>
          <p:cNvCxnSpPr/>
          <p:nvPr/>
        </p:nvCxnSpPr>
        <p:spPr>
          <a:xfrm>
            <a:off x="2140226" y="2512081"/>
            <a:ext cx="4863548" cy="12700"/>
          </a:xfrm>
          <a:prstGeom prst="curvedConnector3">
            <a:avLst/>
          </a:prstGeom>
          <a:ln w="22225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4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901F05-4D19-7E40-AA58-ED335F35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46" y="433253"/>
            <a:ext cx="2854154" cy="61082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5022FC4-DBF1-8549-8FE2-D59061A4B0E7}"/>
              </a:ext>
            </a:extLst>
          </p:cNvPr>
          <p:cNvSpPr/>
          <p:nvPr/>
        </p:nvSpPr>
        <p:spPr>
          <a:xfrm rot="18950241">
            <a:off x="2469916" y="2493685"/>
            <a:ext cx="64859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>
                <a:solidFill>
                  <a:srgbClr val="8BC54D"/>
                </a:solidFill>
                <a:latin typeface="Rockwell Condensed" panose="02060603050405020104" pitchFamily="18" charset="77"/>
                <a:ea typeface="Silom" pitchFamily="2" charset="-34"/>
                <a:cs typeface="Silom" pitchFamily="2" charset="-34"/>
              </a:rPr>
              <a:t>Fieldwork of Empire </a:t>
            </a:r>
            <a:r>
              <a:rPr lang="en-US" sz="4400">
                <a:latin typeface="Rockwell Condensed" panose="02060603050405020104" pitchFamily="18" charset="77"/>
                <a:ea typeface="Silom" pitchFamily="2" charset="-34"/>
                <a:cs typeface="Silom" pitchFamily="2" charset="-34"/>
              </a:rPr>
              <a:t>(the Website)</a:t>
            </a:r>
            <a:endParaRPr lang="en-US" sz="4400"/>
          </a:p>
        </p:txBody>
      </p:sp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1972D4B2-D4AF-5449-A170-D9F3A1ADC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4698" y="936873"/>
            <a:ext cx="1345474" cy="134547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BC8BF-E324-2B47-A83E-CE09B92AF968}"/>
              </a:ext>
            </a:extLst>
          </p:cNvPr>
          <p:cNvCxnSpPr>
            <a:cxnSpLocks/>
          </p:cNvCxnSpPr>
          <p:nvPr/>
        </p:nvCxnSpPr>
        <p:spPr>
          <a:xfrm>
            <a:off x="3892732" y="496388"/>
            <a:ext cx="463731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8B9938-565D-EC41-B5FD-21B5D1CB5CA1}"/>
              </a:ext>
            </a:extLst>
          </p:cNvPr>
          <p:cNvSpPr txBox="1"/>
          <p:nvPr/>
        </p:nvSpPr>
        <p:spPr>
          <a:xfrm>
            <a:off x="3670047" y="2683412"/>
            <a:ext cx="46373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simple design</a:t>
            </a:r>
          </a:p>
          <a:p>
            <a:pPr algn="r"/>
            <a:endParaRPr lang="en-US"/>
          </a:p>
          <a:p>
            <a:pPr algn="r"/>
            <a:r>
              <a:rPr lang="en-US"/>
              <a:t>white background</a:t>
            </a:r>
          </a:p>
          <a:p>
            <a:pPr algn="r"/>
            <a:endParaRPr lang="en-US"/>
          </a:p>
          <a:p>
            <a:pPr algn="r"/>
            <a:r>
              <a:rPr lang="en-US">
                <a:solidFill>
                  <a:schemeClr val="bg2">
                    <a:lumMod val="50000"/>
                  </a:schemeClr>
                </a:solidFill>
              </a:rPr>
              <a:t>gray-scale images (usually)</a:t>
            </a:r>
          </a:p>
          <a:p>
            <a:pPr algn="r"/>
            <a:endParaRPr lang="en-US"/>
          </a:p>
          <a:p>
            <a:pPr algn="r"/>
            <a:r>
              <a:rPr lang="en-US">
                <a:solidFill>
                  <a:srgbClr val="0432FF"/>
                </a:solidFill>
              </a:rPr>
              <a:t>blue hyperlinks </a:t>
            </a:r>
            <a:r>
              <a:rPr lang="en-US"/>
              <a:t>•</a:t>
            </a:r>
            <a:r>
              <a:rPr lang="en-US">
                <a:solidFill>
                  <a:srgbClr val="0432FF"/>
                </a:solidFill>
              </a:rPr>
              <a:t> </a:t>
            </a:r>
            <a:r>
              <a:rPr lang="en-US"/>
              <a:t>black fonts</a:t>
            </a:r>
          </a:p>
          <a:p>
            <a:pPr algn="r"/>
            <a:endParaRPr lang="en-US">
              <a:solidFill>
                <a:srgbClr val="0432FF"/>
              </a:solidFill>
            </a:endParaRPr>
          </a:p>
          <a:p>
            <a:pPr algn="r"/>
            <a:r>
              <a:rPr lang="en-US"/>
              <a:t>one </a:t>
            </a:r>
            <a:r>
              <a:rPr lang="en-US">
                <a:solidFill>
                  <a:srgbClr val="7030A0"/>
                </a:solidFill>
              </a:rPr>
              <a:t>HTML</a:t>
            </a:r>
            <a:r>
              <a:rPr lang="en-US"/>
              <a:t> template; one </a:t>
            </a:r>
            <a:r>
              <a:rPr lang="en-US">
                <a:solidFill>
                  <a:srgbClr val="00B050"/>
                </a:solidFill>
              </a:rPr>
              <a:t>CSS</a:t>
            </a:r>
            <a:r>
              <a:rPr lang="en-US"/>
              <a:t> file; </a:t>
            </a:r>
            <a:r>
              <a:rPr lang="en-US">
                <a:solidFill>
                  <a:srgbClr val="FFC000"/>
                </a:solidFill>
              </a:rPr>
              <a:t>JPEGs</a:t>
            </a:r>
          </a:p>
          <a:p>
            <a:pPr algn="r"/>
            <a:endParaRPr lang="en-US">
              <a:solidFill>
                <a:srgbClr val="0432FF"/>
              </a:solidFill>
            </a:endParaRPr>
          </a:p>
          <a:p>
            <a:pPr algn="r"/>
            <a:r>
              <a:rPr lang="en-US"/>
              <a:t>led by content • fully responsive on mobile</a:t>
            </a:r>
          </a:p>
          <a:p>
            <a:pPr algn="r"/>
            <a:endParaRPr lang="en-US"/>
          </a:p>
          <a:p>
            <a:pPr algn="r"/>
            <a:r>
              <a:rPr lang="en-US"/>
              <a:t>works in complementary fashion with the book</a:t>
            </a:r>
          </a:p>
          <a:p>
            <a:pPr algn="r"/>
            <a:r>
              <a:rPr lang="en-US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CBBBDC-DCA5-4845-89C9-62E950F34573}"/>
              </a:ext>
            </a:extLst>
          </p:cNvPr>
          <p:cNvCxnSpPr>
            <a:cxnSpLocks/>
          </p:cNvCxnSpPr>
          <p:nvPr/>
        </p:nvCxnSpPr>
        <p:spPr>
          <a:xfrm>
            <a:off x="8626711" y="698876"/>
            <a:ext cx="0" cy="584258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68DF56-1790-EF45-99A3-F6C7E0A62937}"/>
              </a:ext>
            </a:extLst>
          </p:cNvPr>
          <p:cNvCxnSpPr>
            <a:cxnSpLocks/>
          </p:cNvCxnSpPr>
          <p:nvPr/>
        </p:nvCxnSpPr>
        <p:spPr>
          <a:xfrm flipH="1" flipV="1">
            <a:off x="3454403" y="2717018"/>
            <a:ext cx="1320797" cy="53418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53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F1DA39-3EA5-E247-9A12-6204EEEF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78413"/>
            <a:ext cx="4305093" cy="22660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0CE5A-198F-1447-8F11-293BB9276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94" y="1231392"/>
            <a:ext cx="3938089" cy="5313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77D0F4-4858-2A46-AB2D-CE8E825FA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538" y="313510"/>
            <a:ext cx="4315568" cy="37855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130B-1DE8-214E-8AFD-2D6FB285EE70}"/>
              </a:ext>
            </a:extLst>
          </p:cNvPr>
          <p:cNvSpPr txBox="1"/>
          <p:nvPr/>
        </p:nvSpPr>
        <p:spPr>
          <a:xfrm>
            <a:off x="591895" y="423238"/>
            <a:ext cx="359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Ink Free" panose="020F0502020204030204" pitchFamily="34" charset="0"/>
                <a:cs typeface="Ink Free" panose="020F0502020204030204" pitchFamily="34" charset="0"/>
              </a:rPr>
              <a:t>Memes to mix it up!</a:t>
            </a:r>
          </a:p>
        </p:txBody>
      </p:sp>
    </p:spTree>
    <p:extLst>
      <p:ext uri="{BB962C8B-B14F-4D97-AF65-F5344CB8AC3E}">
        <p14:creationId xmlns:p14="http://schemas.microsoft.com/office/powerpoint/2010/main" val="247273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03D6-3F3B-C643-937E-8EE8345A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23" y="365126"/>
            <a:ext cx="838086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Rockwell" panose="02060603020205020403" pitchFamily="18" charset="77"/>
              </a:rPr>
              <a:t>Built completely with  </a:t>
            </a:r>
            <a:r>
              <a:rPr lang="en-US" sz="3600">
                <a:solidFill>
                  <a:srgbClr val="CE0000"/>
                </a:solidFill>
                <a:latin typeface="Rockwell" panose="02060603020205020403" pitchFamily="18" charset="77"/>
              </a:rPr>
              <a:t>free</a:t>
            </a:r>
            <a:r>
              <a:rPr lang="en-US" sz="3600">
                <a:latin typeface="Rockwell" panose="02060603020205020403" pitchFamily="18" charset="77"/>
              </a:rPr>
              <a:t>  resources</a:t>
            </a:r>
          </a:p>
        </p:txBody>
      </p:sp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C65D653A-E73A-404B-B8EF-48384F3C5BD7}"/>
              </a:ext>
            </a:extLst>
          </p:cNvPr>
          <p:cNvSpPr/>
          <p:nvPr/>
        </p:nvSpPr>
        <p:spPr>
          <a:xfrm>
            <a:off x="5199017" y="587829"/>
            <a:ext cx="1045029" cy="862148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C0C5B-9399-0B48-8DA8-3E0123D57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71" y="1690690"/>
            <a:ext cx="1533442" cy="1581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45369F-958D-8A45-92D6-E9F273FF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71" y="3521458"/>
            <a:ext cx="1533442" cy="449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2572FC-98D4-CD46-B422-1B54C642C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631" y="3521458"/>
            <a:ext cx="1778326" cy="1778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F6C55-9607-DB46-9347-F3B42381E6F3}"/>
              </a:ext>
            </a:extLst>
          </p:cNvPr>
          <p:cNvSpPr txBox="1"/>
          <p:nvPr/>
        </p:nvSpPr>
        <p:spPr>
          <a:xfrm>
            <a:off x="4072885" y="5285773"/>
            <a:ext cx="135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GIMP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D23434-7A6B-A94C-B95A-CB34D5696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421" y="1764138"/>
            <a:ext cx="1820788" cy="1820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F3C546-9311-F646-9011-3938C74D0ABC}"/>
              </a:ext>
            </a:extLst>
          </p:cNvPr>
          <p:cNvSpPr txBox="1"/>
          <p:nvPr/>
        </p:nvSpPr>
        <p:spPr>
          <a:xfrm>
            <a:off x="6559075" y="3584926"/>
            <a:ext cx="1543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BBEdit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1AB015-B517-844B-9E87-A0AF86479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263511">
            <a:off x="5476790" y="4973197"/>
            <a:ext cx="3075478" cy="6463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0DB158-2756-B94F-9EB7-849264598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51" y="5054177"/>
            <a:ext cx="2694802" cy="6463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477949-01AD-C345-87C5-DE4BAEBD14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7596" y="2232359"/>
            <a:ext cx="2466267" cy="83429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D3074C-75CC-9D4D-861A-7E9FB9C524F8}"/>
              </a:ext>
            </a:extLst>
          </p:cNvPr>
          <p:cNvCxnSpPr/>
          <p:nvPr/>
        </p:nvCxnSpPr>
        <p:spPr>
          <a:xfrm>
            <a:off x="287383" y="418011"/>
            <a:ext cx="843860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0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0AF3-D012-BC4E-967B-3C05F91A1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80456"/>
            <a:ext cx="4571999" cy="6377544"/>
          </a:xfrm>
        </p:spPr>
        <p:txBody>
          <a:bodyPr anchor="ctr">
            <a:noAutofit/>
          </a:bodyPr>
          <a:lstStyle/>
          <a:p>
            <a:pPr algn="l"/>
            <a:r>
              <a:rPr lang="en-US" sz="2400" i="1">
                <a:solidFill>
                  <a:srgbClr val="0070C0"/>
                </a:solidFill>
                <a:latin typeface="Arial Rounded MT Bold" panose="020F0704030504030204" pitchFamily="34" charset="77"/>
              </a:rPr>
              <a:t>Facts about the Book</a:t>
            </a:r>
            <a:br>
              <a:rPr lang="en-US" sz="2400" i="1">
                <a:solidFill>
                  <a:srgbClr val="0070C0"/>
                </a:solidFill>
                <a:latin typeface="Arial Rounded MT Bold" panose="020F0704030504030204" pitchFamily="34" charset="77"/>
              </a:rPr>
            </a:br>
            <a:br>
              <a:rPr lang="en-US" sz="1800">
                <a:latin typeface="Arial Rounded MT Bold" panose="020F0704030504030204" pitchFamily="34" charset="77"/>
              </a:rPr>
            </a:br>
            <a:r>
              <a:rPr lang="en-US" sz="2200">
                <a:latin typeface="+mn-lt"/>
                <a:cs typeface="Arial Hebrew" pitchFamily="2" charset="-79"/>
              </a:rPr>
              <a:t>• Published by Routledge in 2019</a:t>
            </a:r>
            <a:br>
              <a:rPr lang="en-US" sz="2200">
                <a:latin typeface="+mn-lt"/>
                <a:cs typeface="Arial Hebrew" pitchFamily="2" charset="-79"/>
              </a:rPr>
            </a:br>
            <a:br>
              <a:rPr lang="en-US" sz="2200">
                <a:latin typeface="+mn-lt"/>
                <a:cs typeface="Arial Hebrew" pitchFamily="2" charset="-79"/>
              </a:rPr>
            </a:br>
            <a:r>
              <a:rPr lang="en-US" sz="2200">
                <a:latin typeface="+mn-lt"/>
                <a:cs typeface="Arial Hebrew" pitchFamily="2" charset="-79"/>
              </a:rPr>
              <a:t>• Fifteen-year gestation period</a:t>
            </a:r>
            <a:br>
              <a:rPr lang="en-US" sz="2200">
                <a:latin typeface="+mn-lt"/>
                <a:cs typeface="Arial Hebrew" pitchFamily="2" charset="-79"/>
              </a:rPr>
            </a:br>
            <a:br>
              <a:rPr lang="en-US" sz="2200">
                <a:latin typeface="+mn-lt"/>
                <a:cs typeface="Arial Hebrew" pitchFamily="2" charset="-79"/>
              </a:rPr>
            </a:br>
            <a:r>
              <a:rPr lang="en-US" sz="2200">
                <a:latin typeface="+mn-lt"/>
                <a:cs typeface="Arial Hebrew" pitchFamily="2" charset="-79"/>
              </a:rPr>
              <a:t>• Details the impact of non-European cultural, political, and social forces and agencies on the production of British expeditionary literature</a:t>
            </a:r>
            <a:br>
              <a:rPr lang="en-US" sz="2200">
                <a:latin typeface="+mn-lt"/>
                <a:cs typeface="Arial Hebrew" pitchFamily="2" charset="-79"/>
              </a:rPr>
            </a:br>
            <a:br>
              <a:rPr lang="en-US" sz="2200">
                <a:latin typeface="+mn-lt"/>
                <a:cs typeface="Arial Hebrew" pitchFamily="2" charset="-79"/>
              </a:rPr>
            </a:br>
            <a:r>
              <a:rPr lang="en-US" sz="2200">
                <a:latin typeface="+mn-lt"/>
                <a:cs typeface="Arial Hebrew" pitchFamily="2" charset="-79"/>
              </a:rPr>
              <a:t>• Discursive and material analysis of primary texts</a:t>
            </a:r>
            <a:br>
              <a:rPr lang="en-US" sz="2200">
                <a:latin typeface="+mn-lt"/>
                <a:cs typeface="Arial Hebrew" pitchFamily="2" charset="-79"/>
              </a:rPr>
            </a:br>
            <a:br>
              <a:rPr lang="en-US" sz="2200">
                <a:latin typeface="+mn-lt"/>
                <a:cs typeface="Arial Hebrew" pitchFamily="2" charset="-79"/>
              </a:rPr>
            </a:br>
            <a:r>
              <a:rPr lang="en-US" sz="2200">
                <a:latin typeface="+mn-lt"/>
                <a:cs typeface="Arial Hebrew" pitchFamily="2" charset="-79"/>
              </a:rPr>
              <a:t>• Focus region: Africa</a:t>
            </a:r>
            <a:br>
              <a:rPr lang="en-US" sz="2200">
                <a:latin typeface="+mn-lt"/>
                <a:cs typeface="Arial Hebrew" pitchFamily="2" charset="-79"/>
              </a:rPr>
            </a:br>
            <a:br>
              <a:rPr lang="en-US" sz="2000">
                <a:latin typeface="+mn-lt"/>
                <a:cs typeface="Arial Hebrew" pitchFamily="2" charset="-79"/>
              </a:rPr>
            </a:br>
            <a:endParaRPr lang="en-US" sz="2000">
              <a:latin typeface="+mn-lt"/>
              <a:cs typeface="Arial Hebrew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298B8-6D0E-D246-99F8-21232A88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3" y="836033"/>
            <a:ext cx="3818643" cy="585214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775001-53C7-2742-942E-E835BA95FFEE}"/>
              </a:ext>
            </a:extLst>
          </p:cNvPr>
          <p:cNvCxnSpPr/>
          <p:nvPr/>
        </p:nvCxnSpPr>
        <p:spPr>
          <a:xfrm>
            <a:off x="287383" y="418011"/>
            <a:ext cx="843860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84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B1D0-8CA5-734A-807E-C67C008BB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3" y="885064"/>
            <a:ext cx="4077353" cy="188595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1200"/>
          </a:p>
          <a:p>
            <a:pPr marL="0" indent="0">
              <a:buNone/>
            </a:pPr>
            <a:r>
              <a:rPr lang="en-US" sz="6500">
                <a:solidFill>
                  <a:srgbClr val="B2626F"/>
                </a:solidFill>
                <a:latin typeface="Freestyle Script" panose="030804020302050B0404" pitchFamily="66" charset="77"/>
              </a:rPr>
              <a:t>What is </a:t>
            </a:r>
          </a:p>
          <a:p>
            <a:pPr marL="0" indent="0">
              <a:buNone/>
            </a:pPr>
            <a:r>
              <a:rPr lang="en-US" sz="6500">
                <a:solidFill>
                  <a:srgbClr val="B2626F"/>
                </a:solidFill>
                <a:latin typeface="Freestyle Script" panose="030804020302050B0404" pitchFamily="66" charset="77"/>
              </a:rPr>
              <a:t>Minimal Computing?</a:t>
            </a:r>
            <a:endParaRPr lang="en-US" sz="6500" baseline="-25000">
              <a:solidFill>
                <a:srgbClr val="B2626F"/>
              </a:solidFill>
              <a:latin typeface="Freestyle Script" panose="030804020302050B0404" pitchFamily="66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33B74-0184-5C48-BB3D-9FAE783DE911}"/>
              </a:ext>
            </a:extLst>
          </p:cNvPr>
          <p:cNvCxnSpPr/>
          <p:nvPr/>
        </p:nvCxnSpPr>
        <p:spPr>
          <a:xfrm>
            <a:off x="287383" y="418011"/>
            <a:ext cx="843860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9B018A-8718-564D-86F6-1938B62C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125" y="735592"/>
            <a:ext cx="5386816" cy="2693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0F9A83-C5B8-A944-85C3-427DE1903E75}"/>
              </a:ext>
            </a:extLst>
          </p:cNvPr>
          <p:cNvSpPr txBox="1"/>
          <p:nvPr/>
        </p:nvSpPr>
        <p:spPr>
          <a:xfrm>
            <a:off x="287383" y="3088603"/>
            <a:ext cx="866154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/>
              <a:t>“What do we need?” (Alex Gil, 2015)</a:t>
            </a:r>
          </a:p>
          <a:p>
            <a:pPr algn="r"/>
            <a:endParaRPr lang="en-US" sz="2000"/>
          </a:p>
          <a:p>
            <a:pPr algn="ctr"/>
            <a:r>
              <a:rPr lang="en-US" sz="2000"/>
              <a:t>ease of use • ease of creation • increased access • reductions in computing</a:t>
            </a:r>
          </a:p>
          <a:p>
            <a:endParaRPr lang="en-US" sz="2000"/>
          </a:p>
          <a:p>
            <a:pPr algn="r"/>
            <a:r>
              <a:rPr lang="en-US" sz="2000"/>
              <a:t>produce • disseminate • preserve • </a:t>
            </a:r>
            <a:r>
              <a:rPr lang="en-US" sz="2000" i="1"/>
              <a:t>within your means</a:t>
            </a:r>
          </a:p>
          <a:p>
            <a:pPr algn="r"/>
            <a:endParaRPr lang="en-US" sz="2000" i="1"/>
          </a:p>
          <a:p>
            <a:r>
              <a:rPr lang="en-US" sz="2000" i="1"/>
              <a:t>Many options (Jentry Sayers, 2016)</a:t>
            </a:r>
          </a:p>
          <a:p>
            <a:endParaRPr lang="en-US" sz="2000"/>
          </a:p>
          <a:p>
            <a:r>
              <a:rPr lang="en-US" sz="2000"/>
              <a:t>	</a:t>
            </a:r>
            <a:r>
              <a:rPr lang="en-US" sz="2000">
                <a:solidFill>
                  <a:srgbClr val="0070C0"/>
                </a:solidFill>
              </a:rPr>
              <a:t>Minimal</a:t>
            </a:r>
            <a:r>
              <a:rPr lang="en-US" sz="2000"/>
              <a:t> Design • Use • Consumption • Maintenance • Barriers • Internet  </a:t>
            </a:r>
          </a:p>
          <a:p>
            <a:endParaRPr lang="en-US" sz="2000"/>
          </a:p>
          <a:p>
            <a:pPr algn="r"/>
            <a:r>
              <a:rPr lang="en-US" sz="2000"/>
              <a:t>Externals • Automation • Space • Technical Language • [fill in the blank]</a:t>
            </a:r>
          </a:p>
          <a:p>
            <a:endParaRPr lang="en-US"/>
          </a:p>
          <a:p>
            <a:pPr algn="r"/>
            <a:endParaRPr lang="en-US"/>
          </a:p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9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5613C6-F1DB-B241-90F5-DEFBEBAEFC97}"/>
              </a:ext>
            </a:extLst>
          </p:cNvPr>
          <p:cNvCxnSpPr>
            <a:cxnSpLocks/>
          </p:cNvCxnSpPr>
          <p:nvPr/>
        </p:nvCxnSpPr>
        <p:spPr>
          <a:xfrm>
            <a:off x="287383" y="642220"/>
            <a:ext cx="0" cy="584258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D103C3-11E4-7349-B133-E21FCC8462B3}"/>
              </a:ext>
            </a:extLst>
          </p:cNvPr>
          <p:cNvCxnSpPr/>
          <p:nvPr/>
        </p:nvCxnSpPr>
        <p:spPr>
          <a:xfrm>
            <a:off x="287383" y="418011"/>
            <a:ext cx="843860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DAF956-CED7-D24A-9662-814CF7B834A8}"/>
              </a:ext>
            </a:extLst>
          </p:cNvPr>
          <p:cNvSpPr txBox="1"/>
          <p:nvPr/>
        </p:nvSpPr>
        <p:spPr>
          <a:xfrm>
            <a:off x="645478" y="1222024"/>
            <a:ext cx="34720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200" u="sng"/>
              <a:t>Web address</a:t>
            </a:r>
          </a:p>
          <a:p>
            <a:pPr algn="ctr"/>
            <a:r>
              <a:rPr lang="en-US" sz="3200">
                <a:solidFill>
                  <a:srgbClr val="0070C0"/>
                </a:solidFill>
              </a:rPr>
              <a:t>bit.ly</a:t>
            </a:r>
            <a:r>
              <a:rPr lang="en-US" sz="3200"/>
              <a:t>/36</a:t>
            </a:r>
            <a:r>
              <a:rPr lang="en-US" sz="3200">
                <a:solidFill>
                  <a:srgbClr val="CE0000"/>
                </a:solidFill>
              </a:rPr>
              <a:t>XSX</a:t>
            </a:r>
            <a:r>
              <a:rPr lang="en-US" sz="3200"/>
              <a:t>PW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30E6C8-0BEA-9B43-8DEB-516318B5A731}"/>
              </a:ext>
            </a:extLst>
          </p:cNvPr>
          <p:cNvSpPr/>
          <p:nvPr/>
        </p:nvSpPr>
        <p:spPr>
          <a:xfrm>
            <a:off x="4191605" y="796458"/>
            <a:ext cx="4306917" cy="20143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rgbClr val="E9D8AF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Available for reuse by others!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C45359-E662-4B4F-8D61-436B54BC60C8}"/>
              </a:ext>
            </a:extLst>
          </p:cNvPr>
          <p:cNvSpPr/>
          <p:nvPr/>
        </p:nvSpPr>
        <p:spPr>
          <a:xfrm>
            <a:off x="645478" y="4501686"/>
            <a:ext cx="4856348" cy="191551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3000">
                <a:schemeClr val="accent6">
                  <a:lumMod val="0"/>
                  <a:lumOff val="100000"/>
                </a:schemeClr>
              </a:gs>
              <a:gs pos="100000">
                <a:srgbClr val="93A737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Includes “fun facts” about the book!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24E943-9268-FF4B-B90A-D12ECE4DA56F}"/>
              </a:ext>
            </a:extLst>
          </p:cNvPr>
          <p:cNvSpPr/>
          <p:nvPr/>
        </p:nvSpPr>
        <p:spPr>
          <a:xfrm>
            <a:off x="808383" y="3001503"/>
            <a:ext cx="7129670" cy="119270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Book in hand … full index online!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C87CE832-D701-6747-9752-7A046DC2B795}"/>
              </a:ext>
            </a:extLst>
          </p:cNvPr>
          <p:cNvSpPr/>
          <p:nvPr/>
        </p:nvSpPr>
        <p:spPr>
          <a:xfrm rot="10800000">
            <a:off x="5702313" y="4554385"/>
            <a:ext cx="2796209" cy="1915512"/>
          </a:xfrm>
          <a:prstGeom prst="trapezoid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D6A9A8"/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A37C6-9BAB-FB40-B684-46300C17D1FF}"/>
              </a:ext>
            </a:extLst>
          </p:cNvPr>
          <p:cNvSpPr txBox="1"/>
          <p:nvPr/>
        </p:nvSpPr>
        <p:spPr>
          <a:xfrm>
            <a:off x="6007113" y="4674612"/>
            <a:ext cx="2186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Allows the author to control dissemination!</a:t>
            </a:r>
          </a:p>
        </p:txBody>
      </p:sp>
    </p:spTree>
    <p:extLst>
      <p:ext uri="{BB962C8B-B14F-4D97-AF65-F5344CB8AC3E}">
        <p14:creationId xmlns:p14="http://schemas.microsoft.com/office/powerpoint/2010/main" val="346172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367</Words>
  <Application>Microsoft Macintosh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Freestyle Script</vt:lpstr>
      <vt:lpstr>Ink Free</vt:lpstr>
      <vt:lpstr>Rockwell</vt:lpstr>
      <vt:lpstr>Rockwell Condensed</vt:lpstr>
      <vt:lpstr>Office Theme</vt:lpstr>
      <vt:lpstr>PowerPoint Presentation</vt:lpstr>
      <vt:lpstr>    </vt:lpstr>
      <vt:lpstr>   Adrian S. Wisnicki (U. Nebraska-Lincoln)    </vt:lpstr>
      <vt:lpstr>PowerPoint Presentation</vt:lpstr>
      <vt:lpstr>PowerPoint Presentation</vt:lpstr>
      <vt:lpstr>Built completely with  free  resources</vt:lpstr>
      <vt:lpstr>Facts about the Book  • Published by Routledge in 2019  • Fifteen-year gestation period  • Details the impact of non-European cultural, political, and social forces and agencies on the production of British expeditionary literature  • Discursive and material analysis of primary texts  • Focus region: Africa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Fieldwork of Empire (the Monograph)  Meets Minimal Computiung  Adrian S. Wisnicki (University of Nebraska-Lincoln)  @AdrianWisnicki</dc:title>
  <dc:creator>Adrian Wisnicki</dc:creator>
  <cp:lastModifiedBy>Adrian Wisnicki</cp:lastModifiedBy>
  <cp:revision>52</cp:revision>
  <dcterms:created xsi:type="dcterms:W3CDTF">2019-11-12T00:04:07Z</dcterms:created>
  <dcterms:modified xsi:type="dcterms:W3CDTF">2019-11-17T20:27:40Z</dcterms:modified>
</cp:coreProperties>
</file>