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300" r:id="rId2"/>
    <p:sldId id="260" r:id="rId3"/>
    <p:sldId id="264" r:id="rId4"/>
    <p:sldId id="265" r:id="rId5"/>
    <p:sldId id="266" r:id="rId6"/>
    <p:sldId id="263" r:id="rId7"/>
    <p:sldId id="351" r:id="rId8"/>
    <p:sldId id="280" r:id="rId9"/>
    <p:sldId id="283" r:id="rId10"/>
    <p:sldId id="278" r:id="rId11"/>
    <p:sldId id="279" r:id="rId12"/>
    <p:sldId id="287" r:id="rId13"/>
    <p:sldId id="288" r:id="rId14"/>
    <p:sldId id="289" r:id="rId15"/>
    <p:sldId id="290" r:id="rId16"/>
    <p:sldId id="35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6352" autoAdjust="0"/>
  </p:normalViewPr>
  <p:slideViewPr>
    <p:cSldViewPr snapToGrid="0" snapToObjects="1">
      <p:cViewPr varScale="1">
        <p:scale>
          <a:sx n="144" d="100"/>
          <a:sy n="144" d="100"/>
        </p:scale>
        <p:origin x="1168" y="1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23E483-2A43-BC44-B14D-24E458FCA04D}" type="datetimeFigureOut">
              <a:rPr lang="en-US" smtClean="0"/>
              <a:t>3/19/19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75EBA-A30A-664D-B5CD-06BF0C56AC02}" type="slidenum">
              <a:rPr lang="en-US" smtClean="0"/>
              <a:t>‹#›</a:t>
            </a:fld>
            <a:endParaRPr lang="en-US"/>
          </a:p>
        </p:txBody>
      </p:sp>
    </p:spTree>
    <p:extLst>
      <p:ext uri="{BB962C8B-B14F-4D97-AF65-F5344CB8AC3E}">
        <p14:creationId xmlns:p14="http://schemas.microsoft.com/office/powerpoint/2010/main" val="3467241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D8D684CA-6921-4D46-87E0-0B9FCB25E94A}" type="slidenum">
              <a:rPr lang="en-US" smtClean="0"/>
              <a:pPr/>
              <a:t>1</a:t>
            </a:fld>
            <a:endParaRPr lang="en-US"/>
          </a:p>
        </p:txBody>
      </p:sp>
    </p:spTree>
    <p:extLst>
      <p:ext uri="{BB962C8B-B14F-4D97-AF65-F5344CB8AC3E}">
        <p14:creationId xmlns:p14="http://schemas.microsoft.com/office/powerpoint/2010/main" val="501822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GC content (probably need to explain a bit what is high GC and some of the reasons problems can pop up in these areas). The first two samples have unusable coverage in this high GC region. </a:t>
            </a:r>
          </a:p>
        </p:txBody>
      </p:sp>
      <p:sp>
        <p:nvSpPr>
          <p:cNvPr id="4" name="Slide Number Placeholder 3"/>
          <p:cNvSpPr>
            <a:spLocks noGrp="1"/>
          </p:cNvSpPr>
          <p:nvPr>
            <p:ph type="sldNum" sz="quarter" idx="5"/>
          </p:nvPr>
        </p:nvSpPr>
        <p:spPr/>
        <p:txBody>
          <a:bodyPr/>
          <a:lstStyle/>
          <a:p>
            <a:fld id="{59B75EBA-A30A-664D-B5CD-06BF0C56AC02}" type="slidenum">
              <a:rPr lang="en-US" smtClean="0"/>
              <a:t>10</a:t>
            </a:fld>
            <a:endParaRPr lang="en-US"/>
          </a:p>
        </p:txBody>
      </p:sp>
    </p:spTree>
    <p:extLst>
      <p:ext uri="{BB962C8B-B14F-4D97-AF65-F5344CB8AC3E}">
        <p14:creationId xmlns:p14="http://schemas.microsoft.com/office/powerpoint/2010/main" val="2656678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not enough to just have good average coverage; that single number might hide distribution problems, where some areas are covered with much more than necessary, and others are essentially bare.</a:t>
            </a:r>
          </a:p>
        </p:txBody>
      </p:sp>
      <p:sp>
        <p:nvSpPr>
          <p:cNvPr id="4" name="Slide Number Placeholder 3"/>
          <p:cNvSpPr>
            <a:spLocks noGrp="1"/>
          </p:cNvSpPr>
          <p:nvPr>
            <p:ph type="sldNum" sz="quarter" idx="5"/>
          </p:nvPr>
        </p:nvSpPr>
        <p:spPr/>
        <p:txBody>
          <a:bodyPr/>
          <a:lstStyle/>
          <a:p>
            <a:fld id="{59B75EBA-A30A-664D-B5CD-06BF0C56AC02}" type="slidenum">
              <a:rPr lang="en-US" smtClean="0"/>
              <a:t>11</a:t>
            </a:fld>
            <a:endParaRPr lang="en-US"/>
          </a:p>
        </p:txBody>
      </p:sp>
    </p:spTree>
    <p:extLst>
      <p:ext uri="{BB962C8B-B14F-4D97-AF65-F5344CB8AC3E}">
        <p14:creationId xmlns:p14="http://schemas.microsoft.com/office/powerpoint/2010/main" val="1574434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case, with relevant metrics. You’d think that the top sample is an exome but it’s not! Very abnormal distribution for a WGS.</a:t>
            </a:r>
          </a:p>
        </p:txBody>
      </p:sp>
      <p:sp>
        <p:nvSpPr>
          <p:cNvPr id="4" name="Slide Number Placeholder 3"/>
          <p:cNvSpPr>
            <a:spLocks noGrp="1"/>
          </p:cNvSpPr>
          <p:nvPr>
            <p:ph type="sldNum" sz="quarter" idx="5"/>
          </p:nvPr>
        </p:nvSpPr>
        <p:spPr/>
        <p:txBody>
          <a:bodyPr/>
          <a:lstStyle/>
          <a:p>
            <a:fld id="{59B75EBA-A30A-664D-B5CD-06BF0C56AC02}" type="slidenum">
              <a:rPr lang="en-US" smtClean="0"/>
              <a:t>12</a:t>
            </a:fld>
            <a:endParaRPr lang="en-US"/>
          </a:p>
        </p:txBody>
      </p:sp>
    </p:spTree>
    <p:extLst>
      <p:ext uri="{BB962C8B-B14F-4D97-AF65-F5344CB8AC3E}">
        <p14:creationId xmlns:p14="http://schemas.microsoft.com/office/powerpoint/2010/main" val="212393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case: comparing coverage between read groups for a single sample (exome here). Sometimes you just need to throw away one read group’s worth and generate some new sequence to “top up” the sample. </a:t>
            </a:r>
          </a:p>
        </p:txBody>
      </p:sp>
      <p:sp>
        <p:nvSpPr>
          <p:cNvPr id="4" name="Slide Number Placeholder 3"/>
          <p:cNvSpPr>
            <a:spLocks noGrp="1"/>
          </p:cNvSpPr>
          <p:nvPr>
            <p:ph type="sldNum" sz="quarter" idx="5"/>
          </p:nvPr>
        </p:nvSpPr>
        <p:spPr/>
        <p:txBody>
          <a:bodyPr/>
          <a:lstStyle/>
          <a:p>
            <a:fld id="{59B75EBA-A30A-664D-B5CD-06BF0C56AC02}" type="slidenum">
              <a:rPr lang="en-US" smtClean="0"/>
              <a:t>13</a:t>
            </a:fld>
            <a:endParaRPr lang="en-US"/>
          </a:p>
        </p:txBody>
      </p:sp>
    </p:spTree>
    <p:extLst>
      <p:ext uri="{BB962C8B-B14F-4D97-AF65-F5344CB8AC3E}">
        <p14:creationId xmlns:p14="http://schemas.microsoft.com/office/powerpoint/2010/main" val="2504088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manifestation of coverage issues: distribution is fine but rampant </a:t>
            </a:r>
            <a:r>
              <a:rPr lang="en-US" dirty="0" err="1"/>
              <a:t>chimerism</a:t>
            </a:r>
            <a:r>
              <a:rPr lang="en-US" dirty="0"/>
              <a:t> suggests something deeply screwy. (need to explain </a:t>
            </a:r>
            <a:r>
              <a:rPr lang="en-US" dirty="0" err="1"/>
              <a:t>chimerism</a:t>
            </a:r>
            <a:r>
              <a:rPr lang="en-US" dirty="0"/>
              <a:t> briefly)</a:t>
            </a:r>
          </a:p>
        </p:txBody>
      </p:sp>
      <p:sp>
        <p:nvSpPr>
          <p:cNvPr id="4" name="Slide Number Placeholder 3"/>
          <p:cNvSpPr>
            <a:spLocks noGrp="1"/>
          </p:cNvSpPr>
          <p:nvPr>
            <p:ph type="sldNum" sz="quarter" idx="10"/>
          </p:nvPr>
        </p:nvSpPr>
        <p:spPr/>
        <p:txBody>
          <a:bodyPr/>
          <a:lstStyle/>
          <a:p>
            <a:fld id="{C8C1F92D-9955-1040-85CD-F860BFE976F1}" type="slidenum">
              <a:rPr lang="en-US" smtClean="0"/>
              <a:pPr/>
              <a:t>14</a:t>
            </a:fld>
            <a:endParaRPr lang="en-US"/>
          </a:p>
        </p:txBody>
      </p:sp>
    </p:spTree>
    <p:extLst>
      <p:ext uri="{BB962C8B-B14F-4D97-AF65-F5344CB8AC3E}">
        <p14:creationId xmlns:p14="http://schemas.microsoft.com/office/powerpoint/2010/main" val="3196034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another fun case where looking at mapping info tells us there’s something deeply wrong. In this case, </a:t>
            </a:r>
            <a:r>
              <a:rPr lang="en-US" sz="1200" dirty="0"/>
              <a:t>bacterial contamination in cheek swabs from sick kids caused this weird pattern of lots of very short inserts with a ton of soft-clips. </a:t>
            </a:r>
            <a:endParaRPr lang="en-US" dirty="0"/>
          </a:p>
        </p:txBody>
      </p:sp>
      <p:sp>
        <p:nvSpPr>
          <p:cNvPr id="4" name="Slide Number Placeholder 3"/>
          <p:cNvSpPr>
            <a:spLocks noGrp="1"/>
          </p:cNvSpPr>
          <p:nvPr>
            <p:ph type="sldNum" sz="quarter" idx="10"/>
          </p:nvPr>
        </p:nvSpPr>
        <p:spPr/>
        <p:txBody>
          <a:bodyPr/>
          <a:lstStyle/>
          <a:p>
            <a:fld id="{C8C1F92D-9955-1040-85CD-F860BFE976F1}" type="slidenum">
              <a:rPr lang="en-US" smtClean="0"/>
              <a:pPr/>
              <a:t>15</a:t>
            </a:fld>
            <a:endParaRPr lang="en-US"/>
          </a:p>
        </p:txBody>
      </p:sp>
    </p:spTree>
    <p:extLst>
      <p:ext uri="{BB962C8B-B14F-4D97-AF65-F5344CB8AC3E}">
        <p14:creationId xmlns:p14="http://schemas.microsoft.com/office/powerpoint/2010/main" val="732732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covered all of this, talked about data types and formats. Now the next step is that red arrow that takes us to “reads mapped and cleaned up”.</a:t>
            </a:r>
          </a:p>
        </p:txBody>
      </p:sp>
      <p:sp>
        <p:nvSpPr>
          <p:cNvPr id="4" name="Slide Number Placeholder 3"/>
          <p:cNvSpPr>
            <a:spLocks noGrp="1"/>
          </p:cNvSpPr>
          <p:nvPr>
            <p:ph type="sldNum" sz="quarter" idx="5"/>
          </p:nvPr>
        </p:nvSpPr>
        <p:spPr/>
        <p:txBody>
          <a:bodyPr/>
          <a:lstStyle/>
          <a:p>
            <a:fld id="{59B75EBA-A30A-664D-B5CD-06BF0C56AC02}" type="slidenum">
              <a:rPr lang="en-US" smtClean="0"/>
              <a:t>16</a:t>
            </a:fld>
            <a:endParaRPr lang="en-US"/>
          </a:p>
        </p:txBody>
      </p:sp>
    </p:spTree>
    <p:extLst>
      <p:ext uri="{BB962C8B-B14F-4D97-AF65-F5344CB8AC3E}">
        <p14:creationId xmlns:p14="http://schemas.microsoft.com/office/powerpoint/2010/main" val="2177805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we’re talking about the primary analysis: turning a biological sample into DNA sequence data. Note that we’re going to emphasize the experimental designs, data types and formats more than the technology itself. The goal is for everyone to understand the key aspects of the data, where they come from and what it all means for variant calling. </a:t>
            </a:r>
          </a:p>
          <a:p>
            <a:endParaRPr lang="en-US" dirty="0"/>
          </a:p>
          <a:p>
            <a:r>
              <a:rPr lang="en-US" dirty="0"/>
              <a:t>We’re also going to touch on some elements of quality control, which will require anticipating on the early stages of secondary analysis; so spoiler alert, we’ll mention the mapping/alignment of the reads already even though that belongs to the data processing talk that comes after this. </a:t>
            </a:r>
          </a:p>
        </p:txBody>
      </p:sp>
      <p:sp>
        <p:nvSpPr>
          <p:cNvPr id="4" name="Slide Number Placeholder 3"/>
          <p:cNvSpPr>
            <a:spLocks noGrp="1"/>
          </p:cNvSpPr>
          <p:nvPr>
            <p:ph type="sldNum" sz="quarter" idx="5"/>
          </p:nvPr>
        </p:nvSpPr>
        <p:spPr/>
        <p:txBody>
          <a:bodyPr/>
          <a:lstStyle/>
          <a:p>
            <a:fld id="{59B75EBA-A30A-664D-B5CD-06BF0C56AC02}" type="slidenum">
              <a:rPr lang="en-US" smtClean="0"/>
              <a:t>2</a:t>
            </a:fld>
            <a:endParaRPr lang="en-US"/>
          </a:p>
        </p:txBody>
      </p:sp>
    </p:spTree>
    <p:extLst>
      <p:ext uri="{BB962C8B-B14F-4D97-AF65-F5344CB8AC3E}">
        <p14:creationId xmlns:p14="http://schemas.microsoft.com/office/powerpoint/2010/main" val="2587563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point here is to get people to understand that we’re cutting up the DNA into fragments and doing some biochemical modification to prepare for sequencing. There’s different approaches depending on the experimental design, most importantly in the “purify fragments” step where we determine whether we want to sequence “everything” (WGS) or just a subset (</a:t>
            </a:r>
            <a:r>
              <a:rPr lang="en-US" b="0" dirty="0" err="1"/>
              <a:t>eg</a:t>
            </a:r>
            <a:r>
              <a:rPr lang="en-US" b="0" dirty="0"/>
              <a:t> exome)</a:t>
            </a:r>
          </a:p>
        </p:txBody>
      </p:sp>
      <p:sp>
        <p:nvSpPr>
          <p:cNvPr id="4" name="Slide Number Placeholder 3"/>
          <p:cNvSpPr>
            <a:spLocks noGrp="1"/>
          </p:cNvSpPr>
          <p:nvPr>
            <p:ph type="sldNum" sz="quarter" idx="10"/>
          </p:nvPr>
        </p:nvSpPr>
        <p:spPr/>
        <p:txBody>
          <a:bodyPr/>
          <a:lstStyle/>
          <a:p>
            <a:fld id="{59B75EBA-A30A-664D-B5CD-06BF0C56AC02}" type="slidenum">
              <a:rPr lang="en-US" smtClean="0"/>
              <a:t>3</a:t>
            </a:fld>
            <a:endParaRPr lang="en-US"/>
          </a:p>
        </p:txBody>
      </p:sp>
    </p:spTree>
    <p:extLst>
      <p:ext uri="{BB962C8B-B14F-4D97-AF65-F5344CB8AC3E}">
        <p14:creationId xmlns:p14="http://schemas.microsoft.com/office/powerpoint/2010/main" val="1336693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Multiplexing</a:t>
            </a:r>
            <a:r>
              <a:rPr lang="en-US" b="1" baseline="0" dirty="0"/>
              <a:t> </a:t>
            </a:r>
            <a:r>
              <a:rPr lang="mr-IN" b="0" baseline="0" dirty="0"/>
              <a:t>–</a:t>
            </a:r>
            <a:r>
              <a:rPr lang="en-US" b="0" baseline="0" dirty="0"/>
              <a:t> multiple samples per lane enables throughput scaling</a:t>
            </a:r>
            <a:endParaRPr lang="en-US" b="1" dirty="0"/>
          </a:p>
          <a:p>
            <a:r>
              <a:rPr lang="en-US" b="1" dirty="0"/>
              <a:t>Read group</a:t>
            </a:r>
            <a:r>
              <a:rPr lang="en-US" b="0" dirty="0"/>
              <a:t> </a:t>
            </a:r>
            <a:r>
              <a:rPr lang="mr-IN" b="0" dirty="0"/>
              <a:t>–</a:t>
            </a:r>
            <a:r>
              <a:rPr lang="en-US" b="0" dirty="0"/>
              <a:t> ID that generally specifies the combination of (1) the sequencing library (</a:t>
            </a:r>
            <a:r>
              <a:rPr lang="en-US" b="0" dirty="0" err="1"/>
              <a:t>ie</a:t>
            </a:r>
            <a:r>
              <a:rPr lang="en-US" b="0" baseline="0" dirty="0"/>
              <a:t> the sample)</a:t>
            </a:r>
            <a:r>
              <a:rPr lang="en-US" b="0" dirty="0"/>
              <a:t> and (2) the sequencing run (</a:t>
            </a:r>
            <a:r>
              <a:rPr lang="en-US" b="0" dirty="0" err="1"/>
              <a:t>ie</a:t>
            </a:r>
            <a:r>
              <a:rPr lang="en-US" b="0" dirty="0"/>
              <a:t> the </a:t>
            </a:r>
            <a:r>
              <a:rPr lang="en-US" b="0" dirty="0" err="1"/>
              <a:t>flowcell</a:t>
            </a:r>
            <a:r>
              <a:rPr lang="en-US" b="0" dirty="0"/>
              <a:t>)</a:t>
            </a:r>
          </a:p>
          <a:p>
            <a:r>
              <a:rPr lang="en-US" b="1" dirty="0"/>
              <a:t>Bridge amplification</a:t>
            </a:r>
            <a:r>
              <a:rPr lang="en-US" b="0" baseline="0" dirty="0"/>
              <a:t> </a:t>
            </a:r>
            <a:r>
              <a:rPr lang="mr-IN" b="0" baseline="0" dirty="0"/>
              <a:t>–</a:t>
            </a:r>
            <a:r>
              <a:rPr lang="en-US" b="0" baseline="0" dirty="0"/>
              <a:t> sparse clusters synthesized on the floor of the flow cell. Each cluster contains many identical copies of a single fragment.</a:t>
            </a:r>
          </a:p>
          <a:p>
            <a:r>
              <a:rPr lang="en-US" b="1" baseline="0" dirty="0"/>
              <a:t>Sequencing by synthesis</a:t>
            </a:r>
            <a:r>
              <a:rPr lang="en-US" b="0" baseline="0" dirty="0"/>
              <a:t> </a:t>
            </a:r>
            <a:r>
              <a:rPr lang="mr-IN" b="0" baseline="0" dirty="0"/>
              <a:t>–</a:t>
            </a:r>
            <a:r>
              <a:rPr lang="en-US" b="0" baseline="0" dirty="0"/>
              <a:t> nucleotides added one at a time to complementary strand, emitting light that travels to a detector in the sequencer. Software is used to interpret the light signals emitted from each cluster and translate them to actual base calls.</a:t>
            </a:r>
          </a:p>
          <a:p>
            <a:r>
              <a:rPr lang="en-US" b="1" baseline="0" dirty="0"/>
              <a:t>Paired end reads </a:t>
            </a:r>
            <a:r>
              <a:rPr lang="mr-IN" b="0" baseline="0" dirty="0"/>
              <a:t>–</a:t>
            </a:r>
            <a:r>
              <a:rPr lang="en-US" b="0" baseline="0" dirty="0"/>
              <a:t> both ends of each fragment are sequenced</a:t>
            </a:r>
            <a:endParaRPr lang="en-US" b="1" dirty="0"/>
          </a:p>
        </p:txBody>
      </p:sp>
      <p:sp>
        <p:nvSpPr>
          <p:cNvPr id="4" name="Slide Number Placeholder 3"/>
          <p:cNvSpPr>
            <a:spLocks noGrp="1"/>
          </p:cNvSpPr>
          <p:nvPr>
            <p:ph type="sldNum" sz="quarter" idx="10"/>
          </p:nvPr>
        </p:nvSpPr>
        <p:spPr/>
        <p:txBody>
          <a:bodyPr/>
          <a:lstStyle/>
          <a:p>
            <a:fld id="{59B75EBA-A30A-664D-B5CD-06BF0C56AC02}" type="slidenum">
              <a:rPr lang="en-US" smtClean="0"/>
              <a:t>4</a:t>
            </a:fld>
            <a:endParaRPr lang="en-US"/>
          </a:p>
        </p:txBody>
      </p:sp>
    </p:spTree>
    <p:extLst>
      <p:ext uri="{BB962C8B-B14F-4D97-AF65-F5344CB8AC3E}">
        <p14:creationId xmlns:p14="http://schemas.microsoft.com/office/powerpoint/2010/main" val="77173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Point here is that the resulting data is in these huge text files where each sequence read is represented by this information: name, sequence of bases and quality scores, which are going to be very relevant in the next talk. </a:t>
            </a:r>
          </a:p>
          <a:p>
            <a:endParaRPr lang="en-US" b="0" dirty="0"/>
          </a:p>
          <a:p>
            <a:r>
              <a:rPr lang="en-US" b="0" dirty="0"/>
              <a:t>At this point we don’t know yet where the reads belong, so the next step will be mapping/alignment. But first we’re going to talk a bit about experimental design (</a:t>
            </a:r>
            <a:r>
              <a:rPr lang="en-US" b="0" dirty="0" err="1"/>
              <a:t>wgs</a:t>
            </a:r>
            <a:r>
              <a:rPr lang="en-US" b="0" dirty="0"/>
              <a:t> vs exome </a:t>
            </a:r>
            <a:r>
              <a:rPr lang="en-US" b="0" dirty="0" err="1"/>
              <a:t>etc</a:t>
            </a:r>
            <a:r>
              <a:rPr lang="en-US" b="0" dirty="0"/>
              <a:t>) and quality control (how do we know if our sequence data is good enough to actually do worthwhile analysis).</a:t>
            </a:r>
          </a:p>
          <a:p>
            <a:endParaRPr lang="en-US" b="0" dirty="0"/>
          </a:p>
          <a:p>
            <a:r>
              <a:rPr lang="en-US" b="0" dirty="0"/>
              <a:t>Note that we say this data is typically in FASTQ, but at the Broad we make unmapped </a:t>
            </a:r>
            <a:r>
              <a:rPr lang="en-US" b="0" dirty="0" err="1"/>
              <a:t>bams</a:t>
            </a:r>
            <a:r>
              <a:rPr lang="en-US" b="0" dirty="0"/>
              <a:t> because of reasons. We’ll talk about that in the pre-processing talk, next.</a:t>
            </a:r>
          </a:p>
          <a:p>
            <a:endParaRPr lang="en-US" b="1" dirty="0"/>
          </a:p>
          <a:p>
            <a:r>
              <a:rPr lang="en-US" b="1" dirty="0"/>
              <a:t>----</a:t>
            </a:r>
          </a:p>
          <a:p>
            <a:r>
              <a:rPr lang="en-US" b="1" dirty="0"/>
              <a:t>Sequence name</a:t>
            </a:r>
            <a:r>
              <a:rPr lang="en-US" b="0" baseline="0" dirty="0"/>
              <a:t> </a:t>
            </a:r>
            <a:r>
              <a:rPr lang="mr-IN" b="0" baseline="0" dirty="0"/>
              <a:t>–</a:t>
            </a:r>
            <a:r>
              <a:rPr lang="en-US" b="0" baseline="0" dirty="0"/>
              <a:t> unique to every read; specifies sequencer, flow cell, cluster coordinates, etc.</a:t>
            </a:r>
          </a:p>
          <a:p>
            <a:r>
              <a:rPr lang="en-US" b="1" dirty="0"/>
              <a:t>Base quality </a:t>
            </a:r>
            <a:r>
              <a:rPr lang="mr-IN" b="0" dirty="0"/>
              <a:t>–</a:t>
            </a:r>
            <a:r>
              <a:rPr lang="en-US" b="0" baseline="0" dirty="0"/>
              <a:t> PHRED score is an approximation of the base error probability and is efficiently encoded as a character, which is a space-efficient (1 byte for a char </a:t>
            </a:r>
            <a:r>
              <a:rPr lang="en-US" b="0" baseline="0" dirty="0" err="1"/>
              <a:t>vs</a:t>
            </a:r>
            <a:r>
              <a:rPr lang="en-US" b="0" baseline="0" dirty="0"/>
              <a:t> 4 bytes for a float)</a:t>
            </a:r>
          </a:p>
        </p:txBody>
      </p:sp>
      <p:sp>
        <p:nvSpPr>
          <p:cNvPr id="4" name="Slide Number Placeholder 3"/>
          <p:cNvSpPr>
            <a:spLocks noGrp="1"/>
          </p:cNvSpPr>
          <p:nvPr>
            <p:ph type="sldNum" sz="quarter" idx="10"/>
          </p:nvPr>
        </p:nvSpPr>
        <p:spPr/>
        <p:txBody>
          <a:bodyPr/>
          <a:lstStyle/>
          <a:p>
            <a:fld id="{59B75EBA-A30A-664D-B5CD-06BF0C56AC02}" type="slidenum">
              <a:rPr lang="en-US" smtClean="0"/>
              <a:t>5</a:t>
            </a:fld>
            <a:endParaRPr lang="en-US"/>
          </a:p>
        </p:txBody>
      </p:sp>
    </p:spTree>
    <p:extLst>
      <p:ext uri="{BB962C8B-B14F-4D97-AF65-F5344CB8AC3E}">
        <p14:creationId xmlns:p14="http://schemas.microsoft.com/office/powerpoint/2010/main" val="1919779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Transition: </a:t>
            </a:r>
            <a:r>
              <a:rPr kumimoji="0" lang="en-US" sz="1200" b="0" i="0" u="none" strike="noStrike" kern="1200" cap="none" spc="0" normalizeH="0" baseline="0" noProof="0" dirty="0">
                <a:ln>
                  <a:noFill/>
                </a:ln>
                <a:solidFill>
                  <a:schemeClr val="tx1"/>
                </a:solidFill>
                <a:effectLst/>
                <a:uLnTx/>
                <a:uFillTx/>
                <a:latin typeface="+mn-lt"/>
                <a:ea typeface="+mn-ea"/>
                <a:cs typeface="+mn-cs"/>
              </a:rPr>
              <a:t>ok so we talked about how we make sequence data, and we handwaved the details. But now that we know how we get the data in general, let’s take a step back and talk about the big decision we need to make up front: what kind of experimental design are we going for? Two main types today (for humans at least): whole genome vs exome. -&gt; Go into the pros and cons of each.</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Whole genome </a:t>
            </a:r>
            <a:r>
              <a:rPr kumimoji="0" lang="en-US" sz="1200" b="0" i="0" u="none" strike="noStrike" kern="1200" cap="none" spc="0" normalizeH="0" baseline="0" noProof="0" dirty="0">
                <a:ln>
                  <a:noFill/>
                </a:ln>
                <a:solidFill>
                  <a:schemeClr val="tx1"/>
                </a:solidFill>
                <a:effectLst/>
                <a:uLnTx/>
                <a:uFillTx/>
                <a:latin typeface="+mn-lt"/>
                <a:ea typeface="+mn-ea"/>
                <a:cs typeface="+mn-cs"/>
              </a:rPr>
              <a:t>= more sequencing, bigger data, more $$, even coverage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tx1"/>
                </a:solidFill>
                <a:effectLst/>
                <a:uLnTx/>
                <a:uFillTx/>
                <a:latin typeface="+mn-lt"/>
                <a:ea typeface="+mn-ea"/>
                <a:cs typeface="+mn-cs"/>
              </a:rPr>
              <a:t>Exome</a:t>
            </a:r>
            <a:r>
              <a:rPr kumimoji="0" lang="en-US" sz="1200" b="1" i="0" u="none" strike="noStrike" kern="1200" cap="none" spc="0" normalizeH="0" baseline="0" noProof="0" dirty="0">
                <a:ln>
                  <a:noFill/>
                </a:ln>
                <a:solidFill>
                  <a:schemeClr val="tx1"/>
                </a:solidFill>
                <a:effectLst/>
                <a:uLnTx/>
                <a:uFillTx/>
                <a:latin typeface="+mn-lt"/>
                <a:ea typeface="+mn-ea"/>
                <a:cs typeface="+mn-cs"/>
              </a:rPr>
              <a:t> </a:t>
            </a:r>
            <a:r>
              <a:rPr kumimoji="0" lang="en-US" sz="1200" b="0" i="0" u="none" strike="noStrike" kern="1200" cap="none" spc="0" normalizeH="0" baseline="0" noProof="0" dirty="0">
                <a:ln>
                  <a:noFill/>
                </a:ln>
                <a:solidFill>
                  <a:schemeClr val="tx1"/>
                </a:solidFill>
                <a:effectLst/>
                <a:uLnTx/>
                <a:uFillTx/>
                <a:latin typeface="+mn-lt"/>
                <a:ea typeface="+mn-ea"/>
                <a:cs typeface="+mn-cs"/>
              </a:rPr>
              <a:t>= less sequencing, smaller data, less $$, capture bias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Small targeted</a:t>
            </a:r>
            <a:r>
              <a:rPr kumimoji="0" lang="en-US" sz="1200" b="1" i="0" u="none" strike="noStrike" kern="1200" cap="none" spc="0" normalizeH="0" noProof="0" dirty="0">
                <a:ln>
                  <a:noFill/>
                </a:ln>
                <a:solidFill>
                  <a:schemeClr val="tx1"/>
                </a:solidFill>
                <a:effectLst/>
                <a:uLnTx/>
                <a:uFillTx/>
                <a:latin typeface="+mn-lt"/>
                <a:ea typeface="+mn-ea"/>
                <a:cs typeface="+mn-cs"/>
              </a:rPr>
              <a:t> experiments, gene panels, </a:t>
            </a:r>
            <a:r>
              <a:rPr kumimoji="0" lang="en-US" sz="1200" b="1" i="0" u="none" strike="noStrike" kern="1200" cap="none" spc="0" normalizeH="0" noProof="0" dirty="0" err="1">
                <a:ln>
                  <a:noFill/>
                </a:ln>
                <a:solidFill>
                  <a:schemeClr val="tx1"/>
                </a:solidFill>
                <a:effectLst/>
                <a:uLnTx/>
                <a:uFillTx/>
                <a:latin typeface="+mn-lt"/>
                <a:ea typeface="+mn-ea"/>
                <a:cs typeface="+mn-cs"/>
              </a:rPr>
              <a:t>RADseq</a:t>
            </a:r>
            <a:r>
              <a:rPr kumimoji="0" lang="en-US" sz="1200" b="1" i="0" u="none" strike="noStrike" kern="1200" cap="none" spc="0" normalizeH="0" noProof="0" dirty="0">
                <a:ln>
                  <a:noFill/>
                </a:ln>
                <a:solidFill>
                  <a:schemeClr val="tx1"/>
                </a:solidFill>
                <a:effectLst/>
                <a:uLnTx/>
                <a:uFillTx/>
                <a:latin typeface="+mn-lt"/>
                <a:ea typeface="+mn-ea"/>
                <a:cs typeface="+mn-cs"/>
              </a:rPr>
              <a:t> - </a:t>
            </a:r>
            <a:r>
              <a:rPr kumimoji="0" lang="en-US" sz="1200" b="0" i="0" u="none" strike="noStrike" kern="1200" cap="none" spc="0" normalizeH="0" baseline="0" noProof="0" dirty="0">
                <a:ln>
                  <a:noFill/>
                </a:ln>
                <a:solidFill>
                  <a:schemeClr val="tx1"/>
                </a:solidFill>
                <a:effectLst/>
                <a:uLnTx/>
                <a:uFillTx/>
                <a:latin typeface="+mn-lt"/>
                <a:ea typeface="+mn-ea"/>
                <a:cs typeface="+mn-cs"/>
              </a:rPr>
              <a:t>Similar to </a:t>
            </a:r>
            <a:r>
              <a:rPr kumimoji="0" lang="en-US" sz="1200" b="0" i="0" u="none" strike="noStrike" kern="1200" cap="none" spc="0" normalizeH="0" baseline="0" noProof="0" dirty="0" err="1">
                <a:ln>
                  <a:noFill/>
                </a:ln>
                <a:solidFill>
                  <a:schemeClr val="tx1"/>
                </a:solidFill>
                <a:effectLst/>
                <a:uLnTx/>
                <a:uFillTx/>
                <a:latin typeface="+mn-lt"/>
                <a:ea typeface="+mn-ea"/>
                <a:cs typeface="+mn-cs"/>
              </a:rPr>
              <a:t>exomes</a:t>
            </a:r>
            <a:r>
              <a:rPr kumimoji="0" lang="en-US" sz="1200" b="0" i="0" u="none" strike="noStrike" kern="1200" cap="none" spc="0" normalizeH="0" baseline="0" noProof="0" dirty="0">
                <a:ln>
                  <a:noFill/>
                </a:ln>
                <a:solidFill>
                  <a:schemeClr val="tx1"/>
                </a:solidFill>
                <a:effectLst/>
                <a:uLnTx/>
                <a:uFillTx/>
                <a:latin typeface="+mn-lt"/>
                <a:ea typeface="+mn-ea"/>
                <a:cs typeface="+mn-cs"/>
              </a:rPr>
              <a:t> for most purposes </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59B75EBA-A30A-664D-B5CD-06BF0C56AC02}" type="slidenum">
              <a:rPr lang="en-US" smtClean="0"/>
              <a:t>6</a:t>
            </a:fld>
            <a:endParaRPr lang="en-US"/>
          </a:p>
        </p:txBody>
      </p:sp>
    </p:spTree>
    <p:extLst>
      <p:ext uri="{BB962C8B-B14F-4D97-AF65-F5344CB8AC3E}">
        <p14:creationId xmlns:p14="http://schemas.microsoft.com/office/powerpoint/2010/main" val="126926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Calling that SNP on the left, in the exon? Works in both. The insertion on the right, in the intron? Only in WGS!</a:t>
            </a:r>
          </a:p>
        </p:txBody>
      </p:sp>
      <p:sp>
        <p:nvSpPr>
          <p:cNvPr id="4" name="Slide Number Placeholder 3"/>
          <p:cNvSpPr>
            <a:spLocks noGrp="1"/>
          </p:cNvSpPr>
          <p:nvPr>
            <p:ph type="sldNum" sz="quarter" idx="5"/>
          </p:nvPr>
        </p:nvSpPr>
        <p:spPr/>
        <p:txBody>
          <a:bodyPr/>
          <a:lstStyle/>
          <a:p>
            <a:fld id="{59B75EBA-A30A-664D-B5CD-06BF0C56AC02}" type="slidenum">
              <a:rPr lang="en-US" smtClean="0"/>
              <a:t>7</a:t>
            </a:fld>
            <a:endParaRPr lang="en-US"/>
          </a:p>
        </p:txBody>
      </p:sp>
    </p:spTree>
    <p:extLst>
      <p:ext uri="{BB962C8B-B14F-4D97-AF65-F5344CB8AC3E}">
        <p14:creationId xmlns:p14="http://schemas.microsoft.com/office/powerpoint/2010/main" val="1532199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takeaway here is that you must understand what is the territory that’s available to analysis for any given dataset, which depends on how the sequencing was done</a:t>
            </a:r>
          </a:p>
        </p:txBody>
      </p:sp>
      <p:sp>
        <p:nvSpPr>
          <p:cNvPr id="4" name="Slide Number Placeholder 3"/>
          <p:cNvSpPr>
            <a:spLocks noGrp="1"/>
          </p:cNvSpPr>
          <p:nvPr>
            <p:ph type="sldNum" sz="quarter" idx="5"/>
          </p:nvPr>
        </p:nvSpPr>
        <p:spPr/>
        <p:txBody>
          <a:bodyPr/>
          <a:lstStyle/>
          <a:p>
            <a:fld id="{59B75EBA-A30A-664D-B5CD-06BF0C56AC02}" type="slidenum">
              <a:rPr lang="en-US" smtClean="0"/>
              <a:t>8</a:t>
            </a:fld>
            <a:endParaRPr lang="en-US"/>
          </a:p>
        </p:txBody>
      </p:sp>
    </p:spTree>
    <p:extLst>
      <p:ext uri="{BB962C8B-B14F-4D97-AF65-F5344CB8AC3E}">
        <p14:creationId xmlns:p14="http://schemas.microsoft.com/office/powerpoint/2010/main" val="136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just looked at the differences you can get *when everything goes well enough* just because of the experimental design. Now we’re going to review a few examples of cases where there were issues during either the library prep, </a:t>
            </a:r>
            <a:r>
              <a:rPr lang="en-US" dirty="0" err="1"/>
              <a:t>flowcell</a:t>
            </a:r>
            <a:r>
              <a:rPr lang="en-US" dirty="0"/>
              <a:t> loading or the sequencing process that cause bad data, and how to recognize them through QC metrics. </a:t>
            </a:r>
          </a:p>
          <a:p>
            <a:endParaRPr lang="en-US" dirty="0"/>
          </a:p>
          <a:p>
            <a:r>
              <a:rPr lang="en-US" dirty="0"/>
              <a:t>NOTE that here we’re looking at metrics that we get after mapping, so technically it belongs with pre-processing, but we’re covering this here because it’s kind of a logical extension of the </a:t>
            </a:r>
            <a:r>
              <a:rPr lang="en-US" dirty="0" err="1"/>
              <a:t>wgs</a:t>
            </a:r>
            <a:r>
              <a:rPr lang="en-US" dirty="0"/>
              <a:t> vs exome discussion and it tracks to data generation issues.</a:t>
            </a:r>
          </a:p>
        </p:txBody>
      </p:sp>
      <p:sp>
        <p:nvSpPr>
          <p:cNvPr id="4" name="Slide Number Placeholder 3"/>
          <p:cNvSpPr>
            <a:spLocks noGrp="1"/>
          </p:cNvSpPr>
          <p:nvPr>
            <p:ph type="sldNum" sz="quarter" idx="5"/>
          </p:nvPr>
        </p:nvSpPr>
        <p:spPr/>
        <p:txBody>
          <a:bodyPr/>
          <a:lstStyle/>
          <a:p>
            <a:fld id="{59B75EBA-A30A-664D-B5CD-06BF0C56AC02}" type="slidenum">
              <a:rPr lang="en-US" smtClean="0"/>
              <a:t>9</a:t>
            </a:fld>
            <a:endParaRPr lang="en-US"/>
          </a:p>
        </p:txBody>
      </p:sp>
    </p:spTree>
    <p:extLst>
      <p:ext uri="{BB962C8B-B14F-4D97-AF65-F5344CB8AC3E}">
        <p14:creationId xmlns:p14="http://schemas.microsoft.com/office/powerpoint/2010/main" val="490162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oftware.broadinstitute.org/gatk/" TargetMode="External"/><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hyperlink" Target="http://software.broadinstitute.org/gatk/" TargetMode="External"/><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oftware.broadinstitute.org/gatk/" TargetMode="External"/><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hyperlink" Target="http://software.broadinstitute.org/gatk/" TargetMode="Externa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hyperlink" Target="http://software.broadinstitute.org/gatk/" TargetMode="External"/><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hyperlink" Target="http://software.broadinstitute.org/gatk/" TargetMode="External"/><Relationship Id="rId5" Type="http://schemas.openxmlformats.org/officeDocument/2006/relationships/image" Target="../media/image5.emf"/><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A86A01-0A09-F141-BD87-C992B1BBC1B0}"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3B78F-EADC-E04F-A668-402D15D58A74}" type="slidenum">
              <a:rPr lang="en-US" smtClean="0"/>
              <a:t>‹#›</a:t>
            </a:fld>
            <a:endParaRPr lang="en-US"/>
          </a:p>
        </p:txBody>
      </p:sp>
      <p:pic>
        <p:nvPicPr>
          <p:cNvPr id="8" name="Picture 7">
            <a:extLst>
              <a:ext uri="{FF2B5EF4-FFF2-40B4-BE49-F238E27FC236}">
                <a16:creationId xmlns:a16="http://schemas.microsoft.com/office/drawing/2014/main" id="{A41F915C-3CCA-5F45-A248-85064C8B8248}"/>
              </a:ext>
            </a:extLst>
          </p:cNvPr>
          <p:cNvPicPr>
            <a:picLocks noChangeAspect="1"/>
          </p:cNvPicPr>
          <p:nvPr userDrawn="1"/>
        </p:nvPicPr>
        <p:blipFill>
          <a:blip r:embed="rId2"/>
          <a:stretch>
            <a:fillRect/>
          </a:stretch>
        </p:blipFill>
        <p:spPr>
          <a:xfrm>
            <a:off x="0" y="5352"/>
            <a:ext cx="9144000" cy="5138148"/>
          </a:xfrm>
          <a:prstGeom prst="rect">
            <a:avLst/>
          </a:prstGeom>
        </p:spPr>
      </p:pic>
      <p:sp>
        <p:nvSpPr>
          <p:cNvPr id="9" name="Rectangle 8">
            <a:extLst>
              <a:ext uri="{FF2B5EF4-FFF2-40B4-BE49-F238E27FC236}">
                <a16:creationId xmlns:a16="http://schemas.microsoft.com/office/drawing/2014/main" id="{05F510C6-5315-DA4D-85A6-662ADC28C7DF}"/>
              </a:ext>
            </a:extLst>
          </p:cNvPr>
          <p:cNvSpPr/>
          <p:nvPr userDrawn="1"/>
        </p:nvSpPr>
        <p:spPr>
          <a:xfrm>
            <a:off x="2854801" y="4649877"/>
            <a:ext cx="3634328" cy="307777"/>
          </a:xfrm>
          <a:prstGeom prst="rect">
            <a:avLst/>
          </a:prstGeom>
        </p:spPr>
        <p:txBody>
          <a:bodyPr wrap="none">
            <a:spAutoFit/>
          </a:bodyPr>
          <a:lstStyle/>
          <a:p>
            <a:pPr defTabSz="914400" eaLnBrk="0" fontAlgn="base" hangingPunct="0">
              <a:spcBef>
                <a:spcPct val="0"/>
              </a:spcBef>
              <a:spcAft>
                <a:spcPct val="0"/>
              </a:spcAft>
            </a:pPr>
            <a:r>
              <a:rPr lang="en-US" sz="1400" dirty="0">
                <a:solidFill>
                  <a:schemeClr val="bg1"/>
                </a:solidFill>
                <a:latin typeface="Century Gothic" pitchFamily="27" charset="0"/>
                <a:hlinkClick r:id="rId3">
                  <a:extLst>
                    <a:ext uri="{A12FA001-AC4F-418D-AE19-62706E023703}">
                      <ahyp:hlinkClr xmlns:ahyp="http://schemas.microsoft.com/office/drawing/2018/hyperlinkcolor" val="tx"/>
                    </a:ext>
                  </a:extLst>
                </a:hlinkClick>
              </a:rPr>
              <a:t>http://software.broadinstitute.org/gatk/</a:t>
            </a:r>
            <a:endParaRPr lang="en-US" sz="1400" dirty="0">
              <a:solidFill>
                <a:schemeClr val="bg1"/>
              </a:solidFill>
              <a:latin typeface="Century Gothic" pitchFamily="27" charset="0"/>
            </a:endParaRPr>
          </a:p>
        </p:txBody>
      </p:sp>
      <p:pic>
        <p:nvPicPr>
          <p:cNvPr id="10" name="Picture 9">
            <a:extLst>
              <a:ext uri="{FF2B5EF4-FFF2-40B4-BE49-F238E27FC236}">
                <a16:creationId xmlns:a16="http://schemas.microsoft.com/office/drawing/2014/main" id="{735EF1A5-36F0-B64E-AFCF-A18E147E68C7}"/>
              </a:ext>
            </a:extLst>
          </p:cNvPr>
          <p:cNvPicPr>
            <a:picLocks noChangeAspect="1"/>
          </p:cNvPicPr>
          <p:nvPr userDrawn="1"/>
        </p:nvPicPr>
        <p:blipFill>
          <a:blip r:embed="rId4"/>
          <a:stretch>
            <a:fillRect/>
          </a:stretch>
        </p:blipFill>
        <p:spPr>
          <a:xfrm>
            <a:off x="289839" y="4622338"/>
            <a:ext cx="1245998" cy="315080"/>
          </a:xfrm>
          <a:prstGeom prst="rect">
            <a:avLst/>
          </a:prstGeom>
        </p:spPr>
      </p:pic>
      <p:pic>
        <p:nvPicPr>
          <p:cNvPr id="11" name="Picture 10">
            <a:extLst>
              <a:ext uri="{FF2B5EF4-FFF2-40B4-BE49-F238E27FC236}">
                <a16:creationId xmlns:a16="http://schemas.microsoft.com/office/drawing/2014/main" id="{1B96133D-BCE9-BC44-A12C-38EB73ECA88D}"/>
              </a:ext>
            </a:extLst>
          </p:cNvPr>
          <p:cNvPicPr>
            <a:picLocks noChangeAspect="1"/>
          </p:cNvPicPr>
          <p:nvPr userDrawn="1"/>
        </p:nvPicPr>
        <p:blipFill>
          <a:blip r:embed="rId5"/>
          <a:stretch>
            <a:fillRect/>
          </a:stretch>
        </p:blipFill>
        <p:spPr>
          <a:xfrm>
            <a:off x="285627" y="348063"/>
            <a:ext cx="1518256" cy="503242"/>
          </a:xfrm>
          <a:prstGeom prst="rect">
            <a:avLst/>
          </a:prstGeom>
        </p:spPr>
      </p:pic>
      <p:sp>
        <p:nvSpPr>
          <p:cNvPr id="12" name="Title 1">
            <a:extLst>
              <a:ext uri="{FF2B5EF4-FFF2-40B4-BE49-F238E27FC236}">
                <a16:creationId xmlns:a16="http://schemas.microsoft.com/office/drawing/2014/main" id="{C0592DAC-BE5B-F841-9B8E-B4512D886DA9}"/>
              </a:ext>
            </a:extLst>
          </p:cNvPr>
          <p:cNvSpPr>
            <a:spLocks noGrp="1"/>
          </p:cNvSpPr>
          <p:nvPr>
            <p:ph type="ctrTitle"/>
          </p:nvPr>
        </p:nvSpPr>
        <p:spPr>
          <a:xfrm>
            <a:off x="685800" y="1597819"/>
            <a:ext cx="7772400" cy="1102519"/>
          </a:xfrm>
        </p:spPr>
        <p:txBody>
          <a:bodyPr/>
          <a:lstStyle>
            <a:lvl1pPr>
              <a:defRPr baseline="0">
                <a:solidFill>
                  <a:schemeClr val="bg1"/>
                </a:solidFill>
              </a:defRPr>
            </a:lvl1pPr>
          </a:lstStyle>
          <a:p>
            <a:r>
              <a:rPr lang="en-US" dirty="0"/>
              <a:t>Click to edit Master title style</a:t>
            </a:r>
          </a:p>
        </p:txBody>
      </p:sp>
      <p:sp>
        <p:nvSpPr>
          <p:cNvPr id="13" name="Subtitle 2">
            <a:extLst>
              <a:ext uri="{FF2B5EF4-FFF2-40B4-BE49-F238E27FC236}">
                <a16:creationId xmlns:a16="http://schemas.microsoft.com/office/drawing/2014/main" id="{6FD739D7-C3C6-8B46-9417-1E6EECC8577F}"/>
              </a:ext>
            </a:extLst>
          </p:cNvPr>
          <p:cNvSpPr>
            <a:spLocks noGrp="1"/>
          </p:cNvSpPr>
          <p:nvPr>
            <p:ph type="subTitle" idx="1"/>
          </p:nvPr>
        </p:nvSpPr>
        <p:spPr>
          <a:xfrm>
            <a:off x="1371600" y="2914650"/>
            <a:ext cx="6400800" cy="131445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20935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86A01-0A09-F141-BD87-C992B1BBC1B0}"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3B78F-EADC-E04F-A668-402D15D58A74}" type="slidenum">
              <a:rPr lang="en-US" smtClean="0"/>
              <a:t>‹#›</a:t>
            </a:fld>
            <a:endParaRPr lang="en-US"/>
          </a:p>
        </p:txBody>
      </p:sp>
      <p:pic>
        <p:nvPicPr>
          <p:cNvPr id="7" name="Picture 2" descr="broadslide-topbanner_2011_mast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001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205979"/>
            <a:ext cx="8229600" cy="557208"/>
          </a:xfrm>
        </p:spPr>
        <p:txBody>
          <a:bodyPr>
            <a:noAutofit/>
          </a:bodyPr>
          <a:lstStyle>
            <a:lvl1pPr>
              <a:defRPr sz="36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82700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86A01-0A09-F141-BD87-C992B1BBC1B0}"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3B78F-EADC-E04F-A668-402D15D58A74}" type="slidenum">
              <a:rPr lang="en-US" smtClean="0"/>
              <a:t>‹#›</a:t>
            </a:fld>
            <a:endParaRPr lang="en-US"/>
          </a:p>
        </p:txBody>
      </p:sp>
    </p:spTree>
    <p:extLst>
      <p:ext uri="{BB962C8B-B14F-4D97-AF65-F5344CB8AC3E}">
        <p14:creationId xmlns:p14="http://schemas.microsoft.com/office/powerpoint/2010/main" val="362667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86A01-0A09-F141-BD87-C992B1BBC1B0}"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3B78F-EADC-E04F-A668-402D15D58A74}" type="slidenum">
              <a:rPr lang="en-US" smtClean="0"/>
              <a:t>‹#›</a:t>
            </a:fld>
            <a:endParaRPr lang="en-US"/>
          </a:p>
        </p:txBody>
      </p:sp>
      <p:pic>
        <p:nvPicPr>
          <p:cNvPr id="10" name="Picture 9">
            <a:extLst>
              <a:ext uri="{FF2B5EF4-FFF2-40B4-BE49-F238E27FC236}">
                <a16:creationId xmlns:a16="http://schemas.microsoft.com/office/drawing/2014/main" id="{EA69E802-F297-974F-93F1-5BCE67D780D0}"/>
              </a:ext>
            </a:extLst>
          </p:cNvPr>
          <p:cNvPicPr>
            <a:picLocks noChangeAspect="1"/>
          </p:cNvPicPr>
          <p:nvPr userDrawn="1"/>
        </p:nvPicPr>
        <p:blipFill>
          <a:blip r:embed="rId2"/>
          <a:stretch>
            <a:fillRect/>
          </a:stretch>
        </p:blipFill>
        <p:spPr>
          <a:xfrm>
            <a:off x="0" y="0"/>
            <a:ext cx="9144000" cy="900114"/>
          </a:xfrm>
          <a:prstGeom prst="rect">
            <a:avLst/>
          </a:prstGeom>
        </p:spPr>
      </p:pic>
      <p:pic>
        <p:nvPicPr>
          <p:cNvPr id="11" name="Picture 10">
            <a:extLst>
              <a:ext uri="{FF2B5EF4-FFF2-40B4-BE49-F238E27FC236}">
                <a16:creationId xmlns:a16="http://schemas.microsoft.com/office/drawing/2014/main" id="{21A8AA1D-3826-0B43-B869-BEF33E742817}"/>
              </a:ext>
            </a:extLst>
          </p:cNvPr>
          <p:cNvPicPr>
            <a:picLocks noChangeAspect="1"/>
          </p:cNvPicPr>
          <p:nvPr userDrawn="1"/>
        </p:nvPicPr>
        <p:blipFill>
          <a:blip r:embed="rId3"/>
          <a:stretch>
            <a:fillRect/>
          </a:stretch>
        </p:blipFill>
        <p:spPr>
          <a:xfrm>
            <a:off x="404734" y="275529"/>
            <a:ext cx="1346683" cy="446372"/>
          </a:xfrm>
          <a:prstGeom prst="rect">
            <a:avLst/>
          </a:prstGeom>
        </p:spPr>
      </p:pic>
      <p:sp>
        <p:nvSpPr>
          <p:cNvPr id="12" name="Title 1">
            <a:extLst>
              <a:ext uri="{FF2B5EF4-FFF2-40B4-BE49-F238E27FC236}">
                <a16:creationId xmlns:a16="http://schemas.microsoft.com/office/drawing/2014/main" id="{86250C0C-6218-B04B-A2F7-66F650E79F86}"/>
              </a:ext>
            </a:extLst>
          </p:cNvPr>
          <p:cNvSpPr>
            <a:spLocks noGrp="1"/>
          </p:cNvSpPr>
          <p:nvPr>
            <p:ph type="title"/>
          </p:nvPr>
        </p:nvSpPr>
        <p:spPr>
          <a:xfrm>
            <a:off x="1888760" y="205979"/>
            <a:ext cx="6798039" cy="557208"/>
          </a:xfrm>
        </p:spPr>
        <p:txBody>
          <a:bodyPr>
            <a:noAutofit/>
          </a:bodyPr>
          <a:lstStyle>
            <a:lvl1pPr algn="l">
              <a:defRPr sz="3600" baseline="0">
                <a:solidFill>
                  <a:srgbClr val="FFFFFF"/>
                </a:solidFill>
              </a:defRPr>
            </a:lvl1pPr>
          </a:lstStyle>
          <a:p>
            <a:r>
              <a:rPr lang="en-US" dirty="0"/>
              <a:t>Click to edit Master title style</a:t>
            </a:r>
          </a:p>
        </p:txBody>
      </p:sp>
      <p:pic>
        <p:nvPicPr>
          <p:cNvPr id="13" name="Picture 12">
            <a:extLst>
              <a:ext uri="{FF2B5EF4-FFF2-40B4-BE49-F238E27FC236}">
                <a16:creationId xmlns:a16="http://schemas.microsoft.com/office/drawing/2014/main" id="{45B9D115-DEC5-9046-BEC1-556E8801ABB9}"/>
              </a:ext>
            </a:extLst>
          </p:cNvPr>
          <p:cNvPicPr>
            <a:picLocks noChangeAspect="1"/>
          </p:cNvPicPr>
          <p:nvPr userDrawn="1"/>
        </p:nvPicPr>
        <p:blipFill>
          <a:blip r:embed="rId4"/>
          <a:stretch>
            <a:fillRect/>
          </a:stretch>
        </p:blipFill>
        <p:spPr>
          <a:xfrm>
            <a:off x="457200" y="4767263"/>
            <a:ext cx="906728" cy="273844"/>
          </a:xfrm>
          <a:prstGeom prst="rect">
            <a:avLst/>
          </a:prstGeom>
        </p:spPr>
      </p:pic>
      <p:sp>
        <p:nvSpPr>
          <p:cNvPr id="14" name="Rectangle 13">
            <a:extLst>
              <a:ext uri="{FF2B5EF4-FFF2-40B4-BE49-F238E27FC236}">
                <a16:creationId xmlns:a16="http://schemas.microsoft.com/office/drawing/2014/main" id="{2DA4414E-2430-1B48-AA5B-4DC19D4F2237}"/>
              </a:ext>
            </a:extLst>
          </p:cNvPr>
          <p:cNvSpPr/>
          <p:nvPr userDrawn="1"/>
        </p:nvSpPr>
        <p:spPr>
          <a:xfrm>
            <a:off x="3124200" y="4794886"/>
            <a:ext cx="2648482" cy="246221"/>
          </a:xfrm>
          <a:prstGeom prst="rect">
            <a:avLst/>
          </a:prstGeom>
        </p:spPr>
        <p:txBody>
          <a:bodyPr wrap="none">
            <a:spAutoFit/>
          </a:bodyPr>
          <a:lstStyle/>
          <a:p>
            <a:pPr defTabSz="914400" eaLnBrk="0" fontAlgn="base" hangingPunct="0">
              <a:spcBef>
                <a:spcPct val="0"/>
              </a:spcBef>
              <a:spcAft>
                <a:spcPct val="0"/>
              </a:spcAft>
            </a:pPr>
            <a:r>
              <a:rPr lang="en-US" sz="1000" baseline="0" dirty="0">
                <a:solidFill>
                  <a:schemeClr val="tx2"/>
                </a:solidFill>
                <a:latin typeface="Century Gothic" pitchFamily="27" charset="0"/>
                <a:hlinkClick r:id="rId5">
                  <a:extLst>
                    <a:ext uri="{A12FA001-AC4F-418D-AE19-62706E023703}">
                      <ahyp:hlinkClr xmlns:ahyp="http://schemas.microsoft.com/office/drawing/2018/hyperlinkcolor" val="tx"/>
                    </a:ext>
                  </a:extLst>
                </a:hlinkClick>
              </a:rPr>
              <a:t>http://software.broadinstitute.org/gatk/</a:t>
            </a:r>
            <a:endParaRPr lang="en-US" sz="1000" baseline="0" dirty="0">
              <a:solidFill>
                <a:schemeClr val="tx2"/>
              </a:solidFill>
              <a:latin typeface="Century Gothic" pitchFamily="27" charset="0"/>
            </a:endParaRPr>
          </a:p>
        </p:txBody>
      </p:sp>
    </p:spTree>
    <p:extLst>
      <p:ext uri="{BB962C8B-B14F-4D97-AF65-F5344CB8AC3E}">
        <p14:creationId xmlns:p14="http://schemas.microsoft.com/office/powerpoint/2010/main" val="155444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A65316-EB4F-E947-A68E-C038CEEF288C}"/>
              </a:ext>
            </a:extLst>
          </p:cNvPr>
          <p:cNvPicPr>
            <a:picLocks noChangeAspect="1"/>
          </p:cNvPicPr>
          <p:nvPr userDrawn="1"/>
        </p:nvPicPr>
        <p:blipFill>
          <a:blip r:embed="rId2"/>
          <a:stretch>
            <a:fillRect/>
          </a:stretch>
        </p:blipFill>
        <p:spPr>
          <a:xfrm>
            <a:off x="0" y="3314700"/>
            <a:ext cx="9144000" cy="1828800"/>
          </a:xfrm>
          <a:prstGeom prst="rect">
            <a:avLst/>
          </a:prstGeom>
        </p:spPr>
      </p:pic>
      <p:sp>
        <p:nvSpPr>
          <p:cNvPr id="10" name="Rectangle 9">
            <a:extLst>
              <a:ext uri="{FF2B5EF4-FFF2-40B4-BE49-F238E27FC236}">
                <a16:creationId xmlns:a16="http://schemas.microsoft.com/office/drawing/2014/main" id="{25CB3490-0734-F94B-AD2F-BABC6A8D056C}"/>
              </a:ext>
            </a:extLst>
          </p:cNvPr>
          <p:cNvSpPr/>
          <p:nvPr userDrawn="1"/>
        </p:nvSpPr>
        <p:spPr>
          <a:xfrm>
            <a:off x="2854801" y="4649877"/>
            <a:ext cx="3634328" cy="307777"/>
          </a:xfrm>
          <a:prstGeom prst="rect">
            <a:avLst/>
          </a:prstGeom>
        </p:spPr>
        <p:txBody>
          <a:bodyPr wrap="none">
            <a:spAutoFit/>
          </a:bodyPr>
          <a:lstStyle/>
          <a:p>
            <a:pPr defTabSz="914400" eaLnBrk="0" fontAlgn="base" hangingPunct="0">
              <a:spcBef>
                <a:spcPct val="0"/>
              </a:spcBef>
              <a:spcAft>
                <a:spcPct val="0"/>
              </a:spcAft>
            </a:pPr>
            <a:r>
              <a:rPr lang="en-US" sz="1400" dirty="0">
                <a:solidFill>
                  <a:schemeClr val="bg1"/>
                </a:solidFill>
                <a:latin typeface="Century Gothic" pitchFamily="27" charset="0"/>
                <a:hlinkClick r:id="rId3">
                  <a:extLst>
                    <a:ext uri="{A12FA001-AC4F-418D-AE19-62706E023703}">
                      <ahyp:hlinkClr xmlns:ahyp="http://schemas.microsoft.com/office/drawing/2018/hyperlinkcolor" val="tx"/>
                    </a:ext>
                  </a:extLst>
                </a:hlinkClick>
              </a:rPr>
              <a:t>http://software.broadinstitute.org/gatk/</a:t>
            </a:r>
            <a:endParaRPr lang="en-US" sz="1400" dirty="0">
              <a:solidFill>
                <a:schemeClr val="bg1"/>
              </a:solidFill>
              <a:latin typeface="Century Gothic" pitchFamily="27" charset="0"/>
            </a:endParaRPr>
          </a:p>
        </p:txBody>
      </p:sp>
      <p:pic>
        <p:nvPicPr>
          <p:cNvPr id="11" name="Picture 10">
            <a:extLst>
              <a:ext uri="{FF2B5EF4-FFF2-40B4-BE49-F238E27FC236}">
                <a16:creationId xmlns:a16="http://schemas.microsoft.com/office/drawing/2014/main" id="{68E007B7-F357-464E-96CE-72625B25FF44}"/>
              </a:ext>
            </a:extLst>
          </p:cNvPr>
          <p:cNvPicPr>
            <a:picLocks noChangeAspect="1"/>
          </p:cNvPicPr>
          <p:nvPr userDrawn="1"/>
        </p:nvPicPr>
        <p:blipFill>
          <a:blip r:embed="rId4"/>
          <a:stretch>
            <a:fillRect/>
          </a:stretch>
        </p:blipFill>
        <p:spPr>
          <a:xfrm>
            <a:off x="289839" y="4622338"/>
            <a:ext cx="1245998" cy="315080"/>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40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86A01-0A09-F141-BD87-C992B1BBC1B0}"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3B78F-EADC-E04F-A668-402D15D58A74}" type="slidenum">
              <a:rPr lang="en-US" smtClean="0"/>
              <a:t>‹#›</a:t>
            </a:fld>
            <a:endParaRPr lang="en-US"/>
          </a:p>
        </p:txBody>
      </p:sp>
    </p:spTree>
    <p:extLst>
      <p:ext uri="{BB962C8B-B14F-4D97-AF65-F5344CB8AC3E}">
        <p14:creationId xmlns:p14="http://schemas.microsoft.com/office/powerpoint/2010/main" val="375726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68109"/>
            <a:ext cx="4038600" cy="254555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68109"/>
            <a:ext cx="4038600" cy="254555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A86A01-0A09-F141-BD87-C992B1BBC1B0}"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3B78F-EADC-E04F-A668-402D15D58A74}" type="slidenum">
              <a:rPr lang="en-US" smtClean="0"/>
              <a:t>‹#›</a:t>
            </a:fld>
            <a:endParaRPr lang="en-US"/>
          </a:p>
        </p:txBody>
      </p:sp>
      <p:pic>
        <p:nvPicPr>
          <p:cNvPr id="9" name="Picture 8">
            <a:extLst>
              <a:ext uri="{FF2B5EF4-FFF2-40B4-BE49-F238E27FC236}">
                <a16:creationId xmlns:a16="http://schemas.microsoft.com/office/drawing/2014/main" id="{7B52FC63-3227-BC4C-BAD4-20744205CAD3}"/>
              </a:ext>
            </a:extLst>
          </p:cNvPr>
          <p:cNvPicPr>
            <a:picLocks noChangeAspect="1"/>
          </p:cNvPicPr>
          <p:nvPr userDrawn="1"/>
        </p:nvPicPr>
        <p:blipFill>
          <a:blip r:embed="rId2"/>
          <a:stretch>
            <a:fillRect/>
          </a:stretch>
        </p:blipFill>
        <p:spPr>
          <a:xfrm>
            <a:off x="0" y="0"/>
            <a:ext cx="9144000" cy="900114"/>
          </a:xfrm>
          <a:prstGeom prst="rect">
            <a:avLst/>
          </a:prstGeom>
        </p:spPr>
      </p:pic>
      <p:pic>
        <p:nvPicPr>
          <p:cNvPr id="10" name="Picture 9">
            <a:extLst>
              <a:ext uri="{FF2B5EF4-FFF2-40B4-BE49-F238E27FC236}">
                <a16:creationId xmlns:a16="http://schemas.microsoft.com/office/drawing/2014/main" id="{76AC58E3-23C7-B94E-AB07-7C4E42EA310D}"/>
              </a:ext>
            </a:extLst>
          </p:cNvPr>
          <p:cNvPicPr>
            <a:picLocks noChangeAspect="1"/>
          </p:cNvPicPr>
          <p:nvPr userDrawn="1"/>
        </p:nvPicPr>
        <p:blipFill>
          <a:blip r:embed="rId3"/>
          <a:stretch>
            <a:fillRect/>
          </a:stretch>
        </p:blipFill>
        <p:spPr>
          <a:xfrm>
            <a:off x="404734" y="275529"/>
            <a:ext cx="1346683" cy="446372"/>
          </a:xfrm>
          <a:prstGeom prst="rect">
            <a:avLst/>
          </a:prstGeom>
        </p:spPr>
      </p:pic>
      <p:sp>
        <p:nvSpPr>
          <p:cNvPr id="11" name="Title 1">
            <a:extLst>
              <a:ext uri="{FF2B5EF4-FFF2-40B4-BE49-F238E27FC236}">
                <a16:creationId xmlns:a16="http://schemas.microsoft.com/office/drawing/2014/main" id="{83EEE127-10E4-DE44-B1C7-2B3453FB5A41}"/>
              </a:ext>
            </a:extLst>
          </p:cNvPr>
          <p:cNvSpPr>
            <a:spLocks noGrp="1"/>
          </p:cNvSpPr>
          <p:nvPr>
            <p:ph type="title"/>
          </p:nvPr>
        </p:nvSpPr>
        <p:spPr>
          <a:xfrm>
            <a:off x="1888760" y="205979"/>
            <a:ext cx="6798039" cy="557208"/>
          </a:xfrm>
        </p:spPr>
        <p:txBody>
          <a:bodyPr>
            <a:noAutofit/>
          </a:bodyPr>
          <a:lstStyle>
            <a:lvl1pPr algn="l">
              <a:defRPr sz="3600" baseline="0">
                <a:solidFill>
                  <a:srgbClr val="FFFFFF"/>
                </a:solidFill>
              </a:defRPr>
            </a:lvl1pPr>
          </a:lstStyle>
          <a:p>
            <a:r>
              <a:rPr lang="en-US" dirty="0"/>
              <a:t>Click to edit Master title style</a:t>
            </a:r>
          </a:p>
        </p:txBody>
      </p:sp>
      <p:pic>
        <p:nvPicPr>
          <p:cNvPr id="12" name="Picture 11">
            <a:extLst>
              <a:ext uri="{FF2B5EF4-FFF2-40B4-BE49-F238E27FC236}">
                <a16:creationId xmlns:a16="http://schemas.microsoft.com/office/drawing/2014/main" id="{60D31348-FF19-3F48-A1DD-DD71531FD0F5}"/>
              </a:ext>
            </a:extLst>
          </p:cNvPr>
          <p:cNvPicPr>
            <a:picLocks noChangeAspect="1"/>
          </p:cNvPicPr>
          <p:nvPr userDrawn="1"/>
        </p:nvPicPr>
        <p:blipFill>
          <a:blip r:embed="rId4"/>
          <a:stretch>
            <a:fillRect/>
          </a:stretch>
        </p:blipFill>
        <p:spPr>
          <a:xfrm>
            <a:off x="457200" y="4767263"/>
            <a:ext cx="906728" cy="273844"/>
          </a:xfrm>
          <a:prstGeom prst="rect">
            <a:avLst/>
          </a:prstGeom>
        </p:spPr>
      </p:pic>
      <p:sp>
        <p:nvSpPr>
          <p:cNvPr id="13" name="Rectangle 12">
            <a:extLst>
              <a:ext uri="{FF2B5EF4-FFF2-40B4-BE49-F238E27FC236}">
                <a16:creationId xmlns:a16="http://schemas.microsoft.com/office/drawing/2014/main" id="{F34CCE49-8067-1E46-8CB7-D2E24F8E0DEF}"/>
              </a:ext>
            </a:extLst>
          </p:cNvPr>
          <p:cNvSpPr/>
          <p:nvPr userDrawn="1"/>
        </p:nvSpPr>
        <p:spPr>
          <a:xfrm>
            <a:off x="3124200" y="4794886"/>
            <a:ext cx="2648482" cy="246221"/>
          </a:xfrm>
          <a:prstGeom prst="rect">
            <a:avLst/>
          </a:prstGeom>
        </p:spPr>
        <p:txBody>
          <a:bodyPr wrap="none">
            <a:spAutoFit/>
          </a:bodyPr>
          <a:lstStyle/>
          <a:p>
            <a:pPr defTabSz="914400" eaLnBrk="0" fontAlgn="base" hangingPunct="0">
              <a:spcBef>
                <a:spcPct val="0"/>
              </a:spcBef>
              <a:spcAft>
                <a:spcPct val="0"/>
              </a:spcAft>
            </a:pPr>
            <a:r>
              <a:rPr lang="en-US" sz="1000" baseline="0" dirty="0">
                <a:solidFill>
                  <a:schemeClr val="tx2"/>
                </a:solidFill>
                <a:latin typeface="Century Gothic" pitchFamily="27" charset="0"/>
                <a:hlinkClick r:id="rId5">
                  <a:extLst>
                    <a:ext uri="{A12FA001-AC4F-418D-AE19-62706E023703}">
                      <ahyp:hlinkClr xmlns:ahyp="http://schemas.microsoft.com/office/drawing/2018/hyperlinkcolor" val="tx"/>
                    </a:ext>
                  </a:extLst>
                </a:hlinkClick>
              </a:rPr>
              <a:t>http://software.broadinstitute.org/gatk/</a:t>
            </a:r>
            <a:endParaRPr lang="en-US" sz="1000" baseline="0" dirty="0">
              <a:solidFill>
                <a:schemeClr val="tx2"/>
              </a:solidFill>
              <a:latin typeface="Century Gothic" pitchFamily="27" charset="0"/>
            </a:endParaRPr>
          </a:p>
        </p:txBody>
      </p:sp>
    </p:spTree>
    <p:extLst>
      <p:ext uri="{BB962C8B-B14F-4D97-AF65-F5344CB8AC3E}">
        <p14:creationId xmlns:p14="http://schemas.microsoft.com/office/powerpoint/2010/main" val="327025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A86A01-0A09-F141-BD87-C992B1BBC1B0}" type="datetimeFigureOut">
              <a:rPr lang="en-US" smtClean="0"/>
              <a:t>3/19/19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03B78F-EADC-E04F-A668-402D15D58A74}" type="slidenum">
              <a:rPr lang="en-US" smtClean="0"/>
              <a:t>‹#›</a:t>
            </a:fld>
            <a:endParaRPr lang="en-US"/>
          </a:p>
        </p:txBody>
      </p:sp>
      <p:pic>
        <p:nvPicPr>
          <p:cNvPr id="12" name="Picture 11">
            <a:extLst>
              <a:ext uri="{FF2B5EF4-FFF2-40B4-BE49-F238E27FC236}">
                <a16:creationId xmlns:a16="http://schemas.microsoft.com/office/drawing/2014/main" id="{AF457776-BCAF-1043-8D03-012E7DA79CC8}"/>
              </a:ext>
            </a:extLst>
          </p:cNvPr>
          <p:cNvPicPr>
            <a:picLocks noChangeAspect="1"/>
          </p:cNvPicPr>
          <p:nvPr userDrawn="1"/>
        </p:nvPicPr>
        <p:blipFill>
          <a:blip r:embed="rId2"/>
          <a:stretch>
            <a:fillRect/>
          </a:stretch>
        </p:blipFill>
        <p:spPr>
          <a:xfrm>
            <a:off x="0" y="0"/>
            <a:ext cx="9144000" cy="900114"/>
          </a:xfrm>
          <a:prstGeom prst="rect">
            <a:avLst/>
          </a:prstGeom>
        </p:spPr>
      </p:pic>
      <p:pic>
        <p:nvPicPr>
          <p:cNvPr id="13" name="Picture 12">
            <a:extLst>
              <a:ext uri="{FF2B5EF4-FFF2-40B4-BE49-F238E27FC236}">
                <a16:creationId xmlns:a16="http://schemas.microsoft.com/office/drawing/2014/main" id="{36D5B169-AB60-314C-A10D-D8972E77E8E7}"/>
              </a:ext>
            </a:extLst>
          </p:cNvPr>
          <p:cNvPicPr>
            <a:picLocks noChangeAspect="1"/>
          </p:cNvPicPr>
          <p:nvPr userDrawn="1"/>
        </p:nvPicPr>
        <p:blipFill>
          <a:blip r:embed="rId3"/>
          <a:stretch>
            <a:fillRect/>
          </a:stretch>
        </p:blipFill>
        <p:spPr>
          <a:xfrm>
            <a:off x="404734" y="275529"/>
            <a:ext cx="1346683" cy="446372"/>
          </a:xfrm>
          <a:prstGeom prst="rect">
            <a:avLst/>
          </a:prstGeom>
        </p:spPr>
      </p:pic>
      <p:sp>
        <p:nvSpPr>
          <p:cNvPr id="14" name="Title 1">
            <a:extLst>
              <a:ext uri="{FF2B5EF4-FFF2-40B4-BE49-F238E27FC236}">
                <a16:creationId xmlns:a16="http://schemas.microsoft.com/office/drawing/2014/main" id="{9F87C844-CE74-2740-B4B4-69A7156D1F79}"/>
              </a:ext>
            </a:extLst>
          </p:cNvPr>
          <p:cNvSpPr>
            <a:spLocks noGrp="1"/>
          </p:cNvSpPr>
          <p:nvPr>
            <p:ph type="title"/>
          </p:nvPr>
        </p:nvSpPr>
        <p:spPr>
          <a:xfrm>
            <a:off x="1888760" y="205979"/>
            <a:ext cx="6798039" cy="557208"/>
          </a:xfrm>
        </p:spPr>
        <p:txBody>
          <a:bodyPr>
            <a:noAutofit/>
          </a:bodyPr>
          <a:lstStyle>
            <a:lvl1pPr algn="l">
              <a:defRPr sz="3600" baseline="0">
                <a:solidFill>
                  <a:srgbClr val="FFFFFF"/>
                </a:solidFill>
              </a:defRPr>
            </a:lvl1pPr>
          </a:lstStyle>
          <a:p>
            <a:r>
              <a:rPr lang="en-US" dirty="0"/>
              <a:t>Click to edit Master title style</a:t>
            </a:r>
          </a:p>
        </p:txBody>
      </p:sp>
      <p:pic>
        <p:nvPicPr>
          <p:cNvPr id="15" name="Picture 14">
            <a:extLst>
              <a:ext uri="{FF2B5EF4-FFF2-40B4-BE49-F238E27FC236}">
                <a16:creationId xmlns:a16="http://schemas.microsoft.com/office/drawing/2014/main" id="{CB2456F0-8A9E-FF41-B24E-58272035F3D0}"/>
              </a:ext>
            </a:extLst>
          </p:cNvPr>
          <p:cNvPicPr>
            <a:picLocks noChangeAspect="1"/>
          </p:cNvPicPr>
          <p:nvPr userDrawn="1"/>
        </p:nvPicPr>
        <p:blipFill>
          <a:blip r:embed="rId4"/>
          <a:stretch>
            <a:fillRect/>
          </a:stretch>
        </p:blipFill>
        <p:spPr>
          <a:xfrm>
            <a:off x="457200" y="4767263"/>
            <a:ext cx="906728" cy="273844"/>
          </a:xfrm>
          <a:prstGeom prst="rect">
            <a:avLst/>
          </a:prstGeom>
        </p:spPr>
      </p:pic>
      <p:sp>
        <p:nvSpPr>
          <p:cNvPr id="16" name="Rectangle 15">
            <a:extLst>
              <a:ext uri="{FF2B5EF4-FFF2-40B4-BE49-F238E27FC236}">
                <a16:creationId xmlns:a16="http://schemas.microsoft.com/office/drawing/2014/main" id="{11317A43-ADDC-3946-846F-7B7E503A497A}"/>
              </a:ext>
            </a:extLst>
          </p:cNvPr>
          <p:cNvSpPr/>
          <p:nvPr userDrawn="1"/>
        </p:nvSpPr>
        <p:spPr>
          <a:xfrm>
            <a:off x="3124200" y="4794886"/>
            <a:ext cx="2648482" cy="246221"/>
          </a:xfrm>
          <a:prstGeom prst="rect">
            <a:avLst/>
          </a:prstGeom>
        </p:spPr>
        <p:txBody>
          <a:bodyPr wrap="none">
            <a:spAutoFit/>
          </a:bodyPr>
          <a:lstStyle/>
          <a:p>
            <a:pPr defTabSz="914400" eaLnBrk="0" fontAlgn="base" hangingPunct="0">
              <a:spcBef>
                <a:spcPct val="0"/>
              </a:spcBef>
              <a:spcAft>
                <a:spcPct val="0"/>
              </a:spcAft>
            </a:pPr>
            <a:r>
              <a:rPr lang="en-US" sz="1000" baseline="0" dirty="0">
                <a:solidFill>
                  <a:schemeClr val="tx2"/>
                </a:solidFill>
                <a:latin typeface="Century Gothic" pitchFamily="27" charset="0"/>
                <a:hlinkClick r:id="rId5">
                  <a:extLst>
                    <a:ext uri="{A12FA001-AC4F-418D-AE19-62706E023703}">
                      <ahyp:hlinkClr xmlns:ahyp="http://schemas.microsoft.com/office/drawing/2018/hyperlinkcolor" val="tx"/>
                    </a:ext>
                  </a:extLst>
                </a:hlinkClick>
              </a:rPr>
              <a:t>http://software.broadinstitute.org/gatk/</a:t>
            </a:r>
            <a:endParaRPr lang="en-US" sz="1000" baseline="0" dirty="0">
              <a:solidFill>
                <a:schemeClr val="tx2"/>
              </a:solidFill>
              <a:latin typeface="Century Gothic" pitchFamily="27" charset="0"/>
            </a:endParaRPr>
          </a:p>
        </p:txBody>
      </p:sp>
    </p:spTree>
    <p:extLst>
      <p:ext uri="{BB962C8B-B14F-4D97-AF65-F5344CB8AC3E}">
        <p14:creationId xmlns:p14="http://schemas.microsoft.com/office/powerpoint/2010/main" val="8028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A86A01-0A09-F141-BD87-C992B1BBC1B0}" type="datetimeFigureOut">
              <a:rPr lang="en-US" smtClean="0"/>
              <a:t>3/19/19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03B78F-EADC-E04F-A668-402D15D58A74}" type="slidenum">
              <a:rPr lang="en-US" smtClean="0"/>
              <a:t>‹#›</a:t>
            </a:fld>
            <a:endParaRPr lang="en-US"/>
          </a:p>
        </p:txBody>
      </p:sp>
      <p:sp>
        <p:nvSpPr>
          <p:cNvPr id="7" name="Title 1"/>
          <p:cNvSpPr>
            <a:spLocks noGrp="1"/>
          </p:cNvSpPr>
          <p:nvPr>
            <p:ph type="title"/>
          </p:nvPr>
        </p:nvSpPr>
        <p:spPr>
          <a:xfrm>
            <a:off x="1821304" y="205979"/>
            <a:ext cx="6865495" cy="557208"/>
          </a:xfrm>
        </p:spPr>
        <p:txBody>
          <a:bodyPr>
            <a:noAutofit/>
          </a:bodyPr>
          <a:lstStyle>
            <a:lvl1pPr algn="l">
              <a:defRPr sz="3600">
                <a:solidFill>
                  <a:schemeClr val="tx1"/>
                </a:solidFill>
              </a:defRPr>
            </a:lvl1pPr>
          </a:lstStyle>
          <a:p>
            <a:r>
              <a:rPr lang="en-US" dirty="0"/>
              <a:t>Click to edit Master title style</a:t>
            </a:r>
          </a:p>
        </p:txBody>
      </p:sp>
      <p:pic>
        <p:nvPicPr>
          <p:cNvPr id="6" name="Picture 5">
            <a:extLst>
              <a:ext uri="{FF2B5EF4-FFF2-40B4-BE49-F238E27FC236}">
                <a16:creationId xmlns:a16="http://schemas.microsoft.com/office/drawing/2014/main" id="{50C43FD3-ED75-5149-91AF-C40BE0691D2E}"/>
              </a:ext>
            </a:extLst>
          </p:cNvPr>
          <p:cNvPicPr>
            <a:picLocks noChangeAspect="1"/>
          </p:cNvPicPr>
          <p:nvPr userDrawn="1"/>
        </p:nvPicPr>
        <p:blipFill>
          <a:blip r:embed="rId2"/>
          <a:stretch>
            <a:fillRect/>
          </a:stretch>
        </p:blipFill>
        <p:spPr>
          <a:xfrm>
            <a:off x="404734" y="275529"/>
            <a:ext cx="1346683" cy="446372"/>
          </a:xfrm>
          <a:prstGeom prst="rect">
            <a:avLst/>
          </a:prstGeom>
        </p:spPr>
      </p:pic>
    </p:spTree>
    <p:extLst>
      <p:ext uri="{BB962C8B-B14F-4D97-AF65-F5344CB8AC3E}">
        <p14:creationId xmlns:p14="http://schemas.microsoft.com/office/powerpoint/2010/main" val="245861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86A01-0A09-F141-BD87-C992B1BBC1B0}" type="datetimeFigureOut">
              <a:rPr lang="en-US" smtClean="0"/>
              <a:t>3/19/19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03B78F-EADC-E04F-A668-402D15D58A74}" type="slidenum">
              <a:rPr lang="en-US" smtClean="0"/>
              <a:t>‹#›</a:t>
            </a:fld>
            <a:endParaRPr lang="en-US"/>
          </a:p>
        </p:txBody>
      </p:sp>
      <p:pic>
        <p:nvPicPr>
          <p:cNvPr id="5" name="Picture 8" descr="Broad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400" y="5865813"/>
            <a:ext cx="2035175" cy="598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1"/>
          <p:cNvSpPr>
            <a:spLocks noGrp="1"/>
          </p:cNvSpPr>
          <p:nvPr>
            <p:ph sz="quarter" idx="13"/>
          </p:nvPr>
        </p:nvSpPr>
        <p:spPr>
          <a:xfrm>
            <a:off x="434234" y="3066145"/>
            <a:ext cx="4785379" cy="1512975"/>
          </a:xfrm>
          <a:prstGeom prst="rect">
            <a:avLst/>
          </a:prstGeom>
        </p:spPr>
        <p:txBody>
          <a:bodyPr vert="horz" lIns="0" tIns="0" rIns="0" bIns="0">
            <a:normAutofit/>
          </a:bodyPr>
          <a:lstStyle>
            <a:lvl1pPr marL="0" indent="0" algn="l">
              <a:spcBef>
                <a:spcPts val="0"/>
              </a:spcBef>
              <a:buNone/>
              <a:defRPr sz="2000" baseline="0">
                <a:solidFill>
                  <a:schemeClr val="tx1">
                    <a:lumMod val="50000"/>
                    <a:lumOff val="50000"/>
                  </a:schemeClr>
                </a:solidFill>
                <a:ea typeface="Calibri"/>
              </a:defRPr>
            </a:lvl1pPr>
            <a:lvl2pPr>
              <a:buNone/>
              <a:defRPr/>
            </a:lvl2pPr>
            <a:lvl3pPr>
              <a:buNone/>
              <a:defRPr/>
            </a:lvl3pPr>
            <a:lvl4pPr>
              <a:buNone/>
              <a:defRPr/>
            </a:lvl4pPr>
            <a:lvl5pPr>
              <a:buNone/>
              <a:defRPr/>
            </a:lvl5pPr>
          </a:lstStyle>
          <a:p>
            <a:pPr lvl="0"/>
            <a:r>
              <a:rPr lang="en-US" dirty="0"/>
              <a:t>Click to edit Master text styles</a:t>
            </a:r>
          </a:p>
        </p:txBody>
      </p:sp>
      <p:sp>
        <p:nvSpPr>
          <p:cNvPr id="7" name="Title 6"/>
          <p:cNvSpPr>
            <a:spLocks noGrp="1"/>
          </p:cNvSpPr>
          <p:nvPr>
            <p:ph type="title"/>
          </p:nvPr>
        </p:nvSpPr>
        <p:spPr>
          <a:xfrm>
            <a:off x="434234" y="1499840"/>
            <a:ext cx="4776681" cy="1533965"/>
          </a:xfrm>
          <a:prstGeom prst="rect">
            <a:avLst/>
          </a:prstGeom>
        </p:spPr>
        <p:txBody>
          <a:bodyPr vert="horz" lIns="0" tIns="0" rIns="0" bIns="0">
            <a:normAutofit/>
          </a:bodyPr>
          <a:lstStyle>
            <a:lvl1pPr algn="l">
              <a:lnSpc>
                <a:spcPts val="4400"/>
              </a:lnSpc>
              <a:defRPr sz="3200" kern="1400" spc="-40">
                <a:solidFill>
                  <a:srgbClr val="00609F"/>
                </a:solidFill>
                <a:ea typeface="Calibri"/>
              </a:defRPr>
            </a:lvl1pPr>
          </a:lstStyle>
          <a:p>
            <a:r>
              <a:rPr lang="en-US" dirty="0"/>
              <a:t>Click to edit Master title style</a:t>
            </a:r>
          </a:p>
        </p:txBody>
      </p:sp>
      <p:pic>
        <p:nvPicPr>
          <p:cNvPr id="9" name="Picture 8">
            <a:extLst>
              <a:ext uri="{FF2B5EF4-FFF2-40B4-BE49-F238E27FC236}">
                <a16:creationId xmlns:a16="http://schemas.microsoft.com/office/drawing/2014/main" id="{9592AEFA-3E41-C846-9C22-E3295E7BD469}"/>
              </a:ext>
            </a:extLst>
          </p:cNvPr>
          <p:cNvPicPr>
            <a:picLocks noChangeAspect="1"/>
          </p:cNvPicPr>
          <p:nvPr userDrawn="1"/>
        </p:nvPicPr>
        <p:blipFill>
          <a:blip r:embed="rId3"/>
          <a:stretch>
            <a:fillRect/>
          </a:stretch>
        </p:blipFill>
        <p:spPr>
          <a:xfrm>
            <a:off x="0" y="0"/>
            <a:ext cx="9144000" cy="900114"/>
          </a:xfrm>
          <a:prstGeom prst="rect">
            <a:avLst/>
          </a:prstGeom>
        </p:spPr>
      </p:pic>
      <p:pic>
        <p:nvPicPr>
          <p:cNvPr id="10" name="Picture 9">
            <a:extLst>
              <a:ext uri="{FF2B5EF4-FFF2-40B4-BE49-F238E27FC236}">
                <a16:creationId xmlns:a16="http://schemas.microsoft.com/office/drawing/2014/main" id="{CCB86FCC-76D1-8840-ADAB-F0FFCEDE2DF0}"/>
              </a:ext>
            </a:extLst>
          </p:cNvPr>
          <p:cNvPicPr>
            <a:picLocks noChangeAspect="1"/>
          </p:cNvPicPr>
          <p:nvPr userDrawn="1"/>
        </p:nvPicPr>
        <p:blipFill>
          <a:blip r:embed="rId4"/>
          <a:stretch>
            <a:fillRect/>
          </a:stretch>
        </p:blipFill>
        <p:spPr>
          <a:xfrm>
            <a:off x="404734" y="275529"/>
            <a:ext cx="1346683" cy="446372"/>
          </a:xfrm>
          <a:prstGeom prst="rect">
            <a:avLst/>
          </a:prstGeom>
        </p:spPr>
      </p:pic>
      <p:sp>
        <p:nvSpPr>
          <p:cNvPr id="11" name="Title 1">
            <a:extLst>
              <a:ext uri="{FF2B5EF4-FFF2-40B4-BE49-F238E27FC236}">
                <a16:creationId xmlns:a16="http://schemas.microsoft.com/office/drawing/2014/main" id="{0BF3F82E-35AA-0142-8B85-E46FCBAD8AEF}"/>
              </a:ext>
            </a:extLst>
          </p:cNvPr>
          <p:cNvSpPr txBox="1">
            <a:spLocks/>
          </p:cNvSpPr>
          <p:nvPr userDrawn="1"/>
        </p:nvSpPr>
        <p:spPr>
          <a:xfrm>
            <a:off x="1888760" y="205979"/>
            <a:ext cx="6798039" cy="55720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baseline="0">
                <a:solidFill>
                  <a:srgbClr val="FFFFFF"/>
                </a:solidFill>
                <a:latin typeface="+mj-lt"/>
                <a:ea typeface="+mj-ea"/>
                <a:cs typeface="+mj-cs"/>
              </a:defRPr>
            </a:lvl1pPr>
          </a:lstStyle>
          <a:p>
            <a:r>
              <a:rPr lang="en-US"/>
              <a:t>Click to edit Master title style</a:t>
            </a:r>
            <a:endParaRPr lang="en-US" dirty="0"/>
          </a:p>
        </p:txBody>
      </p:sp>
      <p:pic>
        <p:nvPicPr>
          <p:cNvPr id="12" name="Picture 11">
            <a:extLst>
              <a:ext uri="{FF2B5EF4-FFF2-40B4-BE49-F238E27FC236}">
                <a16:creationId xmlns:a16="http://schemas.microsoft.com/office/drawing/2014/main" id="{BDC0BAF9-98C8-034B-9385-48CD1D70A711}"/>
              </a:ext>
            </a:extLst>
          </p:cNvPr>
          <p:cNvPicPr>
            <a:picLocks noChangeAspect="1"/>
          </p:cNvPicPr>
          <p:nvPr userDrawn="1"/>
        </p:nvPicPr>
        <p:blipFill>
          <a:blip r:embed="rId5"/>
          <a:stretch>
            <a:fillRect/>
          </a:stretch>
        </p:blipFill>
        <p:spPr>
          <a:xfrm>
            <a:off x="457200" y="4767263"/>
            <a:ext cx="906728" cy="273844"/>
          </a:xfrm>
          <a:prstGeom prst="rect">
            <a:avLst/>
          </a:prstGeom>
        </p:spPr>
      </p:pic>
      <p:sp>
        <p:nvSpPr>
          <p:cNvPr id="13" name="Rectangle 12">
            <a:extLst>
              <a:ext uri="{FF2B5EF4-FFF2-40B4-BE49-F238E27FC236}">
                <a16:creationId xmlns:a16="http://schemas.microsoft.com/office/drawing/2014/main" id="{5C5DA8A4-CDEF-664B-B7AC-4898F0737C60}"/>
              </a:ext>
            </a:extLst>
          </p:cNvPr>
          <p:cNvSpPr/>
          <p:nvPr userDrawn="1"/>
        </p:nvSpPr>
        <p:spPr>
          <a:xfrm>
            <a:off x="3124200" y="4794886"/>
            <a:ext cx="2648482" cy="246221"/>
          </a:xfrm>
          <a:prstGeom prst="rect">
            <a:avLst/>
          </a:prstGeom>
        </p:spPr>
        <p:txBody>
          <a:bodyPr wrap="none">
            <a:spAutoFit/>
          </a:bodyPr>
          <a:lstStyle/>
          <a:p>
            <a:pPr defTabSz="914400" eaLnBrk="0" fontAlgn="base" hangingPunct="0">
              <a:spcBef>
                <a:spcPct val="0"/>
              </a:spcBef>
              <a:spcAft>
                <a:spcPct val="0"/>
              </a:spcAft>
            </a:pPr>
            <a:r>
              <a:rPr lang="en-US" sz="1000" baseline="0" dirty="0">
                <a:solidFill>
                  <a:schemeClr val="tx2"/>
                </a:solidFill>
                <a:latin typeface="Century Gothic" pitchFamily="27" charset="0"/>
                <a:hlinkClick r:id="rId6">
                  <a:extLst>
                    <a:ext uri="{A12FA001-AC4F-418D-AE19-62706E023703}">
                      <ahyp:hlinkClr xmlns:ahyp="http://schemas.microsoft.com/office/drawing/2018/hyperlinkcolor" val="tx"/>
                    </a:ext>
                  </a:extLst>
                </a:hlinkClick>
              </a:rPr>
              <a:t>http://software.broadinstitute.org/gatk/</a:t>
            </a:r>
            <a:endParaRPr lang="en-US" sz="1000" baseline="0" dirty="0">
              <a:solidFill>
                <a:schemeClr val="tx2"/>
              </a:solidFill>
              <a:latin typeface="Century Gothic" pitchFamily="27" charset="0"/>
            </a:endParaRPr>
          </a:p>
        </p:txBody>
      </p:sp>
    </p:spTree>
    <p:extLst>
      <p:ext uri="{BB962C8B-B14F-4D97-AF65-F5344CB8AC3E}">
        <p14:creationId xmlns:p14="http://schemas.microsoft.com/office/powerpoint/2010/main" val="4209730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86A01-0A09-F141-BD87-C992B1BBC1B0}"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3B78F-EADC-E04F-A668-402D15D58A74}" type="slidenum">
              <a:rPr lang="en-US" smtClean="0"/>
              <a:t>‹#›</a:t>
            </a:fld>
            <a:endParaRPr lang="en-US"/>
          </a:p>
        </p:txBody>
      </p:sp>
    </p:spTree>
    <p:extLst>
      <p:ext uri="{BB962C8B-B14F-4D97-AF65-F5344CB8AC3E}">
        <p14:creationId xmlns:p14="http://schemas.microsoft.com/office/powerpoint/2010/main" val="411214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86A01-0A09-F141-BD87-C992B1BBC1B0}"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3B78F-EADC-E04F-A668-402D15D58A74}" type="slidenum">
              <a:rPr lang="en-US" smtClean="0"/>
              <a:t>‹#›</a:t>
            </a:fld>
            <a:endParaRPr lang="en-US"/>
          </a:p>
        </p:txBody>
      </p:sp>
    </p:spTree>
    <p:extLst>
      <p:ext uri="{BB962C8B-B14F-4D97-AF65-F5344CB8AC3E}">
        <p14:creationId xmlns:p14="http://schemas.microsoft.com/office/powerpoint/2010/main" val="107883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3A86A01-0A09-F141-BD87-C992B1BBC1B0}" type="datetimeFigureOut">
              <a:rPr lang="en-US" smtClean="0"/>
              <a:t>3/19/19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603B78F-EADC-E04F-A668-402D15D58A74}" type="slidenum">
              <a:rPr lang="en-US" smtClean="0"/>
              <a:t>‹#›</a:t>
            </a:fld>
            <a:endParaRPr lang="en-US"/>
          </a:p>
        </p:txBody>
      </p:sp>
    </p:spTree>
    <p:extLst>
      <p:ext uri="{BB962C8B-B14F-4D97-AF65-F5344CB8AC3E}">
        <p14:creationId xmlns:p14="http://schemas.microsoft.com/office/powerpoint/2010/main" val="1105760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hyperlink" Target="http://maq.sourceforge.net/fastq.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195" y="1819239"/>
            <a:ext cx="8741620" cy="1102519"/>
          </a:xfrm>
        </p:spPr>
        <p:txBody>
          <a:bodyPr>
            <a:normAutofit fontScale="90000"/>
          </a:bodyPr>
          <a:lstStyle/>
          <a:p>
            <a:r>
              <a:rPr lang="en-US" dirty="0"/>
              <a:t>Introduction to </a:t>
            </a:r>
            <a:br>
              <a:rPr lang="en-US" dirty="0"/>
            </a:br>
            <a:r>
              <a:rPr lang="en-US" dirty="0"/>
              <a:t>High-Throughput Sequence Data</a:t>
            </a:r>
          </a:p>
        </p:txBody>
      </p:sp>
      <p:sp>
        <p:nvSpPr>
          <p:cNvPr id="3" name="Subtitle 2"/>
          <p:cNvSpPr>
            <a:spLocks noGrp="1"/>
          </p:cNvSpPr>
          <p:nvPr>
            <p:ph type="subTitle" idx="4294967295"/>
          </p:nvPr>
        </p:nvSpPr>
        <p:spPr>
          <a:xfrm>
            <a:off x="721360" y="3293533"/>
            <a:ext cx="7833360" cy="1148862"/>
          </a:xfrm>
        </p:spPr>
        <p:txBody>
          <a:bodyPr>
            <a:normAutofit/>
          </a:bodyPr>
          <a:lstStyle/>
          <a:p>
            <a:pPr marL="0" indent="0" algn="ctr">
              <a:lnSpc>
                <a:spcPct val="90000"/>
              </a:lnSpc>
              <a:buNone/>
            </a:pPr>
            <a:r>
              <a:rPr lang="en-US" sz="2800" dirty="0">
                <a:solidFill>
                  <a:schemeClr val="bg1"/>
                </a:solidFill>
              </a:rPr>
              <a:t>Understanding the origin and shape of the data</a:t>
            </a:r>
          </a:p>
        </p:txBody>
      </p:sp>
      <p:sp>
        <p:nvSpPr>
          <p:cNvPr id="7" name="Rectangle 6"/>
          <p:cNvSpPr/>
          <p:nvPr/>
        </p:nvSpPr>
        <p:spPr>
          <a:xfrm>
            <a:off x="0" y="0"/>
            <a:ext cx="9144000" cy="66675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dirty="0"/>
          </a:p>
        </p:txBody>
      </p:sp>
      <p:sp>
        <p:nvSpPr>
          <p:cNvPr id="11" name="Title 3"/>
          <p:cNvSpPr txBox="1">
            <a:spLocks/>
          </p:cNvSpPr>
          <p:nvPr/>
        </p:nvSpPr>
        <p:spPr>
          <a:xfrm>
            <a:off x="1811045" y="166678"/>
            <a:ext cx="6253454" cy="838297"/>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000" dirty="0">
                <a:solidFill>
                  <a:schemeClr val="bg1"/>
                </a:solidFill>
              </a:rPr>
              <a:t>GATK Best Practices for Variant Discovery</a:t>
            </a:r>
          </a:p>
        </p:txBody>
      </p:sp>
    </p:spTree>
    <p:extLst>
      <p:ext uri="{BB962C8B-B14F-4D97-AF65-F5344CB8AC3E}">
        <p14:creationId xmlns:p14="http://schemas.microsoft.com/office/powerpoint/2010/main" val="4130061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F1D1AA8-8790-414F-A9A7-C1FBEECB9F7B}"/>
              </a:ext>
            </a:extLst>
          </p:cNvPr>
          <p:cNvSpPr/>
          <p:nvPr/>
        </p:nvSpPr>
        <p:spPr>
          <a:xfrm>
            <a:off x="2608806" y="4737100"/>
            <a:ext cx="330939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20_34541545-34542428.png"/>
          <p:cNvPicPr>
            <a:picLocks noChangeAspect="1"/>
          </p:cNvPicPr>
          <p:nvPr/>
        </p:nvPicPr>
        <p:blipFill rotWithShape="1">
          <a:blip r:embed="rId3">
            <a:extLst>
              <a:ext uri="{28A0092B-C50C-407E-A947-70E740481C1C}">
                <a14:useLocalDpi xmlns:a14="http://schemas.microsoft.com/office/drawing/2010/main" val="0"/>
              </a:ext>
            </a:extLst>
          </a:blip>
          <a:srcRect t="29985" b="2994"/>
          <a:stretch/>
        </p:blipFill>
        <p:spPr>
          <a:xfrm>
            <a:off x="420915" y="1806108"/>
            <a:ext cx="8394095" cy="2797519"/>
          </a:xfrm>
          <a:prstGeom prst="rect">
            <a:avLst/>
          </a:prstGeom>
        </p:spPr>
      </p:pic>
      <p:sp>
        <p:nvSpPr>
          <p:cNvPr id="7" name="Rectangle 6"/>
          <p:cNvSpPr/>
          <p:nvPr/>
        </p:nvSpPr>
        <p:spPr>
          <a:xfrm>
            <a:off x="3056888" y="995018"/>
            <a:ext cx="2097414" cy="3839740"/>
          </a:xfrm>
          <a:prstGeom prst="rect">
            <a:avLst/>
          </a:prstGeom>
          <a:solidFill>
            <a:schemeClr val="accent5">
              <a:alpha val="24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1044" y="205979"/>
            <a:ext cx="6875755" cy="557208"/>
          </a:xfrm>
        </p:spPr>
        <p:txBody>
          <a:bodyPr/>
          <a:lstStyle/>
          <a:p>
            <a:r>
              <a:rPr lang="en-US" sz="2400" dirty="0"/>
              <a:t>Various factors interfere with data generation</a:t>
            </a:r>
          </a:p>
        </p:txBody>
      </p:sp>
      <p:sp>
        <p:nvSpPr>
          <p:cNvPr id="42" name="TextBox 41"/>
          <p:cNvSpPr txBox="1"/>
          <p:nvPr/>
        </p:nvSpPr>
        <p:spPr>
          <a:xfrm>
            <a:off x="3414380" y="4518849"/>
            <a:ext cx="1370297" cy="282536"/>
          </a:xfrm>
          <a:prstGeom prst="rect">
            <a:avLst/>
          </a:prstGeom>
          <a:noFill/>
        </p:spPr>
        <p:txBody>
          <a:bodyPr wrap="none" rtlCol="0">
            <a:spAutoFit/>
          </a:bodyPr>
          <a:lstStyle/>
          <a:p>
            <a:r>
              <a:rPr lang="en-US" sz="1400" b="1" dirty="0"/>
              <a:t>GC content = 0.69</a:t>
            </a:r>
          </a:p>
        </p:txBody>
      </p:sp>
      <p:sp>
        <p:nvSpPr>
          <p:cNvPr id="47" name="TextBox 46"/>
          <p:cNvSpPr txBox="1"/>
          <p:nvPr/>
        </p:nvSpPr>
        <p:spPr>
          <a:xfrm>
            <a:off x="3192390" y="1067135"/>
            <a:ext cx="1961912" cy="646331"/>
          </a:xfrm>
          <a:prstGeom prst="rect">
            <a:avLst/>
          </a:prstGeom>
          <a:noFill/>
        </p:spPr>
        <p:txBody>
          <a:bodyPr wrap="square" rtlCol="0">
            <a:spAutoFit/>
          </a:bodyPr>
          <a:lstStyle/>
          <a:p>
            <a:r>
              <a:rPr lang="en-US" sz="1200" dirty="0"/>
              <a:t>This GC-rich region is </a:t>
            </a:r>
            <a:br>
              <a:rPr lang="en-US" sz="1200" dirty="0"/>
            </a:br>
            <a:r>
              <a:rPr lang="en-US" sz="1200" dirty="0"/>
              <a:t>poorly covered in the first two samples</a:t>
            </a:r>
            <a:r>
              <a:rPr lang="en-US" sz="1200" b="1" dirty="0"/>
              <a:t> -&gt; unusable</a:t>
            </a:r>
          </a:p>
        </p:txBody>
      </p:sp>
    </p:spTree>
    <p:extLst>
      <p:ext uri="{BB962C8B-B14F-4D97-AF65-F5344CB8AC3E}">
        <p14:creationId xmlns:p14="http://schemas.microsoft.com/office/powerpoint/2010/main" val="115198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D640965-2869-954F-A4F6-F9F3AF4261A0}"/>
              </a:ext>
            </a:extLst>
          </p:cNvPr>
          <p:cNvSpPr/>
          <p:nvPr/>
        </p:nvSpPr>
        <p:spPr>
          <a:xfrm>
            <a:off x="2608806" y="4737100"/>
            <a:ext cx="330939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1044" y="205979"/>
            <a:ext cx="6875755" cy="557208"/>
          </a:xfrm>
        </p:spPr>
        <p:txBody>
          <a:bodyPr/>
          <a:lstStyle/>
          <a:p>
            <a:r>
              <a:rPr lang="en-US" sz="2400" dirty="0"/>
              <a:t>Distribution of coverage matters</a:t>
            </a:r>
          </a:p>
        </p:txBody>
      </p:sp>
      <p:pic>
        <p:nvPicPr>
          <p:cNvPr id="14" name="Picture 13" descr="1_29138894-29139124.jpeg"/>
          <p:cNvPicPr>
            <a:picLocks noChangeAspect="1"/>
          </p:cNvPicPr>
          <p:nvPr/>
        </p:nvPicPr>
        <p:blipFill rotWithShape="1">
          <a:blip r:embed="rId3">
            <a:extLst>
              <a:ext uri="{28A0092B-C50C-407E-A947-70E740481C1C}">
                <a14:useLocalDpi xmlns:a14="http://schemas.microsoft.com/office/drawing/2010/main" val="0"/>
              </a:ext>
            </a:extLst>
          </a:blip>
          <a:srcRect t="10434" b="6146"/>
          <a:stretch/>
        </p:blipFill>
        <p:spPr>
          <a:xfrm>
            <a:off x="647096" y="1074690"/>
            <a:ext cx="8164286" cy="3386667"/>
          </a:xfrm>
          <a:prstGeom prst="rect">
            <a:avLst/>
          </a:prstGeom>
        </p:spPr>
      </p:pic>
      <p:sp>
        <p:nvSpPr>
          <p:cNvPr id="16" name="TextBox 15"/>
          <p:cNvSpPr txBox="1"/>
          <p:nvPr/>
        </p:nvSpPr>
        <p:spPr>
          <a:xfrm>
            <a:off x="4737980" y="4445647"/>
            <a:ext cx="528239" cy="302280"/>
          </a:xfrm>
          <a:prstGeom prst="rect">
            <a:avLst/>
          </a:prstGeom>
          <a:noFill/>
        </p:spPr>
        <p:txBody>
          <a:bodyPr wrap="none" rtlCol="0">
            <a:spAutoFit/>
          </a:bodyPr>
          <a:lstStyle/>
          <a:p>
            <a:r>
              <a:rPr lang="en-US" sz="1600" dirty="0"/>
              <a:t>exon</a:t>
            </a:r>
          </a:p>
        </p:txBody>
      </p:sp>
      <p:sp>
        <p:nvSpPr>
          <p:cNvPr id="17" name="TextBox 16"/>
          <p:cNvSpPr txBox="1"/>
          <p:nvPr/>
        </p:nvSpPr>
        <p:spPr>
          <a:xfrm>
            <a:off x="1353912" y="3891269"/>
            <a:ext cx="620683" cy="369332"/>
          </a:xfrm>
          <a:prstGeom prst="rect">
            <a:avLst/>
          </a:prstGeom>
          <a:noFill/>
        </p:spPr>
        <p:txBody>
          <a:bodyPr wrap="none" rtlCol="0">
            <a:spAutoFit/>
          </a:bodyPr>
          <a:lstStyle/>
          <a:p>
            <a:r>
              <a:rPr lang="en-US" dirty="0"/>
              <a:t>Kit C</a:t>
            </a:r>
          </a:p>
        </p:txBody>
      </p:sp>
      <p:sp>
        <p:nvSpPr>
          <p:cNvPr id="18" name="TextBox 17"/>
          <p:cNvSpPr txBox="1"/>
          <p:nvPr/>
        </p:nvSpPr>
        <p:spPr>
          <a:xfrm>
            <a:off x="1353912" y="2834364"/>
            <a:ext cx="620683" cy="369332"/>
          </a:xfrm>
          <a:prstGeom prst="rect">
            <a:avLst/>
          </a:prstGeom>
          <a:noFill/>
        </p:spPr>
        <p:txBody>
          <a:bodyPr wrap="none" rtlCol="0">
            <a:spAutoFit/>
          </a:bodyPr>
          <a:lstStyle/>
          <a:p>
            <a:r>
              <a:rPr lang="en-US" dirty="0"/>
              <a:t>Kit B</a:t>
            </a:r>
          </a:p>
        </p:txBody>
      </p:sp>
      <p:sp>
        <p:nvSpPr>
          <p:cNvPr id="19" name="TextBox 18"/>
          <p:cNvSpPr txBox="1"/>
          <p:nvPr/>
        </p:nvSpPr>
        <p:spPr>
          <a:xfrm>
            <a:off x="1353912" y="1785941"/>
            <a:ext cx="620683" cy="369332"/>
          </a:xfrm>
          <a:prstGeom prst="rect">
            <a:avLst/>
          </a:prstGeom>
          <a:noFill/>
        </p:spPr>
        <p:txBody>
          <a:bodyPr wrap="none" rtlCol="0">
            <a:spAutoFit/>
          </a:bodyPr>
          <a:lstStyle/>
          <a:p>
            <a:r>
              <a:rPr lang="en-US" dirty="0"/>
              <a:t>Kit A</a:t>
            </a:r>
          </a:p>
        </p:txBody>
      </p:sp>
      <p:sp>
        <p:nvSpPr>
          <p:cNvPr id="22" name="TextBox 21"/>
          <p:cNvSpPr txBox="1"/>
          <p:nvPr/>
        </p:nvSpPr>
        <p:spPr>
          <a:xfrm>
            <a:off x="2559971" y="3698695"/>
            <a:ext cx="6145581" cy="307777"/>
          </a:xfrm>
          <a:prstGeom prst="rect">
            <a:avLst/>
          </a:prstGeom>
          <a:noFill/>
        </p:spPr>
        <p:txBody>
          <a:bodyPr wrap="square" rtlCol="0">
            <a:spAutoFit/>
          </a:bodyPr>
          <a:lstStyle/>
          <a:p>
            <a:r>
              <a:rPr lang="en-US" sz="1400" dirty="0">
                <a:solidFill>
                  <a:srgbClr val="FF0000"/>
                </a:solidFill>
              </a:rPr>
              <a:t>Kit C performs badly throughout the exon; failure is more obvious!</a:t>
            </a:r>
          </a:p>
        </p:txBody>
      </p:sp>
      <p:cxnSp>
        <p:nvCxnSpPr>
          <p:cNvPr id="23" name="Straight Arrow Connector 22"/>
          <p:cNvCxnSpPr/>
          <p:nvPr/>
        </p:nvCxnSpPr>
        <p:spPr>
          <a:xfrm flipH="1">
            <a:off x="3035907" y="1871043"/>
            <a:ext cx="478706" cy="6335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5743713" y="2504604"/>
            <a:ext cx="436954" cy="164047"/>
          </a:xfrm>
          <a:prstGeom prst="straightConnector1">
            <a:avLst/>
          </a:prstGeom>
          <a:ln>
            <a:solidFill>
              <a:schemeClr val="accent5">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3035906" y="1387233"/>
            <a:ext cx="478707" cy="33566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3514613" y="1514082"/>
            <a:ext cx="1904054" cy="523220"/>
          </a:xfrm>
          <a:prstGeom prst="rect">
            <a:avLst/>
          </a:prstGeom>
        </p:spPr>
        <p:txBody>
          <a:bodyPr wrap="square">
            <a:spAutoFit/>
          </a:bodyPr>
          <a:lstStyle/>
          <a:p>
            <a:r>
              <a:rPr lang="en-US" sz="1400" dirty="0">
                <a:solidFill>
                  <a:srgbClr val="FF0000"/>
                </a:solidFill>
              </a:rPr>
              <a:t>Kit A and B coverage is very low in this area</a:t>
            </a:r>
          </a:p>
        </p:txBody>
      </p:sp>
      <p:sp>
        <p:nvSpPr>
          <p:cNvPr id="27" name="Rectangle 26"/>
          <p:cNvSpPr/>
          <p:nvPr/>
        </p:nvSpPr>
        <p:spPr>
          <a:xfrm>
            <a:off x="4221238" y="2668652"/>
            <a:ext cx="4257526" cy="523220"/>
          </a:xfrm>
          <a:prstGeom prst="rect">
            <a:avLst/>
          </a:prstGeom>
        </p:spPr>
        <p:txBody>
          <a:bodyPr wrap="square">
            <a:spAutoFit/>
          </a:bodyPr>
          <a:lstStyle/>
          <a:p>
            <a:r>
              <a:rPr lang="en-US" sz="1400" dirty="0">
                <a:solidFill>
                  <a:schemeClr val="accent5">
                    <a:lumMod val="50000"/>
                  </a:schemeClr>
                </a:solidFill>
              </a:rPr>
              <a:t>But deeper coverage in the rest inflates the overall coverage score for the exon, allowing it to pass filters</a:t>
            </a:r>
          </a:p>
        </p:txBody>
      </p:sp>
      <p:cxnSp>
        <p:nvCxnSpPr>
          <p:cNvPr id="28" name="Straight Arrow Connector 27"/>
          <p:cNvCxnSpPr/>
          <p:nvPr/>
        </p:nvCxnSpPr>
        <p:spPr>
          <a:xfrm flipV="1">
            <a:off x="5576971" y="1659376"/>
            <a:ext cx="603696" cy="1009277"/>
          </a:xfrm>
          <a:prstGeom prst="straightConnector1">
            <a:avLst/>
          </a:prstGeom>
          <a:ln>
            <a:solidFill>
              <a:schemeClr val="accent5">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2615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7C5358-199E-E34A-9B42-F1BEAE79DB72}"/>
              </a:ext>
            </a:extLst>
          </p:cNvPr>
          <p:cNvSpPr/>
          <p:nvPr/>
        </p:nvSpPr>
        <p:spPr>
          <a:xfrm>
            <a:off x="2608806" y="4737100"/>
            <a:ext cx="330939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1044" y="205979"/>
            <a:ext cx="6875755" cy="557208"/>
          </a:xfrm>
        </p:spPr>
        <p:txBody>
          <a:bodyPr/>
          <a:lstStyle/>
          <a:p>
            <a:r>
              <a:rPr lang="en-US" sz="2400" dirty="0"/>
              <a:t>Uneven coverage in a PCR-Free whole genome</a:t>
            </a:r>
          </a:p>
        </p:txBody>
      </p:sp>
      <p:pic>
        <p:nvPicPr>
          <p:cNvPr id="18" name="Picture 17" descr="Screen Shot 2015-06-20 at 11.03.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142" y="2080689"/>
            <a:ext cx="4922035" cy="2965192"/>
          </a:xfrm>
          <a:prstGeom prst="rect">
            <a:avLst/>
          </a:prstGeom>
        </p:spPr>
      </p:pic>
      <p:cxnSp>
        <p:nvCxnSpPr>
          <p:cNvPr id="19" name="Straight Connector 18"/>
          <p:cNvCxnSpPr/>
          <p:nvPr/>
        </p:nvCxnSpPr>
        <p:spPr>
          <a:xfrm flipV="1">
            <a:off x="3780263" y="2305475"/>
            <a:ext cx="0" cy="993288"/>
          </a:xfrm>
          <a:prstGeom prst="line">
            <a:avLst/>
          </a:prstGeom>
          <a:ln w="38100" cmpd="sng">
            <a:solidFill>
              <a:schemeClr val="accent5"/>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952492" y="2617850"/>
            <a:ext cx="1723549" cy="584776"/>
          </a:xfrm>
          <a:prstGeom prst="rect">
            <a:avLst/>
          </a:prstGeom>
          <a:noFill/>
        </p:spPr>
        <p:txBody>
          <a:bodyPr wrap="none" rtlCol="0">
            <a:spAutoFit/>
          </a:bodyPr>
          <a:lstStyle/>
          <a:p>
            <a:pPr algn="r"/>
            <a:r>
              <a:rPr lang="en-US" sz="1600" b="1" dirty="0"/>
              <a:t>Unevenly covered </a:t>
            </a:r>
          </a:p>
          <a:p>
            <a:pPr algn="r"/>
            <a:r>
              <a:rPr lang="en-US" sz="1600" b="1" dirty="0"/>
              <a:t>WGS sample</a:t>
            </a:r>
          </a:p>
        </p:txBody>
      </p:sp>
      <p:cxnSp>
        <p:nvCxnSpPr>
          <p:cNvPr id="21" name="Straight Connector 20"/>
          <p:cNvCxnSpPr/>
          <p:nvPr/>
        </p:nvCxnSpPr>
        <p:spPr>
          <a:xfrm flipV="1">
            <a:off x="3780263" y="3617360"/>
            <a:ext cx="0" cy="1428521"/>
          </a:xfrm>
          <a:prstGeom prst="line">
            <a:avLst/>
          </a:prstGeom>
          <a:ln w="38100" cmpd="sng">
            <a:solidFill>
              <a:schemeClr val="accent5"/>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196149" y="3929735"/>
            <a:ext cx="1479892" cy="584776"/>
          </a:xfrm>
          <a:prstGeom prst="rect">
            <a:avLst/>
          </a:prstGeom>
          <a:noFill/>
        </p:spPr>
        <p:txBody>
          <a:bodyPr wrap="none" rtlCol="0">
            <a:spAutoFit/>
          </a:bodyPr>
          <a:lstStyle/>
          <a:p>
            <a:pPr algn="r"/>
            <a:r>
              <a:rPr lang="en-US" sz="1600" b="1" dirty="0"/>
              <a:t>Evenly covered </a:t>
            </a:r>
          </a:p>
          <a:p>
            <a:pPr algn="r"/>
            <a:r>
              <a:rPr lang="en-US" sz="1600" b="1" dirty="0"/>
              <a:t>WGS sample</a:t>
            </a:r>
          </a:p>
        </p:txBody>
      </p:sp>
      <p:graphicFrame>
        <p:nvGraphicFramePr>
          <p:cNvPr id="23" name="Table 22"/>
          <p:cNvGraphicFramePr>
            <a:graphicFrameLocks noGrp="1"/>
          </p:cNvGraphicFramePr>
          <p:nvPr>
            <p:extLst/>
          </p:nvPr>
        </p:nvGraphicFramePr>
        <p:xfrm>
          <a:off x="411236" y="1161291"/>
          <a:ext cx="2889250" cy="1010920"/>
        </p:xfrm>
        <a:graphic>
          <a:graphicData uri="http://schemas.openxmlformats.org/drawingml/2006/table">
            <a:tbl>
              <a:tblPr firstRow="1" bandRow="1">
                <a:tableStyleId>{35758FB7-9AC5-4552-8A53-C91805E547FA}</a:tableStyleId>
              </a:tblPr>
              <a:tblGrid>
                <a:gridCol w="1444625">
                  <a:extLst>
                    <a:ext uri="{9D8B030D-6E8A-4147-A177-3AD203B41FA5}">
                      <a16:colId xmlns:a16="http://schemas.microsoft.com/office/drawing/2014/main" val="20000"/>
                    </a:ext>
                  </a:extLst>
                </a:gridCol>
                <a:gridCol w="1444625">
                  <a:extLst>
                    <a:ext uri="{9D8B030D-6E8A-4147-A177-3AD203B41FA5}">
                      <a16:colId xmlns:a16="http://schemas.microsoft.com/office/drawing/2014/main" val="20001"/>
                    </a:ext>
                  </a:extLst>
                </a:gridCol>
              </a:tblGrid>
              <a:tr h="370840">
                <a:tc>
                  <a:txBody>
                    <a:bodyPr/>
                    <a:lstStyle/>
                    <a:p>
                      <a:r>
                        <a:rPr lang="en-US" dirty="0"/>
                        <a:t>Mean coverage</a:t>
                      </a:r>
                    </a:p>
                  </a:txBody>
                  <a:tcPr/>
                </a:tc>
                <a:tc>
                  <a:txBody>
                    <a:bodyPr/>
                    <a:lstStyle/>
                    <a:p>
                      <a:r>
                        <a:rPr lang="en-US" dirty="0"/>
                        <a:t>% bases</a:t>
                      </a:r>
                      <a:r>
                        <a:rPr lang="en-US" baseline="0" dirty="0"/>
                        <a:t> </a:t>
                      </a:r>
                      <a:br>
                        <a:rPr lang="en-US" baseline="0" dirty="0"/>
                      </a:br>
                      <a:r>
                        <a:rPr lang="en-US" baseline="0" dirty="0"/>
                        <a:t>at 15X</a:t>
                      </a:r>
                      <a:endParaRPr lang="en-US" dirty="0"/>
                    </a:p>
                  </a:txBody>
                  <a:tcPr/>
                </a:tc>
                <a:extLst>
                  <a:ext uri="{0D108BD9-81ED-4DB2-BD59-A6C34878D82A}">
                    <a16:rowId xmlns:a16="http://schemas.microsoft.com/office/drawing/2014/main" val="10000"/>
                  </a:ext>
                </a:extLst>
              </a:tr>
              <a:tr h="370840">
                <a:tc>
                  <a:txBody>
                    <a:bodyPr/>
                    <a:lstStyle/>
                    <a:p>
                      <a:r>
                        <a:rPr lang="en-US" dirty="0"/>
                        <a:t>31.6</a:t>
                      </a:r>
                    </a:p>
                  </a:txBody>
                  <a:tcPr/>
                </a:tc>
                <a:tc>
                  <a:txBody>
                    <a:bodyPr/>
                    <a:lstStyle/>
                    <a:p>
                      <a:r>
                        <a:rPr lang="en-US" dirty="0"/>
                        <a:t>69</a:t>
                      </a:r>
                    </a:p>
                  </a:txBody>
                  <a:tcPr/>
                </a:tc>
                <a:extLst>
                  <a:ext uri="{0D108BD9-81ED-4DB2-BD59-A6C34878D82A}">
                    <a16:rowId xmlns:a16="http://schemas.microsoft.com/office/drawing/2014/main" val="10001"/>
                  </a:ext>
                </a:extLst>
              </a:tr>
            </a:tbl>
          </a:graphicData>
        </a:graphic>
      </p:graphicFrame>
      <p:sp>
        <p:nvSpPr>
          <p:cNvPr id="24" name="Right Arrow 23"/>
          <p:cNvSpPr/>
          <p:nvPr/>
        </p:nvSpPr>
        <p:spPr>
          <a:xfrm>
            <a:off x="3567186" y="1384451"/>
            <a:ext cx="5969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291087" y="1199450"/>
            <a:ext cx="4241799" cy="738664"/>
          </a:xfrm>
          <a:prstGeom prst="rect">
            <a:avLst/>
          </a:prstGeom>
          <a:noFill/>
        </p:spPr>
        <p:txBody>
          <a:bodyPr wrap="square" rtlCol="0">
            <a:spAutoFit/>
          </a:bodyPr>
          <a:lstStyle/>
          <a:p>
            <a:r>
              <a:rPr lang="en-US" sz="1400" dirty="0"/>
              <a:t>Reaches overall coverage target but data is unevenly distributed: piles of reads in some places alternate with uncovered regions </a:t>
            </a:r>
          </a:p>
        </p:txBody>
      </p:sp>
    </p:spTree>
    <p:extLst>
      <p:ext uri="{BB962C8B-B14F-4D97-AF65-F5344CB8AC3E}">
        <p14:creationId xmlns:p14="http://schemas.microsoft.com/office/powerpoint/2010/main" val="1926789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F7736CE-DDBF-EE41-9FC2-C27E43A4CBCF}"/>
              </a:ext>
            </a:extLst>
          </p:cNvPr>
          <p:cNvSpPr/>
          <p:nvPr/>
        </p:nvSpPr>
        <p:spPr>
          <a:xfrm>
            <a:off x="2608806" y="4737100"/>
            <a:ext cx="330939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1044" y="205979"/>
            <a:ext cx="6875755" cy="557208"/>
          </a:xfrm>
        </p:spPr>
        <p:txBody>
          <a:bodyPr/>
          <a:lstStyle/>
          <a:p>
            <a:r>
              <a:rPr lang="en-US" sz="2400" dirty="0"/>
              <a:t>Uneven coverage between read groups</a:t>
            </a:r>
          </a:p>
        </p:txBody>
      </p:sp>
      <p:sp>
        <p:nvSpPr>
          <p:cNvPr id="11" name="Content Placeholder 4"/>
          <p:cNvSpPr>
            <a:spLocks noGrp="1"/>
          </p:cNvSpPr>
          <p:nvPr>
            <p:ph idx="1"/>
          </p:nvPr>
        </p:nvSpPr>
        <p:spPr>
          <a:xfrm>
            <a:off x="189895" y="1262465"/>
            <a:ext cx="1854200" cy="3649164"/>
          </a:xfrm>
        </p:spPr>
        <p:txBody>
          <a:bodyPr>
            <a:noAutofit/>
          </a:bodyPr>
          <a:lstStyle/>
          <a:p>
            <a:pPr marL="0" indent="0">
              <a:lnSpc>
                <a:spcPct val="110000"/>
              </a:lnSpc>
              <a:buNone/>
            </a:pPr>
            <a:r>
              <a:rPr lang="en-US" sz="1400" dirty="0"/>
              <a:t>Not always a problem – sometimes we add an extra run for a sample to “top up” coverage</a:t>
            </a:r>
          </a:p>
          <a:p>
            <a:pPr marL="0" indent="0">
              <a:lnSpc>
                <a:spcPct val="110000"/>
              </a:lnSpc>
              <a:buNone/>
            </a:pPr>
            <a:r>
              <a:rPr lang="en-US" sz="1400" dirty="0">
                <a:solidFill>
                  <a:prstClr val="black"/>
                </a:solidFill>
              </a:rPr>
              <a:t>(but in this case </a:t>
            </a:r>
            <a:br>
              <a:rPr lang="en-US" sz="1400" dirty="0">
                <a:solidFill>
                  <a:prstClr val="black"/>
                </a:solidFill>
              </a:rPr>
            </a:br>
            <a:r>
              <a:rPr lang="en-US" sz="1400" dirty="0">
                <a:solidFill>
                  <a:prstClr val="black"/>
                </a:solidFill>
              </a:rPr>
              <a:t>RG2 does look problematic)</a:t>
            </a:r>
          </a:p>
        </p:txBody>
      </p:sp>
      <p:grpSp>
        <p:nvGrpSpPr>
          <p:cNvPr id="2" name="Group 1"/>
          <p:cNvGrpSpPr/>
          <p:nvPr/>
        </p:nvGrpSpPr>
        <p:grpSpPr>
          <a:xfrm>
            <a:off x="2281189" y="1125029"/>
            <a:ext cx="6494510" cy="3786600"/>
            <a:chOff x="182352" y="1028269"/>
            <a:chExt cx="8593348" cy="5010322"/>
          </a:xfrm>
        </p:grpSpPr>
        <p:pic>
          <p:nvPicPr>
            <p:cNvPr id="12" name="Picture 11" descr="Screen Shot 2015-06-20 at 10.45.1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28269"/>
              <a:ext cx="7937500" cy="5010322"/>
            </a:xfrm>
            <a:prstGeom prst="rect">
              <a:avLst/>
            </a:prstGeom>
          </p:spPr>
        </p:pic>
        <p:cxnSp>
          <p:nvCxnSpPr>
            <p:cNvPr id="13" name="Straight Connector 12"/>
            <p:cNvCxnSpPr/>
            <p:nvPr/>
          </p:nvCxnSpPr>
          <p:spPr>
            <a:xfrm>
              <a:off x="685800" y="1511300"/>
              <a:ext cx="0" cy="2578100"/>
            </a:xfrm>
            <a:prstGeom prst="line">
              <a:avLst/>
            </a:prstGeom>
            <a:ln w="38100" cmpd="sng">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85800" y="5321300"/>
              <a:ext cx="0" cy="533400"/>
            </a:xfrm>
            <a:prstGeom prst="line">
              <a:avLst/>
            </a:prstGeom>
            <a:ln w="38100" cmpd="sng">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85800" y="4762500"/>
              <a:ext cx="0" cy="381000"/>
            </a:xfrm>
            <a:prstGeom prst="line">
              <a:avLst/>
            </a:prstGeom>
            <a:ln w="38100" cmpd="sng">
              <a:solidFill>
                <a:schemeClr val="accent5"/>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16200000">
              <a:off x="-371613" y="2705102"/>
              <a:ext cx="1490988" cy="369331"/>
            </a:xfrm>
            <a:prstGeom prst="rect">
              <a:avLst/>
            </a:prstGeom>
            <a:noFill/>
          </p:spPr>
          <p:txBody>
            <a:bodyPr wrap="none" rtlCol="0">
              <a:spAutoFit/>
            </a:bodyPr>
            <a:lstStyle/>
            <a:p>
              <a:r>
                <a:rPr lang="en-US" b="1" dirty="0"/>
                <a:t>Read Group 1</a:t>
              </a:r>
            </a:p>
          </p:txBody>
        </p:sp>
        <p:sp>
          <p:nvSpPr>
            <p:cNvPr id="17" name="TextBox 16"/>
            <p:cNvSpPr txBox="1"/>
            <p:nvPr/>
          </p:nvSpPr>
          <p:spPr>
            <a:xfrm rot="16200000">
              <a:off x="217215" y="4781033"/>
              <a:ext cx="301661" cy="369331"/>
            </a:xfrm>
            <a:prstGeom prst="rect">
              <a:avLst/>
            </a:prstGeom>
            <a:noFill/>
          </p:spPr>
          <p:txBody>
            <a:bodyPr wrap="none" rtlCol="0">
              <a:spAutoFit/>
            </a:bodyPr>
            <a:lstStyle/>
            <a:p>
              <a:r>
                <a:rPr lang="en-US" b="1" dirty="0"/>
                <a:t>2</a:t>
              </a:r>
            </a:p>
          </p:txBody>
        </p:sp>
        <p:sp>
          <p:nvSpPr>
            <p:cNvPr id="26" name="TextBox 25"/>
            <p:cNvSpPr txBox="1"/>
            <p:nvPr/>
          </p:nvSpPr>
          <p:spPr>
            <a:xfrm rot="16200000">
              <a:off x="216187" y="5409427"/>
              <a:ext cx="301661" cy="369331"/>
            </a:xfrm>
            <a:prstGeom prst="rect">
              <a:avLst/>
            </a:prstGeom>
            <a:noFill/>
          </p:spPr>
          <p:txBody>
            <a:bodyPr wrap="none" rtlCol="0">
              <a:spAutoFit/>
            </a:bodyPr>
            <a:lstStyle/>
            <a:p>
              <a:r>
                <a:rPr lang="en-US" b="1" dirty="0"/>
                <a:t>3</a:t>
              </a:r>
            </a:p>
          </p:txBody>
        </p:sp>
      </p:grpSp>
    </p:spTree>
    <p:extLst>
      <p:ext uri="{BB962C8B-B14F-4D97-AF65-F5344CB8AC3E}">
        <p14:creationId xmlns:p14="http://schemas.microsoft.com/office/powerpoint/2010/main" val="167304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F133B5-B18B-2742-B0D9-3DBF348254CD}"/>
              </a:ext>
            </a:extLst>
          </p:cNvPr>
          <p:cNvSpPr/>
          <p:nvPr/>
        </p:nvSpPr>
        <p:spPr>
          <a:xfrm>
            <a:off x="2608806" y="4737100"/>
            <a:ext cx="330939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1044" y="205979"/>
            <a:ext cx="6875755" cy="557208"/>
          </a:xfrm>
        </p:spPr>
        <p:txBody>
          <a:bodyPr/>
          <a:lstStyle/>
          <a:p>
            <a:r>
              <a:rPr lang="en-US" sz="2400" dirty="0"/>
              <a:t>High percentage of </a:t>
            </a:r>
            <a:r>
              <a:rPr lang="en-US" sz="2400" dirty="0" err="1"/>
              <a:t>chimerism</a:t>
            </a:r>
            <a:endParaRPr lang="en-US" sz="2400" dirty="0"/>
          </a:p>
        </p:txBody>
      </p:sp>
      <p:sp>
        <p:nvSpPr>
          <p:cNvPr id="18" name="Content Placeholder 4"/>
          <p:cNvSpPr>
            <a:spLocks noGrp="1"/>
          </p:cNvSpPr>
          <p:nvPr>
            <p:ph idx="1"/>
          </p:nvPr>
        </p:nvSpPr>
        <p:spPr>
          <a:xfrm>
            <a:off x="5587533" y="1123042"/>
            <a:ext cx="3399232" cy="1779815"/>
          </a:xfrm>
        </p:spPr>
        <p:txBody>
          <a:bodyPr>
            <a:normAutofit/>
          </a:bodyPr>
          <a:lstStyle/>
          <a:p>
            <a:pPr marL="0" indent="0">
              <a:lnSpc>
                <a:spcPct val="110000"/>
              </a:lnSpc>
              <a:buNone/>
            </a:pPr>
            <a:r>
              <a:rPr lang="en-US" sz="1400" dirty="0"/>
              <a:t>Reaches coverage goals but data integrity may be an issue as number of chimeric reads is so high; could confound detection of structural rearrangements and </a:t>
            </a:r>
            <a:r>
              <a:rPr lang="en-US" sz="1400" dirty="0" err="1"/>
              <a:t>indels</a:t>
            </a:r>
            <a:r>
              <a:rPr lang="en-US" sz="1400" dirty="0"/>
              <a:t>.</a:t>
            </a:r>
            <a:endParaRPr lang="en-US" sz="1400" dirty="0">
              <a:solidFill>
                <a:prstClr val="black"/>
              </a:solidFill>
            </a:endParaRPr>
          </a:p>
          <a:p>
            <a:pPr>
              <a:lnSpc>
                <a:spcPct val="110000"/>
              </a:lnSpc>
            </a:pPr>
            <a:endParaRPr lang="en-US" sz="1400" dirty="0">
              <a:solidFill>
                <a:prstClr val="black"/>
              </a:solidFill>
            </a:endParaRPr>
          </a:p>
        </p:txBody>
      </p:sp>
      <p:pic>
        <p:nvPicPr>
          <p:cNvPr id="19" name="Picture 18" descr="Screenshot 2015-06-17 21.31.07.png"/>
          <p:cNvPicPr>
            <a:picLocks noChangeAspect="1"/>
          </p:cNvPicPr>
          <p:nvPr/>
        </p:nvPicPr>
        <p:blipFill rotWithShape="1">
          <a:blip r:embed="rId3">
            <a:extLst>
              <a:ext uri="{28A0092B-C50C-407E-A947-70E740481C1C}">
                <a14:useLocalDpi xmlns:a14="http://schemas.microsoft.com/office/drawing/2010/main" val="0"/>
              </a:ext>
            </a:extLst>
          </a:blip>
          <a:srcRect l="18096"/>
          <a:stretch/>
        </p:blipFill>
        <p:spPr>
          <a:xfrm>
            <a:off x="338525" y="1123042"/>
            <a:ext cx="5019199" cy="3110291"/>
          </a:xfrm>
          <a:prstGeom prst="rect">
            <a:avLst/>
          </a:prstGeom>
          <a:ln>
            <a:noFill/>
          </a:ln>
        </p:spPr>
      </p:pic>
      <p:sp>
        <p:nvSpPr>
          <p:cNvPr id="20" name="Rectangle 19"/>
          <p:cNvSpPr/>
          <p:nvPr/>
        </p:nvSpPr>
        <p:spPr>
          <a:xfrm>
            <a:off x="4922324" y="3191328"/>
            <a:ext cx="4064441" cy="1845765"/>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extLst/>
          </p:nvPr>
        </p:nvGraphicFramePr>
        <p:xfrm>
          <a:off x="5106473" y="3402767"/>
          <a:ext cx="3676652" cy="1422400"/>
        </p:xfrm>
        <a:graphic>
          <a:graphicData uri="http://schemas.openxmlformats.org/drawingml/2006/table">
            <a:tbl>
              <a:tblPr firstRow="1" bandRow="1">
                <a:tableStyleId>{7DF18680-E054-41AD-8BC1-D1AEF772440D}</a:tableStyleId>
              </a:tblPr>
              <a:tblGrid>
                <a:gridCol w="1229512">
                  <a:extLst>
                    <a:ext uri="{9D8B030D-6E8A-4147-A177-3AD203B41FA5}">
                      <a16:colId xmlns:a16="http://schemas.microsoft.com/office/drawing/2014/main" val="20000"/>
                    </a:ext>
                  </a:extLst>
                </a:gridCol>
                <a:gridCol w="1199811">
                  <a:extLst>
                    <a:ext uri="{9D8B030D-6E8A-4147-A177-3AD203B41FA5}">
                      <a16:colId xmlns:a16="http://schemas.microsoft.com/office/drawing/2014/main" val="20001"/>
                    </a:ext>
                  </a:extLst>
                </a:gridCol>
                <a:gridCol w="1247329">
                  <a:extLst>
                    <a:ext uri="{9D8B030D-6E8A-4147-A177-3AD203B41FA5}">
                      <a16:colId xmlns:a16="http://schemas.microsoft.com/office/drawing/2014/main" val="20002"/>
                    </a:ext>
                  </a:extLst>
                </a:gridCol>
              </a:tblGrid>
              <a:tr h="678846">
                <a:tc>
                  <a:txBody>
                    <a:bodyPr/>
                    <a:lstStyle/>
                    <a:p>
                      <a:r>
                        <a:rPr lang="en-US" sz="1600" dirty="0"/>
                        <a:t>% Chimeras</a:t>
                      </a:r>
                    </a:p>
                  </a:txBody>
                  <a:tcPr/>
                </a:tc>
                <a:tc>
                  <a:txBody>
                    <a:bodyPr/>
                    <a:lstStyle/>
                    <a:p>
                      <a:r>
                        <a:rPr lang="en-US" sz="1600" dirty="0"/>
                        <a:t>%</a:t>
                      </a:r>
                      <a:r>
                        <a:rPr lang="en-US" sz="1600" baseline="0" dirty="0"/>
                        <a:t> Selected bases</a:t>
                      </a:r>
                      <a:endParaRPr lang="en-US" sz="1600" dirty="0"/>
                    </a:p>
                  </a:txBody>
                  <a:tcPr/>
                </a:tc>
                <a:tc>
                  <a:txBody>
                    <a:bodyPr/>
                    <a:lstStyle/>
                    <a:p>
                      <a:r>
                        <a:rPr lang="en-US" sz="1600" dirty="0"/>
                        <a:t>%</a:t>
                      </a:r>
                      <a:r>
                        <a:rPr lang="en-US" sz="1600" baseline="0" dirty="0"/>
                        <a:t> Target bases 20X</a:t>
                      </a:r>
                      <a:endParaRPr lang="en-US" sz="1600" dirty="0"/>
                    </a:p>
                  </a:txBody>
                  <a:tcPr/>
                </a:tc>
                <a:extLst>
                  <a:ext uri="{0D108BD9-81ED-4DB2-BD59-A6C34878D82A}">
                    <a16:rowId xmlns:a16="http://schemas.microsoft.com/office/drawing/2014/main" val="10000"/>
                  </a:ext>
                </a:extLst>
              </a:tr>
              <a:tr h="371777">
                <a:tc>
                  <a:txBody>
                    <a:bodyPr/>
                    <a:lstStyle/>
                    <a:p>
                      <a:r>
                        <a:rPr lang="en-US" sz="1600" dirty="0"/>
                        <a:t>30.272</a:t>
                      </a:r>
                    </a:p>
                  </a:txBody>
                  <a:tcPr/>
                </a:tc>
                <a:tc>
                  <a:txBody>
                    <a:bodyPr/>
                    <a:lstStyle/>
                    <a:p>
                      <a:r>
                        <a:rPr lang="en-US" sz="1600" dirty="0"/>
                        <a:t>65.438</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78.478</a:t>
                      </a:r>
                    </a:p>
                  </a:txBody>
                  <a:tcPr/>
                </a:tc>
                <a:extLst>
                  <a:ext uri="{0D108BD9-81ED-4DB2-BD59-A6C34878D82A}">
                    <a16:rowId xmlns:a16="http://schemas.microsoft.com/office/drawing/2014/main" val="10001"/>
                  </a:ext>
                </a:extLst>
              </a:tr>
              <a:tr h="371777">
                <a:tc>
                  <a:txBody>
                    <a:bodyPr/>
                    <a:lstStyle/>
                    <a:p>
                      <a:r>
                        <a:rPr lang="en-US" sz="1600" dirty="0"/>
                        <a:t>13.405</a:t>
                      </a:r>
                    </a:p>
                  </a:txBody>
                  <a:tcPr/>
                </a:tc>
                <a:tc>
                  <a:txBody>
                    <a:bodyPr/>
                    <a:lstStyle/>
                    <a:p>
                      <a:r>
                        <a:rPr lang="en-US" sz="1600" dirty="0"/>
                        <a:t>70.036</a:t>
                      </a:r>
                    </a:p>
                  </a:txBody>
                  <a:tcPr/>
                </a:tc>
                <a:tc>
                  <a:txBody>
                    <a:bodyPr/>
                    <a:lstStyle/>
                    <a:p>
                      <a:r>
                        <a:rPr lang="en-US" sz="1600" dirty="0"/>
                        <a:t>84.811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32874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9602CE-4A83-C44D-9EE4-6C2A04156DF8}"/>
              </a:ext>
            </a:extLst>
          </p:cNvPr>
          <p:cNvSpPr/>
          <p:nvPr/>
        </p:nvSpPr>
        <p:spPr>
          <a:xfrm>
            <a:off x="363984" y="4737100"/>
            <a:ext cx="5554215"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9922" y="205979"/>
            <a:ext cx="6866878" cy="557208"/>
          </a:xfrm>
        </p:spPr>
        <p:txBody>
          <a:bodyPr/>
          <a:lstStyle/>
          <a:p>
            <a:r>
              <a:rPr lang="en-US" sz="2400" dirty="0"/>
              <a:t>Strange insert size distribution</a:t>
            </a:r>
          </a:p>
        </p:txBody>
      </p:sp>
      <p:grpSp>
        <p:nvGrpSpPr>
          <p:cNvPr id="4" name="Group 3"/>
          <p:cNvGrpSpPr/>
          <p:nvPr/>
        </p:nvGrpSpPr>
        <p:grpSpPr>
          <a:xfrm>
            <a:off x="991809" y="1166746"/>
            <a:ext cx="4143224" cy="3797009"/>
            <a:chOff x="279400" y="1249957"/>
            <a:chExt cx="4927600" cy="4515842"/>
          </a:xfrm>
        </p:grpSpPr>
        <p:pic>
          <p:nvPicPr>
            <p:cNvPr id="9" name="Picture 8" descr="Screen Shot 2015-06-19 at 12.23.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00" y="1249957"/>
              <a:ext cx="4927600" cy="4515842"/>
            </a:xfrm>
            <a:prstGeom prst="rect">
              <a:avLst/>
            </a:prstGeom>
          </p:spPr>
        </p:pic>
        <p:sp>
          <p:nvSpPr>
            <p:cNvPr id="10" name="Right Arrow 9"/>
            <p:cNvSpPr/>
            <p:nvPr/>
          </p:nvSpPr>
          <p:spPr>
            <a:xfrm rot="8101430">
              <a:off x="1066801" y="2628901"/>
              <a:ext cx="1524000" cy="4318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11" name="TextBox 10"/>
          <p:cNvSpPr txBox="1"/>
          <p:nvPr/>
        </p:nvSpPr>
        <p:spPr>
          <a:xfrm>
            <a:off x="2837290" y="1618333"/>
            <a:ext cx="1647431" cy="369332"/>
          </a:xfrm>
          <a:prstGeom prst="rect">
            <a:avLst/>
          </a:prstGeom>
          <a:noFill/>
        </p:spPr>
        <p:txBody>
          <a:bodyPr wrap="none" rtlCol="0">
            <a:spAutoFit/>
          </a:bodyPr>
          <a:lstStyle/>
          <a:p>
            <a:r>
              <a:rPr lang="en-US" dirty="0"/>
              <a:t>Abnormal spike</a:t>
            </a:r>
          </a:p>
        </p:txBody>
      </p:sp>
      <p:pic>
        <p:nvPicPr>
          <p:cNvPr id="12" name="Picture 11" descr="Screenshot 2015-06-17 21.06.59.png"/>
          <p:cNvPicPr>
            <a:picLocks noChangeAspect="1"/>
          </p:cNvPicPr>
          <p:nvPr/>
        </p:nvPicPr>
        <p:blipFill rotWithShape="1">
          <a:blip r:embed="rId4">
            <a:extLst>
              <a:ext uri="{28A0092B-C50C-407E-A947-70E740481C1C}">
                <a14:useLocalDpi xmlns:a14="http://schemas.microsoft.com/office/drawing/2010/main" val="0"/>
              </a:ext>
            </a:extLst>
          </a:blip>
          <a:srcRect l="40278" r="20972"/>
          <a:stretch/>
        </p:blipFill>
        <p:spPr>
          <a:xfrm>
            <a:off x="5864377" y="1122710"/>
            <a:ext cx="2120900" cy="3817300"/>
          </a:xfrm>
          <a:prstGeom prst="rect">
            <a:avLst/>
          </a:prstGeom>
        </p:spPr>
      </p:pic>
    </p:spTree>
    <p:extLst>
      <p:ext uri="{BB962C8B-B14F-4D97-AF65-F5344CB8AC3E}">
        <p14:creationId xmlns:p14="http://schemas.microsoft.com/office/powerpoint/2010/main" val="1610172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19922" y="205979"/>
            <a:ext cx="6866878" cy="557208"/>
          </a:xfrm>
        </p:spPr>
        <p:txBody>
          <a:bodyPr/>
          <a:lstStyle/>
          <a:p>
            <a:r>
              <a:rPr lang="en-US" sz="2400" dirty="0"/>
              <a:t>Recap: From biological sample to DNA data</a:t>
            </a:r>
          </a:p>
        </p:txBody>
      </p:sp>
      <p:sp>
        <p:nvSpPr>
          <p:cNvPr id="7" name="Rounded Rectangle 6"/>
          <p:cNvSpPr/>
          <p:nvPr/>
        </p:nvSpPr>
        <p:spPr>
          <a:xfrm>
            <a:off x="320403" y="1092198"/>
            <a:ext cx="4597037" cy="1444699"/>
          </a:xfrm>
          <a:prstGeom prst="roundRect">
            <a:avLst/>
          </a:prstGeom>
          <a:noFill/>
          <a:ln w="28575"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pipeline-gatk-bp.png">
            <a:extLst>
              <a:ext uri="{FF2B5EF4-FFF2-40B4-BE49-F238E27FC236}">
                <a16:creationId xmlns:a16="http://schemas.microsoft.com/office/drawing/2014/main" id="{A078BC3D-3060-E848-B0C1-1B53D6B72CC7}"/>
              </a:ext>
            </a:extLst>
          </p:cNvPr>
          <p:cNvPicPr>
            <a:picLocks noChangeAspect="1"/>
          </p:cNvPicPr>
          <p:nvPr/>
        </p:nvPicPr>
        <p:blipFill rotWithShape="1">
          <a:blip r:embed="rId3"/>
          <a:srcRect l="5058" t="37390" r="6250" b="36744"/>
          <a:stretch/>
        </p:blipFill>
        <p:spPr>
          <a:xfrm>
            <a:off x="547073" y="1149335"/>
            <a:ext cx="8109859" cy="1330423"/>
          </a:xfrm>
          <a:prstGeom prst="rect">
            <a:avLst/>
          </a:prstGeom>
        </p:spPr>
      </p:pic>
      <p:pic>
        <p:nvPicPr>
          <p:cNvPr id="15" name="Picture 14" descr="Screen Shot 2015-10-14 at 9.20.05 PM.png">
            <a:extLst>
              <a:ext uri="{FF2B5EF4-FFF2-40B4-BE49-F238E27FC236}">
                <a16:creationId xmlns:a16="http://schemas.microsoft.com/office/drawing/2014/main" id="{01539586-4385-4141-A27E-45F9749FE008}"/>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560715" y="2938369"/>
            <a:ext cx="1195530" cy="1388061"/>
          </a:xfrm>
          <a:prstGeom prst="rect">
            <a:avLst/>
          </a:prstGeom>
        </p:spPr>
      </p:pic>
      <p:pic>
        <p:nvPicPr>
          <p:cNvPr id="16" name="Picture 15" descr="Screen Shot 2015-10-14 at 9.20.16 PM.png">
            <a:extLst>
              <a:ext uri="{FF2B5EF4-FFF2-40B4-BE49-F238E27FC236}">
                <a16:creationId xmlns:a16="http://schemas.microsoft.com/office/drawing/2014/main" id="{946D23FA-B7C8-A243-B80B-1A50DCE26607}"/>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4924173" y="2966586"/>
            <a:ext cx="2712872" cy="829074"/>
          </a:xfrm>
          <a:prstGeom prst="rect">
            <a:avLst/>
          </a:prstGeom>
        </p:spPr>
      </p:pic>
      <p:pic>
        <p:nvPicPr>
          <p:cNvPr id="17" name="Picture 16" descr="Screen Shot 2015-10-14 at 9.20.22 PM.png">
            <a:extLst>
              <a:ext uri="{FF2B5EF4-FFF2-40B4-BE49-F238E27FC236}">
                <a16:creationId xmlns:a16="http://schemas.microsoft.com/office/drawing/2014/main" id="{9EF98F7B-5F7B-734B-8D01-404C8829FF39}"/>
              </a:ext>
            </a:extLst>
          </p:cNvPr>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7842195" y="2966586"/>
            <a:ext cx="719693" cy="1042739"/>
          </a:xfrm>
          <a:prstGeom prst="rect">
            <a:avLst/>
          </a:prstGeom>
        </p:spPr>
      </p:pic>
      <p:sp>
        <p:nvSpPr>
          <p:cNvPr id="18" name="Right Arrow 17">
            <a:extLst>
              <a:ext uri="{FF2B5EF4-FFF2-40B4-BE49-F238E27FC236}">
                <a16:creationId xmlns:a16="http://schemas.microsoft.com/office/drawing/2014/main" id="{D05FF38B-17CE-7A4D-BB17-5FA9AECB48AE}"/>
              </a:ext>
            </a:extLst>
          </p:cNvPr>
          <p:cNvSpPr/>
          <p:nvPr/>
        </p:nvSpPr>
        <p:spPr>
          <a:xfrm>
            <a:off x="4807046" y="3126035"/>
            <a:ext cx="174968" cy="255951"/>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1F122B49-1DD4-2C4A-8964-C126A13F2385}"/>
              </a:ext>
            </a:extLst>
          </p:cNvPr>
          <p:cNvSpPr/>
          <p:nvPr/>
        </p:nvSpPr>
        <p:spPr>
          <a:xfrm>
            <a:off x="7637045" y="3126035"/>
            <a:ext cx="174968" cy="255951"/>
          </a:xfrm>
          <a:prstGeom prst="rightArrow">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B0C2882-840D-A340-90D8-93551631E226}"/>
              </a:ext>
            </a:extLst>
          </p:cNvPr>
          <p:cNvSpPr txBox="1"/>
          <p:nvPr/>
        </p:nvSpPr>
        <p:spPr>
          <a:xfrm>
            <a:off x="3578857" y="4346697"/>
            <a:ext cx="1102060" cy="461665"/>
          </a:xfrm>
          <a:prstGeom prst="rect">
            <a:avLst/>
          </a:prstGeom>
          <a:noFill/>
        </p:spPr>
        <p:txBody>
          <a:bodyPr wrap="none" rtlCol="0">
            <a:spAutoFit/>
          </a:bodyPr>
          <a:lstStyle/>
          <a:p>
            <a:r>
              <a:rPr lang="en-US" sz="1200" b="1" dirty="0"/>
              <a:t>Enormous pile </a:t>
            </a:r>
            <a:br>
              <a:rPr lang="en-US" sz="1200" b="1" dirty="0"/>
            </a:br>
            <a:r>
              <a:rPr lang="en-US" sz="1200" b="1" dirty="0"/>
              <a:t>of short reads</a:t>
            </a:r>
          </a:p>
        </p:txBody>
      </p:sp>
      <p:sp>
        <p:nvSpPr>
          <p:cNvPr id="21" name="TextBox 20">
            <a:extLst>
              <a:ext uri="{FF2B5EF4-FFF2-40B4-BE49-F238E27FC236}">
                <a16:creationId xmlns:a16="http://schemas.microsoft.com/office/drawing/2014/main" id="{1B1A43C7-804E-5947-9251-EDD6BFE835AB}"/>
              </a:ext>
            </a:extLst>
          </p:cNvPr>
          <p:cNvSpPr txBox="1"/>
          <p:nvPr/>
        </p:nvSpPr>
        <p:spPr>
          <a:xfrm>
            <a:off x="5306984" y="3747998"/>
            <a:ext cx="2138777" cy="276999"/>
          </a:xfrm>
          <a:prstGeom prst="rect">
            <a:avLst/>
          </a:prstGeom>
          <a:noFill/>
        </p:spPr>
        <p:txBody>
          <a:bodyPr wrap="none" rtlCol="0">
            <a:spAutoFit/>
          </a:bodyPr>
          <a:lstStyle/>
          <a:p>
            <a:r>
              <a:rPr lang="en-US" sz="1200" b="1" dirty="0"/>
              <a:t>Reads mapped and cleaned up</a:t>
            </a:r>
            <a:endParaRPr lang="en-US" sz="1000" b="1" dirty="0"/>
          </a:p>
        </p:txBody>
      </p:sp>
      <p:sp>
        <p:nvSpPr>
          <p:cNvPr id="22" name="TextBox 21">
            <a:extLst>
              <a:ext uri="{FF2B5EF4-FFF2-40B4-BE49-F238E27FC236}">
                <a16:creationId xmlns:a16="http://schemas.microsoft.com/office/drawing/2014/main" id="{D88651F9-63CA-E74E-94D4-8E842670A0CC}"/>
              </a:ext>
            </a:extLst>
          </p:cNvPr>
          <p:cNvSpPr txBox="1"/>
          <p:nvPr/>
        </p:nvSpPr>
        <p:spPr>
          <a:xfrm>
            <a:off x="7813550" y="3878508"/>
            <a:ext cx="712054" cy="461665"/>
          </a:xfrm>
          <a:prstGeom prst="rect">
            <a:avLst/>
          </a:prstGeom>
          <a:noFill/>
        </p:spPr>
        <p:txBody>
          <a:bodyPr wrap="none" rtlCol="0">
            <a:spAutoFit/>
          </a:bodyPr>
          <a:lstStyle/>
          <a:p>
            <a:pPr algn="ctr"/>
            <a:r>
              <a:rPr lang="en-US" sz="1200" b="1" dirty="0"/>
              <a:t>List of </a:t>
            </a:r>
          </a:p>
          <a:p>
            <a:pPr algn="ctr"/>
            <a:r>
              <a:rPr lang="en-US" sz="1200" b="1" dirty="0"/>
              <a:t>variants </a:t>
            </a:r>
            <a:endParaRPr lang="en-US" sz="1200" dirty="0"/>
          </a:p>
        </p:txBody>
      </p:sp>
      <p:sp>
        <p:nvSpPr>
          <p:cNvPr id="24" name="TextBox 23">
            <a:extLst>
              <a:ext uri="{FF2B5EF4-FFF2-40B4-BE49-F238E27FC236}">
                <a16:creationId xmlns:a16="http://schemas.microsoft.com/office/drawing/2014/main" id="{DE6EFF35-45DD-F845-B3F8-B56131C1B780}"/>
              </a:ext>
            </a:extLst>
          </p:cNvPr>
          <p:cNvSpPr txBox="1"/>
          <p:nvPr/>
        </p:nvSpPr>
        <p:spPr>
          <a:xfrm>
            <a:off x="630901" y="3101667"/>
            <a:ext cx="2332049" cy="646331"/>
          </a:xfrm>
          <a:prstGeom prst="rect">
            <a:avLst/>
          </a:prstGeom>
          <a:solidFill>
            <a:schemeClr val="accent6"/>
          </a:solidFill>
        </p:spPr>
        <p:txBody>
          <a:bodyPr wrap="square" rtlCol="0">
            <a:spAutoFit/>
          </a:bodyPr>
          <a:lstStyle/>
          <a:p>
            <a:pPr marL="342900" indent="-342900">
              <a:buAutoNum type="arabicPeriod"/>
            </a:pPr>
            <a:r>
              <a:rPr lang="en-US" dirty="0"/>
              <a:t>Library preparation</a:t>
            </a:r>
          </a:p>
          <a:p>
            <a:pPr marL="342900" indent="-342900">
              <a:buAutoNum type="arabicPeriod"/>
            </a:pPr>
            <a:r>
              <a:rPr lang="en-US" dirty="0"/>
              <a:t>Sequencing </a:t>
            </a:r>
          </a:p>
        </p:txBody>
      </p:sp>
      <p:sp>
        <p:nvSpPr>
          <p:cNvPr id="14" name="Rectangle 13">
            <a:extLst>
              <a:ext uri="{FF2B5EF4-FFF2-40B4-BE49-F238E27FC236}">
                <a16:creationId xmlns:a16="http://schemas.microsoft.com/office/drawing/2014/main" id="{3594EB17-F278-694B-A54B-2C76DC2FABE4}"/>
              </a:ext>
            </a:extLst>
          </p:cNvPr>
          <p:cNvSpPr/>
          <p:nvPr/>
        </p:nvSpPr>
        <p:spPr>
          <a:xfrm>
            <a:off x="2608806" y="4813258"/>
            <a:ext cx="3309393" cy="241342"/>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58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11044" y="205979"/>
            <a:ext cx="6875755" cy="557208"/>
          </a:xfrm>
        </p:spPr>
        <p:txBody>
          <a:bodyPr/>
          <a:lstStyle/>
          <a:p>
            <a:r>
              <a:rPr lang="en-US" sz="2400" dirty="0"/>
              <a:t>From biological sample to DNA data</a:t>
            </a:r>
          </a:p>
        </p:txBody>
      </p:sp>
      <p:sp>
        <p:nvSpPr>
          <p:cNvPr id="7" name="Rounded Rectangle 6"/>
          <p:cNvSpPr/>
          <p:nvPr/>
        </p:nvSpPr>
        <p:spPr>
          <a:xfrm>
            <a:off x="320403" y="1092198"/>
            <a:ext cx="4597037" cy="1444699"/>
          </a:xfrm>
          <a:prstGeom prst="roundRect">
            <a:avLst/>
          </a:prstGeom>
          <a:noFill/>
          <a:ln w="28575"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pipeline-gatk-bp.png">
            <a:extLst>
              <a:ext uri="{FF2B5EF4-FFF2-40B4-BE49-F238E27FC236}">
                <a16:creationId xmlns:a16="http://schemas.microsoft.com/office/drawing/2014/main" id="{A078BC3D-3060-E848-B0C1-1B53D6B72CC7}"/>
              </a:ext>
            </a:extLst>
          </p:cNvPr>
          <p:cNvPicPr>
            <a:picLocks noChangeAspect="1"/>
          </p:cNvPicPr>
          <p:nvPr/>
        </p:nvPicPr>
        <p:blipFill rotWithShape="1">
          <a:blip r:embed="rId3"/>
          <a:srcRect l="5058" t="37390" r="6250" b="36744"/>
          <a:stretch/>
        </p:blipFill>
        <p:spPr>
          <a:xfrm>
            <a:off x="547073" y="1149335"/>
            <a:ext cx="8109859" cy="1330423"/>
          </a:xfrm>
          <a:prstGeom prst="rect">
            <a:avLst/>
          </a:prstGeom>
        </p:spPr>
      </p:pic>
      <p:pic>
        <p:nvPicPr>
          <p:cNvPr id="15" name="Picture 14" descr="Screen Shot 2015-10-14 at 9.20.05 PM.png">
            <a:extLst>
              <a:ext uri="{FF2B5EF4-FFF2-40B4-BE49-F238E27FC236}">
                <a16:creationId xmlns:a16="http://schemas.microsoft.com/office/drawing/2014/main" id="{01539586-4385-4141-A27E-45F9749FE008}"/>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560715" y="2938369"/>
            <a:ext cx="1195530" cy="1388061"/>
          </a:xfrm>
          <a:prstGeom prst="rect">
            <a:avLst/>
          </a:prstGeom>
        </p:spPr>
      </p:pic>
      <p:pic>
        <p:nvPicPr>
          <p:cNvPr id="16" name="Picture 15" descr="Screen Shot 2015-10-14 at 9.20.16 PM.png">
            <a:extLst>
              <a:ext uri="{FF2B5EF4-FFF2-40B4-BE49-F238E27FC236}">
                <a16:creationId xmlns:a16="http://schemas.microsoft.com/office/drawing/2014/main" id="{946D23FA-B7C8-A243-B80B-1A50DCE26607}"/>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4924173" y="2966586"/>
            <a:ext cx="2712872" cy="829074"/>
          </a:xfrm>
          <a:prstGeom prst="rect">
            <a:avLst/>
          </a:prstGeom>
        </p:spPr>
      </p:pic>
      <p:pic>
        <p:nvPicPr>
          <p:cNvPr id="17" name="Picture 16" descr="Screen Shot 2015-10-14 at 9.20.22 PM.png">
            <a:extLst>
              <a:ext uri="{FF2B5EF4-FFF2-40B4-BE49-F238E27FC236}">
                <a16:creationId xmlns:a16="http://schemas.microsoft.com/office/drawing/2014/main" id="{9EF98F7B-5F7B-734B-8D01-404C8829FF39}"/>
              </a:ext>
            </a:extLst>
          </p:cNvPr>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7842195" y="2966586"/>
            <a:ext cx="719693" cy="1042739"/>
          </a:xfrm>
          <a:prstGeom prst="rect">
            <a:avLst/>
          </a:prstGeom>
        </p:spPr>
      </p:pic>
      <p:sp>
        <p:nvSpPr>
          <p:cNvPr id="18" name="Right Arrow 17">
            <a:extLst>
              <a:ext uri="{FF2B5EF4-FFF2-40B4-BE49-F238E27FC236}">
                <a16:creationId xmlns:a16="http://schemas.microsoft.com/office/drawing/2014/main" id="{D05FF38B-17CE-7A4D-BB17-5FA9AECB48AE}"/>
              </a:ext>
            </a:extLst>
          </p:cNvPr>
          <p:cNvSpPr/>
          <p:nvPr/>
        </p:nvSpPr>
        <p:spPr>
          <a:xfrm>
            <a:off x="4756245" y="3126035"/>
            <a:ext cx="174968" cy="255951"/>
          </a:xfrm>
          <a:prstGeom prst="rightArrow">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1F122B49-1DD4-2C4A-8964-C126A13F2385}"/>
              </a:ext>
            </a:extLst>
          </p:cNvPr>
          <p:cNvSpPr/>
          <p:nvPr/>
        </p:nvSpPr>
        <p:spPr>
          <a:xfrm>
            <a:off x="7637045" y="3126035"/>
            <a:ext cx="174968" cy="255951"/>
          </a:xfrm>
          <a:prstGeom prst="rightArrow">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B0C2882-840D-A340-90D8-93551631E226}"/>
              </a:ext>
            </a:extLst>
          </p:cNvPr>
          <p:cNvSpPr txBox="1"/>
          <p:nvPr/>
        </p:nvSpPr>
        <p:spPr>
          <a:xfrm>
            <a:off x="3578857" y="4346697"/>
            <a:ext cx="1102060" cy="461665"/>
          </a:xfrm>
          <a:prstGeom prst="rect">
            <a:avLst/>
          </a:prstGeom>
          <a:noFill/>
        </p:spPr>
        <p:txBody>
          <a:bodyPr wrap="none" rtlCol="0">
            <a:spAutoFit/>
          </a:bodyPr>
          <a:lstStyle/>
          <a:p>
            <a:r>
              <a:rPr lang="en-US" sz="1200" b="1" dirty="0"/>
              <a:t>Enormous pile </a:t>
            </a:r>
            <a:br>
              <a:rPr lang="en-US" sz="1200" b="1" dirty="0"/>
            </a:br>
            <a:r>
              <a:rPr lang="en-US" sz="1200" b="1" dirty="0"/>
              <a:t>of short reads</a:t>
            </a:r>
          </a:p>
        </p:txBody>
      </p:sp>
      <p:sp>
        <p:nvSpPr>
          <p:cNvPr id="21" name="TextBox 20">
            <a:extLst>
              <a:ext uri="{FF2B5EF4-FFF2-40B4-BE49-F238E27FC236}">
                <a16:creationId xmlns:a16="http://schemas.microsoft.com/office/drawing/2014/main" id="{1B1A43C7-804E-5947-9251-EDD6BFE835AB}"/>
              </a:ext>
            </a:extLst>
          </p:cNvPr>
          <p:cNvSpPr txBox="1"/>
          <p:nvPr/>
        </p:nvSpPr>
        <p:spPr>
          <a:xfrm>
            <a:off x="5306984" y="3747998"/>
            <a:ext cx="2138777" cy="276999"/>
          </a:xfrm>
          <a:prstGeom prst="rect">
            <a:avLst/>
          </a:prstGeom>
          <a:noFill/>
        </p:spPr>
        <p:txBody>
          <a:bodyPr wrap="none" rtlCol="0">
            <a:spAutoFit/>
          </a:bodyPr>
          <a:lstStyle/>
          <a:p>
            <a:r>
              <a:rPr lang="en-US" sz="1200" b="1" dirty="0"/>
              <a:t>Reads mapped and cleaned up</a:t>
            </a:r>
            <a:endParaRPr lang="en-US" sz="1000" b="1" dirty="0"/>
          </a:p>
        </p:txBody>
      </p:sp>
      <p:sp>
        <p:nvSpPr>
          <p:cNvPr id="22" name="TextBox 21">
            <a:extLst>
              <a:ext uri="{FF2B5EF4-FFF2-40B4-BE49-F238E27FC236}">
                <a16:creationId xmlns:a16="http://schemas.microsoft.com/office/drawing/2014/main" id="{D88651F9-63CA-E74E-94D4-8E842670A0CC}"/>
              </a:ext>
            </a:extLst>
          </p:cNvPr>
          <p:cNvSpPr txBox="1"/>
          <p:nvPr/>
        </p:nvSpPr>
        <p:spPr>
          <a:xfrm>
            <a:off x="7813550" y="3878508"/>
            <a:ext cx="712054" cy="461665"/>
          </a:xfrm>
          <a:prstGeom prst="rect">
            <a:avLst/>
          </a:prstGeom>
          <a:noFill/>
        </p:spPr>
        <p:txBody>
          <a:bodyPr wrap="none" rtlCol="0">
            <a:spAutoFit/>
          </a:bodyPr>
          <a:lstStyle/>
          <a:p>
            <a:pPr algn="ctr"/>
            <a:r>
              <a:rPr lang="en-US" sz="1200" b="1" dirty="0"/>
              <a:t>List of </a:t>
            </a:r>
          </a:p>
          <a:p>
            <a:pPr algn="ctr"/>
            <a:r>
              <a:rPr lang="en-US" sz="1200" b="1" dirty="0"/>
              <a:t>variants </a:t>
            </a:r>
            <a:endParaRPr lang="en-US" sz="1200" dirty="0"/>
          </a:p>
        </p:txBody>
      </p:sp>
      <p:sp>
        <p:nvSpPr>
          <p:cNvPr id="24" name="TextBox 23">
            <a:extLst>
              <a:ext uri="{FF2B5EF4-FFF2-40B4-BE49-F238E27FC236}">
                <a16:creationId xmlns:a16="http://schemas.microsoft.com/office/drawing/2014/main" id="{DE6EFF35-45DD-F845-B3F8-B56131C1B780}"/>
              </a:ext>
            </a:extLst>
          </p:cNvPr>
          <p:cNvSpPr txBox="1"/>
          <p:nvPr/>
        </p:nvSpPr>
        <p:spPr>
          <a:xfrm>
            <a:off x="630901" y="3101667"/>
            <a:ext cx="2332049" cy="646331"/>
          </a:xfrm>
          <a:prstGeom prst="rect">
            <a:avLst/>
          </a:prstGeom>
          <a:solidFill>
            <a:schemeClr val="accent6"/>
          </a:solidFill>
        </p:spPr>
        <p:txBody>
          <a:bodyPr wrap="square" rtlCol="0">
            <a:spAutoFit/>
          </a:bodyPr>
          <a:lstStyle/>
          <a:p>
            <a:pPr marL="342900" indent="-342900">
              <a:buAutoNum type="arabicPeriod"/>
            </a:pPr>
            <a:r>
              <a:rPr lang="en-US" dirty="0"/>
              <a:t>Library preparation</a:t>
            </a:r>
          </a:p>
          <a:p>
            <a:pPr marL="342900" indent="-342900">
              <a:buAutoNum type="arabicPeriod"/>
            </a:pPr>
            <a:r>
              <a:rPr lang="en-US" dirty="0"/>
              <a:t>Sequencing </a:t>
            </a:r>
          </a:p>
        </p:txBody>
      </p:sp>
      <p:sp>
        <p:nvSpPr>
          <p:cNvPr id="14" name="Rectangle 13">
            <a:extLst>
              <a:ext uri="{FF2B5EF4-FFF2-40B4-BE49-F238E27FC236}">
                <a16:creationId xmlns:a16="http://schemas.microsoft.com/office/drawing/2014/main" id="{C4023E0F-EE08-2045-9AA2-3A2937C37C91}"/>
              </a:ext>
            </a:extLst>
          </p:cNvPr>
          <p:cNvSpPr/>
          <p:nvPr/>
        </p:nvSpPr>
        <p:spPr>
          <a:xfrm>
            <a:off x="2608806" y="4828628"/>
            <a:ext cx="3309393" cy="225971"/>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78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CCE0FFA-A589-1B45-AAB3-F1A6E72E3D14}"/>
              </a:ext>
            </a:extLst>
          </p:cNvPr>
          <p:cNvSpPr/>
          <p:nvPr/>
        </p:nvSpPr>
        <p:spPr>
          <a:xfrm>
            <a:off x="319596" y="4737100"/>
            <a:ext cx="559860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785476" y="205979"/>
            <a:ext cx="6901324" cy="557208"/>
          </a:xfrm>
        </p:spPr>
        <p:txBody>
          <a:bodyPr/>
          <a:lstStyle/>
          <a:p>
            <a:r>
              <a:rPr lang="en-US" sz="2400" dirty="0"/>
              <a:t>Library preparation</a:t>
            </a:r>
          </a:p>
        </p:txBody>
      </p:sp>
      <p:pic>
        <p:nvPicPr>
          <p:cNvPr id="4" name="Picture 3"/>
          <p:cNvPicPr>
            <a:picLocks noChangeAspect="1"/>
          </p:cNvPicPr>
          <p:nvPr/>
        </p:nvPicPr>
        <p:blipFill>
          <a:blip r:embed="rId3"/>
          <a:srcRect l="9945" r="20277" b="10033"/>
          <a:stretch>
            <a:fillRect/>
          </a:stretch>
        </p:blipFill>
        <p:spPr>
          <a:xfrm>
            <a:off x="5544860" y="2121359"/>
            <a:ext cx="3188111" cy="2701518"/>
          </a:xfrm>
          <a:prstGeom prst="rect">
            <a:avLst/>
          </a:prstGeom>
        </p:spPr>
      </p:pic>
      <p:sp>
        <p:nvSpPr>
          <p:cNvPr id="5" name="TextBox 4"/>
          <p:cNvSpPr txBox="1"/>
          <p:nvPr/>
        </p:nvSpPr>
        <p:spPr>
          <a:xfrm>
            <a:off x="3167081" y="2581764"/>
            <a:ext cx="440793" cy="268503"/>
          </a:xfrm>
          <a:prstGeom prst="rect">
            <a:avLst/>
          </a:prstGeom>
          <a:noFill/>
        </p:spPr>
        <p:txBody>
          <a:bodyPr wrap="none" rtlCol="0">
            <a:spAutoFit/>
          </a:bodyPr>
          <a:lstStyle/>
          <a:p>
            <a:r>
              <a:rPr lang="en-US" sz="1400" dirty="0"/>
              <a:t>RNA</a:t>
            </a:r>
          </a:p>
        </p:txBody>
      </p:sp>
      <p:sp>
        <p:nvSpPr>
          <p:cNvPr id="6" name="TextBox 5"/>
          <p:cNvSpPr txBox="1"/>
          <p:nvPr/>
        </p:nvSpPr>
        <p:spPr>
          <a:xfrm>
            <a:off x="3167081" y="1244850"/>
            <a:ext cx="664612" cy="268503"/>
          </a:xfrm>
          <a:prstGeom prst="rect">
            <a:avLst/>
          </a:prstGeom>
          <a:noFill/>
        </p:spPr>
        <p:txBody>
          <a:bodyPr wrap="square" rtlCol="0">
            <a:spAutoFit/>
          </a:bodyPr>
          <a:lstStyle/>
          <a:p>
            <a:r>
              <a:rPr lang="en-US" sz="1400" dirty="0"/>
              <a:t>DNA</a:t>
            </a:r>
          </a:p>
        </p:txBody>
      </p:sp>
      <p:sp>
        <p:nvSpPr>
          <p:cNvPr id="7" name="TextBox 6"/>
          <p:cNvSpPr txBox="1"/>
          <p:nvPr/>
        </p:nvSpPr>
        <p:spPr>
          <a:xfrm>
            <a:off x="457200" y="3296675"/>
            <a:ext cx="4412386" cy="1028358"/>
          </a:xfrm>
          <a:prstGeom prst="rect">
            <a:avLst/>
          </a:prstGeom>
          <a:noFill/>
        </p:spPr>
        <p:txBody>
          <a:bodyPr wrap="square" rtlCol="0">
            <a:spAutoFit/>
          </a:bodyPr>
          <a:lstStyle/>
          <a:p>
            <a:pPr marL="342900" lvl="1" indent="-342900">
              <a:lnSpc>
                <a:spcPct val="150000"/>
              </a:lnSpc>
              <a:buFont typeface="+mj-lt"/>
              <a:buAutoNum type="arabicParenR"/>
            </a:pPr>
            <a:r>
              <a:rPr lang="en-US" sz="1400" dirty="0"/>
              <a:t>Extract nucleic acids from blood, tissue, saliva, etc.</a:t>
            </a:r>
            <a:endParaRPr lang="en-US" sz="1400" i="1" dirty="0"/>
          </a:p>
          <a:p>
            <a:pPr marL="346075" lvl="1" indent="-346075">
              <a:lnSpc>
                <a:spcPct val="150000"/>
              </a:lnSpc>
              <a:buAutoNum type="arabicParenR" startAt="2"/>
            </a:pPr>
            <a:r>
              <a:rPr lang="en-US" sz="1400" dirty="0"/>
              <a:t>Shear dsDNA into fragments</a:t>
            </a:r>
          </a:p>
          <a:p>
            <a:pPr marL="346075" lvl="1" indent="-346075">
              <a:lnSpc>
                <a:spcPct val="150000"/>
              </a:lnSpc>
              <a:buAutoNum type="arabicParenR" startAt="2"/>
            </a:pPr>
            <a:r>
              <a:rPr lang="en-US" sz="1400" dirty="0"/>
              <a:t>Attach adapters to fragments</a:t>
            </a:r>
          </a:p>
        </p:txBody>
      </p:sp>
      <p:pic>
        <p:nvPicPr>
          <p:cNvPr id="8" name="Picture 7" descr="dn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3569" y="1541816"/>
            <a:ext cx="1836372" cy="266039"/>
          </a:xfrm>
          <a:prstGeom prst="rect">
            <a:avLst/>
          </a:prstGeom>
        </p:spPr>
      </p:pic>
      <p:pic>
        <p:nvPicPr>
          <p:cNvPr id="9" name="Picture 8" descr="RN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530" y="2241132"/>
            <a:ext cx="1636248" cy="364796"/>
          </a:xfrm>
          <a:prstGeom prst="rect">
            <a:avLst/>
          </a:prstGeom>
        </p:spPr>
      </p:pic>
      <p:pic>
        <p:nvPicPr>
          <p:cNvPr id="10" name="Picture 9" descr="images.png"/>
          <p:cNvPicPr>
            <a:picLocks noChangeAspect="1"/>
          </p:cNvPicPr>
          <p:nvPr/>
        </p:nvPicPr>
        <p:blipFill rotWithShape="1">
          <a:blip r:embed="rId6">
            <a:extLst>
              <a:ext uri="{28A0092B-C50C-407E-A947-70E740481C1C}">
                <a14:useLocalDpi xmlns:a14="http://schemas.microsoft.com/office/drawing/2010/main" val="0"/>
              </a:ext>
            </a:extLst>
          </a:blip>
          <a:srcRect l="28123"/>
          <a:stretch/>
        </p:blipFill>
        <p:spPr>
          <a:xfrm>
            <a:off x="457200" y="1635387"/>
            <a:ext cx="770232" cy="715630"/>
          </a:xfrm>
          <a:prstGeom prst="rect">
            <a:avLst/>
          </a:prstGeom>
        </p:spPr>
      </p:pic>
      <p:cxnSp>
        <p:nvCxnSpPr>
          <p:cNvPr id="11" name="Straight Arrow Connector 10"/>
          <p:cNvCxnSpPr/>
          <p:nvPr/>
        </p:nvCxnSpPr>
        <p:spPr>
          <a:xfrm>
            <a:off x="928424" y="1996296"/>
            <a:ext cx="29900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7"/>
          <a:stretch>
            <a:fillRect/>
          </a:stretch>
        </p:blipFill>
        <p:spPr>
          <a:xfrm>
            <a:off x="1349789" y="1762407"/>
            <a:ext cx="435687" cy="570978"/>
          </a:xfrm>
          <a:prstGeom prst="rect">
            <a:avLst/>
          </a:prstGeom>
        </p:spPr>
      </p:pic>
      <p:cxnSp>
        <p:nvCxnSpPr>
          <p:cNvPr id="13" name="Straight Arrow Connector 12"/>
          <p:cNvCxnSpPr>
            <a:stCxn id="12" idx="3"/>
          </p:cNvCxnSpPr>
          <p:nvPr/>
        </p:nvCxnSpPr>
        <p:spPr>
          <a:xfrm flipV="1">
            <a:off x="1785476" y="1842290"/>
            <a:ext cx="429732" cy="2056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2" idx="3"/>
          </p:cNvCxnSpPr>
          <p:nvPr/>
        </p:nvCxnSpPr>
        <p:spPr>
          <a:xfrm>
            <a:off x="1785476" y="2047896"/>
            <a:ext cx="429732" cy="2519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558879" y="1683560"/>
            <a:ext cx="882520" cy="163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3411755" y="1857926"/>
            <a:ext cx="0" cy="3799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411755" y="1948614"/>
            <a:ext cx="619893" cy="268503"/>
          </a:xfrm>
          <a:prstGeom prst="rect">
            <a:avLst/>
          </a:prstGeom>
          <a:noFill/>
        </p:spPr>
        <p:txBody>
          <a:bodyPr wrap="none" rtlCol="0">
            <a:spAutoFit/>
          </a:bodyPr>
          <a:lstStyle/>
          <a:p>
            <a:r>
              <a:rPr lang="en-US" sz="1400" dirty="0"/>
              <a:t>RT-PCR</a:t>
            </a:r>
          </a:p>
        </p:txBody>
      </p:sp>
      <p:grpSp>
        <p:nvGrpSpPr>
          <p:cNvPr id="20" name="Group 19"/>
          <p:cNvGrpSpPr/>
          <p:nvPr/>
        </p:nvGrpSpPr>
        <p:grpSpPr>
          <a:xfrm flipH="1">
            <a:off x="5971183" y="1236445"/>
            <a:ext cx="2342190" cy="605845"/>
            <a:chOff x="5422900" y="1629420"/>
            <a:chExt cx="3036066" cy="762549"/>
          </a:xfrm>
        </p:grpSpPr>
        <p:grpSp>
          <p:nvGrpSpPr>
            <p:cNvPr id="21" name="Group 20"/>
            <p:cNvGrpSpPr/>
            <p:nvPr/>
          </p:nvGrpSpPr>
          <p:grpSpPr>
            <a:xfrm>
              <a:off x="5422900" y="2127470"/>
              <a:ext cx="1305560" cy="127814"/>
              <a:chOff x="6299200" y="1766894"/>
              <a:chExt cx="487680" cy="152400"/>
            </a:xfrm>
          </p:grpSpPr>
          <p:cxnSp>
            <p:nvCxnSpPr>
              <p:cNvPr id="28" name="Straight Connector 27"/>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6728460" y="1629420"/>
              <a:ext cx="1305560" cy="127814"/>
              <a:chOff x="6299200" y="1766894"/>
              <a:chExt cx="487680" cy="152400"/>
            </a:xfrm>
          </p:grpSpPr>
          <p:cxnSp>
            <p:nvCxnSpPr>
              <p:cNvPr id="26" name="Straight Connector 25"/>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7153406" y="2264155"/>
              <a:ext cx="1305560" cy="127814"/>
              <a:chOff x="6299200" y="1766894"/>
              <a:chExt cx="487680" cy="152400"/>
            </a:xfrm>
          </p:grpSpPr>
          <p:cxnSp>
            <p:nvCxnSpPr>
              <p:cNvPr id="24" name="Straight Connector 23"/>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sp>
        <p:nvSpPr>
          <p:cNvPr id="30" name="Rectangle 29"/>
          <p:cNvSpPr/>
          <p:nvPr/>
        </p:nvSpPr>
        <p:spPr>
          <a:xfrm>
            <a:off x="7512117" y="1089949"/>
            <a:ext cx="1028164" cy="322204"/>
          </a:xfrm>
          <a:prstGeom prst="rect">
            <a:avLst/>
          </a:prstGeom>
        </p:spPr>
        <p:txBody>
          <a:bodyPr wrap="none">
            <a:spAutoFit/>
          </a:bodyPr>
          <a:lstStyle/>
          <a:p>
            <a:r>
              <a:rPr lang="en-US" dirty="0"/>
              <a:t>Fragments</a:t>
            </a:r>
          </a:p>
        </p:txBody>
      </p:sp>
      <p:sp>
        <p:nvSpPr>
          <p:cNvPr id="31" name="TextBox 30"/>
          <p:cNvSpPr txBox="1"/>
          <p:nvPr/>
        </p:nvSpPr>
        <p:spPr>
          <a:xfrm>
            <a:off x="4531965" y="1124881"/>
            <a:ext cx="936347" cy="523220"/>
          </a:xfrm>
          <a:prstGeom prst="rect">
            <a:avLst/>
          </a:prstGeom>
          <a:noFill/>
        </p:spPr>
        <p:txBody>
          <a:bodyPr wrap="none" rtlCol="0">
            <a:spAutoFit/>
          </a:bodyPr>
          <a:lstStyle/>
          <a:p>
            <a:pPr algn="ctr"/>
            <a:r>
              <a:rPr lang="en-US" sz="1400" i="1" dirty="0"/>
              <a:t>Purify*</a:t>
            </a:r>
          </a:p>
          <a:p>
            <a:pPr algn="ctr"/>
            <a:r>
              <a:rPr lang="en-US" sz="1400" i="1" dirty="0"/>
              <a:t>fragments</a:t>
            </a:r>
          </a:p>
        </p:txBody>
      </p:sp>
      <p:sp>
        <p:nvSpPr>
          <p:cNvPr id="32" name="Rounded Rectangle 31"/>
          <p:cNvSpPr/>
          <p:nvPr/>
        </p:nvSpPr>
        <p:spPr>
          <a:xfrm>
            <a:off x="3567434" y="3855832"/>
            <a:ext cx="1532908" cy="68116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Right Arrow 32"/>
          <p:cNvSpPr/>
          <p:nvPr/>
        </p:nvSpPr>
        <p:spPr>
          <a:xfrm>
            <a:off x="3691294" y="4107817"/>
            <a:ext cx="338791" cy="23508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4" name="TextBox 55"/>
          <p:cNvSpPr txBox="1">
            <a:spLocks noChangeArrowheads="1"/>
          </p:cNvSpPr>
          <p:nvPr/>
        </p:nvSpPr>
        <p:spPr bwMode="auto">
          <a:xfrm>
            <a:off x="4137094" y="4023945"/>
            <a:ext cx="1361952" cy="369332"/>
          </a:xfrm>
          <a:prstGeom prst="rect">
            <a:avLst/>
          </a:prstGeom>
          <a:noFill/>
          <a:ln w="9525">
            <a:noFill/>
            <a:miter lim="800000"/>
            <a:headEnd/>
            <a:tailEnd/>
          </a:ln>
        </p:spPr>
        <p:txBody>
          <a:bodyPr wrap="square">
            <a:prstTxWarp prst="textNoShape">
              <a:avLst/>
            </a:prstTxWarp>
            <a:spAutoFit/>
          </a:bodyPr>
          <a:lstStyle/>
          <a:p>
            <a:r>
              <a:rPr lang="en-US" b="1" dirty="0"/>
              <a:t>Library</a:t>
            </a:r>
          </a:p>
        </p:txBody>
      </p:sp>
      <p:sp>
        <p:nvSpPr>
          <p:cNvPr id="2" name="Rectangle 1">
            <a:extLst>
              <a:ext uri="{FF2B5EF4-FFF2-40B4-BE49-F238E27FC236}">
                <a16:creationId xmlns:a16="http://schemas.microsoft.com/office/drawing/2014/main" id="{FF038EFA-B3A3-A543-A19B-93C5FA010348}"/>
              </a:ext>
            </a:extLst>
          </p:cNvPr>
          <p:cNvSpPr/>
          <p:nvPr/>
        </p:nvSpPr>
        <p:spPr>
          <a:xfrm>
            <a:off x="1859221" y="2381267"/>
            <a:ext cx="851515" cy="430887"/>
          </a:xfrm>
          <a:prstGeom prst="rect">
            <a:avLst/>
          </a:prstGeom>
        </p:spPr>
        <p:txBody>
          <a:bodyPr wrap="none">
            <a:spAutoFit/>
          </a:bodyPr>
          <a:lstStyle/>
          <a:p>
            <a:pPr marL="0" lvl="1"/>
            <a:r>
              <a:rPr lang="en-US" sz="1100" i="1" dirty="0"/>
              <a:t>If RNA: </a:t>
            </a:r>
          </a:p>
          <a:p>
            <a:pPr marL="0" lvl="1"/>
            <a:r>
              <a:rPr lang="en-US" sz="1100" i="1" dirty="0"/>
              <a:t>make cDNA</a:t>
            </a:r>
          </a:p>
        </p:txBody>
      </p:sp>
      <p:sp>
        <p:nvSpPr>
          <p:cNvPr id="37" name="TextBox 36">
            <a:extLst>
              <a:ext uri="{FF2B5EF4-FFF2-40B4-BE49-F238E27FC236}">
                <a16:creationId xmlns:a16="http://schemas.microsoft.com/office/drawing/2014/main" id="{A366F1FD-06EA-2248-8F09-9B6F5695D6BE}"/>
              </a:ext>
            </a:extLst>
          </p:cNvPr>
          <p:cNvSpPr txBox="1"/>
          <p:nvPr/>
        </p:nvSpPr>
        <p:spPr>
          <a:xfrm>
            <a:off x="182620" y="4866873"/>
            <a:ext cx="3986989" cy="253916"/>
          </a:xfrm>
          <a:prstGeom prst="rect">
            <a:avLst/>
          </a:prstGeom>
          <a:noFill/>
        </p:spPr>
        <p:txBody>
          <a:bodyPr wrap="none" rtlCol="0">
            <a:spAutoFit/>
          </a:bodyPr>
          <a:lstStyle/>
          <a:p>
            <a:pPr algn="ctr"/>
            <a:r>
              <a:rPr lang="en-US" sz="1050" i="1" dirty="0"/>
              <a:t>* Protocol varies depending on experimental design (WGS, exome </a:t>
            </a:r>
            <a:r>
              <a:rPr lang="en-US" sz="1050" i="1" dirty="0" err="1"/>
              <a:t>etc</a:t>
            </a:r>
            <a:r>
              <a:rPr lang="en-US" sz="1050" i="1" dirty="0"/>
              <a:t>)</a:t>
            </a:r>
          </a:p>
        </p:txBody>
      </p:sp>
    </p:spTree>
    <p:extLst>
      <p:ext uri="{BB962C8B-B14F-4D97-AF65-F5344CB8AC3E}">
        <p14:creationId xmlns:p14="http://schemas.microsoft.com/office/powerpoint/2010/main" val="373517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9D69C10-08E8-B54D-A105-83C3C2942842}"/>
              </a:ext>
            </a:extLst>
          </p:cNvPr>
          <p:cNvSpPr/>
          <p:nvPr/>
        </p:nvSpPr>
        <p:spPr>
          <a:xfrm>
            <a:off x="328474" y="4737100"/>
            <a:ext cx="5589725"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58686" y="205979"/>
            <a:ext cx="6828113" cy="557208"/>
          </a:xfrm>
        </p:spPr>
        <p:txBody>
          <a:bodyPr/>
          <a:lstStyle/>
          <a:p>
            <a:r>
              <a:rPr lang="en-US" sz="2400" dirty="0"/>
              <a:t>Sequencing the library</a:t>
            </a:r>
          </a:p>
        </p:txBody>
      </p:sp>
      <p:grpSp>
        <p:nvGrpSpPr>
          <p:cNvPr id="4" name="Group 3"/>
          <p:cNvGrpSpPr/>
          <p:nvPr/>
        </p:nvGrpSpPr>
        <p:grpSpPr>
          <a:xfrm>
            <a:off x="470923" y="1925119"/>
            <a:ext cx="2258181" cy="2186750"/>
            <a:chOff x="5440778" y="1467897"/>
            <a:chExt cx="3246022" cy="3724418"/>
          </a:xfrm>
        </p:grpSpPr>
        <p:pic>
          <p:nvPicPr>
            <p:cNvPr id="5" name="Picture 4"/>
            <p:cNvPicPr>
              <a:picLocks noChangeAspect="1"/>
            </p:cNvPicPr>
            <p:nvPr/>
          </p:nvPicPr>
          <p:blipFill>
            <a:blip r:embed="rId3"/>
            <a:stretch>
              <a:fillRect/>
            </a:stretch>
          </p:blipFill>
          <p:spPr>
            <a:xfrm>
              <a:off x="5440778" y="1523429"/>
              <a:ext cx="3246022" cy="3605156"/>
            </a:xfrm>
            <a:prstGeom prst="rect">
              <a:avLst/>
            </a:prstGeom>
          </p:spPr>
        </p:pic>
        <p:sp>
          <p:nvSpPr>
            <p:cNvPr id="6" name="TextBox 5"/>
            <p:cNvSpPr txBox="1"/>
            <p:nvPr/>
          </p:nvSpPr>
          <p:spPr>
            <a:xfrm>
              <a:off x="6290859" y="3766666"/>
              <a:ext cx="691912" cy="4193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a:t>Lanes</a:t>
              </a:r>
              <a:endParaRPr lang="en-US" sz="1050" dirty="0"/>
            </a:p>
          </p:txBody>
        </p:sp>
        <p:cxnSp>
          <p:nvCxnSpPr>
            <p:cNvPr id="7" name="Straight Connector 6"/>
            <p:cNvCxnSpPr/>
            <p:nvPr/>
          </p:nvCxnSpPr>
          <p:spPr>
            <a:xfrm flipV="1">
              <a:off x="6324602" y="4196364"/>
              <a:ext cx="330599" cy="153908"/>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rot="16200000" flipH="1">
              <a:off x="6584378" y="4267186"/>
              <a:ext cx="161572" cy="19920"/>
            </a:xfrm>
            <a:prstGeom prst="line">
              <a:avLst/>
            </a:prstGeom>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a:xfrm rot="5400000">
              <a:off x="6503098" y="4205829"/>
              <a:ext cx="161568" cy="142637"/>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a:stCxn id="6" idx="2"/>
            </p:cNvCxnSpPr>
            <p:nvPr/>
          </p:nvCxnSpPr>
          <p:spPr>
            <a:xfrm flipH="1">
              <a:off x="6138463" y="4186023"/>
              <a:ext cx="498352" cy="103883"/>
            </a:xfrm>
            <a:prstGeom prst="line">
              <a:avLst/>
            </a:prstGeom>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7002562" y="1467897"/>
              <a:ext cx="875710" cy="4193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err="1"/>
                <a:t>Flowcell</a:t>
              </a:r>
              <a:endParaRPr lang="en-US" sz="1050" dirty="0"/>
            </a:p>
          </p:txBody>
        </p:sp>
        <p:sp>
          <p:nvSpPr>
            <p:cNvPr id="12" name="Left Brace 11"/>
            <p:cNvSpPr/>
            <p:nvPr/>
          </p:nvSpPr>
          <p:spPr>
            <a:xfrm rot="5400000">
              <a:off x="7300854" y="1099967"/>
              <a:ext cx="282696" cy="1859277"/>
            </a:xfrm>
            <a:prstGeom prst="leftBrac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3" name="Straight Connector 12"/>
            <p:cNvCxnSpPr>
              <a:stCxn id="6" idx="2"/>
            </p:cNvCxnSpPr>
            <p:nvPr/>
          </p:nvCxnSpPr>
          <p:spPr>
            <a:xfrm>
              <a:off x="6636815" y="4186023"/>
              <a:ext cx="263638" cy="103882"/>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Straight Connector 13"/>
            <p:cNvCxnSpPr>
              <a:stCxn id="6" idx="2"/>
            </p:cNvCxnSpPr>
            <p:nvPr/>
          </p:nvCxnSpPr>
          <p:spPr>
            <a:xfrm>
              <a:off x="6636815" y="4186023"/>
              <a:ext cx="492242" cy="180083"/>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p:cNvCxnSpPr>
              <a:stCxn id="6" idx="2"/>
            </p:cNvCxnSpPr>
            <p:nvPr/>
          </p:nvCxnSpPr>
          <p:spPr>
            <a:xfrm>
              <a:off x="6636815" y="4186023"/>
              <a:ext cx="644639" cy="103885"/>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6" idx="2"/>
            </p:cNvCxnSpPr>
            <p:nvPr/>
          </p:nvCxnSpPr>
          <p:spPr>
            <a:xfrm>
              <a:off x="6636815" y="4186023"/>
              <a:ext cx="873239" cy="103885"/>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933782" y="4851586"/>
              <a:ext cx="719441" cy="340729"/>
            </a:xfrm>
            <a:prstGeom prst="rect">
              <a:avLst/>
            </a:prstGeom>
            <a:noFill/>
          </p:spPr>
          <p:txBody>
            <a:bodyPr wrap="none" rtlCol="0">
              <a:spAutoFit/>
            </a:bodyPr>
            <a:lstStyle/>
            <a:p>
              <a:r>
                <a:rPr lang="en-US" sz="700" i="1" dirty="0" err="1"/>
                <a:t>Illumina</a:t>
              </a:r>
              <a:endParaRPr lang="en-US" sz="700" i="1" dirty="0"/>
            </a:p>
          </p:txBody>
        </p:sp>
      </p:grpSp>
      <p:pic>
        <p:nvPicPr>
          <p:cNvPr id="18" name="Picture 17" descr="cartoon-magic-workflow.png"/>
          <p:cNvPicPr>
            <a:picLocks noChangeAspect="1"/>
          </p:cNvPicPr>
          <p:nvPr/>
        </p:nvPicPr>
        <p:blipFill rotWithShape="1">
          <a:blip r:embed="rId4">
            <a:extLst>
              <a:ext uri="{28A0092B-C50C-407E-A947-70E740481C1C}">
                <a14:useLocalDpi xmlns:a14="http://schemas.microsoft.com/office/drawing/2010/main" val="0"/>
              </a:ext>
            </a:extLst>
          </a:blip>
          <a:srcRect l="4561" t="21323" r="81156" b="14225"/>
          <a:stretch/>
        </p:blipFill>
        <p:spPr>
          <a:xfrm>
            <a:off x="1551821" y="1111483"/>
            <a:ext cx="558352" cy="444220"/>
          </a:xfrm>
          <a:prstGeom prst="rect">
            <a:avLst/>
          </a:prstGeom>
        </p:spPr>
      </p:pic>
      <p:cxnSp>
        <p:nvCxnSpPr>
          <p:cNvPr id="19" name="Straight Arrow Connector 18"/>
          <p:cNvCxnSpPr/>
          <p:nvPr/>
        </p:nvCxnSpPr>
        <p:spPr>
          <a:xfrm>
            <a:off x="1858687" y="1563025"/>
            <a:ext cx="0" cy="2989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20" name="Picture 19" descr="sequencing_by_synthesis.png"/>
          <p:cNvPicPr>
            <a:picLocks noChangeAspect="1"/>
          </p:cNvPicPr>
          <p:nvPr/>
        </p:nvPicPr>
        <p:blipFill rotWithShape="1">
          <a:blip r:embed="rId5">
            <a:extLst>
              <a:ext uri="{28A0092B-C50C-407E-A947-70E740481C1C}">
                <a14:useLocalDpi xmlns:a14="http://schemas.microsoft.com/office/drawing/2010/main" val="0"/>
              </a:ext>
            </a:extLst>
          </a:blip>
          <a:srcRect l="51592" t="60906" b="811"/>
          <a:stretch/>
        </p:blipFill>
        <p:spPr>
          <a:xfrm>
            <a:off x="6331491" y="2337911"/>
            <a:ext cx="2523068" cy="1638300"/>
          </a:xfrm>
          <a:prstGeom prst="rect">
            <a:avLst/>
          </a:prstGeom>
        </p:spPr>
      </p:pic>
      <p:sp>
        <p:nvSpPr>
          <p:cNvPr id="21" name="TextBox 20"/>
          <p:cNvSpPr txBox="1"/>
          <p:nvPr/>
        </p:nvSpPr>
        <p:spPr>
          <a:xfrm rot="16200000">
            <a:off x="8529958" y="1804654"/>
            <a:ext cx="874239" cy="225036"/>
          </a:xfrm>
          <a:prstGeom prst="rect">
            <a:avLst/>
          </a:prstGeom>
          <a:noFill/>
        </p:spPr>
        <p:txBody>
          <a:bodyPr wrap="none" rtlCol="0">
            <a:spAutoFit/>
          </a:bodyPr>
          <a:lstStyle/>
          <a:p>
            <a:r>
              <a:rPr lang="en-US" sz="1000" i="1" dirty="0" err="1"/>
              <a:t>Bitesizebio.com</a:t>
            </a:r>
            <a:endParaRPr lang="en-US" sz="1000" i="1" dirty="0"/>
          </a:p>
        </p:txBody>
      </p:sp>
      <p:sp>
        <p:nvSpPr>
          <p:cNvPr id="22" name="Rectangle 21"/>
          <p:cNvSpPr/>
          <p:nvPr/>
        </p:nvSpPr>
        <p:spPr>
          <a:xfrm>
            <a:off x="457200" y="1137718"/>
            <a:ext cx="1142813" cy="307777"/>
          </a:xfrm>
          <a:prstGeom prst="rect">
            <a:avLst/>
          </a:prstGeom>
        </p:spPr>
        <p:txBody>
          <a:bodyPr wrap="none">
            <a:spAutoFit/>
          </a:bodyPr>
          <a:lstStyle/>
          <a:p>
            <a:r>
              <a:rPr lang="en-US" sz="1400" dirty="0"/>
              <a:t>DNA libraries</a:t>
            </a:r>
          </a:p>
        </p:txBody>
      </p:sp>
      <p:sp>
        <p:nvSpPr>
          <p:cNvPr id="24" name="TextBox 23"/>
          <p:cNvSpPr txBox="1"/>
          <p:nvPr/>
        </p:nvSpPr>
        <p:spPr>
          <a:xfrm>
            <a:off x="457200" y="4312166"/>
            <a:ext cx="5355569" cy="646331"/>
          </a:xfrm>
          <a:prstGeom prst="rect">
            <a:avLst/>
          </a:prstGeom>
          <a:noFill/>
        </p:spPr>
        <p:txBody>
          <a:bodyPr wrap="square" rtlCol="0">
            <a:spAutoFit/>
          </a:bodyPr>
          <a:lstStyle/>
          <a:p>
            <a:pPr marL="171450" indent="-171450">
              <a:buFont typeface="Arial"/>
              <a:buChar char="•"/>
            </a:pPr>
            <a:r>
              <a:rPr lang="en-US" sz="1200" dirty="0"/>
              <a:t>HTS machine processes a </a:t>
            </a:r>
            <a:r>
              <a:rPr lang="en-US" sz="1200" b="1" dirty="0" err="1"/>
              <a:t>flowcell</a:t>
            </a:r>
            <a:r>
              <a:rPr lang="en-US" sz="1200" dirty="0"/>
              <a:t> containing </a:t>
            </a:r>
            <a:r>
              <a:rPr lang="en-US" sz="1200" b="1" dirty="0"/>
              <a:t>lanes</a:t>
            </a:r>
            <a:endParaRPr lang="en-US" sz="1200" dirty="0"/>
          </a:p>
          <a:p>
            <a:pPr marL="171450" indent="-171450">
              <a:buFont typeface="Arial"/>
              <a:buChar char="•"/>
            </a:pPr>
            <a:r>
              <a:rPr lang="en-US" sz="1200" dirty="0"/>
              <a:t>Each lane may contain multiple samples (indexed with a DNA barcode)</a:t>
            </a:r>
          </a:p>
          <a:p>
            <a:pPr marL="171450" indent="-171450">
              <a:buFont typeface="Arial"/>
              <a:buChar char="•"/>
            </a:pPr>
            <a:r>
              <a:rPr lang="en-US" sz="1200" b="1" dirty="0"/>
              <a:t>Read group (RG)</a:t>
            </a:r>
            <a:r>
              <a:rPr lang="en-US" sz="1200" dirty="0"/>
              <a:t> specifies a combination of sample and </a:t>
            </a:r>
            <a:r>
              <a:rPr lang="en-US" sz="1200" dirty="0" err="1"/>
              <a:t>flowcell</a:t>
            </a:r>
            <a:endParaRPr lang="en-US" sz="1200" dirty="0"/>
          </a:p>
        </p:txBody>
      </p:sp>
      <p:sp>
        <p:nvSpPr>
          <p:cNvPr id="25" name="Rounded Rectangle 24"/>
          <p:cNvSpPr/>
          <p:nvPr/>
        </p:nvSpPr>
        <p:spPr>
          <a:xfrm>
            <a:off x="5663041" y="4453437"/>
            <a:ext cx="2489687" cy="5050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6" name="Right Arrow 25"/>
          <p:cNvSpPr/>
          <p:nvPr/>
        </p:nvSpPr>
        <p:spPr>
          <a:xfrm rot="5400000">
            <a:off x="8388652" y="4077451"/>
            <a:ext cx="275469" cy="26946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7" name="TextBox 55"/>
          <p:cNvSpPr txBox="1">
            <a:spLocks noChangeArrowheads="1"/>
          </p:cNvSpPr>
          <p:nvPr/>
        </p:nvSpPr>
        <p:spPr bwMode="auto">
          <a:xfrm>
            <a:off x="5777992" y="4571331"/>
            <a:ext cx="2434006" cy="307777"/>
          </a:xfrm>
          <a:prstGeom prst="rect">
            <a:avLst/>
          </a:prstGeom>
          <a:noFill/>
          <a:ln w="9525">
            <a:noFill/>
            <a:miter lim="800000"/>
            <a:headEnd/>
            <a:tailEnd/>
          </a:ln>
        </p:spPr>
        <p:txBody>
          <a:bodyPr wrap="square">
            <a:prstTxWarp prst="textNoShape">
              <a:avLst/>
            </a:prstTxWarp>
            <a:spAutoFit/>
          </a:bodyPr>
          <a:lstStyle/>
          <a:p>
            <a:r>
              <a:rPr lang="en-US" sz="1400" b="1" dirty="0"/>
              <a:t>Enormous pile of short reads</a:t>
            </a:r>
          </a:p>
        </p:txBody>
      </p:sp>
      <p:pic>
        <p:nvPicPr>
          <p:cNvPr id="28" name="Picture 27" descr="sequencing_by_synthesis.png">
            <a:extLst>
              <a:ext uri="{FF2B5EF4-FFF2-40B4-BE49-F238E27FC236}">
                <a16:creationId xmlns:a16="http://schemas.microsoft.com/office/drawing/2014/main" id="{636C24BC-923D-A748-830A-2108CD85FF45}"/>
              </a:ext>
            </a:extLst>
          </p:cNvPr>
          <p:cNvPicPr>
            <a:picLocks noChangeAspect="1"/>
          </p:cNvPicPr>
          <p:nvPr/>
        </p:nvPicPr>
        <p:blipFill rotWithShape="1">
          <a:blip r:embed="rId5">
            <a:extLst>
              <a:ext uri="{28A0092B-C50C-407E-A947-70E740481C1C}">
                <a14:useLocalDpi xmlns:a14="http://schemas.microsoft.com/office/drawing/2010/main" val="0"/>
              </a:ext>
            </a:extLst>
          </a:blip>
          <a:srcRect l="49594" t="25533" r="1" b="41146"/>
          <a:stretch/>
        </p:blipFill>
        <p:spPr>
          <a:xfrm>
            <a:off x="2956876" y="2685933"/>
            <a:ext cx="2627183" cy="1425936"/>
          </a:xfrm>
          <a:prstGeom prst="rect">
            <a:avLst/>
          </a:prstGeom>
        </p:spPr>
      </p:pic>
      <p:pic>
        <p:nvPicPr>
          <p:cNvPr id="29" name="Picture 28" descr="sequencing_by_synthesis.png">
            <a:extLst>
              <a:ext uri="{FF2B5EF4-FFF2-40B4-BE49-F238E27FC236}">
                <a16:creationId xmlns:a16="http://schemas.microsoft.com/office/drawing/2014/main" id="{A6D62379-6863-FE44-A485-FC2F7AD7707D}"/>
              </a:ext>
            </a:extLst>
          </p:cNvPr>
          <p:cNvPicPr>
            <a:picLocks noChangeAspect="1"/>
          </p:cNvPicPr>
          <p:nvPr/>
        </p:nvPicPr>
        <p:blipFill rotWithShape="1">
          <a:blip r:embed="rId5">
            <a:extLst>
              <a:ext uri="{28A0092B-C50C-407E-A947-70E740481C1C}">
                <a14:useLocalDpi xmlns:a14="http://schemas.microsoft.com/office/drawing/2010/main" val="0"/>
              </a:ext>
            </a:extLst>
          </a:blip>
          <a:srcRect l="3996" t="61444" r="57343" b="9417"/>
          <a:stretch/>
        </p:blipFill>
        <p:spPr>
          <a:xfrm>
            <a:off x="6485918" y="1019280"/>
            <a:ext cx="2015068" cy="1246984"/>
          </a:xfrm>
          <a:prstGeom prst="rect">
            <a:avLst/>
          </a:prstGeom>
        </p:spPr>
      </p:pic>
      <p:sp>
        <p:nvSpPr>
          <p:cNvPr id="2" name="TextBox 1">
            <a:extLst>
              <a:ext uri="{FF2B5EF4-FFF2-40B4-BE49-F238E27FC236}">
                <a16:creationId xmlns:a16="http://schemas.microsoft.com/office/drawing/2014/main" id="{95E9BA26-92D2-144D-A5D3-31FA9F8D6E4E}"/>
              </a:ext>
            </a:extLst>
          </p:cNvPr>
          <p:cNvSpPr txBox="1"/>
          <p:nvPr/>
        </p:nvSpPr>
        <p:spPr>
          <a:xfrm>
            <a:off x="2916776" y="1917173"/>
            <a:ext cx="2746265" cy="738664"/>
          </a:xfrm>
          <a:prstGeom prst="rect">
            <a:avLst/>
          </a:prstGeom>
          <a:noFill/>
        </p:spPr>
        <p:txBody>
          <a:bodyPr wrap="none" rtlCol="0">
            <a:spAutoFit/>
          </a:bodyPr>
          <a:lstStyle/>
          <a:p>
            <a:r>
              <a:rPr lang="en-US" sz="1400" dirty="0"/>
              <a:t>DNA libraries deposited on </a:t>
            </a:r>
            <a:r>
              <a:rPr lang="en-US" sz="1400" dirty="0" err="1"/>
              <a:t>flowcell</a:t>
            </a:r>
            <a:endParaRPr lang="en-US" sz="1400" dirty="0"/>
          </a:p>
          <a:p>
            <a:r>
              <a:rPr lang="en-US" sz="1400" dirty="0"/>
              <a:t>-&gt; amplified to form clusters</a:t>
            </a:r>
          </a:p>
          <a:p>
            <a:endParaRPr lang="en-US" sz="1400" dirty="0"/>
          </a:p>
        </p:txBody>
      </p:sp>
      <p:sp>
        <p:nvSpPr>
          <p:cNvPr id="23" name="Right Arrow 22">
            <a:extLst>
              <a:ext uri="{FF2B5EF4-FFF2-40B4-BE49-F238E27FC236}">
                <a16:creationId xmlns:a16="http://schemas.microsoft.com/office/drawing/2014/main" id="{D2BF8F94-0587-1F4C-A607-A2C1A3A33401}"/>
              </a:ext>
            </a:extLst>
          </p:cNvPr>
          <p:cNvSpPr/>
          <p:nvPr/>
        </p:nvSpPr>
        <p:spPr>
          <a:xfrm>
            <a:off x="5584059" y="2836333"/>
            <a:ext cx="469608" cy="37253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30" name="Picture 29" descr="Screen Shot 2015-10-14 at 9.20.05 PM.png">
            <a:extLst>
              <a:ext uri="{FF2B5EF4-FFF2-40B4-BE49-F238E27FC236}">
                <a16:creationId xmlns:a16="http://schemas.microsoft.com/office/drawing/2014/main" id="{FE4BAE7B-8247-3547-9DDB-B06B58E91B76}"/>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293956" y="4448160"/>
            <a:ext cx="444951" cy="516607"/>
          </a:xfrm>
          <a:prstGeom prst="rect">
            <a:avLst/>
          </a:prstGeom>
        </p:spPr>
      </p:pic>
    </p:spTree>
    <p:extLst>
      <p:ext uri="{BB962C8B-B14F-4D97-AF65-F5344CB8AC3E}">
        <p14:creationId xmlns:p14="http://schemas.microsoft.com/office/powerpoint/2010/main" val="49540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8BF7864-5248-B04D-B649-6190FDB133E1}"/>
              </a:ext>
            </a:extLst>
          </p:cNvPr>
          <p:cNvSpPr/>
          <p:nvPr/>
        </p:nvSpPr>
        <p:spPr>
          <a:xfrm>
            <a:off x="337352" y="4737100"/>
            <a:ext cx="5580848"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13D2D1-3B58-0945-8BD5-03AA6C131121}"/>
              </a:ext>
            </a:extLst>
          </p:cNvPr>
          <p:cNvSpPr/>
          <p:nvPr/>
        </p:nvSpPr>
        <p:spPr>
          <a:xfrm>
            <a:off x="2482090" y="3456959"/>
            <a:ext cx="2468938" cy="993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400050"/>
            <a:endParaRPr lang="en-US" sz="1000" dirty="0">
              <a:latin typeface="Courier"/>
              <a:cs typeface="Courier"/>
            </a:endParaRPr>
          </a:p>
        </p:txBody>
      </p:sp>
      <p:sp>
        <p:nvSpPr>
          <p:cNvPr id="2" name="Content Placeholder 1"/>
          <p:cNvSpPr>
            <a:spLocks noGrp="1"/>
          </p:cNvSpPr>
          <p:nvPr>
            <p:ph idx="1"/>
          </p:nvPr>
        </p:nvSpPr>
        <p:spPr>
          <a:xfrm>
            <a:off x="457200" y="1200151"/>
            <a:ext cx="5036288" cy="1954932"/>
          </a:xfrm>
        </p:spPr>
        <p:txBody>
          <a:bodyPr>
            <a:normAutofit/>
          </a:bodyPr>
          <a:lstStyle/>
          <a:p>
            <a:pPr marL="400050">
              <a:defRPr/>
            </a:pPr>
            <a:r>
              <a:rPr lang="en-US" sz="1600" b="1" dirty="0"/>
              <a:t>Sequence Name </a:t>
            </a:r>
            <a:r>
              <a:rPr lang="en-US" sz="1600" dirty="0"/>
              <a:t>(read name, group, etc.)</a:t>
            </a:r>
          </a:p>
          <a:p>
            <a:pPr marL="400050"/>
            <a:r>
              <a:rPr lang="en-US" sz="1600" b="1" dirty="0"/>
              <a:t>Sequence</a:t>
            </a:r>
            <a:r>
              <a:rPr lang="en-US" sz="1600" dirty="0"/>
              <a:t> </a:t>
            </a:r>
          </a:p>
          <a:p>
            <a:pPr marL="400050"/>
            <a:r>
              <a:rPr lang="en-US" sz="1600" dirty="0"/>
              <a:t>+ (optional: Sequence name again)</a:t>
            </a:r>
          </a:p>
          <a:p>
            <a:pPr marL="400050"/>
            <a:r>
              <a:rPr lang="en-US" sz="1600" baseline="0" dirty="0"/>
              <a:t>Associated </a:t>
            </a:r>
            <a:r>
              <a:rPr lang="en-US" sz="1600" b="1" baseline="0" dirty="0"/>
              <a:t>quality score</a:t>
            </a:r>
            <a:r>
              <a:rPr lang="en-US" sz="1600" b="1" dirty="0"/>
              <a:t> 	</a:t>
            </a:r>
          </a:p>
          <a:p>
            <a:pPr marL="57150" indent="0">
              <a:buNone/>
            </a:pPr>
            <a:endParaRPr lang="en-US" sz="800" b="1" dirty="0"/>
          </a:p>
          <a:p>
            <a:pPr marL="57150" indent="0">
              <a:buNone/>
            </a:pPr>
            <a:endParaRPr lang="en-US" sz="800" b="1" dirty="0"/>
          </a:p>
          <a:p>
            <a:pPr marL="57150" indent="0">
              <a:buNone/>
            </a:pPr>
            <a:endParaRPr lang="en-US" sz="800" b="1" dirty="0"/>
          </a:p>
          <a:p>
            <a:pPr marL="57150" indent="0">
              <a:buNone/>
            </a:pPr>
            <a:endParaRPr lang="en-US" sz="1600" b="1" dirty="0"/>
          </a:p>
        </p:txBody>
      </p:sp>
      <p:sp>
        <p:nvSpPr>
          <p:cNvPr id="3" name="Title 2"/>
          <p:cNvSpPr>
            <a:spLocks noGrp="1"/>
          </p:cNvSpPr>
          <p:nvPr>
            <p:ph type="title"/>
          </p:nvPr>
        </p:nvSpPr>
        <p:spPr>
          <a:xfrm>
            <a:off x="1766506" y="205979"/>
            <a:ext cx="6920294" cy="557208"/>
          </a:xfrm>
        </p:spPr>
        <p:txBody>
          <a:bodyPr/>
          <a:lstStyle/>
          <a:p>
            <a:r>
              <a:rPr lang="en-US" sz="2400" dirty="0"/>
              <a:t>Raw sequence: typically in FASTQ format</a:t>
            </a:r>
          </a:p>
        </p:txBody>
      </p:sp>
      <p:sp>
        <p:nvSpPr>
          <p:cNvPr id="4" name="TextBox 3"/>
          <p:cNvSpPr txBox="1"/>
          <p:nvPr/>
        </p:nvSpPr>
        <p:spPr>
          <a:xfrm>
            <a:off x="0" y="4916171"/>
            <a:ext cx="3042821" cy="230832"/>
          </a:xfrm>
          <a:prstGeom prst="rect">
            <a:avLst/>
          </a:prstGeom>
          <a:noFill/>
        </p:spPr>
        <p:txBody>
          <a:bodyPr wrap="none" rtlCol="0">
            <a:spAutoFit/>
          </a:bodyPr>
          <a:lstStyle/>
          <a:p>
            <a:r>
              <a:rPr lang="en-US" sz="900" dirty="0"/>
              <a:t>Format specification </a:t>
            </a:r>
            <a:r>
              <a:rPr lang="en-US" sz="900" dirty="0">
                <a:hlinkClick r:id="rId3"/>
              </a:rPr>
              <a:t>http://maq.sourceforge.net/fastq.shtml</a:t>
            </a:r>
            <a:endParaRPr lang="en-US" sz="900" dirty="0"/>
          </a:p>
        </p:txBody>
      </p:sp>
      <p:grpSp>
        <p:nvGrpSpPr>
          <p:cNvPr id="5" name="Group 4"/>
          <p:cNvGrpSpPr/>
          <p:nvPr/>
        </p:nvGrpSpPr>
        <p:grpSpPr>
          <a:xfrm>
            <a:off x="5613400" y="1088622"/>
            <a:ext cx="3281197" cy="3866745"/>
            <a:chOff x="1505473" y="1255058"/>
            <a:chExt cx="5536806" cy="5453529"/>
          </a:xfrm>
        </p:grpSpPr>
        <p:pic>
          <p:nvPicPr>
            <p:cNvPr id="6" name="Picture 5"/>
            <p:cNvPicPr>
              <a:picLocks noChangeAspect="1"/>
            </p:cNvPicPr>
            <p:nvPr/>
          </p:nvPicPr>
          <p:blipFill rotWithShape="1">
            <a:blip r:embed="rId4"/>
            <a:srcRect r="19963"/>
            <a:stretch/>
          </p:blipFill>
          <p:spPr>
            <a:xfrm>
              <a:off x="1505473" y="1255058"/>
              <a:ext cx="5536806" cy="5453529"/>
            </a:xfrm>
            <a:prstGeom prst="rect">
              <a:avLst/>
            </a:prstGeom>
          </p:spPr>
        </p:pic>
        <p:sp>
          <p:nvSpPr>
            <p:cNvPr id="7" name="TextBox 6"/>
            <p:cNvSpPr txBox="1"/>
            <p:nvPr/>
          </p:nvSpPr>
          <p:spPr>
            <a:xfrm>
              <a:off x="5055180" y="1723410"/>
              <a:ext cx="1746854" cy="530920"/>
            </a:xfrm>
            <a:prstGeom prst="rect">
              <a:avLst/>
            </a:prstGeom>
            <a:noFill/>
          </p:spPr>
          <p:txBody>
            <a:bodyPr wrap="none" rtlCol="0">
              <a:spAutoFit/>
            </a:bodyPr>
            <a:lstStyle/>
            <a:p>
              <a:r>
                <a:rPr lang="en-US" sz="1200" b="1" dirty="0">
                  <a:solidFill>
                    <a:srgbClr val="3366FF"/>
                  </a:solidFill>
                </a:rPr>
                <a:t>Accuracy</a:t>
              </a:r>
            </a:p>
          </p:txBody>
        </p:sp>
        <p:sp>
          <p:nvSpPr>
            <p:cNvPr id="8" name="TextBox 7"/>
            <p:cNvSpPr txBox="1"/>
            <p:nvPr/>
          </p:nvSpPr>
          <p:spPr>
            <a:xfrm>
              <a:off x="5429706" y="5419864"/>
              <a:ext cx="1161675" cy="530920"/>
            </a:xfrm>
            <a:prstGeom prst="rect">
              <a:avLst/>
            </a:prstGeom>
            <a:noFill/>
          </p:spPr>
          <p:txBody>
            <a:bodyPr wrap="none" rtlCol="0">
              <a:spAutoFit/>
            </a:bodyPr>
            <a:lstStyle/>
            <a:p>
              <a:r>
                <a:rPr lang="en-US" sz="1200" b="1" dirty="0">
                  <a:solidFill>
                    <a:srgbClr val="FF0000"/>
                  </a:solidFill>
                </a:rPr>
                <a:t>Error</a:t>
              </a:r>
            </a:p>
          </p:txBody>
        </p:sp>
        <p:sp>
          <p:nvSpPr>
            <p:cNvPr id="9" name="TextBox 8"/>
            <p:cNvSpPr txBox="1"/>
            <p:nvPr/>
          </p:nvSpPr>
          <p:spPr>
            <a:xfrm>
              <a:off x="4104816" y="2981519"/>
              <a:ext cx="2697218" cy="648902"/>
            </a:xfrm>
            <a:prstGeom prst="rect">
              <a:avLst/>
            </a:prstGeom>
            <a:noFill/>
          </p:spPr>
          <p:txBody>
            <a:bodyPr wrap="square" rtlCol="0">
              <a:spAutoFit/>
            </a:bodyPr>
            <a:lstStyle/>
            <a:p>
              <a:r>
                <a:rPr lang="en-US" sz="800" dirty="0"/>
                <a:t>20 and higher is </a:t>
              </a:r>
              <a:br>
                <a:rPr lang="en-US" sz="800" dirty="0"/>
              </a:br>
              <a:r>
                <a:rPr lang="en-US" sz="800" dirty="0"/>
                <a:t>generally a good score</a:t>
              </a:r>
            </a:p>
          </p:txBody>
        </p:sp>
        <p:cxnSp>
          <p:nvCxnSpPr>
            <p:cNvPr id="10" name="Straight Connector 9"/>
            <p:cNvCxnSpPr/>
            <p:nvPr/>
          </p:nvCxnSpPr>
          <p:spPr>
            <a:xfrm rot="5400000">
              <a:off x="1364980" y="3848513"/>
              <a:ext cx="4768529" cy="1588"/>
            </a:xfrm>
            <a:prstGeom prst="line">
              <a:avLst/>
            </a:prstGeom>
            <a:ln w="25400" cap="flat" cmpd="sng" algn="ctr">
              <a:solidFill>
                <a:schemeClr val="tx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 name="Right Arrow 10"/>
            <p:cNvSpPr/>
            <p:nvPr/>
          </p:nvSpPr>
          <p:spPr>
            <a:xfrm>
              <a:off x="3748450" y="3058078"/>
              <a:ext cx="281713" cy="477878"/>
            </a:xfrm>
            <a:prstGeom prst="rightArrow">
              <a:avLst/>
            </a:prstGeom>
            <a:solidFill>
              <a:srgbClr val="262626"/>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Rectangle 11"/>
          <p:cNvSpPr/>
          <p:nvPr/>
        </p:nvSpPr>
        <p:spPr>
          <a:xfrm>
            <a:off x="2620238" y="2410542"/>
            <a:ext cx="2610884" cy="615553"/>
          </a:xfrm>
          <a:prstGeom prst="rect">
            <a:avLst/>
          </a:prstGeom>
        </p:spPr>
        <p:txBody>
          <a:bodyPr wrap="square">
            <a:spAutoFit/>
          </a:bodyPr>
          <a:lstStyle/>
          <a:p>
            <a:pPr>
              <a:spcBef>
                <a:spcPct val="20000"/>
              </a:spcBef>
              <a:defRPr/>
            </a:pPr>
            <a:r>
              <a:rPr lang="en-US" sz="1000" dirty="0"/>
              <a:t>Q10 = 90% confidence (10% error rate)</a:t>
            </a:r>
          </a:p>
          <a:p>
            <a:pPr>
              <a:spcBef>
                <a:spcPct val="20000"/>
              </a:spcBef>
              <a:defRPr/>
            </a:pPr>
            <a:r>
              <a:rPr lang="en-US" sz="1000" dirty="0"/>
              <a:t>Q20 = 99% confidence (1% error rate)</a:t>
            </a:r>
          </a:p>
          <a:p>
            <a:pPr>
              <a:spcBef>
                <a:spcPct val="20000"/>
              </a:spcBef>
              <a:defRPr/>
            </a:pPr>
            <a:r>
              <a:rPr lang="en-US" sz="1000" dirty="0"/>
              <a:t>Q30 = 99.9% confidence (0.1% error rate)</a:t>
            </a:r>
          </a:p>
        </p:txBody>
      </p:sp>
      <p:sp>
        <p:nvSpPr>
          <p:cNvPr id="13" name="TextBox 12"/>
          <p:cNvSpPr txBox="1"/>
          <p:nvPr/>
        </p:nvSpPr>
        <p:spPr>
          <a:xfrm>
            <a:off x="2406765" y="4549234"/>
            <a:ext cx="2645276" cy="253916"/>
          </a:xfrm>
          <a:prstGeom prst="rect">
            <a:avLst/>
          </a:prstGeom>
          <a:noFill/>
        </p:spPr>
        <p:txBody>
          <a:bodyPr wrap="none" rtlCol="0">
            <a:spAutoFit/>
          </a:bodyPr>
          <a:lstStyle/>
          <a:p>
            <a:r>
              <a:rPr lang="en-US" sz="1050" i="1" dirty="0">
                <a:solidFill>
                  <a:schemeClr val="tx1">
                    <a:lumMod val="50000"/>
                    <a:lumOff val="50000"/>
                  </a:schemeClr>
                </a:solidFill>
              </a:rPr>
              <a:t>ASCII code translates to </a:t>
            </a:r>
            <a:r>
              <a:rPr lang="en-US" sz="1050" i="1" dirty="0" err="1">
                <a:solidFill>
                  <a:schemeClr val="tx1">
                    <a:lumMod val="50000"/>
                    <a:lumOff val="50000"/>
                  </a:schemeClr>
                </a:solidFill>
              </a:rPr>
              <a:t>Phred</a:t>
            </a:r>
            <a:r>
              <a:rPr lang="en-US" sz="1050" i="1" dirty="0">
                <a:solidFill>
                  <a:schemeClr val="tx1">
                    <a:lumMod val="50000"/>
                    <a:lumOff val="50000"/>
                  </a:schemeClr>
                </a:solidFill>
              </a:rPr>
              <a:t>-scale Q scores</a:t>
            </a:r>
          </a:p>
        </p:txBody>
      </p:sp>
      <p:sp>
        <p:nvSpPr>
          <p:cNvPr id="14" name="Rectangle 13">
            <a:extLst>
              <a:ext uri="{FF2B5EF4-FFF2-40B4-BE49-F238E27FC236}">
                <a16:creationId xmlns:a16="http://schemas.microsoft.com/office/drawing/2014/main" id="{C2F3420B-4182-7643-A55E-EABD8A07B475}"/>
              </a:ext>
            </a:extLst>
          </p:cNvPr>
          <p:cNvSpPr/>
          <p:nvPr/>
        </p:nvSpPr>
        <p:spPr>
          <a:xfrm>
            <a:off x="875395" y="2394892"/>
            <a:ext cx="4572000" cy="335476"/>
          </a:xfrm>
          <a:prstGeom prst="rect">
            <a:avLst/>
          </a:prstGeom>
        </p:spPr>
        <p:txBody>
          <a:bodyPr>
            <a:spAutoFit/>
          </a:bodyPr>
          <a:lstStyle/>
          <a:p>
            <a:pPr lvl="0">
              <a:spcBef>
                <a:spcPct val="20000"/>
              </a:spcBef>
              <a:defRPr/>
            </a:pPr>
            <a:r>
              <a:rPr lang="en-US" sz="1100" i="1" dirty="0" err="1"/>
              <a:t>Phred</a:t>
            </a:r>
            <a:r>
              <a:rPr lang="en-US" sz="1100" i="1" dirty="0"/>
              <a:t> value</a:t>
            </a:r>
            <a:r>
              <a:rPr lang="en-US" sz="1100" dirty="0"/>
              <a:t> = −10 * </a:t>
            </a:r>
            <a:r>
              <a:rPr lang="en-US" sz="1100" i="1" dirty="0"/>
              <a:t>log</a:t>
            </a:r>
            <a:r>
              <a:rPr lang="en-US" sz="1100" baseline="-25000" dirty="0"/>
              <a:t>10</a:t>
            </a:r>
            <a:r>
              <a:rPr lang="en-US" sz="1100" dirty="0"/>
              <a:t>(</a:t>
            </a:r>
            <a:r>
              <a:rPr lang="en-US" sz="1100" dirty="0" err="1"/>
              <a:t>ε</a:t>
            </a:r>
            <a:r>
              <a:rPr lang="en-US" sz="1100" dirty="0"/>
              <a:t>)</a:t>
            </a:r>
          </a:p>
          <a:p>
            <a:pPr lvl="0">
              <a:spcBef>
                <a:spcPct val="20000"/>
              </a:spcBef>
              <a:defRPr/>
            </a:pPr>
            <a:endParaRPr lang="en-US" sz="400" dirty="0"/>
          </a:p>
        </p:txBody>
      </p:sp>
      <p:pic>
        <p:nvPicPr>
          <p:cNvPr id="17" name="Picture 16" descr="Screen Shot 2015-10-14 at 9.20.05 PM.png">
            <a:extLst>
              <a:ext uri="{FF2B5EF4-FFF2-40B4-BE49-F238E27FC236}">
                <a16:creationId xmlns:a16="http://schemas.microsoft.com/office/drawing/2014/main" id="{B547D51F-C5C2-9641-A54A-A608394A5B73}"/>
              </a:ext>
            </a:extLst>
          </p:cNvPr>
          <p:cNvPicPr>
            <a:picLocks noChangeAspect="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70976" y="3293505"/>
            <a:ext cx="1195530" cy="1388061"/>
          </a:xfrm>
          <a:prstGeom prst="rect">
            <a:avLst/>
          </a:prstGeom>
        </p:spPr>
      </p:pic>
      <p:cxnSp>
        <p:nvCxnSpPr>
          <p:cNvPr id="20" name="Straight Arrow Connector 19">
            <a:extLst>
              <a:ext uri="{FF2B5EF4-FFF2-40B4-BE49-F238E27FC236}">
                <a16:creationId xmlns:a16="http://schemas.microsoft.com/office/drawing/2014/main" id="{2479F21F-AE1A-0D40-9906-01F33691532C}"/>
              </a:ext>
            </a:extLst>
          </p:cNvPr>
          <p:cNvCxnSpPr>
            <a:cxnSpLocks/>
          </p:cNvCxnSpPr>
          <p:nvPr/>
        </p:nvCxnSpPr>
        <p:spPr>
          <a:xfrm>
            <a:off x="1711268" y="3581401"/>
            <a:ext cx="678564" cy="0"/>
          </a:xfrm>
          <a:prstGeom prst="straightConnector1">
            <a:avLst/>
          </a:prstGeom>
          <a:ln>
            <a:solidFill>
              <a:schemeClr val="accent6">
                <a:lumMod val="50000"/>
              </a:schemeClr>
            </a:solidFill>
            <a:tailEnd type="triangle"/>
          </a:ln>
        </p:spPr>
        <p:style>
          <a:lnRef idx="2">
            <a:schemeClr val="accent6"/>
          </a:lnRef>
          <a:fillRef idx="0">
            <a:schemeClr val="accent6"/>
          </a:fillRef>
          <a:effectRef idx="1">
            <a:schemeClr val="accent6"/>
          </a:effectRef>
          <a:fontRef idx="minor">
            <a:schemeClr val="tx1"/>
          </a:fontRef>
        </p:style>
      </p:cxnSp>
      <p:sp>
        <p:nvSpPr>
          <p:cNvPr id="30" name="Rectangle 29">
            <a:extLst>
              <a:ext uri="{FF2B5EF4-FFF2-40B4-BE49-F238E27FC236}">
                <a16:creationId xmlns:a16="http://schemas.microsoft.com/office/drawing/2014/main" id="{BFED77E0-04AE-3741-A2B3-893EFF110D91}"/>
              </a:ext>
            </a:extLst>
          </p:cNvPr>
          <p:cNvSpPr/>
          <p:nvPr/>
        </p:nvSpPr>
        <p:spPr>
          <a:xfrm>
            <a:off x="2179217" y="3585555"/>
            <a:ext cx="2872824" cy="769441"/>
          </a:xfrm>
          <a:prstGeom prst="rect">
            <a:avLst/>
          </a:prstGeom>
        </p:spPr>
        <p:txBody>
          <a:bodyPr wrap="square">
            <a:spAutoFit/>
          </a:bodyPr>
          <a:lstStyle/>
          <a:p>
            <a:pPr marL="400050"/>
            <a:r>
              <a:rPr lang="en-US" sz="1100" b="1" dirty="0">
                <a:solidFill>
                  <a:schemeClr val="bg1"/>
                </a:solidFill>
                <a:latin typeface="Courier"/>
                <a:cs typeface="Courier"/>
              </a:rPr>
              <a:t>@EAS54_6_R1_2_1_413_324</a:t>
            </a:r>
          </a:p>
          <a:p>
            <a:pPr marL="400050"/>
            <a:r>
              <a:rPr lang="en-US" sz="1100" b="1" dirty="0">
                <a:solidFill>
                  <a:schemeClr val="bg1"/>
                </a:solidFill>
                <a:latin typeface="Courier"/>
                <a:cs typeface="Courier"/>
              </a:rPr>
              <a:t>CCCTTCTTGTCTTCAGCGTTTCTCC</a:t>
            </a:r>
          </a:p>
          <a:p>
            <a:pPr marL="400050"/>
            <a:r>
              <a:rPr lang="en-US" sz="1100" b="1" dirty="0">
                <a:solidFill>
                  <a:schemeClr val="bg1"/>
                </a:solidFill>
                <a:latin typeface="Courier"/>
                <a:cs typeface="Courier"/>
              </a:rPr>
              <a:t>+</a:t>
            </a:r>
          </a:p>
          <a:p>
            <a:pPr marL="400050"/>
            <a:r>
              <a:rPr lang="en-US" sz="1100" b="1" dirty="0">
                <a:solidFill>
                  <a:schemeClr val="bg1"/>
                </a:solidFill>
                <a:latin typeface="Courier"/>
                <a:cs typeface="Courier"/>
              </a:rPr>
              <a:t>;;3;;;;;;;;;;;;7;;;;;;;88 </a:t>
            </a:r>
          </a:p>
        </p:txBody>
      </p:sp>
      <p:sp>
        <p:nvSpPr>
          <p:cNvPr id="31" name="TextBox 55">
            <a:extLst>
              <a:ext uri="{FF2B5EF4-FFF2-40B4-BE49-F238E27FC236}">
                <a16:creationId xmlns:a16="http://schemas.microsoft.com/office/drawing/2014/main" id="{E838685D-1617-CA4F-8499-F3E575D61703}"/>
              </a:ext>
            </a:extLst>
          </p:cNvPr>
          <p:cNvSpPr txBox="1">
            <a:spLocks noChangeArrowheads="1"/>
          </p:cNvSpPr>
          <p:nvPr/>
        </p:nvSpPr>
        <p:spPr bwMode="auto">
          <a:xfrm>
            <a:off x="2406765" y="3197166"/>
            <a:ext cx="2434006" cy="261610"/>
          </a:xfrm>
          <a:prstGeom prst="rect">
            <a:avLst/>
          </a:prstGeom>
          <a:noFill/>
          <a:ln w="9525">
            <a:noFill/>
            <a:miter lim="800000"/>
            <a:headEnd/>
            <a:tailEnd/>
          </a:ln>
        </p:spPr>
        <p:txBody>
          <a:bodyPr wrap="square">
            <a:prstTxWarp prst="textNoShape">
              <a:avLst/>
            </a:prstTxWarp>
            <a:spAutoFit/>
          </a:bodyPr>
          <a:lstStyle/>
          <a:p>
            <a:r>
              <a:rPr lang="en-US" sz="1050" b="1" dirty="0"/>
              <a:t>One example read</a:t>
            </a:r>
          </a:p>
        </p:txBody>
      </p:sp>
      <p:sp>
        <p:nvSpPr>
          <p:cNvPr id="32" name="TextBox 55">
            <a:extLst>
              <a:ext uri="{FF2B5EF4-FFF2-40B4-BE49-F238E27FC236}">
                <a16:creationId xmlns:a16="http://schemas.microsoft.com/office/drawing/2014/main" id="{E298653A-2AB2-7D40-9325-501683A55CA0}"/>
              </a:ext>
            </a:extLst>
          </p:cNvPr>
          <p:cNvSpPr txBox="1">
            <a:spLocks noChangeArrowheads="1"/>
          </p:cNvSpPr>
          <p:nvPr/>
        </p:nvSpPr>
        <p:spPr bwMode="auto">
          <a:xfrm>
            <a:off x="494265" y="3044836"/>
            <a:ext cx="2434006" cy="261610"/>
          </a:xfrm>
          <a:prstGeom prst="rect">
            <a:avLst/>
          </a:prstGeom>
          <a:noFill/>
          <a:ln w="9525">
            <a:noFill/>
            <a:miter lim="800000"/>
            <a:headEnd/>
            <a:tailEnd/>
          </a:ln>
        </p:spPr>
        <p:txBody>
          <a:bodyPr wrap="square">
            <a:prstTxWarp prst="textNoShape">
              <a:avLst/>
            </a:prstTxWarp>
            <a:spAutoFit/>
          </a:bodyPr>
          <a:lstStyle/>
          <a:p>
            <a:r>
              <a:rPr lang="en-US" sz="1050" b="1" dirty="0"/>
              <a:t>Big pile of reads</a:t>
            </a:r>
          </a:p>
        </p:txBody>
      </p:sp>
    </p:spTree>
    <p:extLst>
      <p:ext uri="{BB962C8B-B14F-4D97-AF65-F5344CB8AC3E}">
        <p14:creationId xmlns:p14="http://schemas.microsoft.com/office/powerpoint/2010/main" val="165690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1044" y="205979"/>
            <a:ext cx="6875755" cy="557208"/>
          </a:xfrm>
        </p:spPr>
        <p:txBody>
          <a:bodyPr/>
          <a:lstStyle/>
          <a:p>
            <a:r>
              <a:rPr lang="en-US" sz="2400" dirty="0"/>
              <a:t>Whole genome vs Exome?</a:t>
            </a:r>
          </a:p>
        </p:txBody>
      </p:sp>
      <p:grpSp>
        <p:nvGrpSpPr>
          <p:cNvPr id="164" name="Group 163"/>
          <p:cNvGrpSpPr/>
          <p:nvPr/>
        </p:nvGrpSpPr>
        <p:grpSpPr>
          <a:xfrm>
            <a:off x="2108187" y="1164659"/>
            <a:ext cx="6748421" cy="1764093"/>
            <a:chOff x="719840" y="1517190"/>
            <a:chExt cx="7932641" cy="2073666"/>
          </a:xfrm>
        </p:grpSpPr>
        <p:sp>
          <p:nvSpPr>
            <p:cNvPr id="4" name="TextBox 3"/>
            <p:cNvSpPr txBox="1"/>
            <p:nvPr/>
          </p:nvSpPr>
          <p:spPr>
            <a:xfrm>
              <a:off x="761615" y="1517190"/>
              <a:ext cx="1009485" cy="307519"/>
            </a:xfrm>
            <a:prstGeom prst="rect">
              <a:avLst/>
            </a:prstGeom>
            <a:noFill/>
          </p:spPr>
          <p:txBody>
            <a:bodyPr wrap="none" rtlCol="0">
              <a:spAutoFit/>
            </a:bodyPr>
            <a:lstStyle/>
            <a:p>
              <a:r>
                <a:rPr lang="en-US" sz="1100" b="1" dirty="0" err="1">
                  <a:latin typeface="Helvetica"/>
                  <a:cs typeface="Helvetica"/>
                </a:rPr>
                <a:t>Intergenic</a:t>
              </a:r>
              <a:endParaRPr lang="en-US" sz="1100" b="1" dirty="0">
                <a:latin typeface="Helvetica"/>
                <a:cs typeface="Helvetica"/>
              </a:endParaRPr>
            </a:p>
          </p:txBody>
        </p:sp>
        <p:grpSp>
          <p:nvGrpSpPr>
            <p:cNvPr id="5" name="Group 4"/>
            <p:cNvGrpSpPr/>
            <p:nvPr/>
          </p:nvGrpSpPr>
          <p:grpSpPr>
            <a:xfrm>
              <a:off x="719840" y="1518709"/>
              <a:ext cx="7932641" cy="2072147"/>
              <a:chOff x="719840" y="1399248"/>
              <a:chExt cx="7932641" cy="2072147"/>
            </a:xfrm>
          </p:grpSpPr>
          <p:cxnSp>
            <p:nvCxnSpPr>
              <p:cNvPr id="6" name="Straight Connector 5"/>
              <p:cNvCxnSpPr/>
              <p:nvPr/>
            </p:nvCxnSpPr>
            <p:spPr>
              <a:xfrm>
                <a:off x="2164026" y="2839453"/>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a:xfrm>
                <a:off x="2316426" y="2991853"/>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2468826" y="3144253"/>
                <a:ext cx="693642" cy="1588"/>
              </a:xfrm>
              <a:prstGeom prst="line">
                <a:avLst/>
              </a:prstGeom>
            </p:spPr>
            <p:style>
              <a:lnRef idx="2">
                <a:schemeClr val="accent2"/>
              </a:lnRef>
              <a:fillRef idx="0">
                <a:schemeClr val="accent2"/>
              </a:fillRef>
              <a:effectRef idx="1">
                <a:schemeClr val="accent2"/>
              </a:effectRef>
              <a:fontRef idx="minor">
                <a:schemeClr val="tx1"/>
              </a:fontRef>
            </p:style>
          </p:cxnSp>
          <p:sp>
            <p:nvSpPr>
              <p:cNvPr id="9" name="Rectangle 8"/>
              <p:cNvSpPr/>
              <p:nvPr/>
            </p:nvSpPr>
            <p:spPr>
              <a:xfrm>
                <a:off x="1706824" y="1819558"/>
                <a:ext cx="1805733" cy="257950"/>
              </a:xfrm>
              <a:prstGeom prst="rect">
                <a:avLst/>
              </a:prstGeom>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0" name="Rectangle 9"/>
              <p:cNvSpPr/>
              <p:nvPr/>
            </p:nvSpPr>
            <p:spPr>
              <a:xfrm>
                <a:off x="5615937" y="1819558"/>
                <a:ext cx="1805733" cy="257950"/>
              </a:xfrm>
              <a:prstGeom prst="rect">
                <a:avLst/>
              </a:prstGeom>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1" name="Rectangle 10"/>
              <p:cNvSpPr/>
              <p:nvPr/>
            </p:nvSpPr>
            <p:spPr>
              <a:xfrm>
                <a:off x="3512557" y="1902813"/>
                <a:ext cx="2103380" cy="91440"/>
              </a:xfrm>
              <a:prstGeom prst="rect">
                <a:avLst/>
              </a:prstGeom>
              <a:gradFill flip="none" rotWithShape="1">
                <a:gsLst>
                  <a:gs pos="0">
                    <a:schemeClr val="accent1">
                      <a:tint val="100000"/>
                      <a:shade val="100000"/>
                      <a:satMod val="130000"/>
                      <a:alpha val="25000"/>
                    </a:schemeClr>
                  </a:gs>
                  <a:gs pos="100000">
                    <a:schemeClr val="accent1">
                      <a:tint val="50000"/>
                      <a:shade val="100000"/>
                      <a:satMod val="350000"/>
                      <a:alpha val="25000"/>
                    </a:schemeClr>
                  </a:gs>
                </a:gsLst>
                <a:lin ang="16200000" scaled="0"/>
                <a:tileRect/>
              </a:grad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12" name="Straight Connector 11"/>
              <p:cNvCxnSpPr/>
              <p:nvPr/>
            </p:nvCxnSpPr>
            <p:spPr>
              <a:xfrm rot="10800000">
                <a:off x="719840" y="1955153"/>
                <a:ext cx="986986" cy="1588"/>
              </a:xfrm>
              <a:prstGeom prst="line">
                <a:avLst/>
              </a:prstGeom>
              <a:ln w="25400" cap="flat" cmpd="sng" algn="ctr">
                <a:solidFill>
                  <a:schemeClr val="accent1"/>
                </a:solidFill>
                <a:prstDash val="dash"/>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421670" y="1947739"/>
                <a:ext cx="848320" cy="1588"/>
              </a:xfrm>
              <a:prstGeom prst="line">
                <a:avLst/>
              </a:prstGeom>
              <a:ln w="25400" cap="flat" cmpd="sng" algn="ctr">
                <a:solidFill>
                  <a:schemeClr val="accent1"/>
                </a:solidFill>
                <a:prstDash val="dash"/>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207002" y="1399248"/>
                <a:ext cx="714608" cy="307519"/>
              </a:xfrm>
              <a:prstGeom prst="rect">
                <a:avLst/>
              </a:prstGeom>
              <a:noFill/>
            </p:spPr>
            <p:txBody>
              <a:bodyPr wrap="none" rtlCol="0">
                <a:spAutoFit/>
              </a:bodyPr>
              <a:lstStyle/>
              <a:p>
                <a:r>
                  <a:rPr lang="en-US" sz="1100" b="1" dirty="0" err="1">
                    <a:latin typeface="Helvetica"/>
                    <a:cs typeface="Helvetica"/>
                  </a:rPr>
                  <a:t>Exon</a:t>
                </a:r>
                <a:r>
                  <a:rPr lang="en-US" sz="1100" b="1" dirty="0">
                    <a:latin typeface="Helvetica"/>
                    <a:cs typeface="Helvetica"/>
                  </a:rPr>
                  <a:t> I</a:t>
                </a:r>
              </a:p>
            </p:txBody>
          </p:sp>
          <p:sp>
            <p:nvSpPr>
              <p:cNvPr id="15" name="TextBox 14"/>
              <p:cNvSpPr txBox="1"/>
              <p:nvPr/>
            </p:nvSpPr>
            <p:spPr>
              <a:xfrm>
                <a:off x="6182693" y="1399248"/>
                <a:ext cx="760677" cy="307519"/>
              </a:xfrm>
              <a:prstGeom prst="rect">
                <a:avLst/>
              </a:prstGeom>
              <a:noFill/>
            </p:spPr>
            <p:txBody>
              <a:bodyPr wrap="none" rtlCol="0">
                <a:spAutoFit/>
              </a:bodyPr>
              <a:lstStyle/>
              <a:p>
                <a:r>
                  <a:rPr lang="en-US" sz="1100" b="1" dirty="0" err="1">
                    <a:latin typeface="Helvetica"/>
                    <a:cs typeface="Helvetica"/>
                  </a:rPr>
                  <a:t>Exon</a:t>
                </a:r>
                <a:r>
                  <a:rPr lang="en-US" sz="1100" b="1" dirty="0">
                    <a:latin typeface="Helvetica"/>
                    <a:cs typeface="Helvetica"/>
                  </a:rPr>
                  <a:t> II</a:t>
                </a:r>
              </a:p>
            </p:txBody>
          </p:sp>
          <p:sp>
            <p:nvSpPr>
              <p:cNvPr id="16" name="TextBox 15"/>
              <p:cNvSpPr txBox="1"/>
              <p:nvPr/>
            </p:nvSpPr>
            <p:spPr>
              <a:xfrm>
                <a:off x="4135106" y="1399248"/>
                <a:ext cx="778895" cy="307519"/>
              </a:xfrm>
              <a:prstGeom prst="rect">
                <a:avLst/>
              </a:prstGeom>
              <a:noFill/>
            </p:spPr>
            <p:txBody>
              <a:bodyPr wrap="none" rtlCol="0">
                <a:spAutoFit/>
              </a:bodyPr>
              <a:lstStyle/>
              <a:p>
                <a:r>
                  <a:rPr lang="en-US" sz="1100" b="1" dirty="0" err="1">
                    <a:latin typeface="Helvetica"/>
                    <a:cs typeface="Helvetica"/>
                  </a:rPr>
                  <a:t>Intron</a:t>
                </a:r>
                <a:r>
                  <a:rPr lang="en-US" sz="1100" b="1" dirty="0">
                    <a:latin typeface="Helvetica"/>
                    <a:cs typeface="Helvetica"/>
                  </a:rPr>
                  <a:t> I</a:t>
                </a:r>
              </a:p>
            </p:txBody>
          </p:sp>
          <p:sp>
            <p:nvSpPr>
              <p:cNvPr id="17" name="TextBox 16"/>
              <p:cNvSpPr txBox="1"/>
              <p:nvPr/>
            </p:nvSpPr>
            <p:spPr>
              <a:xfrm>
                <a:off x="7349239" y="1399248"/>
                <a:ext cx="1009485" cy="307519"/>
              </a:xfrm>
              <a:prstGeom prst="rect">
                <a:avLst/>
              </a:prstGeom>
              <a:noFill/>
            </p:spPr>
            <p:txBody>
              <a:bodyPr wrap="none" rtlCol="0">
                <a:spAutoFit/>
              </a:bodyPr>
              <a:lstStyle/>
              <a:p>
                <a:r>
                  <a:rPr lang="en-US" sz="1100" b="1" dirty="0" err="1">
                    <a:latin typeface="Helvetica"/>
                    <a:cs typeface="Helvetica"/>
                  </a:rPr>
                  <a:t>Intergenic</a:t>
                </a:r>
                <a:endParaRPr lang="en-US" sz="1100" b="1" dirty="0">
                  <a:latin typeface="Helvetica"/>
                  <a:cs typeface="Helvetica"/>
                </a:endParaRPr>
              </a:p>
            </p:txBody>
          </p:sp>
          <p:sp>
            <p:nvSpPr>
              <p:cNvPr id="18" name="5-Point Star 17"/>
              <p:cNvSpPr/>
              <p:nvPr/>
            </p:nvSpPr>
            <p:spPr>
              <a:xfrm>
                <a:off x="2207428" y="1863443"/>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9" name="5-Point Star 18"/>
              <p:cNvSpPr/>
              <p:nvPr/>
            </p:nvSpPr>
            <p:spPr>
              <a:xfrm>
                <a:off x="3964690" y="1863443"/>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20" name="5-Point Star 19"/>
              <p:cNvSpPr/>
              <p:nvPr/>
            </p:nvSpPr>
            <p:spPr>
              <a:xfrm>
                <a:off x="4792730" y="1863443"/>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21" name="5-Point Star 20"/>
              <p:cNvSpPr/>
              <p:nvPr/>
            </p:nvSpPr>
            <p:spPr>
              <a:xfrm>
                <a:off x="6262942" y="1851219"/>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22" name="5-Point Star 21"/>
              <p:cNvSpPr/>
              <p:nvPr/>
            </p:nvSpPr>
            <p:spPr>
              <a:xfrm>
                <a:off x="7891530" y="1851219"/>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23" name="Straight Connector 22"/>
              <p:cNvCxnSpPr/>
              <p:nvPr/>
            </p:nvCxnSpPr>
            <p:spPr>
              <a:xfrm>
                <a:off x="1554426" y="2229853"/>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1706826" y="2382253"/>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a:off x="1859226" y="2534653"/>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a:off x="2400468" y="2228265"/>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a:off x="2552868" y="2380665"/>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8" name="Straight Connector 27"/>
              <p:cNvCxnSpPr/>
              <p:nvPr/>
            </p:nvCxnSpPr>
            <p:spPr>
              <a:xfrm>
                <a:off x="2705268" y="2533065"/>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a:off x="2857668" y="2685465"/>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a:off x="3204489" y="2226677"/>
                <a:ext cx="693642" cy="1588"/>
              </a:xfrm>
              <a:prstGeom prst="line">
                <a:avLst/>
              </a:prstGeom>
            </p:spPr>
            <p:style>
              <a:lnRef idx="2">
                <a:schemeClr val="accent2"/>
              </a:lnRef>
              <a:fillRef idx="0">
                <a:schemeClr val="accent2"/>
              </a:fillRef>
              <a:effectRef idx="1">
                <a:schemeClr val="accent2"/>
              </a:effectRef>
              <a:fontRef idx="minor">
                <a:schemeClr val="tx1"/>
              </a:fontRef>
            </p:style>
          </p:cxnSp>
          <p:sp>
            <p:nvSpPr>
              <p:cNvPr id="31" name="5-Point Star 30"/>
              <p:cNvSpPr/>
              <p:nvPr/>
            </p:nvSpPr>
            <p:spPr>
              <a:xfrm>
                <a:off x="2207428" y="2282557"/>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2" name="5-Point Star 31"/>
              <p:cNvSpPr/>
              <p:nvPr/>
            </p:nvSpPr>
            <p:spPr>
              <a:xfrm>
                <a:off x="2207428" y="2439721"/>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33" name="Straight Connector 32"/>
              <p:cNvCxnSpPr/>
              <p:nvPr/>
            </p:nvCxnSpPr>
            <p:spPr>
              <a:xfrm>
                <a:off x="5603186" y="2225089"/>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Straight Connector 33"/>
              <p:cNvCxnSpPr/>
              <p:nvPr/>
            </p:nvCxnSpPr>
            <p:spPr>
              <a:xfrm>
                <a:off x="5755586" y="2377489"/>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5" name="Straight Connector 34"/>
              <p:cNvCxnSpPr/>
              <p:nvPr/>
            </p:nvCxnSpPr>
            <p:spPr>
              <a:xfrm>
                <a:off x="5907986" y="2529889"/>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Connector 35"/>
              <p:cNvCxnSpPr/>
              <p:nvPr/>
            </p:nvCxnSpPr>
            <p:spPr>
              <a:xfrm>
                <a:off x="6060386" y="2682289"/>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7" name="Straight Connector 36"/>
              <p:cNvCxnSpPr/>
              <p:nvPr/>
            </p:nvCxnSpPr>
            <p:spPr>
              <a:xfrm>
                <a:off x="6212786" y="2834689"/>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Straight Connector 37"/>
              <p:cNvCxnSpPr/>
              <p:nvPr/>
            </p:nvCxnSpPr>
            <p:spPr>
              <a:xfrm>
                <a:off x="6449228" y="2223501"/>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a:off x="6601628" y="2375901"/>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Straight Connector 39"/>
              <p:cNvCxnSpPr/>
              <p:nvPr/>
            </p:nvCxnSpPr>
            <p:spPr>
              <a:xfrm>
                <a:off x="7253249" y="2221913"/>
                <a:ext cx="693642" cy="1588"/>
              </a:xfrm>
              <a:prstGeom prst="line">
                <a:avLst/>
              </a:prstGeom>
            </p:spPr>
            <p:style>
              <a:lnRef idx="2">
                <a:schemeClr val="accent2"/>
              </a:lnRef>
              <a:fillRef idx="0">
                <a:schemeClr val="accent2"/>
              </a:fillRef>
              <a:effectRef idx="1">
                <a:schemeClr val="accent2"/>
              </a:effectRef>
              <a:fontRef idx="minor">
                <a:schemeClr val="tx1"/>
              </a:fontRef>
            </p:style>
          </p:cxnSp>
          <p:sp>
            <p:nvSpPr>
              <p:cNvPr id="41" name="5-Point Star 40"/>
              <p:cNvSpPr/>
              <p:nvPr/>
            </p:nvSpPr>
            <p:spPr>
              <a:xfrm>
                <a:off x="6256188" y="2277793"/>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42" name="5-Point Star 41"/>
              <p:cNvSpPr/>
              <p:nvPr/>
            </p:nvSpPr>
            <p:spPr>
              <a:xfrm>
                <a:off x="6256188" y="2592121"/>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43" name="Straight Connector 42"/>
              <p:cNvCxnSpPr/>
              <p:nvPr/>
            </p:nvCxnSpPr>
            <p:spPr>
              <a:xfrm>
                <a:off x="7349239" y="2374313"/>
                <a:ext cx="693642" cy="1588"/>
              </a:xfrm>
              <a:prstGeom prst="line">
                <a:avLst/>
              </a:prstGeom>
            </p:spPr>
            <p:style>
              <a:lnRef idx="2">
                <a:schemeClr val="accent2"/>
              </a:lnRef>
              <a:fillRef idx="0">
                <a:schemeClr val="accent2"/>
              </a:fillRef>
              <a:effectRef idx="1">
                <a:schemeClr val="accent2"/>
              </a:effectRef>
              <a:fontRef idx="minor">
                <a:schemeClr val="tx1"/>
              </a:fontRef>
            </p:style>
          </p:cxnSp>
          <p:sp>
            <p:nvSpPr>
              <p:cNvPr id="44" name="5-Point Star 43"/>
              <p:cNvSpPr/>
              <p:nvPr/>
            </p:nvSpPr>
            <p:spPr>
              <a:xfrm>
                <a:off x="6256188" y="2433369"/>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45" name="5-Point Star 44"/>
              <p:cNvSpPr/>
              <p:nvPr/>
            </p:nvSpPr>
            <p:spPr>
              <a:xfrm>
                <a:off x="6256188" y="2736581"/>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46" name="TextBox 45"/>
              <p:cNvSpPr txBox="1"/>
              <p:nvPr/>
            </p:nvSpPr>
            <p:spPr>
              <a:xfrm>
                <a:off x="4329527" y="3163876"/>
                <a:ext cx="1106460" cy="307519"/>
              </a:xfrm>
              <a:prstGeom prst="rect">
                <a:avLst/>
              </a:prstGeom>
              <a:noFill/>
            </p:spPr>
            <p:txBody>
              <a:bodyPr wrap="none" rtlCol="0">
                <a:spAutoFit/>
              </a:bodyPr>
              <a:lstStyle/>
              <a:p>
                <a:r>
                  <a:rPr lang="en-US" sz="1100" b="1" dirty="0">
                    <a:latin typeface="Helvetica"/>
                    <a:cs typeface="Helvetica"/>
                  </a:rPr>
                  <a:t>Variant site</a:t>
                </a:r>
              </a:p>
            </p:txBody>
          </p:sp>
          <p:cxnSp>
            <p:nvCxnSpPr>
              <p:cNvPr id="47" name="Straight Connector 46"/>
              <p:cNvCxnSpPr/>
              <p:nvPr/>
            </p:nvCxnSpPr>
            <p:spPr>
              <a:xfrm>
                <a:off x="3367568" y="2372725"/>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p:nvPr/>
            </p:nvCxnSpPr>
            <p:spPr>
              <a:xfrm>
                <a:off x="3519968" y="2525125"/>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a:off x="3982706" y="2225089"/>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p:cNvCxnSpPr/>
              <p:nvPr/>
            </p:nvCxnSpPr>
            <p:spPr>
              <a:xfrm>
                <a:off x="4135106" y="2377489"/>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a:off x="4287506" y="2529889"/>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a:off x="4439906" y="2682289"/>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53" name="Straight Connector 52"/>
              <p:cNvCxnSpPr/>
              <p:nvPr/>
            </p:nvCxnSpPr>
            <p:spPr>
              <a:xfrm>
                <a:off x="4792730" y="2220325"/>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4945130" y="2372725"/>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a:off x="7501639" y="2526713"/>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7654039" y="2679113"/>
                <a:ext cx="693642" cy="1588"/>
              </a:xfrm>
              <a:prstGeom prst="line">
                <a:avLst/>
              </a:prstGeom>
            </p:spPr>
            <p:style>
              <a:lnRef idx="2">
                <a:schemeClr val="accent2"/>
              </a:lnRef>
              <a:fillRef idx="0">
                <a:schemeClr val="accent2"/>
              </a:fillRef>
              <a:effectRef idx="1">
                <a:schemeClr val="accent2"/>
              </a:effectRef>
              <a:fontRef idx="minor">
                <a:schemeClr val="tx1"/>
              </a:fontRef>
            </p:style>
          </p:cxnSp>
          <p:sp>
            <p:nvSpPr>
              <p:cNvPr id="57" name="5-Point Star 56"/>
              <p:cNvSpPr/>
              <p:nvPr/>
            </p:nvSpPr>
            <p:spPr>
              <a:xfrm>
                <a:off x="4792730" y="2123805"/>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58" name="5-Point Star 57"/>
              <p:cNvSpPr/>
              <p:nvPr/>
            </p:nvSpPr>
            <p:spPr>
              <a:xfrm>
                <a:off x="4788108" y="2428605"/>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59" name="5-Point Star 58"/>
              <p:cNvSpPr/>
              <p:nvPr/>
            </p:nvSpPr>
            <p:spPr>
              <a:xfrm>
                <a:off x="4792730" y="2592121"/>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60" name="5-Point Star 59"/>
              <p:cNvSpPr/>
              <p:nvPr/>
            </p:nvSpPr>
            <p:spPr>
              <a:xfrm>
                <a:off x="7891530" y="2419879"/>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61" name="Straight Connector 60"/>
              <p:cNvCxnSpPr/>
              <p:nvPr/>
            </p:nvCxnSpPr>
            <p:spPr>
              <a:xfrm>
                <a:off x="1092560" y="2537829"/>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62" name="Straight Connector 61"/>
              <p:cNvCxnSpPr/>
              <p:nvPr/>
            </p:nvCxnSpPr>
            <p:spPr>
              <a:xfrm>
                <a:off x="957502" y="2373519"/>
                <a:ext cx="693642" cy="1588"/>
              </a:xfrm>
              <a:prstGeom prst="line">
                <a:avLst/>
              </a:prstGeom>
            </p:spPr>
            <p:style>
              <a:lnRef idx="2">
                <a:schemeClr val="accent2"/>
              </a:lnRef>
              <a:fillRef idx="0">
                <a:schemeClr val="accent2"/>
              </a:fillRef>
              <a:effectRef idx="1">
                <a:schemeClr val="accent2"/>
              </a:effectRef>
              <a:fontRef idx="minor">
                <a:schemeClr val="tx1"/>
              </a:fontRef>
            </p:style>
          </p:cxnSp>
          <p:sp>
            <p:nvSpPr>
              <p:cNvPr id="63" name="5-Point Star 62"/>
              <p:cNvSpPr/>
              <p:nvPr/>
            </p:nvSpPr>
            <p:spPr>
              <a:xfrm>
                <a:off x="3964690" y="2128569"/>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64" name="5-Point Star 63"/>
              <p:cNvSpPr/>
              <p:nvPr/>
            </p:nvSpPr>
            <p:spPr>
              <a:xfrm>
                <a:off x="3964690" y="2419879"/>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65" name="Straight Connector 64"/>
              <p:cNvCxnSpPr/>
              <p:nvPr/>
            </p:nvCxnSpPr>
            <p:spPr>
              <a:xfrm>
                <a:off x="1244960" y="2690229"/>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a:off x="1397360" y="2842629"/>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67" name="Straight Connector 66"/>
              <p:cNvCxnSpPr/>
              <p:nvPr/>
            </p:nvCxnSpPr>
            <p:spPr>
              <a:xfrm>
                <a:off x="2011626" y="2687053"/>
                <a:ext cx="693642" cy="1588"/>
              </a:xfrm>
              <a:prstGeom prst="line">
                <a:avLst/>
              </a:prstGeom>
            </p:spPr>
            <p:style>
              <a:lnRef idx="2">
                <a:schemeClr val="accent2"/>
              </a:lnRef>
              <a:fillRef idx="0">
                <a:schemeClr val="accent2"/>
              </a:fillRef>
              <a:effectRef idx="1">
                <a:schemeClr val="accent2"/>
              </a:effectRef>
              <a:fontRef idx="minor">
                <a:schemeClr val="tx1"/>
              </a:fontRef>
            </p:style>
          </p:cxnSp>
          <p:sp>
            <p:nvSpPr>
              <p:cNvPr id="68" name="5-Point Star 67"/>
              <p:cNvSpPr/>
              <p:nvPr/>
            </p:nvSpPr>
            <p:spPr>
              <a:xfrm>
                <a:off x="2207428" y="2733405"/>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69" name="Straight Connector 68"/>
              <p:cNvCxnSpPr/>
              <p:nvPr/>
            </p:nvCxnSpPr>
            <p:spPr>
              <a:xfrm>
                <a:off x="3672368" y="2677525"/>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70" name="Straight Connector 69"/>
              <p:cNvCxnSpPr/>
              <p:nvPr/>
            </p:nvCxnSpPr>
            <p:spPr>
              <a:xfrm>
                <a:off x="3824768" y="2829925"/>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Straight Connector 70"/>
              <p:cNvCxnSpPr/>
              <p:nvPr/>
            </p:nvCxnSpPr>
            <p:spPr>
              <a:xfrm>
                <a:off x="3977168" y="2982325"/>
                <a:ext cx="693642" cy="1588"/>
              </a:xfrm>
              <a:prstGeom prst="line">
                <a:avLst/>
              </a:prstGeom>
            </p:spPr>
            <p:style>
              <a:lnRef idx="2">
                <a:schemeClr val="accent2"/>
              </a:lnRef>
              <a:fillRef idx="0">
                <a:schemeClr val="accent2"/>
              </a:fillRef>
              <a:effectRef idx="1">
                <a:schemeClr val="accent2"/>
              </a:effectRef>
              <a:fontRef idx="minor">
                <a:schemeClr val="tx1"/>
              </a:fontRef>
            </p:style>
          </p:cxnSp>
          <p:sp>
            <p:nvSpPr>
              <p:cNvPr id="72" name="5-Point Star 71"/>
              <p:cNvSpPr/>
              <p:nvPr/>
            </p:nvSpPr>
            <p:spPr>
              <a:xfrm>
                <a:off x="3964690" y="2581005"/>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73" name="Straight Connector 72"/>
              <p:cNvCxnSpPr/>
              <p:nvPr/>
            </p:nvCxnSpPr>
            <p:spPr>
              <a:xfrm>
                <a:off x="4592306" y="2834689"/>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a:off x="4744706" y="2987089"/>
                <a:ext cx="693642" cy="1588"/>
              </a:xfrm>
              <a:prstGeom prst="line">
                <a:avLst/>
              </a:prstGeom>
            </p:spPr>
            <p:style>
              <a:lnRef idx="2">
                <a:schemeClr val="accent2"/>
              </a:lnRef>
              <a:fillRef idx="0">
                <a:schemeClr val="accent2"/>
              </a:fillRef>
              <a:effectRef idx="1">
                <a:schemeClr val="accent2"/>
              </a:effectRef>
              <a:fontRef idx="minor">
                <a:schemeClr val="tx1"/>
              </a:fontRef>
            </p:style>
          </p:cxnSp>
          <p:sp>
            <p:nvSpPr>
              <p:cNvPr id="75" name="5-Point Star 74"/>
              <p:cNvSpPr/>
              <p:nvPr/>
            </p:nvSpPr>
            <p:spPr>
              <a:xfrm>
                <a:off x="4792730" y="2734993"/>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76" name="5-Point Star 75"/>
              <p:cNvSpPr/>
              <p:nvPr/>
            </p:nvSpPr>
            <p:spPr>
              <a:xfrm>
                <a:off x="4792730" y="2892157"/>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77" name="Straight Connector 76"/>
              <p:cNvCxnSpPr/>
              <p:nvPr/>
            </p:nvCxnSpPr>
            <p:spPr>
              <a:xfrm>
                <a:off x="5097530" y="2525125"/>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78" name="Straight Connector 77"/>
              <p:cNvCxnSpPr/>
              <p:nvPr/>
            </p:nvCxnSpPr>
            <p:spPr>
              <a:xfrm>
                <a:off x="5249930" y="2677525"/>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a:off x="5402330" y="2829925"/>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a:off x="5554730" y="2982325"/>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81" name="Straight Connector 80"/>
              <p:cNvCxnSpPr/>
              <p:nvPr/>
            </p:nvCxnSpPr>
            <p:spPr>
              <a:xfrm>
                <a:off x="6754028" y="2528301"/>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82" name="Straight Connector 81"/>
              <p:cNvCxnSpPr/>
              <p:nvPr/>
            </p:nvCxnSpPr>
            <p:spPr>
              <a:xfrm>
                <a:off x="6906428" y="2680701"/>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83" name="Straight Connector 82"/>
              <p:cNvCxnSpPr/>
              <p:nvPr/>
            </p:nvCxnSpPr>
            <p:spPr>
              <a:xfrm>
                <a:off x="7058828" y="2833101"/>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84" name="Straight Connector 83"/>
              <p:cNvCxnSpPr/>
              <p:nvPr/>
            </p:nvCxnSpPr>
            <p:spPr>
              <a:xfrm>
                <a:off x="7211228" y="2985501"/>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85" name="Straight Connector 84"/>
              <p:cNvCxnSpPr/>
              <p:nvPr/>
            </p:nvCxnSpPr>
            <p:spPr>
              <a:xfrm>
                <a:off x="7363628" y="3137901"/>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86" name="Straight Connector 85"/>
              <p:cNvCxnSpPr/>
              <p:nvPr/>
            </p:nvCxnSpPr>
            <p:spPr>
              <a:xfrm>
                <a:off x="7806439" y="2831513"/>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87" name="Straight Connector 86"/>
              <p:cNvCxnSpPr/>
              <p:nvPr/>
            </p:nvCxnSpPr>
            <p:spPr>
              <a:xfrm>
                <a:off x="7958839" y="2983913"/>
                <a:ext cx="693642" cy="1588"/>
              </a:xfrm>
              <a:prstGeom prst="line">
                <a:avLst/>
              </a:prstGeom>
            </p:spPr>
            <p:style>
              <a:lnRef idx="2">
                <a:schemeClr val="accent2"/>
              </a:lnRef>
              <a:fillRef idx="0">
                <a:schemeClr val="accent2"/>
              </a:fillRef>
              <a:effectRef idx="1">
                <a:schemeClr val="accent2"/>
              </a:effectRef>
              <a:fontRef idx="minor">
                <a:schemeClr val="tx1"/>
              </a:fontRef>
            </p:style>
          </p:cxnSp>
          <p:sp>
            <p:nvSpPr>
              <p:cNvPr id="88" name="5-Point Star 87"/>
              <p:cNvSpPr/>
              <p:nvPr/>
            </p:nvSpPr>
            <p:spPr>
              <a:xfrm>
                <a:off x="7891530" y="2584181"/>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89" name="Straight Connector 88"/>
              <p:cNvCxnSpPr/>
              <p:nvPr/>
            </p:nvCxnSpPr>
            <p:spPr>
              <a:xfrm>
                <a:off x="1549760" y="2995029"/>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90" name="Straight Connector 89"/>
              <p:cNvCxnSpPr/>
              <p:nvPr/>
            </p:nvCxnSpPr>
            <p:spPr>
              <a:xfrm>
                <a:off x="3010068" y="2837865"/>
                <a:ext cx="693642" cy="1588"/>
              </a:xfrm>
              <a:prstGeom prst="line">
                <a:avLst/>
              </a:prstGeom>
            </p:spPr>
            <p:style>
              <a:lnRef idx="2">
                <a:schemeClr val="accent2"/>
              </a:lnRef>
              <a:fillRef idx="0">
                <a:schemeClr val="accent2"/>
              </a:fillRef>
              <a:effectRef idx="1">
                <a:schemeClr val="accent2"/>
              </a:effectRef>
              <a:fontRef idx="minor">
                <a:schemeClr val="tx1"/>
              </a:fontRef>
            </p:style>
          </p:cxnSp>
        </p:grpSp>
      </p:grpSp>
      <p:grpSp>
        <p:nvGrpSpPr>
          <p:cNvPr id="165" name="Group 164"/>
          <p:cNvGrpSpPr/>
          <p:nvPr/>
        </p:nvGrpSpPr>
        <p:grpSpPr>
          <a:xfrm>
            <a:off x="2134367" y="3404509"/>
            <a:ext cx="6423030" cy="1128290"/>
            <a:chOff x="731485" y="3930305"/>
            <a:chExt cx="7550150" cy="1326283"/>
          </a:xfrm>
        </p:grpSpPr>
        <p:sp>
          <p:nvSpPr>
            <p:cNvPr id="91" name="Rectangle 90"/>
            <p:cNvSpPr/>
            <p:nvPr/>
          </p:nvSpPr>
          <p:spPr>
            <a:xfrm>
              <a:off x="1718469" y="3930305"/>
              <a:ext cx="1805733" cy="257950"/>
            </a:xfrm>
            <a:prstGeom prst="rect">
              <a:avLst/>
            </a:prstGeom>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92" name="Rectangle 91"/>
            <p:cNvSpPr/>
            <p:nvPr/>
          </p:nvSpPr>
          <p:spPr>
            <a:xfrm>
              <a:off x="5627582" y="3930305"/>
              <a:ext cx="1805733" cy="257950"/>
            </a:xfrm>
            <a:prstGeom prst="rect">
              <a:avLst/>
            </a:prstGeom>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93" name="Rectangle 92"/>
            <p:cNvSpPr/>
            <p:nvPr/>
          </p:nvSpPr>
          <p:spPr>
            <a:xfrm>
              <a:off x="3524202" y="4013560"/>
              <a:ext cx="2103380" cy="91440"/>
            </a:xfrm>
            <a:prstGeom prst="rect">
              <a:avLst/>
            </a:prstGeom>
            <a:gradFill flip="none" rotWithShape="1">
              <a:gsLst>
                <a:gs pos="0">
                  <a:schemeClr val="accent1">
                    <a:tint val="100000"/>
                    <a:shade val="100000"/>
                    <a:satMod val="130000"/>
                    <a:alpha val="25000"/>
                  </a:schemeClr>
                </a:gs>
                <a:gs pos="100000">
                  <a:schemeClr val="accent1">
                    <a:tint val="50000"/>
                    <a:shade val="100000"/>
                    <a:satMod val="350000"/>
                    <a:alpha val="25000"/>
                  </a:schemeClr>
                </a:gs>
              </a:gsLst>
              <a:lin ang="16200000" scaled="0"/>
              <a:tileRect/>
            </a:grad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94" name="Straight Connector 93"/>
            <p:cNvCxnSpPr/>
            <p:nvPr/>
          </p:nvCxnSpPr>
          <p:spPr>
            <a:xfrm rot="10800000">
              <a:off x="731485" y="4065900"/>
              <a:ext cx="986986" cy="1588"/>
            </a:xfrm>
            <a:prstGeom prst="line">
              <a:avLst/>
            </a:prstGeom>
            <a:ln w="25400" cap="flat" cmpd="sng" algn="ctr">
              <a:solidFill>
                <a:schemeClr val="accent1"/>
              </a:solidFill>
              <a:prstDash val="dash"/>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7433315" y="4058486"/>
              <a:ext cx="848320" cy="1588"/>
            </a:xfrm>
            <a:prstGeom prst="line">
              <a:avLst/>
            </a:prstGeom>
            <a:ln w="25400" cap="flat" cmpd="sng" algn="ctr">
              <a:solidFill>
                <a:schemeClr val="accent1"/>
              </a:solidFill>
              <a:prstDash val="dash"/>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96" name="5-Point Star 95"/>
            <p:cNvSpPr/>
            <p:nvPr/>
          </p:nvSpPr>
          <p:spPr>
            <a:xfrm>
              <a:off x="2219073" y="3974190"/>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97" name="5-Point Star 96"/>
            <p:cNvSpPr/>
            <p:nvPr/>
          </p:nvSpPr>
          <p:spPr>
            <a:xfrm>
              <a:off x="3976335" y="3974190"/>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98" name="5-Point Star 97"/>
            <p:cNvSpPr/>
            <p:nvPr/>
          </p:nvSpPr>
          <p:spPr>
            <a:xfrm>
              <a:off x="4804375" y="3974190"/>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99" name="5-Point Star 98"/>
            <p:cNvSpPr/>
            <p:nvPr/>
          </p:nvSpPr>
          <p:spPr>
            <a:xfrm>
              <a:off x="6274587" y="3961966"/>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00" name="5-Point Star 99"/>
            <p:cNvSpPr/>
            <p:nvPr/>
          </p:nvSpPr>
          <p:spPr>
            <a:xfrm>
              <a:off x="7903175" y="3961966"/>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101" name="Straight Connector 100"/>
            <p:cNvCxnSpPr/>
            <p:nvPr/>
          </p:nvCxnSpPr>
          <p:spPr>
            <a:xfrm>
              <a:off x="1566071" y="4340600"/>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02" name="Straight Connector 101"/>
            <p:cNvCxnSpPr/>
            <p:nvPr/>
          </p:nvCxnSpPr>
          <p:spPr>
            <a:xfrm>
              <a:off x="1718471" y="4493000"/>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03" name="Straight Connector 102"/>
            <p:cNvCxnSpPr/>
            <p:nvPr/>
          </p:nvCxnSpPr>
          <p:spPr>
            <a:xfrm>
              <a:off x="1870871" y="4645400"/>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04" name="Straight Connector 103"/>
            <p:cNvCxnSpPr/>
            <p:nvPr/>
          </p:nvCxnSpPr>
          <p:spPr>
            <a:xfrm>
              <a:off x="2023271" y="4797800"/>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05" name="Straight Connector 104"/>
            <p:cNvCxnSpPr/>
            <p:nvPr/>
          </p:nvCxnSpPr>
          <p:spPr>
            <a:xfrm>
              <a:off x="2175671" y="4950200"/>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06" name="Straight Connector 105"/>
            <p:cNvCxnSpPr/>
            <p:nvPr/>
          </p:nvCxnSpPr>
          <p:spPr>
            <a:xfrm>
              <a:off x="2412113" y="4339012"/>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07" name="Straight Connector 106"/>
            <p:cNvCxnSpPr/>
            <p:nvPr/>
          </p:nvCxnSpPr>
          <p:spPr>
            <a:xfrm>
              <a:off x="2564513" y="4491412"/>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08" name="Straight Connector 107"/>
            <p:cNvCxnSpPr/>
            <p:nvPr/>
          </p:nvCxnSpPr>
          <p:spPr>
            <a:xfrm>
              <a:off x="2716913" y="4643812"/>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09" name="Straight Connector 108"/>
            <p:cNvCxnSpPr/>
            <p:nvPr/>
          </p:nvCxnSpPr>
          <p:spPr>
            <a:xfrm>
              <a:off x="2869313" y="4796212"/>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10" name="Straight Connector 109"/>
            <p:cNvCxnSpPr/>
            <p:nvPr/>
          </p:nvCxnSpPr>
          <p:spPr>
            <a:xfrm>
              <a:off x="3216134" y="4337424"/>
              <a:ext cx="693642" cy="1588"/>
            </a:xfrm>
            <a:prstGeom prst="line">
              <a:avLst/>
            </a:prstGeom>
          </p:spPr>
          <p:style>
            <a:lnRef idx="2">
              <a:schemeClr val="accent2"/>
            </a:lnRef>
            <a:fillRef idx="0">
              <a:schemeClr val="accent2"/>
            </a:fillRef>
            <a:effectRef idx="1">
              <a:schemeClr val="accent2"/>
            </a:effectRef>
            <a:fontRef idx="minor">
              <a:schemeClr val="tx1"/>
            </a:fontRef>
          </p:style>
        </p:cxnSp>
        <p:sp>
          <p:nvSpPr>
            <p:cNvPr id="111" name="5-Point Star 110"/>
            <p:cNvSpPr/>
            <p:nvPr/>
          </p:nvSpPr>
          <p:spPr>
            <a:xfrm>
              <a:off x="2219073" y="4393304"/>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12" name="5-Point Star 111"/>
            <p:cNvSpPr/>
            <p:nvPr/>
          </p:nvSpPr>
          <p:spPr>
            <a:xfrm>
              <a:off x="2219073" y="4550468"/>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13" name="5-Point Star 112"/>
            <p:cNvSpPr/>
            <p:nvPr/>
          </p:nvSpPr>
          <p:spPr>
            <a:xfrm>
              <a:off x="2219073" y="4855268"/>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114" name="Straight Connector 113"/>
            <p:cNvCxnSpPr/>
            <p:nvPr/>
          </p:nvCxnSpPr>
          <p:spPr>
            <a:xfrm>
              <a:off x="2256951" y="5102600"/>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15" name="Straight Connector 114"/>
            <p:cNvCxnSpPr/>
            <p:nvPr/>
          </p:nvCxnSpPr>
          <p:spPr>
            <a:xfrm>
              <a:off x="2349772" y="5255000"/>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16" name="Straight Connector 115"/>
            <p:cNvCxnSpPr/>
            <p:nvPr/>
          </p:nvCxnSpPr>
          <p:spPr>
            <a:xfrm>
              <a:off x="3021713" y="4948612"/>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17" name="Straight Connector 116"/>
            <p:cNvCxnSpPr/>
            <p:nvPr/>
          </p:nvCxnSpPr>
          <p:spPr>
            <a:xfrm>
              <a:off x="3102993" y="5101012"/>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18" name="Straight Connector 117"/>
            <p:cNvCxnSpPr/>
            <p:nvPr/>
          </p:nvCxnSpPr>
          <p:spPr>
            <a:xfrm>
              <a:off x="5614831" y="4335836"/>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19" name="Straight Connector 118"/>
            <p:cNvCxnSpPr/>
            <p:nvPr/>
          </p:nvCxnSpPr>
          <p:spPr>
            <a:xfrm>
              <a:off x="5767231" y="4488236"/>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20" name="Straight Connector 119"/>
            <p:cNvCxnSpPr/>
            <p:nvPr/>
          </p:nvCxnSpPr>
          <p:spPr>
            <a:xfrm>
              <a:off x="5919631" y="4640636"/>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21" name="Straight Connector 120"/>
            <p:cNvCxnSpPr/>
            <p:nvPr/>
          </p:nvCxnSpPr>
          <p:spPr>
            <a:xfrm>
              <a:off x="6072031" y="4793036"/>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22" name="Straight Connector 121"/>
            <p:cNvCxnSpPr/>
            <p:nvPr/>
          </p:nvCxnSpPr>
          <p:spPr>
            <a:xfrm>
              <a:off x="6224431" y="4945436"/>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23" name="Straight Connector 122"/>
            <p:cNvCxnSpPr/>
            <p:nvPr/>
          </p:nvCxnSpPr>
          <p:spPr>
            <a:xfrm>
              <a:off x="6460873" y="4334248"/>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24" name="Straight Connector 123"/>
            <p:cNvCxnSpPr/>
            <p:nvPr/>
          </p:nvCxnSpPr>
          <p:spPr>
            <a:xfrm>
              <a:off x="6613273" y="4486648"/>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25" name="Straight Connector 124"/>
            <p:cNvCxnSpPr/>
            <p:nvPr/>
          </p:nvCxnSpPr>
          <p:spPr>
            <a:xfrm>
              <a:off x="6765673" y="4639048"/>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26" name="Straight Connector 125"/>
            <p:cNvCxnSpPr/>
            <p:nvPr/>
          </p:nvCxnSpPr>
          <p:spPr>
            <a:xfrm>
              <a:off x="6918073" y="4791448"/>
              <a:ext cx="69364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27" name="Straight Connector 126"/>
            <p:cNvCxnSpPr/>
            <p:nvPr/>
          </p:nvCxnSpPr>
          <p:spPr>
            <a:xfrm>
              <a:off x="7264894" y="4332660"/>
              <a:ext cx="693642" cy="1588"/>
            </a:xfrm>
            <a:prstGeom prst="line">
              <a:avLst/>
            </a:prstGeom>
          </p:spPr>
          <p:style>
            <a:lnRef idx="2">
              <a:schemeClr val="accent2"/>
            </a:lnRef>
            <a:fillRef idx="0">
              <a:schemeClr val="accent2"/>
            </a:fillRef>
            <a:effectRef idx="1">
              <a:schemeClr val="accent2"/>
            </a:effectRef>
            <a:fontRef idx="minor">
              <a:schemeClr val="tx1"/>
            </a:fontRef>
          </p:style>
        </p:cxnSp>
        <p:sp>
          <p:nvSpPr>
            <p:cNvPr id="128" name="5-Point Star 127"/>
            <p:cNvSpPr/>
            <p:nvPr/>
          </p:nvSpPr>
          <p:spPr>
            <a:xfrm>
              <a:off x="6267833" y="4388540"/>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29" name="5-Point Star 128"/>
            <p:cNvSpPr/>
            <p:nvPr/>
          </p:nvSpPr>
          <p:spPr>
            <a:xfrm>
              <a:off x="6267833" y="4702868"/>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130" name="Straight Connector 129"/>
            <p:cNvCxnSpPr/>
            <p:nvPr/>
          </p:nvCxnSpPr>
          <p:spPr>
            <a:xfrm>
              <a:off x="7360884" y="4485060"/>
              <a:ext cx="693642" cy="1588"/>
            </a:xfrm>
            <a:prstGeom prst="line">
              <a:avLst/>
            </a:prstGeom>
          </p:spPr>
          <p:style>
            <a:lnRef idx="2">
              <a:schemeClr val="accent2"/>
            </a:lnRef>
            <a:fillRef idx="0">
              <a:schemeClr val="accent2"/>
            </a:fillRef>
            <a:effectRef idx="1">
              <a:schemeClr val="accent2"/>
            </a:effectRef>
            <a:fontRef idx="minor">
              <a:schemeClr val="tx1"/>
            </a:fontRef>
          </p:style>
        </p:cxnSp>
        <p:sp>
          <p:nvSpPr>
            <p:cNvPr id="131" name="5-Point Star 130"/>
            <p:cNvSpPr/>
            <p:nvPr/>
          </p:nvSpPr>
          <p:spPr>
            <a:xfrm>
              <a:off x="6267833" y="4544116"/>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32" name="5-Point Star 131"/>
            <p:cNvSpPr/>
            <p:nvPr/>
          </p:nvSpPr>
          <p:spPr>
            <a:xfrm>
              <a:off x="6267833" y="4847328"/>
              <a:ext cx="193040" cy="193040"/>
            </a:xfrm>
            <a:prstGeom prst="star5">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grpSp>
      <p:sp>
        <p:nvSpPr>
          <p:cNvPr id="135" name="Text Placeholder 6"/>
          <p:cNvSpPr txBox="1">
            <a:spLocks/>
          </p:cNvSpPr>
          <p:nvPr/>
        </p:nvSpPr>
        <p:spPr>
          <a:xfrm>
            <a:off x="350917" y="1945674"/>
            <a:ext cx="2549545" cy="639762"/>
          </a:xfrm>
          <a:prstGeom prst="rect">
            <a:avLst/>
          </a:prstGeom>
        </p:spPr>
        <p:txBody>
          <a:bodyPr vert="horz" lIns="91440" tIns="45720" rIns="91440" bIns="45720" rtlCol="0" anchor="b">
            <a:no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2000" b="1" i="0" u="none" strike="noStrike" kern="1200" cap="none" spc="0" normalizeH="0" baseline="0" noProof="0" dirty="0">
                <a:ln>
                  <a:noFill/>
                </a:ln>
                <a:solidFill>
                  <a:schemeClr val="tx1"/>
                </a:solidFill>
                <a:effectLst/>
                <a:uLnTx/>
                <a:uFillTx/>
              </a:rPr>
              <a:t>Whole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sz="2000" b="1" dirty="0"/>
              <a:t>G</a:t>
            </a:r>
            <a:r>
              <a:rPr kumimoji="0" lang="en-US" sz="2000" b="1" i="0" u="none" strike="noStrike" kern="1200" cap="none" spc="0" normalizeH="0" baseline="0" noProof="0" dirty="0" err="1">
                <a:ln>
                  <a:noFill/>
                </a:ln>
                <a:solidFill>
                  <a:schemeClr val="tx1"/>
                </a:solidFill>
                <a:effectLst/>
                <a:uLnTx/>
                <a:uFillTx/>
              </a:rPr>
              <a:t>enome</a:t>
            </a:r>
            <a:r>
              <a:rPr kumimoji="0" lang="en-US" sz="2000" b="1" i="0" u="none" strike="noStrike" kern="1200" cap="none" spc="0" normalizeH="0" baseline="0" noProof="0" dirty="0">
                <a:ln>
                  <a:noFill/>
                </a:ln>
                <a:solidFill>
                  <a:schemeClr val="tx1"/>
                </a:solidFill>
                <a:effectLst/>
                <a:uLnTx/>
                <a:uFillTx/>
              </a:rPr>
              <a:t> </a:t>
            </a:r>
          </a:p>
        </p:txBody>
      </p:sp>
      <p:sp>
        <p:nvSpPr>
          <p:cNvPr id="136" name="Text Placeholder 8"/>
          <p:cNvSpPr txBox="1">
            <a:spLocks/>
          </p:cNvSpPr>
          <p:nvPr/>
        </p:nvSpPr>
        <p:spPr>
          <a:xfrm>
            <a:off x="318875" y="3715850"/>
            <a:ext cx="4041775" cy="639762"/>
          </a:xfrm>
          <a:prstGeom prst="rect">
            <a:avLst/>
          </a:prstGeom>
        </p:spPr>
        <p:txBody>
          <a:bodyPr vert="horz" lIns="91440" tIns="45720" rIns="91440" bIns="45720" rtlCol="0" anchor="b">
            <a:normAutofit fontScale="92500" lnSpcReduction="2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2000" b="1" i="0" u="none" strike="noStrike" kern="1200" cap="none" spc="0" normalizeH="0" baseline="0" noProof="0" dirty="0" err="1">
                <a:ln>
                  <a:noFill/>
                </a:ln>
                <a:solidFill>
                  <a:schemeClr val="tx1"/>
                </a:solidFill>
                <a:effectLst/>
                <a:uLnTx/>
                <a:uFillTx/>
                <a:latin typeface="+mn-lt"/>
                <a:ea typeface="+mn-ea"/>
                <a:cs typeface="+mn-cs"/>
              </a:rPr>
              <a:t>Exome</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sz="2000" b="1" dirty="0"/>
              <a:t>(+ gene panels)</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37" name="Rectangle 136">
            <a:extLst>
              <a:ext uri="{FF2B5EF4-FFF2-40B4-BE49-F238E27FC236}">
                <a16:creationId xmlns:a16="http://schemas.microsoft.com/office/drawing/2014/main" id="{13DAD21A-00AD-1E47-A25B-3B59AF7BEED8}"/>
              </a:ext>
            </a:extLst>
          </p:cNvPr>
          <p:cNvSpPr/>
          <p:nvPr/>
        </p:nvSpPr>
        <p:spPr>
          <a:xfrm>
            <a:off x="2608806" y="4737100"/>
            <a:ext cx="330939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80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3FA447-D9B5-F643-9E75-B843B81BD2AB}"/>
              </a:ext>
            </a:extLst>
          </p:cNvPr>
          <p:cNvSpPr/>
          <p:nvPr/>
        </p:nvSpPr>
        <p:spPr>
          <a:xfrm>
            <a:off x="397936" y="4737100"/>
            <a:ext cx="5520264"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9922" y="205979"/>
            <a:ext cx="6866878" cy="557208"/>
          </a:xfrm>
        </p:spPr>
        <p:txBody>
          <a:bodyPr/>
          <a:lstStyle/>
          <a:p>
            <a:r>
              <a:rPr lang="en-US" sz="2400" dirty="0"/>
              <a:t>What that looks like in practice</a:t>
            </a:r>
          </a:p>
        </p:txBody>
      </p:sp>
      <p:sp>
        <p:nvSpPr>
          <p:cNvPr id="133" name="Text Placeholder 6"/>
          <p:cNvSpPr txBox="1">
            <a:spLocks/>
          </p:cNvSpPr>
          <p:nvPr/>
        </p:nvSpPr>
        <p:spPr>
          <a:xfrm>
            <a:off x="457199" y="5483633"/>
            <a:ext cx="7230793" cy="639762"/>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2400" b="1" i="0" u="none" strike="noStrike" kern="1200" cap="none" spc="0" normalizeH="0" baseline="0" noProof="0">
                <a:ln>
                  <a:noFill/>
                </a:ln>
                <a:solidFill>
                  <a:schemeClr val="tx1"/>
                </a:solidFill>
                <a:effectLst/>
                <a:uLnTx/>
                <a:uFillTx/>
                <a:latin typeface="+mn-lt"/>
                <a:ea typeface="+mn-ea"/>
                <a:cs typeface="+mn-cs"/>
              </a:rPr>
              <a:t>Small targeted</a:t>
            </a:r>
            <a:r>
              <a:rPr kumimoji="0" lang="en-US" sz="2400" b="1" i="0" u="none" strike="noStrike" kern="1200" cap="none" spc="0" normalizeH="0" noProof="0">
                <a:ln>
                  <a:noFill/>
                </a:ln>
                <a:solidFill>
                  <a:schemeClr val="tx1"/>
                </a:solidFill>
                <a:effectLst/>
                <a:uLnTx/>
                <a:uFillTx/>
                <a:latin typeface="+mn-lt"/>
                <a:ea typeface="+mn-ea"/>
                <a:cs typeface="+mn-cs"/>
              </a:rPr>
              <a:t> experiments, gene panels, RADseq</a:t>
            </a:r>
            <a:endParaRPr kumimoji="0" lang="en-US" sz="2400" b="1" i="0" u="none" strike="noStrike" kern="1200" cap="none" spc="0" normalizeH="0" baseline="0" noProof="0">
              <a:ln>
                <a:noFill/>
              </a:ln>
              <a:solidFill>
                <a:schemeClr val="tx1"/>
              </a:solidFill>
              <a:effectLst/>
              <a:uLnTx/>
              <a:uFillTx/>
              <a:latin typeface="+mn-lt"/>
              <a:ea typeface="+mn-ea"/>
              <a:cs typeface="+mn-cs"/>
            </a:endParaRPr>
          </a:p>
        </p:txBody>
      </p:sp>
      <p:sp>
        <p:nvSpPr>
          <p:cNvPr id="134" name="Content Placeholder 7"/>
          <p:cNvSpPr txBox="1">
            <a:spLocks/>
          </p:cNvSpPr>
          <p:nvPr/>
        </p:nvSpPr>
        <p:spPr>
          <a:xfrm>
            <a:off x="488662" y="6109740"/>
            <a:ext cx="7923068" cy="645591"/>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Similar to exomes for most purposes </a:t>
            </a:r>
            <a:endParaRPr kumimoji="0" lang="en-US" sz="2400" b="0" i="0" u="none" strike="noStrike" kern="1200" cap="none" spc="0" normalizeH="0" baseline="0" noProof="0">
              <a:ln>
                <a:noFill/>
              </a:ln>
              <a:solidFill>
                <a:prstClr val="black"/>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pic>
        <p:nvPicPr>
          <p:cNvPr id="137" name="Picture 136">
            <a:extLst>
              <a:ext uri="{FF2B5EF4-FFF2-40B4-BE49-F238E27FC236}">
                <a16:creationId xmlns:a16="http://schemas.microsoft.com/office/drawing/2014/main" id="{A8D05148-9ED3-FB46-ABB8-72713A2AA28B}"/>
              </a:ext>
            </a:extLst>
          </p:cNvPr>
          <p:cNvPicPr>
            <a:picLocks noChangeAspect="1"/>
          </p:cNvPicPr>
          <p:nvPr/>
        </p:nvPicPr>
        <p:blipFill>
          <a:blip r:embed="rId3"/>
          <a:stretch>
            <a:fillRect/>
          </a:stretch>
        </p:blipFill>
        <p:spPr>
          <a:xfrm>
            <a:off x="278968" y="969852"/>
            <a:ext cx="8686801" cy="4019798"/>
          </a:xfrm>
          <a:prstGeom prst="rect">
            <a:avLst/>
          </a:prstGeom>
        </p:spPr>
      </p:pic>
      <p:sp>
        <p:nvSpPr>
          <p:cNvPr id="2" name="TextBox 1">
            <a:extLst>
              <a:ext uri="{FF2B5EF4-FFF2-40B4-BE49-F238E27FC236}">
                <a16:creationId xmlns:a16="http://schemas.microsoft.com/office/drawing/2014/main" id="{43C09825-F43C-6742-B787-F850AD8CFFB7}"/>
              </a:ext>
            </a:extLst>
          </p:cNvPr>
          <p:cNvSpPr txBox="1"/>
          <p:nvPr/>
        </p:nvSpPr>
        <p:spPr>
          <a:xfrm>
            <a:off x="397935" y="2669687"/>
            <a:ext cx="1803507" cy="307777"/>
          </a:xfrm>
          <a:prstGeom prst="rect">
            <a:avLst/>
          </a:prstGeom>
          <a:solidFill>
            <a:schemeClr val="bg1">
              <a:lumMod val="85000"/>
            </a:schemeClr>
          </a:solidFill>
        </p:spPr>
        <p:txBody>
          <a:bodyPr wrap="none" rtlCol="0">
            <a:spAutoFit/>
          </a:bodyPr>
          <a:lstStyle/>
          <a:p>
            <a:r>
              <a:rPr lang="en-US" sz="1400" dirty="0"/>
              <a:t>Whole genome (WGS)</a:t>
            </a:r>
          </a:p>
        </p:txBody>
      </p:sp>
      <p:sp>
        <p:nvSpPr>
          <p:cNvPr id="7" name="TextBox 6">
            <a:extLst>
              <a:ext uri="{FF2B5EF4-FFF2-40B4-BE49-F238E27FC236}">
                <a16:creationId xmlns:a16="http://schemas.microsoft.com/office/drawing/2014/main" id="{72D3CEE2-3146-3C4F-89FF-D7FBCEBE3C8D}"/>
              </a:ext>
            </a:extLst>
          </p:cNvPr>
          <p:cNvSpPr txBox="1"/>
          <p:nvPr/>
        </p:nvSpPr>
        <p:spPr>
          <a:xfrm>
            <a:off x="397935" y="4275667"/>
            <a:ext cx="673582" cy="307777"/>
          </a:xfrm>
          <a:prstGeom prst="rect">
            <a:avLst/>
          </a:prstGeom>
          <a:noFill/>
        </p:spPr>
        <p:txBody>
          <a:bodyPr wrap="none" rtlCol="0">
            <a:spAutoFit/>
          </a:bodyPr>
          <a:lstStyle/>
          <a:p>
            <a:r>
              <a:rPr lang="en-US" sz="1400" dirty="0"/>
              <a:t>Exome</a:t>
            </a:r>
          </a:p>
        </p:txBody>
      </p:sp>
    </p:spTree>
    <p:extLst>
      <p:ext uri="{BB962C8B-B14F-4D97-AF65-F5344CB8AC3E}">
        <p14:creationId xmlns:p14="http://schemas.microsoft.com/office/powerpoint/2010/main" val="287030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0CFC53D-6015-5B49-88C5-1F82DCADC62D}"/>
              </a:ext>
            </a:extLst>
          </p:cNvPr>
          <p:cNvSpPr/>
          <p:nvPr/>
        </p:nvSpPr>
        <p:spPr>
          <a:xfrm>
            <a:off x="457200" y="4737100"/>
            <a:ext cx="5460999"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1044" y="205979"/>
            <a:ext cx="6875755" cy="557208"/>
          </a:xfrm>
        </p:spPr>
        <p:txBody>
          <a:bodyPr/>
          <a:lstStyle/>
          <a:p>
            <a:r>
              <a:rPr lang="en-US" sz="2400" dirty="0"/>
              <a:t>Different exome kits produce different </a:t>
            </a:r>
            <a:br>
              <a:rPr lang="en-US" sz="2400" dirty="0"/>
            </a:br>
            <a:r>
              <a:rPr lang="en-US" sz="2400" dirty="0"/>
              <a:t>analyzable territory</a:t>
            </a:r>
          </a:p>
        </p:txBody>
      </p:sp>
      <p:pic>
        <p:nvPicPr>
          <p:cNvPr id="15" name="Picture 14" descr="17_41.png"/>
          <p:cNvPicPr>
            <a:picLocks noChangeAspect="1"/>
          </p:cNvPicPr>
          <p:nvPr/>
        </p:nvPicPr>
        <p:blipFill rotWithShape="1">
          <a:blip r:embed="rId3">
            <a:extLst>
              <a:ext uri="{28A0092B-C50C-407E-A947-70E740481C1C}">
                <a14:useLocalDpi xmlns:a14="http://schemas.microsoft.com/office/drawing/2010/main" val="0"/>
              </a:ext>
            </a:extLst>
          </a:blip>
          <a:srcRect t="10773"/>
          <a:stretch/>
        </p:blipFill>
        <p:spPr>
          <a:xfrm>
            <a:off x="1" y="1213250"/>
            <a:ext cx="9144000" cy="3735273"/>
          </a:xfrm>
          <a:prstGeom prst="rect">
            <a:avLst/>
          </a:prstGeom>
        </p:spPr>
      </p:pic>
      <p:sp>
        <p:nvSpPr>
          <p:cNvPr id="20" name="TextBox 19"/>
          <p:cNvSpPr txBox="1"/>
          <p:nvPr/>
        </p:nvSpPr>
        <p:spPr>
          <a:xfrm>
            <a:off x="791635" y="4049205"/>
            <a:ext cx="620683" cy="369332"/>
          </a:xfrm>
          <a:prstGeom prst="rect">
            <a:avLst/>
          </a:prstGeom>
          <a:noFill/>
        </p:spPr>
        <p:txBody>
          <a:bodyPr wrap="none" rtlCol="0">
            <a:spAutoFit/>
          </a:bodyPr>
          <a:lstStyle/>
          <a:p>
            <a:r>
              <a:rPr lang="en-US" dirty="0"/>
              <a:t>Kit B</a:t>
            </a:r>
          </a:p>
        </p:txBody>
      </p:sp>
      <p:sp>
        <p:nvSpPr>
          <p:cNvPr id="21" name="TextBox 20"/>
          <p:cNvSpPr txBox="1"/>
          <p:nvPr/>
        </p:nvSpPr>
        <p:spPr>
          <a:xfrm>
            <a:off x="791635" y="2353979"/>
            <a:ext cx="620683" cy="369332"/>
          </a:xfrm>
          <a:prstGeom prst="rect">
            <a:avLst/>
          </a:prstGeom>
          <a:noFill/>
        </p:spPr>
        <p:txBody>
          <a:bodyPr wrap="none" rtlCol="0">
            <a:spAutoFit/>
          </a:bodyPr>
          <a:lstStyle/>
          <a:p>
            <a:r>
              <a:rPr lang="en-US" dirty="0"/>
              <a:t>Kit A</a:t>
            </a:r>
          </a:p>
        </p:txBody>
      </p:sp>
      <p:sp>
        <p:nvSpPr>
          <p:cNvPr id="29" name="TextBox 28"/>
          <p:cNvSpPr txBox="1"/>
          <p:nvPr/>
        </p:nvSpPr>
        <p:spPr>
          <a:xfrm>
            <a:off x="7340607" y="3756400"/>
            <a:ext cx="1507060" cy="738664"/>
          </a:xfrm>
          <a:prstGeom prst="rect">
            <a:avLst/>
          </a:prstGeom>
          <a:noFill/>
        </p:spPr>
        <p:txBody>
          <a:bodyPr wrap="square" rtlCol="0">
            <a:spAutoFit/>
          </a:bodyPr>
          <a:lstStyle/>
          <a:p>
            <a:r>
              <a:rPr lang="en-US" sz="1400" dirty="0">
                <a:solidFill>
                  <a:srgbClr val="FF0000"/>
                </a:solidFill>
              </a:rPr>
              <a:t>Kit B produces bad coverage in the same exon</a:t>
            </a:r>
          </a:p>
        </p:txBody>
      </p:sp>
      <p:cxnSp>
        <p:nvCxnSpPr>
          <p:cNvPr id="30" name="Straight Arrow Connector 29"/>
          <p:cNvCxnSpPr/>
          <p:nvPr/>
        </p:nvCxnSpPr>
        <p:spPr>
          <a:xfrm flipV="1">
            <a:off x="6366783" y="1943386"/>
            <a:ext cx="1346351" cy="320523"/>
          </a:xfrm>
          <a:prstGeom prst="straightConnector1">
            <a:avLst/>
          </a:prstGeom>
          <a:ln>
            <a:solidFill>
              <a:schemeClr val="accent5">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029200" y="2013809"/>
            <a:ext cx="1507067" cy="738664"/>
          </a:xfrm>
          <a:prstGeom prst="rect">
            <a:avLst/>
          </a:prstGeom>
          <a:noFill/>
        </p:spPr>
        <p:txBody>
          <a:bodyPr wrap="square" rtlCol="0">
            <a:spAutoFit/>
          </a:bodyPr>
          <a:lstStyle/>
          <a:p>
            <a:r>
              <a:rPr lang="en-US" sz="1400" dirty="0">
                <a:solidFill>
                  <a:srgbClr val="31859C"/>
                </a:solidFill>
              </a:rPr>
              <a:t>Kit A provides decent coverage</a:t>
            </a:r>
            <a:br>
              <a:rPr lang="en-US" sz="1400" dirty="0">
                <a:solidFill>
                  <a:srgbClr val="31859C"/>
                </a:solidFill>
              </a:rPr>
            </a:br>
            <a:r>
              <a:rPr lang="en-US" sz="1400" dirty="0">
                <a:solidFill>
                  <a:srgbClr val="31859C"/>
                </a:solidFill>
              </a:rPr>
              <a:t>in this exon</a:t>
            </a:r>
          </a:p>
        </p:txBody>
      </p:sp>
      <p:cxnSp>
        <p:nvCxnSpPr>
          <p:cNvPr id="32" name="Straight Arrow Connector 31"/>
          <p:cNvCxnSpPr/>
          <p:nvPr/>
        </p:nvCxnSpPr>
        <p:spPr>
          <a:xfrm flipV="1">
            <a:off x="7848449" y="3490970"/>
            <a:ext cx="59422" cy="2654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114466" y="4049205"/>
            <a:ext cx="2717793" cy="523220"/>
          </a:xfrm>
          <a:prstGeom prst="rect">
            <a:avLst/>
          </a:prstGeom>
          <a:noFill/>
        </p:spPr>
        <p:txBody>
          <a:bodyPr wrap="square" rtlCol="0">
            <a:spAutoFit/>
          </a:bodyPr>
          <a:lstStyle/>
          <a:p>
            <a:r>
              <a:rPr lang="en-US" sz="1400" dirty="0">
                <a:solidFill>
                  <a:schemeClr val="accent6">
                    <a:lumMod val="50000"/>
                  </a:schemeClr>
                </a:solidFill>
              </a:rPr>
              <a:t>Kit B produces abundant coverage in the intron region</a:t>
            </a:r>
          </a:p>
        </p:txBody>
      </p:sp>
      <p:cxnSp>
        <p:nvCxnSpPr>
          <p:cNvPr id="34" name="Straight Arrow Connector 33"/>
          <p:cNvCxnSpPr>
            <a:stCxn id="33" idx="0"/>
          </p:cNvCxnSpPr>
          <p:nvPr/>
        </p:nvCxnSpPr>
        <p:spPr>
          <a:xfrm flipV="1">
            <a:off x="5473363" y="3776085"/>
            <a:ext cx="402504" cy="273120"/>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5029200" y="3674632"/>
            <a:ext cx="246712" cy="374573"/>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flipV="1">
            <a:off x="3615269" y="3776085"/>
            <a:ext cx="932509" cy="273121"/>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654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7A8B88-A432-9B4E-BE20-D4C2F682C345}"/>
              </a:ext>
            </a:extLst>
          </p:cNvPr>
          <p:cNvSpPr/>
          <p:nvPr/>
        </p:nvSpPr>
        <p:spPr>
          <a:xfrm>
            <a:off x="337352" y="4737100"/>
            <a:ext cx="5580848"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9922" y="205979"/>
            <a:ext cx="6866878" cy="557208"/>
          </a:xfrm>
        </p:spPr>
        <p:txBody>
          <a:bodyPr/>
          <a:lstStyle/>
          <a:p>
            <a:r>
              <a:rPr lang="en-US" sz="2400" dirty="0"/>
              <a:t>Quality control is essential to catch problems early</a:t>
            </a:r>
          </a:p>
        </p:txBody>
      </p:sp>
      <p:sp>
        <p:nvSpPr>
          <p:cNvPr id="5" name="Text Placeholder 3"/>
          <p:cNvSpPr txBox="1">
            <a:spLocks/>
          </p:cNvSpPr>
          <p:nvPr/>
        </p:nvSpPr>
        <p:spPr>
          <a:xfrm>
            <a:off x="457200" y="2998644"/>
            <a:ext cx="4040188" cy="6397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err="1"/>
              <a:t>Exomes</a:t>
            </a:r>
            <a:endParaRPr lang="en-US" sz="2400" b="1" dirty="0"/>
          </a:p>
        </p:txBody>
      </p:sp>
      <p:sp>
        <p:nvSpPr>
          <p:cNvPr id="6" name="Content Placeholder 4"/>
          <p:cNvSpPr txBox="1">
            <a:spLocks/>
          </p:cNvSpPr>
          <p:nvPr/>
        </p:nvSpPr>
        <p:spPr>
          <a:xfrm>
            <a:off x="457200" y="3440497"/>
            <a:ext cx="4040188" cy="1643062"/>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pPr>
            <a:r>
              <a:rPr lang="en-US" sz="1800" dirty="0">
                <a:solidFill>
                  <a:prstClr val="black"/>
                </a:solidFill>
              </a:rPr>
              <a:t>Severe unevenness in distribution </a:t>
            </a:r>
            <a:br>
              <a:rPr lang="en-US" sz="1800" dirty="0">
                <a:solidFill>
                  <a:prstClr val="black"/>
                </a:solidFill>
              </a:rPr>
            </a:br>
            <a:r>
              <a:rPr lang="en-US" sz="1800" dirty="0">
                <a:solidFill>
                  <a:prstClr val="black"/>
                </a:solidFill>
              </a:rPr>
              <a:t>of coverage (Fold80 penalty values)</a:t>
            </a:r>
          </a:p>
          <a:p>
            <a:pPr>
              <a:lnSpc>
                <a:spcPct val="110000"/>
              </a:lnSpc>
            </a:pPr>
            <a:r>
              <a:rPr lang="en-US" sz="1800" dirty="0">
                <a:solidFill>
                  <a:prstClr val="black"/>
                </a:solidFill>
              </a:rPr>
              <a:t>HS / reference bias based oxidation (poor </a:t>
            </a:r>
            <a:r>
              <a:rPr lang="en-US" sz="1800" dirty="0" err="1">
                <a:solidFill>
                  <a:prstClr val="black"/>
                </a:solidFill>
              </a:rPr>
              <a:t>cref-OxoQ</a:t>
            </a:r>
            <a:r>
              <a:rPr lang="en-US" sz="1800" dirty="0">
                <a:solidFill>
                  <a:prstClr val="black"/>
                </a:solidFill>
              </a:rPr>
              <a:t> values)</a:t>
            </a:r>
          </a:p>
          <a:p>
            <a:pPr>
              <a:lnSpc>
                <a:spcPct val="110000"/>
              </a:lnSpc>
            </a:pPr>
            <a:endParaRPr lang="en-US" sz="1800" dirty="0">
              <a:solidFill>
                <a:prstClr val="black"/>
              </a:solidFill>
            </a:endParaRPr>
          </a:p>
        </p:txBody>
      </p:sp>
      <p:sp>
        <p:nvSpPr>
          <p:cNvPr id="7" name="Text Placeholder 6"/>
          <p:cNvSpPr txBox="1">
            <a:spLocks/>
          </p:cNvSpPr>
          <p:nvPr/>
        </p:nvSpPr>
        <p:spPr>
          <a:xfrm>
            <a:off x="4645025" y="2998644"/>
            <a:ext cx="4041775" cy="63976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a:t>Whole genomes</a:t>
            </a:r>
          </a:p>
        </p:txBody>
      </p:sp>
      <p:sp>
        <p:nvSpPr>
          <p:cNvPr id="8" name="Content Placeholder 7"/>
          <p:cNvSpPr>
            <a:spLocks noGrp="1"/>
          </p:cNvSpPr>
          <p:nvPr>
            <p:ph sz="quarter" idx="4294967295"/>
          </p:nvPr>
        </p:nvSpPr>
        <p:spPr>
          <a:xfrm>
            <a:off x="4645025" y="3440497"/>
            <a:ext cx="4041775" cy="1643062"/>
          </a:xfrm>
          <a:prstGeom prst="rect">
            <a:avLst/>
          </a:prstGeom>
        </p:spPr>
        <p:txBody>
          <a:bodyPr>
            <a:normAutofit/>
          </a:bodyPr>
          <a:lstStyle/>
          <a:p>
            <a:pPr>
              <a:lnSpc>
                <a:spcPct val="110000"/>
              </a:lnSpc>
            </a:pPr>
            <a:r>
              <a:rPr lang="en-US" sz="1800" dirty="0">
                <a:solidFill>
                  <a:prstClr val="black"/>
                </a:solidFill>
              </a:rPr>
              <a:t>High proportion of unmapped reads</a:t>
            </a:r>
          </a:p>
          <a:p>
            <a:pPr>
              <a:lnSpc>
                <a:spcPct val="110000"/>
              </a:lnSpc>
            </a:pPr>
            <a:r>
              <a:rPr lang="en-US" sz="1800" dirty="0">
                <a:solidFill>
                  <a:prstClr val="black"/>
                </a:solidFill>
              </a:rPr>
              <a:t>High percentage of adapter/</a:t>
            </a:r>
            <a:r>
              <a:rPr lang="en-US" sz="1800" dirty="0" err="1">
                <a:solidFill>
                  <a:prstClr val="black"/>
                </a:solidFill>
              </a:rPr>
              <a:t>oligo</a:t>
            </a:r>
            <a:endParaRPr lang="en-US" sz="1800" dirty="0">
              <a:solidFill>
                <a:prstClr val="black"/>
              </a:solidFill>
            </a:endParaRPr>
          </a:p>
        </p:txBody>
      </p:sp>
      <p:sp>
        <p:nvSpPr>
          <p:cNvPr id="9" name="Rectangle 8"/>
          <p:cNvSpPr/>
          <p:nvPr/>
        </p:nvSpPr>
        <p:spPr>
          <a:xfrm>
            <a:off x="457200" y="1189134"/>
            <a:ext cx="8229600" cy="1611210"/>
          </a:xfrm>
          <a:prstGeom prst="rect">
            <a:avLst/>
          </a:prstGeom>
        </p:spPr>
        <p:txBody>
          <a:bodyPr wrap="square">
            <a:spAutoFit/>
          </a:bodyPr>
          <a:lstStyle/>
          <a:p>
            <a:pPr marL="285750" indent="-285750">
              <a:lnSpc>
                <a:spcPct val="110000"/>
              </a:lnSpc>
              <a:buFont typeface="Arial"/>
              <a:buChar char="•"/>
            </a:pPr>
            <a:r>
              <a:rPr lang="en-US" dirty="0"/>
              <a:t>Normal amounts of raw data (in Gb) but poor target coverage</a:t>
            </a:r>
          </a:p>
          <a:p>
            <a:pPr marL="285750" indent="-285750">
              <a:lnSpc>
                <a:spcPct val="110000"/>
              </a:lnSpc>
              <a:buFont typeface="Arial"/>
              <a:buChar char="•"/>
            </a:pPr>
            <a:r>
              <a:rPr lang="en-US" dirty="0">
                <a:solidFill>
                  <a:prstClr val="black"/>
                </a:solidFill>
              </a:rPr>
              <a:t>High proportion of </a:t>
            </a:r>
            <a:r>
              <a:rPr lang="en-US" dirty="0" err="1">
                <a:solidFill>
                  <a:prstClr val="black"/>
                </a:solidFill>
              </a:rPr>
              <a:t>chimerism</a:t>
            </a:r>
            <a:endParaRPr lang="en-US" dirty="0">
              <a:solidFill>
                <a:prstClr val="black"/>
              </a:solidFill>
            </a:endParaRPr>
          </a:p>
          <a:p>
            <a:pPr marL="285750" indent="-285750">
              <a:lnSpc>
                <a:spcPct val="110000"/>
              </a:lnSpc>
              <a:buFont typeface="Arial"/>
              <a:buChar char="•"/>
            </a:pPr>
            <a:r>
              <a:rPr lang="en-US" dirty="0">
                <a:solidFill>
                  <a:prstClr val="black"/>
                </a:solidFill>
              </a:rPr>
              <a:t>Strange insert size distribution (too big / too small)</a:t>
            </a:r>
          </a:p>
          <a:p>
            <a:pPr marL="285750" indent="-285750">
              <a:lnSpc>
                <a:spcPct val="110000"/>
              </a:lnSpc>
              <a:buFont typeface="Arial"/>
              <a:buChar char="•"/>
            </a:pPr>
            <a:r>
              <a:rPr lang="en-US" dirty="0">
                <a:solidFill>
                  <a:prstClr val="black"/>
                </a:solidFill>
              </a:rPr>
              <a:t>Shearing-based oxidation (poor </a:t>
            </a:r>
            <a:r>
              <a:rPr lang="en-US" dirty="0" err="1">
                <a:solidFill>
                  <a:prstClr val="black"/>
                </a:solidFill>
              </a:rPr>
              <a:t>OxoQ</a:t>
            </a:r>
            <a:r>
              <a:rPr lang="en-US" dirty="0">
                <a:solidFill>
                  <a:prstClr val="black"/>
                </a:solidFill>
              </a:rPr>
              <a:t> values)</a:t>
            </a:r>
          </a:p>
          <a:p>
            <a:pPr marL="285750" indent="-285750">
              <a:lnSpc>
                <a:spcPct val="110000"/>
              </a:lnSpc>
              <a:buFont typeface="Arial"/>
              <a:buChar char="•"/>
            </a:pPr>
            <a:r>
              <a:rPr lang="en-US" dirty="0">
                <a:solidFill>
                  <a:prstClr val="black"/>
                </a:solidFill>
              </a:rPr>
              <a:t>Library size too small</a:t>
            </a:r>
          </a:p>
        </p:txBody>
      </p:sp>
    </p:spTree>
    <p:extLst>
      <p:ext uri="{BB962C8B-B14F-4D97-AF65-F5344CB8AC3E}">
        <p14:creationId xmlns:p14="http://schemas.microsoft.com/office/powerpoint/2010/main" val="2296780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9443</TotalTime>
  <Words>1680</Words>
  <Application>Microsoft Macintosh PowerPoint</Application>
  <PresentationFormat>On-screen Show (16:9)</PresentationFormat>
  <Paragraphs>192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Courier</vt:lpstr>
      <vt:lpstr>Helvetica</vt:lpstr>
      <vt:lpstr>Mangal</vt:lpstr>
      <vt:lpstr>Office Theme</vt:lpstr>
      <vt:lpstr>Introduction to  High-Throughput Sequence Data</vt:lpstr>
      <vt:lpstr>From biological sample to DNA data</vt:lpstr>
      <vt:lpstr>Library preparation</vt:lpstr>
      <vt:lpstr>Sequencing the library</vt:lpstr>
      <vt:lpstr>Raw sequence: typically in FASTQ format</vt:lpstr>
      <vt:lpstr>Whole genome vs Exome?</vt:lpstr>
      <vt:lpstr>What that looks like in practice</vt:lpstr>
      <vt:lpstr>Different exome kits produce different  analyzable territory</vt:lpstr>
      <vt:lpstr>Quality control is essential to catch problems early</vt:lpstr>
      <vt:lpstr>Various factors interfere with data generation</vt:lpstr>
      <vt:lpstr>Distribution of coverage matters</vt:lpstr>
      <vt:lpstr>Uneven coverage in a PCR-Free whole genome</vt:lpstr>
      <vt:lpstr>Uneven coverage between read groups</vt:lpstr>
      <vt:lpstr>High percentage of chimerism</vt:lpstr>
      <vt:lpstr>Strange insert size distribution</vt:lpstr>
      <vt:lpstr>Recap: From biological sample to DNA data</vt:lpstr>
    </vt:vector>
  </TitlesOfParts>
  <Company>Broad Insititute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Geraldine Van der Auwera</dc:creator>
  <cp:lastModifiedBy>Yvonne Blanco</cp:lastModifiedBy>
  <cp:revision>195</cp:revision>
  <dcterms:created xsi:type="dcterms:W3CDTF">2016-10-12T20:40:55Z</dcterms:created>
  <dcterms:modified xsi:type="dcterms:W3CDTF">2019-03-19T17:10:37Z</dcterms:modified>
</cp:coreProperties>
</file>