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00" r:id="rId2"/>
    <p:sldId id="401" r:id="rId3"/>
    <p:sldId id="301" r:id="rId4"/>
    <p:sldId id="334" r:id="rId5"/>
    <p:sldId id="374" r:id="rId6"/>
    <p:sldId id="332" r:id="rId7"/>
    <p:sldId id="278" r:id="rId8"/>
    <p:sldId id="279" r:id="rId9"/>
    <p:sldId id="400" r:id="rId10"/>
    <p:sldId id="326" r:id="rId11"/>
    <p:sldId id="333" r:id="rId12"/>
    <p:sldId id="335" r:id="rId13"/>
    <p:sldId id="429" r:id="rId14"/>
    <p:sldId id="430" r:id="rId15"/>
    <p:sldId id="352" r:id="rId16"/>
    <p:sldId id="43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14">
          <p15:clr>
            <a:srgbClr val="A4A3A4"/>
          </p15:clr>
        </p15:guide>
        <p15:guide id="4" pos="6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o"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FCF"/>
    <a:srgbClr val="E17E2E"/>
    <a:srgbClr val="8784E6"/>
    <a:srgbClr val="FE1D21"/>
    <a:srgbClr val="C75D00"/>
    <a:srgbClr val="070CFF"/>
    <a:srgbClr val="068904"/>
    <a:srgbClr val="FA030A"/>
    <a:srgbClr val="A999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60417" autoAdjust="0"/>
  </p:normalViewPr>
  <p:slideViewPr>
    <p:cSldViewPr snapToGrid="0" snapToObjects="1">
      <p:cViewPr varScale="1">
        <p:scale>
          <a:sx n="86" d="100"/>
          <a:sy n="86" d="100"/>
        </p:scale>
        <p:origin x="2552" y="192"/>
      </p:cViewPr>
      <p:guideLst>
        <p:guide orient="horz" pos="1620"/>
        <p:guide pos="2880"/>
        <p:guide orient="horz" pos="1814"/>
        <p:guide pos="65"/>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3E483-2A43-BC44-B14D-24E458FCA04D}" type="datetimeFigureOut">
              <a:rPr lang="en-US" smtClean="0"/>
              <a:t>5/28/19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75EBA-A30A-664D-B5CD-06BF0C56AC02}" type="slidenum">
              <a:rPr lang="en-US" smtClean="0"/>
              <a:t>‹#›</a:t>
            </a:fld>
            <a:endParaRPr lang="en-US"/>
          </a:p>
        </p:txBody>
      </p:sp>
    </p:spTree>
    <p:extLst>
      <p:ext uri="{BB962C8B-B14F-4D97-AF65-F5344CB8AC3E}">
        <p14:creationId xmlns:p14="http://schemas.microsoft.com/office/powerpoint/2010/main" val="3467241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000" dirty="0"/>
              <a:t>30min talk</a:t>
            </a:r>
          </a:p>
          <a:p>
            <a:r>
              <a:rPr lang="en-US" sz="2000" dirty="0"/>
              <a:t>First going to do a bit of review</a:t>
            </a:r>
          </a:p>
          <a:p>
            <a:endParaRPr lang="en-US" sz="2000" dirty="0"/>
          </a:p>
          <a:p>
            <a:r>
              <a:rPr lang="en-US" sz="2000" dirty="0"/>
              <a:t>Going</a:t>
            </a:r>
            <a:r>
              <a:rPr lang="en-US" sz="2000" baseline="0" dirty="0"/>
              <a:t> from an Aligned and recalibrated BAM to </a:t>
            </a:r>
            <a:r>
              <a:rPr lang="en-US" sz="2000" baseline="0" dirty="0" err="1"/>
              <a:t>snps</a:t>
            </a:r>
            <a:r>
              <a:rPr lang="en-US" sz="2000" baseline="0" dirty="0"/>
              <a:t> and short indels</a:t>
            </a:r>
            <a:endParaRPr lang="en-US" sz="2000" dirty="0"/>
          </a:p>
        </p:txBody>
      </p:sp>
      <p:sp>
        <p:nvSpPr>
          <p:cNvPr id="4" name="Slide Number Placeholder 3"/>
          <p:cNvSpPr>
            <a:spLocks noGrp="1"/>
          </p:cNvSpPr>
          <p:nvPr>
            <p:ph type="sldNum" sz="quarter" idx="10"/>
          </p:nvPr>
        </p:nvSpPr>
        <p:spPr/>
        <p:txBody>
          <a:bodyPr/>
          <a:lstStyle/>
          <a:p>
            <a:fld id="{D8D684CA-6921-4D46-87E0-0B9FCB25E94A}" type="slidenum">
              <a:rPr lang="en-US" smtClean="0"/>
              <a:pPr/>
              <a:t>1</a:t>
            </a:fld>
            <a:endParaRPr lang="en-US"/>
          </a:p>
        </p:txBody>
      </p:sp>
    </p:spTree>
    <p:extLst>
      <p:ext uri="{BB962C8B-B14F-4D97-AF65-F5344CB8AC3E}">
        <p14:creationId xmlns:p14="http://schemas.microsoft.com/office/powerpoint/2010/main" val="50182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Each sample gets its own genomic VCF (</a:t>
            </a:r>
            <a:r>
              <a:rPr lang="en-US" baseline="0" dirty="0" err="1"/>
              <a:t>gVCF</a:t>
            </a:r>
            <a:r>
              <a:rPr lang="en-US" baseline="0" dirty="0"/>
              <a:t>). Genomic VCF = Information about each position in the </a:t>
            </a:r>
            <a:r>
              <a:rPr lang="en-US" baseline="0" dirty="0" err="1"/>
              <a:t>vcf</a:t>
            </a:r>
            <a:r>
              <a:rPr lang="en-US" baseline="0" dirty="0"/>
              <a:t> whether or not there is a variant in the position. </a:t>
            </a:r>
          </a:p>
          <a:p>
            <a:pPr marL="0" indent="0">
              <a:buFont typeface="Arial" panose="020B0604020202020204" pitchFamily="34" charset="0"/>
              <a:buNone/>
            </a:pPr>
            <a:r>
              <a:rPr lang="en-US" baseline="0" dirty="0"/>
              <a:t>NON_REF allele means there is no variant in that reference position.</a:t>
            </a:r>
          </a:p>
          <a:p>
            <a:pPr marL="0" indent="0">
              <a:buFont typeface="Arial"/>
              <a:buNone/>
            </a:pPr>
            <a:endParaRPr lang="en-US" baseline="0" dirty="0"/>
          </a:p>
          <a:p>
            <a:pPr marL="0" indent="0">
              <a:buFont typeface="Arial"/>
              <a:buNone/>
            </a:pPr>
            <a:r>
              <a:rPr lang="en-US" baseline="0" dirty="0"/>
              <a:t>The blue line gives just the reference information because there was no variant there but its important to know when you look at the cohort how many samples were confidently reference information.</a:t>
            </a:r>
          </a:p>
          <a:p>
            <a:pPr marL="457200" lvl="1" indent="0">
              <a:buFont typeface="Arial"/>
              <a:buNone/>
            </a:pPr>
            <a:r>
              <a:rPr lang="en-US" baseline="0" dirty="0"/>
              <a:t>To know how many of the samples were confidently referenced.</a:t>
            </a:r>
          </a:p>
          <a:p>
            <a:pPr marL="457200" lvl="1" indent="0">
              <a:buFont typeface="Arial"/>
              <a:buNone/>
            </a:pPr>
            <a:r>
              <a:rPr lang="en-US" baseline="0" dirty="0"/>
              <a:t>1 sample with 1 variant and then 10K samples that do not have that variant is information that you want.</a:t>
            </a:r>
          </a:p>
          <a:p>
            <a:pPr marL="457200" lvl="1" indent="0">
              <a:buFont typeface="Arial"/>
              <a:buNone/>
            </a:pPr>
            <a:endParaRPr lang="en-US" baseline="0" dirty="0"/>
          </a:p>
          <a:p>
            <a:pPr marL="0" lvl="0" indent="0">
              <a:buFont typeface="Arial"/>
              <a:buNone/>
            </a:pPr>
            <a:r>
              <a:rPr lang="en-US" baseline="0" dirty="0"/>
              <a:t>Combine the GVCFs from samples in this round.</a:t>
            </a:r>
          </a:p>
          <a:p>
            <a:pPr marL="0" lvl="0" indent="0">
              <a:buFont typeface="Arial"/>
              <a:buNone/>
            </a:pPr>
            <a:r>
              <a:rPr lang="en-US" baseline="0" dirty="0"/>
              <a:t>Do joint genotyping and the reference blocks are analyzed for variants in the cohort.</a:t>
            </a:r>
          </a:p>
          <a:p>
            <a:pPr marL="0" lvl="0" indent="0">
              <a:buFont typeface="Arial"/>
              <a:buNone/>
            </a:pPr>
            <a:r>
              <a:rPr lang="en-US" baseline="0" dirty="0"/>
              <a:t>See the rows where there are variants but the ones that are blue get dropped if there is no variant in any of the other samples when compared to the cohort. </a:t>
            </a:r>
          </a:p>
          <a:p>
            <a:pPr marL="0" lvl="0" indent="0">
              <a:buFont typeface="Arial"/>
              <a:buNone/>
            </a:pPr>
            <a:endParaRPr lang="en-US" baseline="0" dirty="0"/>
          </a:p>
          <a:p>
            <a:pPr marL="0" lvl="0" indent="0">
              <a:buFont typeface="Arial"/>
              <a:buNone/>
            </a:pPr>
            <a:r>
              <a:rPr lang="en-US" baseline="0" dirty="0"/>
              <a:t>Get a traditional VCF with just variant sites</a:t>
            </a:r>
          </a:p>
          <a:p>
            <a:pPr marL="0" lvl="0" indent="0">
              <a:buFont typeface="Arial"/>
              <a:buNone/>
            </a:pPr>
            <a:endParaRPr lang="en-US" baseline="0" dirty="0"/>
          </a:p>
          <a:p>
            <a:pPr marL="0" lvl="0" indent="0">
              <a:buFont typeface="Arial"/>
              <a:buNone/>
            </a:pPr>
            <a:r>
              <a:rPr lang="en-US" baseline="0" dirty="0"/>
              <a:t>MISSING variants versus data where there is no coverage at that position. NON_REF is for when there is coverage but there is no variant at that position with respect to the reference genome. </a:t>
            </a:r>
          </a:p>
        </p:txBody>
      </p:sp>
      <p:sp>
        <p:nvSpPr>
          <p:cNvPr id="4" name="Slide Number Placeholder 3"/>
          <p:cNvSpPr>
            <a:spLocks noGrp="1"/>
          </p:cNvSpPr>
          <p:nvPr>
            <p:ph type="sldNum" sz="quarter" idx="10"/>
          </p:nvPr>
        </p:nvSpPr>
        <p:spPr/>
        <p:txBody>
          <a:bodyPr/>
          <a:lstStyle/>
          <a:p>
            <a:fld id="{46DB6799-44F7-8E48-BF67-B96B08ED8491}" type="slidenum">
              <a:rPr lang="en-US" smtClean="0"/>
              <a:pPr/>
              <a:t>10</a:t>
            </a:fld>
            <a:endParaRPr lang="en-US"/>
          </a:p>
        </p:txBody>
      </p:sp>
    </p:spTree>
    <p:extLst>
      <p:ext uri="{BB962C8B-B14F-4D97-AF65-F5344CB8AC3E}">
        <p14:creationId xmlns:p14="http://schemas.microsoft.com/office/powerpoint/2010/main" val="372471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are still not done.</a:t>
            </a:r>
          </a:p>
          <a:p>
            <a:r>
              <a:rPr lang="en-US" dirty="0"/>
              <a:t>We just have raw SNPs and indels. HPC is sensitive to capture as much as we can so we may have artifacts from mapping or sequencing errors. </a:t>
            </a:r>
          </a:p>
          <a:p>
            <a:r>
              <a:rPr lang="en-US" dirty="0"/>
              <a:t>Filter out false positives that are called as variants but don’t count since they may be due to artifacts, mapping errors, sequencing errors, etc. </a:t>
            </a:r>
          </a:p>
          <a:p>
            <a:endParaRPr lang="en-US" dirty="0"/>
          </a:p>
          <a:p>
            <a:r>
              <a:rPr lang="en-US" dirty="0"/>
              <a:t>Another part of the tool is to filter out stuff that is likely to be a false positive.</a:t>
            </a:r>
          </a:p>
        </p:txBody>
      </p:sp>
      <p:sp>
        <p:nvSpPr>
          <p:cNvPr id="4" name="Slide Number Placeholder 3"/>
          <p:cNvSpPr>
            <a:spLocks noGrp="1"/>
          </p:cNvSpPr>
          <p:nvPr>
            <p:ph type="sldNum" sz="quarter" idx="10"/>
          </p:nvPr>
        </p:nvSpPr>
        <p:spPr/>
        <p:txBody>
          <a:bodyPr/>
          <a:lstStyle/>
          <a:p>
            <a:fld id="{59B75EBA-A30A-664D-B5CD-06BF0C56AC02}" type="slidenum">
              <a:rPr lang="en-US" smtClean="0"/>
              <a:t>11</a:t>
            </a:fld>
            <a:endParaRPr lang="en-US"/>
          </a:p>
        </p:txBody>
      </p:sp>
    </p:spTree>
    <p:extLst>
      <p:ext uri="{BB962C8B-B14F-4D97-AF65-F5344CB8AC3E}">
        <p14:creationId xmlns:p14="http://schemas.microsoft.com/office/powerpoint/2010/main" val="1264377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Raw variants from </a:t>
            </a:r>
            <a:r>
              <a:rPr lang="en-US" dirty="0" err="1"/>
              <a:t>HaplotypeCaller</a:t>
            </a:r>
            <a:r>
              <a:rPr lang="en-US" dirty="0"/>
              <a:t> need to be filtered. Filter by ~ 8 different features like strand bias, depth, position of variant with the read and others to do some filtering.</a:t>
            </a:r>
          </a:p>
          <a:p>
            <a:endParaRPr lang="en-US" dirty="0"/>
          </a:p>
          <a:p>
            <a:r>
              <a:rPr lang="en-US" dirty="0"/>
              <a:t>Project these features into 2D but you will lose precision. </a:t>
            </a:r>
          </a:p>
          <a:p>
            <a:endParaRPr lang="en-US" dirty="0"/>
          </a:p>
          <a:p>
            <a:r>
              <a:rPr lang="en-US" dirty="0"/>
              <a:t>Hard filter example: One annotation on x and one annotation on y in this scatter plot of variants. Don’t need to worry about which annotations but just that they describe something about the variant context and tell us something about how trustworthy the variant call is.</a:t>
            </a:r>
          </a:p>
          <a:p>
            <a:endParaRPr lang="en-US" dirty="0"/>
          </a:p>
          <a:p>
            <a:r>
              <a:rPr lang="en-US" dirty="0"/>
              <a:t>Results from filtering model and you can see the red clump. Try and capture those red dots with just two straight lines.</a:t>
            </a:r>
          </a:p>
          <a:p>
            <a:r>
              <a:rPr lang="en-US" dirty="0"/>
              <a:t>Its hard to do that simply since there is intermixing and complex space. There are some times where you have to do this when there are limitations of data but --</a:t>
            </a:r>
          </a:p>
          <a:p>
            <a:r>
              <a:rPr lang="en-US" dirty="0"/>
              <a:t>still have to pick thresholds where you have to set a cut-off. If x variable is &gt; 5 == good.</a:t>
            </a:r>
          </a:p>
          <a:p>
            <a:endParaRPr lang="en-US" baseline="0" dirty="0"/>
          </a:p>
          <a:p>
            <a:r>
              <a:rPr lang="en-US" baseline="0" dirty="0"/>
              <a:t>The current standard approach for GATK is VQSR, a machine-learning technique that integrates multiple annotations into a model and then produces filtering “tranches”, or slices, ranked by quality -&gt; colors of the dots show in which tranche each variant falls. </a:t>
            </a:r>
          </a:p>
          <a:p>
            <a:endParaRPr lang="en-US" baseline="0" dirty="0"/>
          </a:p>
          <a:p>
            <a:r>
              <a:rPr lang="en-US" baseline="0" dirty="0"/>
              <a:t>The newest/hottest thing is called “deep learning” and is a newer form of machine learning that goes much further in how it models variant quality; that’s a work in progress that will hopefully be released as an experimental feature in the near future.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12</a:t>
            </a:fld>
            <a:endParaRPr lang="en-US"/>
          </a:p>
        </p:txBody>
      </p:sp>
    </p:spTree>
    <p:extLst>
      <p:ext uri="{BB962C8B-B14F-4D97-AF65-F5344CB8AC3E}">
        <p14:creationId xmlns:p14="http://schemas.microsoft.com/office/powerpoint/2010/main" val="86326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external data like population priors and reference panels to get estimates of population allele frequencies so that you can use that to do further filtering of your variant calls. Go through Bayesian math to use them to improve quality of the genotype calls.</a:t>
            </a:r>
          </a:p>
          <a:p>
            <a:endParaRPr lang="en-US" dirty="0"/>
          </a:p>
          <a:p>
            <a:r>
              <a:rPr lang="en-US" baseline="0" dirty="0"/>
              <a:t>In addition to filtering, we will cover Genotype Refinement using population priors or family members.</a:t>
            </a:r>
          </a:p>
          <a:p>
            <a:r>
              <a:rPr lang="en-US" baseline="0" dirty="0"/>
              <a:t>	</a:t>
            </a:r>
            <a:r>
              <a:rPr lang="en-US" sz="1200" dirty="0"/>
              <a:t>Genotype refinement improves GT quality and </a:t>
            </a:r>
            <a:r>
              <a:rPr lang="en-US" sz="1200" i="1" dirty="0"/>
              <a:t>de novo </a:t>
            </a:r>
            <a:r>
              <a:rPr lang="en-US" sz="1200" dirty="0"/>
              <a:t>calls</a:t>
            </a:r>
          </a:p>
          <a:p>
            <a:endParaRPr lang="en-US" sz="1200" dirty="0"/>
          </a:p>
          <a:p>
            <a:r>
              <a:rPr lang="en-US" baseline="0" dirty="0"/>
              <a:t>One part of refinement is functional annotation.</a:t>
            </a:r>
          </a:p>
          <a:p>
            <a:r>
              <a:rPr lang="en-US" sz="1200" dirty="0"/>
              <a:t>Functional annotation predicts effects of variants</a:t>
            </a:r>
          </a:p>
          <a:p>
            <a:endParaRPr lang="en-US" dirty="0"/>
          </a:p>
          <a:p>
            <a:r>
              <a:rPr lang="en-US" dirty="0"/>
              <a:t>This example is clinical data:</a:t>
            </a:r>
          </a:p>
          <a:p>
            <a:r>
              <a:rPr lang="en-US" dirty="0"/>
              <a:t>Real</a:t>
            </a:r>
            <a:r>
              <a:rPr lang="en-US" baseline="0" dirty="0"/>
              <a:t> clinical data</a:t>
            </a:r>
          </a:p>
          <a:p>
            <a:endParaRPr lang="en-US" baseline="0" dirty="0"/>
          </a:p>
          <a:p>
            <a:r>
              <a:rPr lang="en-US" baseline="0" dirty="0"/>
              <a:t>Base genotype calling produced 417 different de novo genotyping potential variants in the offspring but we </a:t>
            </a:r>
            <a:r>
              <a:rPr lang="en-US" baseline="0" dirty="0" err="1"/>
              <a:t>epxct</a:t>
            </a:r>
            <a:r>
              <a:rPr lang="en-US" baseline="0" dirty="0"/>
              <a:t> like 30 in the terms of germline variants</a:t>
            </a:r>
          </a:p>
          <a:p>
            <a:endParaRPr lang="en-US" baseline="0" dirty="0"/>
          </a:p>
          <a:p>
            <a:r>
              <a:rPr lang="en-US" baseline="0" dirty="0"/>
              <a:t>Ballpark is 30 per exome</a:t>
            </a:r>
          </a:p>
          <a:p>
            <a:endParaRPr lang="en-US" baseline="0" dirty="0"/>
          </a:p>
          <a:p>
            <a:r>
              <a:rPr lang="en-US" baseline="0" dirty="0"/>
              <a:t>Apply population priors and family to get down to 17 from 1000 genomes data</a:t>
            </a:r>
          </a:p>
          <a:p>
            <a:endParaRPr lang="en-US" baseline="0" dirty="0"/>
          </a:p>
          <a:p>
            <a:r>
              <a:rPr lang="en-US" baseline="0" dirty="0"/>
              <a:t>Then we apply high-confidence filter, we are left with 8, which is much easier to deal with. Applied pedigree information to get information about what was in the parents and what was not in the parents and then take the ones that are of high quality and that is now there are now 8 variants which is more reasonable.</a:t>
            </a:r>
          </a:p>
          <a:p>
            <a:endParaRPr lang="en-US" baseline="0" dirty="0"/>
          </a:p>
          <a:p>
            <a:r>
              <a:rPr lang="en-US" baseline="0" dirty="0"/>
              <a:t>We will go into this in detail in another day.</a:t>
            </a:r>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13</a:t>
            </a:fld>
            <a:endParaRPr lang="en-US"/>
          </a:p>
        </p:txBody>
      </p:sp>
    </p:spTree>
    <p:extLst>
      <p:ext uri="{BB962C8B-B14F-4D97-AF65-F5344CB8AC3E}">
        <p14:creationId xmlns:p14="http://schemas.microsoft.com/office/powerpoint/2010/main" val="157621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annotation = labels</a:t>
            </a:r>
            <a:r>
              <a:rPr lang="en-US" baseline="0" dirty="0"/>
              <a:t> a variant with how it changes the biological function of a cell. Predicted biological consequences from ref </a:t>
            </a:r>
            <a:r>
              <a:rPr lang="en-US" baseline="0" dirty="0" err="1"/>
              <a:t>seq</a:t>
            </a:r>
            <a:r>
              <a:rPr lang="en-US" baseline="0" dirty="0"/>
              <a:t> etc.</a:t>
            </a:r>
          </a:p>
          <a:p>
            <a:r>
              <a:rPr lang="en-US" baseline="0" dirty="0"/>
              <a:t>Variants don’t even happen in the gene since most of the genome is non coding so </a:t>
            </a:r>
            <a:r>
              <a:rPr lang="en-US" baseline="0" dirty="0" err="1"/>
              <a:t>variantion</a:t>
            </a:r>
            <a:r>
              <a:rPr lang="en-US" baseline="0" dirty="0"/>
              <a:t> is also non coding</a:t>
            </a:r>
          </a:p>
          <a:p>
            <a:endParaRPr lang="en-US" baseline="0" dirty="0"/>
          </a:p>
          <a:p>
            <a:r>
              <a:rPr lang="en-US" baseline="0" dirty="0"/>
              <a:t>Helps to compare this to the reference genome even though this itself is not a smoking gun type graph that you can use to draw huge conclusions.</a:t>
            </a:r>
          </a:p>
          <a:p>
            <a:endParaRPr lang="en-US" baseline="0" dirty="0"/>
          </a:p>
          <a:p>
            <a:r>
              <a:rPr lang="en-US" baseline="0" dirty="0"/>
              <a:t>E.g.: what gene is this annotation in?  Where in the gene? Which exon?  What is the resulting protein change?  How would you classify a variant?</a:t>
            </a:r>
          </a:p>
          <a:p>
            <a:endParaRPr lang="en-US" baseline="0" dirty="0"/>
          </a:p>
          <a:p>
            <a:r>
              <a:rPr lang="en-US" baseline="0" dirty="0"/>
              <a:t>Graph shows a histogram of variant classifications for SNPs.</a:t>
            </a:r>
          </a:p>
          <a:p>
            <a:endParaRPr lang="en-US" baseline="0" dirty="0"/>
          </a:p>
          <a:p>
            <a:r>
              <a:rPr lang="en-US" baseline="0" dirty="0"/>
              <a:t>Most SNPs are in INTRONs or outside of a gene (directly upstream/downstream of a gene or in the intergenic region).  </a:t>
            </a:r>
          </a:p>
          <a:p>
            <a:endParaRPr lang="en-US" baseline="0" dirty="0"/>
          </a:p>
          <a:p>
            <a:r>
              <a:rPr lang="en-US" baseline="0" dirty="0"/>
              <a:t>A few are in the gene itself and have various effects: </a:t>
            </a:r>
          </a:p>
          <a:p>
            <a:r>
              <a:rPr lang="en-US" baseline="0" dirty="0"/>
              <a:t>    create a new stop codon, truncating a protein (STOP GAINED) </a:t>
            </a:r>
          </a:p>
          <a:p>
            <a:r>
              <a:rPr lang="en-US" baseline="0" dirty="0"/>
              <a:t>    Remove the stop codon to create a NONSTOP mutation (STOP_LOST)</a:t>
            </a:r>
          </a:p>
          <a:p>
            <a:r>
              <a:rPr lang="en-US" baseline="0" dirty="0"/>
              <a:t>    Even variants that don’t change the protein </a:t>
            </a:r>
            <a:r>
              <a:rPr lang="mr-IN" baseline="0" dirty="0"/>
              <a:t>–</a:t>
            </a:r>
            <a:r>
              <a:rPr lang="en-US" baseline="0" dirty="0"/>
              <a:t> SYNONYMOUS (_CODING, NON_ _CODING, _STOP)</a:t>
            </a:r>
          </a:p>
          <a:p>
            <a:endParaRPr lang="en-US" dirty="0"/>
          </a:p>
          <a:p>
            <a:r>
              <a:rPr lang="en-US" dirty="0"/>
              <a:t>Use </a:t>
            </a:r>
            <a:r>
              <a:rPr lang="en-US" dirty="0" err="1"/>
              <a:t>Funcotator</a:t>
            </a:r>
            <a:r>
              <a:rPr lang="en-US" dirty="0"/>
              <a:t>! </a:t>
            </a:r>
          </a:p>
        </p:txBody>
      </p:sp>
      <p:sp>
        <p:nvSpPr>
          <p:cNvPr id="4" name="Slide Number Placeholder 3"/>
          <p:cNvSpPr>
            <a:spLocks noGrp="1"/>
          </p:cNvSpPr>
          <p:nvPr>
            <p:ph type="sldNum" sz="quarter" idx="10"/>
          </p:nvPr>
        </p:nvSpPr>
        <p:spPr/>
        <p:txBody>
          <a:bodyPr/>
          <a:lstStyle/>
          <a:p>
            <a:fld id="{59B75EBA-A30A-664D-B5CD-06BF0C56AC02}" type="slidenum">
              <a:rPr lang="en-US" smtClean="0"/>
              <a:t>14</a:t>
            </a:fld>
            <a:endParaRPr lang="en-US"/>
          </a:p>
        </p:txBody>
      </p:sp>
    </p:spTree>
    <p:extLst>
      <p:ext uri="{BB962C8B-B14F-4D97-AF65-F5344CB8AC3E}">
        <p14:creationId xmlns:p14="http://schemas.microsoft.com/office/powerpoint/2010/main" val="321667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can evaluate our </a:t>
            </a:r>
            <a:r>
              <a:rPr lang="en-US" dirty="0" err="1"/>
              <a:t>callsets</a:t>
            </a:r>
            <a:r>
              <a:rPr lang="en-US" dirty="0"/>
              <a:t> to see how</a:t>
            </a:r>
            <a:r>
              <a:rPr lang="en-US" baseline="0" dirty="0"/>
              <a:t> clean and correct our data are after we annotate and filter. </a:t>
            </a:r>
          </a:p>
          <a:p>
            <a:endParaRPr lang="en-US" baseline="0" dirty="0"/>
          </a:p>
          <a:p>
            <a:r>
              <a:rPr lang="en-US" baseline="0" dirty="0"/>
              <a:t>Can we use it in our project? After all the filtering is done does the </a:t>
            </a:r>
            <a:r>
              <a:rPr lang="en-US" baseline="0" dirty="0" err="1"/>
              <a:t>callset</a:t>
            </a:r>
            <a:r>
              <a:rPr lang="en-US" baseline="0" dirty="0"/>
              <a:t> still look good?</a:t>
            </a:r>
          </a:p>
          <a:p>
            <a:r>
              <a:rPr lang="en-US" baseline="0" dirty="0"/>
              <a:t>Use truth samples like NA12878 since it is really trustworthy to compare sensitivity and precision. We have reliable variant calls so we can asses the sensitivity of the variants we have against the known set.</a:t>
            </a:r>
          </a:p>
          <a:p>
            <a:endParaRPr lang="en-US" baseline="0" dirty="0"/>
          </a:p>
          <a:p>
            <a:r>
              <a:rPr lang="en-US" baseline="0" dirty="0"/>
              <a:t>True positives and false positives. Based on the hard filtering thresholds or limits on BSQR you may lose some TPs and pick up some FPs. Get some insight into how your thresholds change the variants that you get.</a:t>
            </a:r>
          </a:p>
          <a:p>
            <a:endParaRPr lang="en-US" baseline="0" dirty="0"/>
          </a:p>
          <a:p>
            <a:r>
              <a:rPr lang="en-US" baseline="0" dirty="0"/>
              <a:t>Receiver Operating Characteristic curve: how did you rank your variants based on the scheme that you used. Good curve has sharp </a:t>
            </a:r>
            <a:r>
              <a:rPr lang="en-US" baseline="0" dirty="0" err="1"/>
              <a:t>dropoff</a:t>
            </a:r>
            <a:r>
              <a:rPr lang="en-US" baseline="0" dirty="0"/>
              <a:t>. The shallower slopes are not great results. I want to pick as many </a:t>
            </a:r>
            <a:r>
              <a:rPr lang="en-US" baseline="0" dirty="0" err="1"/>
              <a:t>Tps</a:t>
            </a:r>
            <a:r>
              <a:rPr lang="en-US" baseline="0" dirty="0"/>
              <a:t> as possible before my FP rate increases. </a:t>
            </a:r>
          </a:p>
          <a:p>
            <a:endParaRPr lang="en-US" dirty="0"/>
          </a:p>
          <a:p>
            <a:r>
              <a:rPr lang="en-US" dirty="0"/>
              <a:t>---Preexisting Notes Below</a:t>
            </a:r>
          </a:p>
          <a:p>
            <a:r>
              <a:rPr lang="en-US" dirty="0"/>
              <a:t>https://</a:t>
            </a:r>
            <a:r>
              <a:rPr lang="en-US" dirty="0" err="1"/>
              <a:t>gatkforums.broadinstitute.org</a:t>
            </a:r>
            <a:r>
              <a:rPr lang="en-US" dirty="0"/>
              <a:t>/</a:t>
            </a:r>
            <a:r>
              <a:rPr lang="en-US" dirty="0" err="1"/>
              <a:t>gatk</a:t>
            </a:r>
            <a:r>
              <a:rPr lang="en-US" dirty="0"/>
              <a:t>/discussion/6308/evaluating-the-quality-of-a-variant-</a:t>
            </a:r>
            <a:r>
              <a:rPr lang="en-US" dirty="0" err="1"/>
              <a:t>callset</a:t>
            </a:r>
            <a:endParaRPr lang="en-US" dirty="0"/>
          </a:p>
          <a:p>
            <a:endParaRPr lang="en-US" dirty="0"/>
          </a:p>
          <a:p>
            <a:r>
              <a:rPr lang="en-US" dirty="0"/>
              <a:t>	Variant</a:t>
            </a:r>
            <a:r>
              <a:rPr lang="en-US" baseline="0" dirty="0"/>
              <a:t> level concordance</a:t>
            </a:r>
          </a:p>
          <a:p>
            <a:r>
              <a:rPr lang="en-US" baseline="0" dirty="0"/>
              <a:t>	Genotype concordance</a:t>
            </a:r>
          </a:p>
          <a:p>
            <a:r>
              <a:rPr lang="en-US" baseline="0" dirty="0"/>
              <a:t>	</a:t>
            </a:r>
            <a:r>
              <a:rPr lang="en-US" baseline="0" dirty="0" err="1"/>
              <a:t>Zygosity</a:t>
            </a:r>
            <a:endParaRPr lang="en-US" baseline="0" dirty="0"/>
          </a:p>
          <a:p>
            <a:r>
              <a:rPr lang="en-US" baseline="0" dirty="0"/>
              <a:t>	number of </a:t>
            </a:r>
            <a:r>
              <a:rPr lang="en-US" baseline="0" dirty="0" err="1"/>
              <a:t>snps</a:t>
            </a:r>
            <a:r>
              <a:rPr lang="en-US" baseline="0" dirty="0"/>
              <a:t> and </a:t>
            </a:r>
            <a:r>
              <a:rPr lang="en-US" baseline="0" dirty="0" err="1"/>
              <a:t>indels</a:t>
            </a:r>
            <a:r>
              <a:rPr lang="en-US" baseline="0" dirty="0"/>
              <a:t>, </a:t>
            </a:r>
            <a:r>
              <a:rPr lang="en-US" baseline="0" dirty="0" err="1"/>
              <a:t>TiTv</a:t>
            </a:r>
            <a:r>
              <a:rPr lang="en-US" baseline="0" dirty="0"/>
              <a:t> ratio</a:t>
            </a:r>
            <a:endParaRPr lang="en-US" dirty="0"/>
          </a:p>
          <a:p>
            <a:endParaRPr lang="en-US" dirty="0"/>
          </a:p>
          <a:p>
            <a:r>
              <a:rPr lang="en-US" dirty="0"/>
              <a:t>We</a:t>
            </a:r>
            <a:r>
              <a:rPr lang="en-US" baseline="0" dirty="0"/>
              <a:t> do this by comparing our </a:t>
            </a:r>
            <a:r>
              <a:rPr lang="en-US" baseline="0" dirty="0" err="1"/>
              <a:t>callset</a:t>
            </a:r>
            <a:r>
              <a:rPr lang="en-US" baseline="0" dirty="0"/>
              <a:t> to a similar </a:t>
            </a:r>
            <a:r>
              <a:rPr lang="en-US" baseline="0" dirty="0" err="1"/>
              <a:t>callset</a:t>
            </a:r>
            <a:r>
              <a:rPr lang="en-US" baseline="0" dirty="0"/>
              <a:t> or a sample in our </a:t>
            </a:r>
            <a:r>
              <a:rPr lang="en-US" baseline="0" dirty="0" err="1"/>
              <a:t>callset</a:t>
            </a:r>
            <a:r>
              <a:rPr lang="en-US" baseline="0" dirty="0"/>
              <a:t> to it’s known truth set.</a:t>
            </a:r>
          </a:p>
          <a:p>
            <a:r>
              <a:rPr lang="en-US" baseline="0" dirty="0"/>
              <a:t>This is one step in our pipeline that is not automated.</a:t>
            </a:r>
          </a:p>
          <a:p>
            <a:r>
              <a:rPr lang="en-US" baseline="0" dirty="0"/>
              <a:t>We go over this in depth on day 2.</a:t>
            </a:r>
          </a:p>
          <a:p>
            <a:endParaRPr lang="en-US" baseline="0" dirty="0"/>
          </a:p>
          <a:p>
            <a:endParaRPr lang="en-US" baseline="0" dirty="0"/>
          </a:p>
          <a:p>
            <a:r>
              <a:rPr lang="en-US" dirty="0"/>
              <a:t>Multiple metrics measure </a:t>
            </a:r>
            <a:r>
              <a:rPr lang="en-US" dirty="0" err="1"/>
              <a:t>callset</a:t>
            </a:r>
            <a:r>
              <a:rPr lang="en-US" dirty="0"/>
              <a:t> quality,</a:t>
            </a:r>
            <a:r>
              <a:rPr lang="en-US" baseline="0" dirty="0"/>
              <a:t> e.g. </a:t>
            </a:r>
          </a:p>
          <a:p>
            <a:pPr marL="171450" indent="-171450">
              <a:buFont typeface="Arial"/>
              <a:buChar char="•"/>
            </a:pPr>
            <a:r>
              <a:rPr lang="en-US" baseline="0" dirty="0"/>
              <a:t>Ti/</a:t>
            </a:r>
            <a:r>
              <a:rPr lang="en-US" baseline="0" dirty="0" err="1"/>
              <a:t>Tv</a:t>
            </a:r>
            <a:r>
              <a:rPr lang="en-US" baseline="0" dirty="0"/>
              <a:t> ratio. </a:t>
            </a:r>
          </a:p>
          <a:p>
            <a:pPr marL="171450" indent="-171450">
              <a:buFont typeface="Arial"/>
              <a:buChar char="•"/>
            </a:pPr>
            <a:r>
              <a:rPr lang="en-US" baseline="0" dirty="0"/>
              <a:t>Het/</a:t>
            </a:r>
            <a:r>
              <a:rPr lang="en-US" baseline="0" dirty="0" err="1"/>
              <a:t>Hom-var</a:t>
            </a:r>
            <a:r>
              <a:rPr lang="en-US" baseline="0" dirty="0"/>
              <a:t> ratio</a:t>
            </a:r>
          </a:p>
          <a:p>
            <a:pPr marL="171450" indent="-171450">
              <a:buFont typeface="Arial"/>
              <a:buChar char="•"/>
            </a:pPr>
            <a:r>
              <a:rPr lang="en-US" baseline="0" dirty="0"/>
              <a:t>Total HET depth</a:t>
            </a:r>
          </a:p>
          <a:p>
            <a:pPr marL="171450" indent="-171450">
              <a:buFont typeface="Arial"/>
              <a:buChar char="•"/>
            </a:pPr>
            <a:r>
              <a:rPr lang="en-US" baseline="0" dirty="0"/>
              <a:t>Inbreeding </a:t>
            </a:r>
            <a:r>
              <a:rPr lang="en-US" baseline="0" dirty="0" err="1"/>
              <a:t>coefficent</a:t>
            </a:r>
            <a:r>
              <a:rPr lang="en-US" baseline="0" dirty="0"/>
              <a:t>, e.g. is the allele in Hardy Weinberg equilibrium?</a:t>
            </a:r>
          </a:p>
          <a:p>
            <a:endParaRPr lang="en-US" baseline="0" dirty="0"/>
          </a:p>
          <a:p>
            <a:r>
              <a:rPr lang="en-US" baseline="0" dirty="0"/>
              <a:t>However, mostly we use a </a:t>
            </a:r>
            <a:r>
              <a:rPr lang="en-US" baseline="0" dirty="0" err="1"/>
              <a:t>truthset</a:t>
            </a:r>
            <a:r>
              <a:rPr lang="en-US" baseline="0" dirty="0"/>
              <a:t> like GIAB that allow us to calculate the following metrics.</a:t>
            </a:r>
          </a:p>
          <a:p>
            <a:endParaRPr lang="en-US" dirty="0"/>
          </a:p>
          <a:p>
            <a:pPr marL="171450" indent="-171450">
              <a:buFont typeface="Arial"/>
              <a:buChar char="•"/>
            </a:pPr>
            <a:r>
              <a:rPr lang="en-US" baseline="0" dirty="0"/>
              <a:t>Sensitivity (recall)</a:t>
            </a:r>
          </a:p>
          <a:p>
            <a:pPr marL="171450" indent="-171450">
              <a:buFont typeface="Arial"/>
              <a:buChar char="•"/>
            </a:pPr>
            <a:r>
              <a:rPr lang="en-US" baseline="0" dirty="0"/>
              <a:t>Specificity</a:t>
            </a:r>
          </a:p>
          <a:p>
            <a:pPr marL="171450" indent="-171450">
              <a:buFont typeface="Arial"/>
              <a:buChar char="•"/>
            </a:pPr>
            <a:r>
              <a:rPr lang="en-US" baseline="0" dirty="0"/>
              <a:t>Precision</a:t>
            </a:r>
          </a:p>
          <a:p>
            <a:pPr marL="171450" indent="-171450">
              <a:buFont typeface="Arial"/>
              <a:buChar char="•"/>
            </a:pPr>
            <a:r>
              <a:rPr lang="en-US" baseline="0" dirty="0"/>
              <a:t>FPR (false positive rate)</a:t>
            </a:r>
          </a:p>
          <a:p>
            <a:endParaRPr lang="en-US" dirty="0"/>
          </a:p>
          <a:p>
            <a:r>
              <a:rPr lang="en-US" dirty="0"/>
              <a:t>Here we show </a:t>
            </a:r>
            <a:r>
              <a:rPr lang="en-US" dirty="0" err="1"/>
              <a:t>sensitivty</a:t>
            </a:r>
            <a:r>
              <a:rPr lang="en-US" dirty="0"/>
              <a:t> and specificity</a:t>
            </a:r>
          </a:p>
          <a:p>
            <a:r>
              <a:rPr lang="en-US" dirty="0"/>
              <a:t>Greater</a:t>
            </a:r>
            <a:r>
              <a:rPr lang="en-US" baseline="0" dirty="0"/>
              <a:t> sensitivity increases false positives</a:t>
            </a:r>
          </a:p>
          <a:p>
            <a:r>
              <a:rPr lang="en-US" baseline="0" dirty="0"/>
              <a:t>Greater </a:t>
            </a:r>
            <a:r>
              <a:rPr lang="en-US" baseline="0" dirty="0" err="1"/>
              <a:t>specificty</a:t>
            </a:r>
            <a:r>
              <a:rPr lang="en-US" baseline="0" dirty="0"/>
              <a:t> increases false negatives and decreases true positive.</a:t>
            </a:r>
          </a:p>
          <a:p>
            <a:r>
              <a:rPr lang="en-US" baseline="0" dirty="0"/>
              <a:t>Balancing the two for downstream analyses is the bulk of refinement</a:t>
            </a:r>
          </a:p>
          <a:p>
            <a:endParaRPr lang="en-US" baseline="0" dirty="0"/>
          </a:p>
          <a:p>
            <a:r>
              <a:rPr lang="en-US" baseline="0" dirty="0"/>
              <a:t>We use ROC curves, e.g. those produced by RTG-Tools to visualize these metrics.</a:t>
            </a:r>
          </a:p>
          <a:p>
            <a:r>
              <a:rPr lang="en-US" baseline="0" dirty="0"/>
              <a:t>We don’t cover this though.</a:t>
            </a:r>
          </a:p>
          <a:p>
            <a:endParaRPr lang="en-US" dirty="0"/>
          </a:p>
          <a:p>
            <a:r>
              <a:rPr 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t>[Soo </a:t>
            </a:r>
            <a:r>
              <a:rPr lang="en-US" b="0" dirty="0" err="1"/>
              <a:t>Hee</a:t>
            </a:r>
            <a:r>
              <a:rPr lang="en-US" b="0" dirty="0"/>
              <a:t> notes of 1/22/2016]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t>What we want are tools that maximize both sensitivity and specificity.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Here I’m showing [in classical format] the trade-off between sensitivity and specificity.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The test statistic’s cutoff for calls is represented by this vertical line.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If you shift it to the right, you increase specificity at the expense of missed true calls.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If you shift it to the left, you increase sensitivity. You call more true calls but also more false positives.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0" baseline="0" dirty="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0" baseline="0" dirty="0"/>
              <a:t>[Animation applied; need to click]</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1" baseline="0" dirty="0"/>
              <a:t>An alternative approach to obtaining high sensitivity </a:t>
            </a:r>
            <a:r>
              <a:rPr lang="en-US" b="1" i="1" baseline="0" dirty="0"/>
              <a:t>and </a:t>
            </a:r>
            <a:r>
              <a:rPr lang="en-US" b="1" baseline="0" dirty="0"/>
              <a:t>high specificity is to apply after-detection-filters.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The engine focuses on increased sensitive detection by shifting this cutoff to the left.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Then the tool applies a variety of specific filters to chip away at the false positives.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0" baseline="0" dirty="0"/>
              <a:t>[Much of the fine-tuning of tools relates to these filters.]</a:t>
            </a:r>
          </a:p>
          <a:p>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15</a:t>
            </a:fld>
            <a:endParaRPr lang="en-US"/>
          </a:p>
        </p:txBody>
      </p:sp>
    </p:spTree>
    <p:extLst>
      <p:ext uri="{BB962C8B-B14F-4D97-AF65-F5344CB8AC3E}">
        <p14:creationId xmlns:p14="http://schemas.microsoft.com/office/powerpoint/2010/main" val="1051743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all an overview of what we are going to be talking about today but this is an introduction and the rest of the talks will go into more detail about </a:t>
            </a:r>
            <a:r>
              <a:rPr lang="en-US"/>
              <a:t>the things we talked about.</a:t>
            </a:r>
            <a:endParaRPr lang="en-US" dirty="0"/>
          </a:p>
        </p:txBody>
      </p:sp>
      <p:sp>
        <p:nvSpPr>
          <p:cNvPr id="4" name="Slide Number Placeholder 3"/>
          <p:cNvSpPr>
            <a:spLocks noGrp="1"/>
          </p:cNvSpPr>
          <p:nvPr>
            <p:ph type="sldNum" sz="quarter" idx="5"/>
          </p:nvPr>
        </p:nvSpPr>
        <p:spPr/>
        <p:txBody>
          <a:bodyPr/>
          <a:lstStyle/>
          <a:p>
            <a:fld id="{59B75EBA-A30A-664D-B5CD-06BF0C56AC02}" type="slidenum">
              <a:rPr lang="en-US" smtClean="0"/>
              <a:t>16</a:t>
            </a:fld>
            <a:endParaRPr lang="en-US"/>
          </a:p>
        </p:txBody>
      </p:sp>
    </p:spTree>
    <p:extLst>
      <p:ext uri="{BB962C8B-B14F-4D97-AF65-F5344CB8AC3E}">
        <p14:creationId xmlns:p14="http://schemas.microsoft.com/office/powerpoint/2010/main" val="330283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Spit blood and input data </a:t>
            </a:r>
            <a:r>
              <a:rPr lang="en-US" dirty="0" err="1"/>
              <a:t>etc</a:t>
            </a:r>
            <a:r>
              <a:rPr lang="en-US" dirty="0"/>
              <a:t> </a:t>
            </a:r>
            <a:r>
              <a:rPr lang="en-US" dirty="0">
                <a:sym typeface="Wingdings" pitchFamily="2" charset="2"/>
              </a:rPr>
              <a:t> go into the sequencer  get output reads  get high quality </a:t>
            </a:r>
            <a:r>
              <a:rPr lang="en-US" dirty="0" err="1">
                <a:sym typeface="Wingdings" pitchFamily="2" charset="2"/>
              </a:rPr>
              <a:t>vriants</a:t>
            </a:r>
            <a:endParaRPr lang="en-US" dirty="0">
              <a:sym typeface="Wingdings" pitchFamily="2" charset="2"/>
            </a:endParaRPr>
          </a:p>
          <a:p>
            <a:r>
              <a:rPr lang="en-US" dirty="0">
                <a:sym typeface="Wingdings" pitchFamily="2" charset="2"/>
              </a:rPr>
              <a:t>Matrix of diff tools for diff scientific applications – today we are going to talk about germline SNPs and Indels but the somatic components of these tools are going to be talked about later</a:t>
            </a:r>
            <a:endParaRPr lang="en-US" dirty="0"/>
          </a:p>
        </p:txBody>
      </p:sp>
      <p:sp>
        <p:nvSpPr>
          <p:cNvPr id="4" name="Slide Number Placeholder 3"/>
          <p:cNvSpPr>
            <a:spLocks noGrp="1"/>
          </p:cNvSpPr>
          <p:nvPr>
            <p:ph type="sldNum" sz="quarter" idx="10"/>
          </p:nvPr>
        </p:nvSpPr>
        <p:spPr/>
        <p:txBody>
          <a:bodyPr/>
          <a:lstStyle/>
          <a:p>
            <a:fld id="{9BA6D633-ACAB-174E-880F-CF27A804AEFB}" type="slidenum">
              <a:rPr lang="en-US" smtClean="0"/>
              <a:t>2</a:t>
            </a:fld>
            <a:endParaRPr lang="en-US"/>
          </a:p>
        </p:txBody>
      </p:sp>
    </p:spTree>
    <p:extLst>
      <p:ext uri="{BB962C8B-B14F-4D97-AF65-F5344CB8AC3E}">
        <p14:creationId xmlns:p14="http://schemas.microsoft.com/office/powerpoint/2010/main" val="118930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are different kinds of variants.</a:t>
            </a:r>
          </a:p>
          <a:p>
            <a:r>
              <a:rPr lang="en-US" dirty="0"/>
              <a:t>Types:</a:t>
            </a:r>
          </a:p>
          <a:p>
            <a:r>
              <a:rPr lang="en-US" dirty="0"/>
              <a:t>1. Germline variants – born with them. Inherit most of them but small # (30) that are totally new to each individual. They don’t have to be deleterious but just something interesting.</a:t>
            </a:r>
          </a:p>
          <a:p>
            <a:r>
              <a:rPr lang="en-US" dirty="0"/>
              <a:t>2. Somatic – variants that tissues pick up over time as cells divide. Also don’t have to be cancerous – just different as tissues in the body grow.</a:t>
            </a:r>
          </a:p>
          <a:p>
            <a:endParaRPr lang="en-US" dirty="0"/>
          </a:p>
          <a:p>
            <a:r>
              <a:rPr lang="en-US" dirty="0"/>
              <a:t>There are different sizes of variants.</a:t>
            </a:r>
          </a:p>
          <a:p>
            <a:r>
              <a:rPr lang="en-US" dirty="0"/>
              <a:t>A) Short Variants:</a:t>
            </a:r>
          </a:p>
          <a:p>
            <a:pPr marL="228600" indent="-228600">
              <a:buAutoNum type="arabicPeriod"/>
            </a:pPr>
            <a:r>
              <a:rPr lang="en-US" dirty="0"/>
              <a:t>Short – point mutations. SNPs - single nucleotide polymorphism. Polymorphism/polymorphic = polymorphic different variants in different people in a population. (Single base changes in the genome that can be seen in most cases just by looking in an IGV screenshot down the line.)</a:t>
            </a:r>
          </a:p>
          <a:p>
            <a:pPr marL="685800" lvl="1" indent="-228600">
              <a:buAutoNum type="arabicPeriod"/>
            </a:pPr>
            <a:r>
              <a:rPr lang="en-US" dirty="0"/>
              <a:t>SNPs are to describe germline mutations and SNVs are to define somatic mutations.</a:t>
            </a:r>
          </a:p>
          <a:p>
            <a:r>
              <a:rPr lang="en-US" dirty="0"/>
              <a:t>2. Indels – insertion and deletions. Small # of bases are inserted or deleted with respect to the reference genome/sequence. Typically the cutoff is 50 bases before it becomes a structural variant (longer variant) from a short variant. The cutoff depends on the algorithm of the alignments and sometimes have to use lots of other evidence to find structural variants. For longer variants just a bwa alignment isn’t enough since it would span larger than the length of a single read so you have to inform your structural variants with other evidence.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Structural Variations – SVs </a:t>
            </a:r>
            <a:r>
              <a:rPr lang="en-US" dirty="0" err="1"/>
              <a:t>invcude</a:t>
            </a:r>
            <a:r>
              <a:rPr lang="en-US" dirty="0"/>
              <a:t> </a:t>
            </a:r>
            <a:r>
              <a:rPr lang="en-US" baseline="0" dirty="0"/>
              <a:t>inversions and translocations - mate of read is on a separate chromosome because that read can map to multiple loci in your DNA</a:t>
            </a:r>
          </a:p>
          <a:p>
            <a:r>
              <a:rPr lang="en-US" dirty="0"/>
              <a:t>4. Copy Number Variations – CNVs </a:t>
            </a:r>
            <a:r>
              <a:rPr lang="en-US" baseline="0" dirty="0"/>
              <a:t>. The are larger deletions (&gt;a couple hundred bases) they’re copy number variations (alterations)</a:t>
            </a:r>
          </a:p>
          <a:p>
            <a:r>
              <a:rPr lang="en-US" baseline="0" dirty="0"/>
              <a:t>    CNV Loss / gain</a:t>
            </a:r>
          </a:p>
          <a:p>
            <a:r>
              <a:rPr lang="en-US" baseline="0" dirty="0"/>
              <a:t>The above two tend to be more common in somatic variation rather than germline.</a:t>
            </a:r>
          </a:p>
          <a:p>
            <a:endParaRPr lang="en-US" dirty="0"/>
          </a:p>
          <a:p>
            <a:r>
              <a:rPr lang="en-US" dirty="0"/>
              <a:t>We </a:t>
            </a:r>
            <a:r>
              <a:rPr lang="en-US" b="1" dirty="0"/>
              <a:t>do</a:t>
            </a:r>
            <a:r>
              <a:rPr lang="en-US" dirty="0"/>
              <a:t> have tools for germline copy number and structural variation but we are going to talk about them later.</a:t>
            </a:r>
          </a:p>
          <a:p>
            <a:r>
              <a:rPr lang="en-US" dirty="0"/>
              <a:t>SVs are in beta. No workspace currently but there is documentation if someone is interested. </a:t>
            </a:r>
          </a:p>
          <a:p>
            <a:endParaRPr lang="en-US" dirty="0"/>
          </a:p>
          <a:p>
            <a:r>
              <a:rPr lang="en-US" dirty="0"/>
              <a:t>Not discussed in video talk but additional notes left in this ppt slide:</a:t>
            </a:r>
          </a:p>
          <a:p>
            <a:r>
              <a:rPr lang="en-US" dirty="0"/>
              <a:t>5. Pathogens</a:t>
            </a:r>
          </a:p>
          <a:p>
            <a:r>
              <a:rPr lang="en-US" dirty="0"/>
              <a:t>Sequences</a:t>
            </a:r>
            <a:r>
              <a:rPr lang="en-US" baseline="0" dirty="0"/>
              <a:t> that don’t align well or at all.</a:t>
            </a:r>
          </a:p>
          <a:p>
            <a:r>
              <a:rPr lang="en-US" baseline="0" dirty="0" err="1"/>
              <a:t>PathSeq</a:t>
            </a:r>
            <a:r>
              <a:rPr lang="en-US" baseline="0" dirty="0"/>
              <a:t> tool</a:t>
            </a:r>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3</a:t>
            </a:fld>
            <a:endParaRPr lang="en-US"/>
          </a:p>
        </p:txBody>
      </p:sp>
    </p:spTree>
    <p:extLst>
      <p:ext uri="{BB962C8B-B14F-4D97-AF65-F5344CB8AC3E}">
        <p14:creationId xmlns:p14="http://schemas.microsoft.com/office/powerpoint/2010/main" val="182222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panel:</a:t>
            </a:r>
          </a:p>
          <a:p>
            <a:r>
              <a:rPr lang="en-US" dirty="0"/>
              <a:t>	 pre-processing with end result being an aligned recalibrated bam (details in previous talk)</a:t>
            </a:r>
          </a:p>
          <a:p>
            <a:r>
              <a:rPr lang="en-US" dirty="0"/>
              <a:t>Middle and Right column: </a:t>
            </a:r>
          </a:p>
          <a:p>
            <a:r>
              <a:rPr lang="en-US" dirty="0"/>
              <a:t>	Call variants and do refinement and post -processing</a:t>
            </a:r>
          </a:p>
        </p:txBody>
      </p:sp>
      <p:sp>
        <p:nvSpPr>
          <p:cNvPr id="4" name="Slide Number Placeholder 3"/>
          <p:cNvSpPr>
            <a:spLocks noGrp="1"/>
          </p:cNvSpPr>
          <p:nvPr>
            <p:ph type="sldNum" sz="quarter" idx="5"/>
          </p:nvPr>
        </p:nvSpPr>
        <p:spPr/>
        <p:txBody>
          <a:bodyPr/>
          <a:lstStyle/>
          <a:p>
            <a:fld id="{59B75EBA-A30A-664D-B5CD-06BF0C56AC02}" type="slidenum">
              <a:rPr lang="en-US" smtClean="0"/>
              <a:t>4</a:t>
            </a:fld>
            <a:endParaRPr lang="en-US"/>
          </a:p>
        </p:txBody>
      </p:sp>
    </p:spTree>
    <p:extLst>
      <p:ext uri="{BB962C8B-B14F-4D97-AF65-F5344CB8AC3E}">
        <p14:creationId xmlns:p14="http://schemas.microsoft.com/office/powerpoint/2010/main" val="159280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Tool that does actual variant calling is </a:t>
            </a:r>
            <a:r>
              <a:rPr lang="en-US" baseline="0" dirty="0" err="1"/>
              <a:t>HaploTypeCaller</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4 different steps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1. Identify active regions – restrict analysis to just interesting regions to be more efficient. Most of reference is the same sequence as our reads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2. Local alignment based on graph based assembly. This step helps in complex regions of reference, or repetitive regions or variants that unusual in sequence.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3. Assess likelihood of each read with respect to variant haplotypes we discovered using full sequence of the read and not just pileup of the bases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4. Germline genotyping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5</a:t>
            </a:fld>
            <a:endParaRPr lang="en-US"/>
          </a:p>
        </p:txBody>
      </p:sp>
    </p:spTree>
    <p:extLst>
      <p:ext uri="{BB962C8B-B14F-4D97-AF65-F5344CB8AC3E}">
        <p14:creationId xmlns:p14="http://schemas.microsoft.com/office/powerpoint/2010/main" val="1722737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Germline case – we do joint calling/analysis with perhaps one ore more samples of interest or larger cohort. </a:t>
            </a:r>
          </a:p>
          <a:p>
            <a:endParaRPr lang="en-US" dirty="0"/>
          </a:p>
          <a:p>
            <a:r>
              <a:rPr lang="en-US" dirty="0"/>
              <a:t>One genome by itself is not that useful. One variant that looks deleterious its hard to tell how important it is on the actual biological pathway. Usually need to compare groups of people who have a particular phenotype to another group of people of the lacking phenotype. </a:t>
            </a:r>
            <a:r>
              <a:rPr lang="en-US" dirty="0" err="1"/>
              <a:t>Exac</a:t>
            </a:r>
            <a:r>
              <a:rPr lang="en-US" dirty="0"/>
              <a:t> and </a:t>
            </a:r>
            <a:r>
              <a:rPr lang="en-US" dirty="0" err="1"/>
              <a:t>gnomad</a:t>
            </a:r>
            <a:r>
              <a:rPr lang="en-US" dirty="0"/>
              <a:t> are used to compare a variant relevance for example.</a:t>
            </a:r>
          </a:p>
          <a:p>
            <a:endParaRPr lang="en-US" dirty="0"/>
          </a:p>
          <a:p>
            <a:r>
              <a:rPr lang="en-US" dirty="0"/>
              <a:t>1. Bigger reference panel to cross reference the presence of a variant across a healthy population.</a:t>
            </a:r>
          </a:p>
          <a:p>
            <a:r>
              <a:rPr lang="en-US" dirty="0"/>
              <a:t>2. Family cohort by comparing offspring to parents for de novo variants.</a:t>
            </a:r>
          </a:p>
          <a:p>
            <a:r>
              <a:rPr lang="en-US" dirty="0"/>
              <a:t>3. Helpful to have cohorts that are the same ethnic background as the samples that you are interested in. </a:t>
            </a:r>
            <a:r>
              <a:rPr lang="en-US" baseline="0" dirty="0"/>
              <a:t>For example, a big cohort with 1 Qatari may result in some variants that are rare in the single sample within the cohort but if you had a cohort with a large group of  Qatari samples, that variant may not still be rate – rather it is very common across the Qatari population.</a:t>
            </a:r>
          </a:p>
          <a:p>
            <a:endParaRPr lang="en-US" dirty="0"/>
          </a:p>
          <a:p>
            <a:r>
              <a:rPr lang="en-US" baseline="0" dirty="0"/>
              <a:t>------ Preexisting Notes Below</a:t>
            </a:r>
          </a:p>
          <a:p>
            <a:r>
              <a:rPr lang="en-US" baseline="0" dirty="0"/>
              <a:t>Helpful to draw from a large cohort to find how common a variant is in a population.</a:t>
            </a:r>
          </a:p>
          <a:p>
            <a:endParaRPr lang="en-US" baseline="0" dirty="0"/>
          </a:p>
          <a:p>
            <a:r>
              <a:rPr lang="en-US" baseline="0" dirty="0"/>
              <a:t>Looking at a variant in isolation (such as in a clinical environment) is only useful if you know how rare that allele is.  That is, if there’s a rare disease, the associated variant should be rare in the population as well.</a:t>
            </a:r>
          </a:p>
          <a:p>
            <a:endParaRPr lang="en-US" baseline="0" dirty="0"/>
          </a:p>
          <a:p>
            <a:r>
              <a:rPr lang="en-US" baseline="0" dirty="0"/>
              <a:t>Family data </a:t>
            </a:r>
            <a:r>
              <a:rPr lang="mr-IN" baseline="0" dirty="0"/>
              <a:t>–</a:t>
            </a:r>
            <a:r>
              <a:rPr lang="en-US" baseline="0" dirty="0"/>
              <a:t> child with disease, sequence parents to see if they have alleles that would cause a problem in the child.</a:t>
            </a:r>
          </a:p>
          <a:p>
            <a:endParaRPr lang="en-US" baseline="0" dirty="0"/>
          </a:p>
          <a:p>
            <a:r>
              <a:rPr lang="en-US" baseline="0" dirty="0"/>
              <a:t>Use population data to add info on rarity of variants, de novo mutations, and ethnic background</a:t>
            </a:r>
          </a:p>
          <a:p>
            <a:r>
              <a:rPr lang="en-US" baseline="0" dirty="0"/>
              <a:t>Ethnic background</a:t>
            </a:r>
          </a:p>
          <a:p>
            <a:r>
              <a:rPr lang="en-US" baseline="0" dirty="0"/>
              <a:t>     Big cohort with 1 Qatari, there may be some variants in that single person that are very rare, but in the context of a large group of Qataris those variants would be common.</a:t>
            </a:r>
          </a:p>
          <a:p>
            <a:endParaRPr lang="en-US" baseline="0" dirty="0"/>
          </a:p>
          <a:p>
            <a:r>
              <a:rPr lang="en-US" baseline="0" dirty="0"/>
              <a:t>A couple of ways to do this </a:t>
            </a:r>
            <a:r>
              <a:rPr lang="mr-IN" baseline="0" dirty="0"/>
              <a:t>–</a:t>
            </a:r>
            <a:r>
              <a:rPr lang="en-US" baseline="0" dirty="0"/>
              <a:t> call separately and put calls together, but this analysis has less power than pooling the data into a single joint </a:t>
            </a:r>
            <a:r>
              <a:rPr lang="en-US" baseline="0" dirty="0" err="1"/>
              <a:t>callset</a:t>
            </a:r>
            <a:r>
              <a:rPr lang="en-US" baseline="0" dirty="0"/>
              <a:t> and performing the analysis on all data together</a:t>
            </a:r>
          </a:p>
        </p:txBody>
      </p:sp>
      <p:sp>
        <p:nvSpPr>
          <p:cNvPr id="4" name="Slide Number Placeholder 3"/>
          <p:cNvSpPr>
            <a:spLocks noGrp="1"/>
          </p:cNvSpPr>
          <p:nvPr>
            <p:ph type="sldNum" sz="quarter" idx="10"/>
          </p:nvPr>
        </p:nvSpPr>
        <p:spPr/>
        <p:txBody>
          <a:bodyPr/>
          <a:lstStyle/>
          <a:p>
            <a:fld id="{59B75EBA-A30A-664D-B5CD-06BF0C56AC02}" type="slidenum">
              <a:rPr lang="en-US" smtClean="0"/>
              <a:t>6</a:t>
            </a:fld>
            <a:endParaRPr lang="en-US"/>
          </a:p>
        </p:txBody>
      </p:sp>
    </p:spTree>
    <p:extLst>
      <p:ext uri="{BB962C8B-B14F-4D97-AF65-F5344CB8AC3E}">
        <p14:creationId xmlns:p14="http://schemas.microsoft.com/office/powerpoint/2010/main" val="179053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upon a time, we would</a:t>
            </a:r>
            <a:r>
              <a:rPr lang="en-US" baseline="0" dirty="0"/>
              <a:t> run all our samples together at the same time to do joint calling with Haplotype Caller. It works well by combining </a:t>
            </a:r>
            <a:r>
              <a:rPr lang="en-US" baseline="0" dirty="0" err="1"/>
              <a:t>bams</a:t>
            </a:r>
            <a:r>
              <a:rPr lang="en-US" baseline="0" dirty="0"/>
              <a:t> together and get one graph together but more samples means bigger graphs which means that at some point not enough memory for the tool. </a:t>
            </a:r>
          </a:p>
          <a:p>
            <a:endParaRPr lang="en-US" baseline="0" dirty="0"/>
          </a:p>
          <a:p>
            <a:r>
              <a:rPr lang="en-US" baseline="0" dirty="0"/>
              <a:t>When we add new samples for the cohort, you had to start again each time from the BAM step and wait again for the big graph which takes time and memory that has limitations.</a:t>
            </a:r>
          </a:p>
          <a:p>
            <a:endParaRPr lang="en-US" baseline="0" dirty="0"/>
          </a:p>
          <a:p>
            <a:r>
              <a:rPr lang="en-US" baseline="0" dirty="0"/>
              <a:t>What was the solution for larger cohorts? Found a new paradigm in a 2 step process:</a:t>
            </a:r>
          </a:p>
          <a:p>
            <a:endParaRPr lang="en-US" baseline="0" dirty="0"/>
          </a:p>
          <a:p>
            <a:r>
              <a:rPr lang="en-US" baseline="0" dirty="0"/>
              <a:t>----</a:t>
            </a:r>
          </a:p>
          <a:p>
            <a:r>
              <a:rPr lang="en-US" baseline="0" dirty="0"/>
              <a:t>This is fine if you have all your data together to start with, but if you ever want to add another sample to the call, you’ll need to rerun all the data!</a:t>
            </a:r>
          </a:p>
          <a:p>
            <a:r>
              <a:rPr lang="en-US" baseline="0" dirty="0"/>
              <a:t>This is very slow and inefficient.</a:t>
            </a:r>
          </a:p>
          <a:p>
            <a:r>
              <a:rPr lang="en-US" baseline="0" dirty="0"/>
              <a:t>And in the real world, you’re likely to run into this </a:t>
            </a:r>
            <a:r>
              <a:rPr lang="mr-IN" baseline="0" dirty="0"/>
              <a:t>–</a:t>
            </a:r>
            <a:r>
              <a:rPr lang="en-US" baseline="0" dirty="0"/>
              <a:t> getting samples in and people are slow to sign consent forms so you can’t use their data all at once.  When that last person signs the forms and you have access to their data you’ll have to rerun everything all over again.</a:t>
            </a:r>
          </a:p>
          <a:p>
            <a:r>
              <a:rPr lang="en-US" baseline="0" dirty="0"/>
              <a:t>Moreover, the runtime of this scales exponentially with the number of samples.  So it can be very slow.</a:t>
            </a:r>
            <a:endParaRPr lang="en-US" dirty="0"/>
          </a:p>
          <a:p>
            <a:endParaRPr lang="en-US" dirty="0"/>
          </a:p>
          <a:p>
            <a:r>
              <a:rPr lang="en-US" dirty="0"/>
              <a:t>----</a:t>
            </a:r>
          </a:p>
          <a:p>
            <a:endParaRPr lang="en-US" dirty="0"/>
          </a:p>
          <a:p>
            <a:r>
              <a:rPr lang="en-US" dirty="0"/>
              <a:t>But</a:t>
            </a:r>
            <a:r>
              <a:rPr lang="en-US" baseline="0" dirty="0"/>
              <a:t> there is new way; a better way.</a:t>
            </a:r>
            <a:endParaRPr lang="en-US" dirty="0"/>
          </a:p>
          <a:p>
            <a:endParaRPr lang="en-US" dirty="0"/>
          </a:p>
          <a:p>
            <a:r>
              <a:rPr lang="en-US" dirty="0"/>
              <a:t>Our new </a:t>
            </a:r>
            <a:r>
              <a:rPr lang="en-US" dirty="0" err="1"/>
              <a:t>multisample</a:t>
            </a:r>
            <a:r>
              <a:rPr lang="en-US" dirty="0"/>
              <a:t> calling runs through GVCF mode.</a:t>
            </a:r>
            <a:r>
              <a:rPr lang="en-US" baseline="0" dirty="0"/>
              <a:t> </a:t>
            </a:r>
          </a:p>
          <a:p>
            <a:r>
              <a:rPr lang="en-US" baseline="0" dirty="0"/>
              <a:t>Each sample is run through haplotype caller and produces intermediate output that we can run together later.  </a:t>
            </a:r>
          </a:p>
        </p:txBody>
      </p:sp>
      <p:sp>
        <p:nvSpPr>
          <p:cNvPr id="4" name="Slide Number Placeholder 3"/>
          <p:cNvSpPr>
            <a:spLocks noGrp="1"/>
          </p:cNvSpPr>
          <p:nvPr>
            <p:ph type="sldNum" sz="quarter" idx="10"/>
          </p:nvPr>
        </p:nvSpPr>
        <p:spPr/>
        <p:txBody>
          <a:bodyPr/>
          <a:lstStyle/>
          <a:p>
            <a:fld id="{59B75EBA-A30A-664D-B5CD-06BF0C56AC02}" type="slidenum">
              <a:rPr lang="en-US" smtClean="0"/>
              <a:t>7</a:t>
            </a:fld>
            <a:endParaRPr lang="en-US"/>
          </a:p>
        </p:txBody>
      </p:sp>
    </p:spTree>
    <p:extLst>
      <p:ext uri="{BB962C8B-B14F-4D97-AF65-F5344CB8AC3E}">
        <p14:creationId xmlns:p14="http://schemas.microsoft.com/office/powerpoint/2010/main" val="185498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err="1"/>
              <a:t>gVCF</a:t>
            </a:r>
            <a:r>
              <a:rPr lang="en-US" baseline="0" dirty="0"/>
              <a:t> model to work in 2 steps. </a:t>
            </a:r>
          </a:p>
          <a:p>
            <a:pPr marL="228600" indent="-228600">
              <a:buAutoNum type="arabicPeriod"/>
            </a:pPr>
            <a:r>
              <a:rPr lang="en-US" baseline="0" dirty="0"/>
              <a:t>Scales linearly in runtime and cost. Only do the expensive haplotype caller step on each sample just ONE TIME where you do the variant calling. </a:t>
            </a:r>
          </a:p>
          <a:p>
            <a:pPr marL="685800" lvl="1" indent="-228600">
              <a:buAutoNum type="arabicPeriod"/>
            </a:pPr>
            <a:r>
              <a:rPr lang="en-US" baseline="0" dirty="0"/>
              <a:t>Multiple waves of sequencing sometimes happen so you can take the samples that you have and run the </a:t>
            </a:r>
            <a:r>
              <a:rPr lang="en-US" baseline="0" dirty="0" err="1"/>
              <a:t>gVCFs</a:t>
            </a:r>
            <a:r>
              <a:rPr lang="en-US" baseline="0" dirty="0"/>
              <a:t> that you generated from </a:t>
            </a:r>
            <a:r>
              <a:rPr lang="en-US" baseline="0" dirty="0" err="1"/>
              <a:t>HaplotypeCaller</a:t>
            </a:r>
            <a:r>
              <a:rPr lang="en-US" baseline="0" dirty="0"/>
              <a:t> to do the </a:t>
            </a:r>
            <a:r>
              <a:rPr lang="en-US" baseline="0" dirty="0" err="1"/>
              <a:t>GenotypeGVCFs</a:t>
            </a:r>
            <a:r>
              <a:rPr lang="en-US" baseline="0" dirty="0"/>
              <a:t> tool and look at results. </a:t>
            </a:r>
          </a:p>
          <a:p>
            <a:pPr marL="685800" lvl="1" indent="-228600">
              <a:buAutoNum type="arabicPeriod"/>
            </a:pPr>
            <a:r>
              <a:rPr lang="en-US" baseline="0" dirty="0"/>
              <a:t>When you get more samples, you can run </a:t>
            </a:r>
            <a:r>
              <a:rPr lang="en-US" baseline="0" dirty="0" err="1"/>
              <a:t>haplotypecaller</a:t>
            </a:r>
            <a:r>
              <a:rPr lang="en-US" baseline="0" dirty="0"/>
              <a:t> and get new GVCFs and then run </a:t>
            </a:r>
            <a:r>
              <a:rPr lang="en-US" baseline="0" dirty="0" err="1"/>
              <a:t>HaplotypeCaller</a:t>
            </a:r>
            <a:r>
              <a:rPr lang="en-US" baseline="0" dirty="0"/>
              <a:t> on the new samples.</a:t>
            </a:r>
          </a:p>
          <a:p>
            <a:pPr marL="685800" lvl="1" indent="-228600">
              <a:buAutoNum type="arabicPeriod"/>
            </a:pPr>
            <a:r>
              <a:rPr lang="en-US" baseline="0" dirty="0" err="1"/>
              <a:t>GenotypeGVCFs</a:t>
            </a:r>
            <a:r>
              <a:rPr lang="en-US" baseline="0" dirty="0"/>
              <a:t> and </a:t>
            </a:r>
            <a:r>
              <a:rPr lang="en-US" baseline="0" dirty="0" err="1"/>
              <a:t>GenomicsImportDB</a:t>
            </a:r>
            <a:r>
              <a:rPr lang="en-US" baseline="0" dirty="0"/>
              <a:t> are the steps that you have to repeat each time for a new incoming sample.</a:t>
            </a:r>
          </a:p>
          <a:p>
            <a:endParaRPr lang="en-US" baseline="0" dirty="0"/>
          </a:p>
          <a:p>
            <a:r>
              <a:rPr lang="en-US" dirty="0"/>
              <a:t>----Preexisting Notes Below</a:t>
            </a:r>
          </a:p>
          <a:p>
            <a:endParaRPr lang="en-US" dirty="0"/>
          </a:p>
          <a:p>
            <a:r>
              <a:rPr lang="en-US" dirty="0"/>
              <a:t>Our new </a:t>
            </a:r>
            <a:r>
              <a:rPr lang="en-US" dirty="0" err="1"/>
              <a:t>multisample</a:t>
            </a:r>
            <a:r>
              <a:rPr lang="en-US" dirty="0"/>
              <a:t> calling runs through GVCF mode.</a:t>
            </a:r>
            <a:r>
              <a:rPr lang="en-US" baseline="0" dirty="0"/>
              <a:t> </a:t>
            </a:r>
          </a:p>
          <a:p>
            <a:r>
              <a:rPr lang="en-US" baseline="0" dirty="0"/>
              <a:t>Each sample is run through haplotype caller and produces intermediate output that we can run together later.  </a:t>
            </a:r>
          </a:p>
          <a:p>
            <a:endParaRPr lang="en-US" dirty="0"/>
          </a:p>
          <a:p>
            <a:r>
              <a:rPr lang="en-US" dirty="0"/>
              <a:t>----------</a:t>
            </a:r>
          </a:p>
          <a:p>
            <a:endParaRPr lang="en-US" dirty="0"/>
          </a:p>
          <a:p>
            <a:r>
              <a:rPr lang="en-US" dirty="0"/>
              <a:t>GVCF version </a:t>
            </a:r>
            <a:r>
              <a:rPr lang="mr-IN" dirty="0"/>
              <a:t>–</a:t>
            </a:r>
            <a:r>
              <a:rPr lang="en-US" dirty="0"/>
              <a:t> produces genotype likelihoods for</a:t>
            </a:r>
            <a:r>
              <a:rPr lang="en-US" baseline="0" dirty="0"/>
              <a:t> each variant, enabling joint calling</a:t>
            </a:r>
          </a:p>
          <a:p>
            <a:r>
              <a:rPr lang="en-US" baseline="0" dirty="0"/>
              <a:t>Scales linearly with number of samples</a:t>
            </a:r>
          </a:p>
          <a:p>
            <a:r>
              <a:rPr lang="en-US" baseline="0" dirty="0"/>
              <a:t>So you can hold onto intermediate output for your samples and then run them all together whenever you get more data to produce an updated joint </a:t>
            </a:r>
            <a:r>
              <a:rPr lang="en-US" baseline="0" dirty="0" err="1"/>
              <a:t>callset</a:t>
            </a:r>
            <a:r>
              <a:rPr lang="en-US" baseline="0" dirty="0"/>
              <a:t>.</a:t>
            </a:r>
          </a:p>
        </p:txBody>
      </p:sp>
      <p:sp>
        <p:nvSpPr>
          <p:cNvPr id="4" name="Slide Number Placeholder 3"/>
          <p:cNvSpPr>
            <a:spLocks noGrp="1"/>
          </p:cNvSpPr>
          <p:nvPr>
            <p:ph type="sldNum" sz="quarter" idx="10"/>
          </p:nvPr>
        </p:nvSpPr>
        <p:spPr/>
        <p:txBody>
          <a:bodyPr/>
          <a:lstStyle/>
          <a:p>
            <a:fld id="{59B75EBA-A30A-664D-B5CD-06BF0C56AC02}" type="slidenum">
              <a:rPr lang="en-US" smtClean="0"/>
              <a:t>8</a:t>
            </a:fld>
            <a:endParaRPr lang="en-US"/>
          </a:p>
        </p:txBody>
      </p:sp>
    </p:spTree>
    <p:extLst>
      <p:ext uri="{BB962C8B-B14F-4D97-AF65-F5344CB8AC3E}">
        <p14:creationId xmlns:p14="http://schemas.microsoft.com/office/powerpoint/2010/main" val="636391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Starting with recalibrated aligned analysis ready reads we do all 4 </a:t>
            </a:r>
            <a:r>
              <a:rPr lang="en-US" dirty="0" err="1"/>
              <a:t>hpC</a:t>
            </a:r>
            <a:r>
              <a:rPr lang="en-US" dirty="0"/>
              <a:t> steps</a:t>
            </a:r>
          </a:p>
        </p:txBody>
      </p:sp>
      <p:sp>
        <p:nvSpPr>
          <p:cNvPr id="4" name="Slide Number Placeholder 3"/>
          <p:cNvSpPr>
            <a:spLocks noGrp="1"/>
          </p:cNvSpPr>
          <p:nvPr>
            <p:ph type="sldNum" sz="quarter" idx="10"/>
          </p:nvPr>
        </p:nvSpPr>
        <p:spPr/>
        <p:txBody>
          <a:bodyPr/>
          <a:lstStyle/>
          <a:p>
            <a:fld id="{59B75EBA-A30A-664D-B5CD-06BF0C56AC02}" type="slidenum">
              <a:rPr lang="en-US" smtClean="0"/>
              <a:t>9</a:t>
            </a:fld>
            <a:endParaRPr lang="en-US"/>
          </a:p>
        </p:txBody>
      </p:sp>
    </p:spTree>
    <p:extLst>
      <p:ext uri="{BB962C8B-B14F-4D97-AF65-F5344CB8AC3E}">
        <p14:creationId xmlns:p14="http://schemas.microsoft.com/office/powerpoint/2010/main" val="424413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6.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oftware.broadinstitute.org/gatk/" TargetMode="External"/><Relationship Id="rId5" Type="http://schemas.openxmlformats.org/officeDocument/2006/relationships/image" Target="../media/image5.emf"/><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8098DD-EE42-AB4D-833C-2509D089DFD5}"/>
              </a:ext>
            </a:extLst>
          </p:cNvPr>
          <p:cNvPicPr>
            <a:picLocks noChangeAspect="1"/>
          </p:cNvPicPr>
          <p:nvPr userDrawn="1"/>
        </p:nvPicPr>
        <p:blipFill>
          <a:blip r:embed="rId2"/>
          <a:stretch>
            <a:fillRect/>
          </a:stretch>
        </p:blipFill>
        <p:spPr>
          <a:xfrm>
            <a:off x="0" y="2676"/>
            <a:ext cx="9144000" cy="5138148"/>
          </a:xfrm>
          <a:prstGeom prst="rect">
            <a:avLst/>
          </a:prstGeom>
        </p:spPr>
      </p:pic>
      <p:sp>
        <p:nvSpPr>
          <p:cNvPr id="9" name="Rectangle 8">
            <a:extLst>
              <a:ext uri="{FF2B5EF4-FFF2-40B4-BE49-F238E27FC236}">
                <a16:creationId xmlns:a16="http://schemas.microsoft.com/office/drawing/2014/main" id="{4A1E3B64-C8E3-0745-8A85-97B7122936F2}"/>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0" name="Picture 9">
            <a:extLst>
              <a:ext uri="{FF2B5EF4-FFF2-40B4-BE49-F238E27FC236}">
                <a16:creationId xmlns:a16="http://schemas.microsoft.com/office/drawing/2014/main" id="{AAD01EC0-F900-634F-87F7-550FB1AE9C53}"/>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1" name="Picture 10">
            <a:extLst>
              <a:ext uri="{FF2B5EF4-FFF2-40B4-BE49-F238E27FC236}">
                <a16:creationId xmlns:a16="http://schemas.microsoft.com/office/drawing/2014/main" id="{8E80DBB3-C529-EF40-845F-B9FD298D7193}"/>
              </a:ext>
            </a:extLst>
          </p:cNvPr>
          <p:cNvPicPr>
            <a:picLocks noChangeAspect="1"/>
          </p:cNvPicPr>
          <p:nvPr userDrawn="1"/>
        </p:nvPicPr>
        <p:blipFill>
          <a:blip r:embed="rId5"/>
          <a:stretch>
            <a:fillRect/>
          </a:stretch>
        </p:blipFill>
        <p:spPr>
          <a:xfrm>
            <a:off x="285627" y="345387"/>
            <a:ext cx="1518256" cy="503242"/>
          </a:xfrm>
          <a:prstGeom prst="rect">
            <a:avLst/>
          </a:prstGeom>
        </p:spPr>
      </p:pic>
      <p:sp>
        <p:nvSpPr>
          <p:cNvPr id="2" name="Title 1"/>
          <p:cNvSpPr>
            <a:spLocks noGrp="1"/>
          </p:cNvSpPr>
          <p:nvPr>
            <p:ph type="ctrTitle"/>
          </p:nvPr>
        </p:nvSpPr>
        <p:spPr>
          <a:xfrm>
            <a:off x="685800" y="1597826"/>
            <a:ext cx="7772400" cy="1102519"/>
          </a:xfrm>
        </p:spPr>
        <p:txBody>
          <a:bodyPr/>
          <a:lstStyle>
            <a:lvl1pPr>
              <a:defRPr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3A86A01-0A09-F141-BD87-C992B1BBC1B0}"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220935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86A01-0A09-F141-BD87-C992B1BBC1B0}"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pic>
        <p:nvPicPr>
          <p:cNvPr id="7" name="Picture 2" descr="broadslide-topbanner_2011_mast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00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205979"/>
            <a:ext cx="8229600" cy="557208"/>
          </a:xfrm>
        </p:spPr>
        <p:txBody>
          <a:bodyPr>
            <a:noAutofit/>
          </a:bodyPr>
          <a:lstStyle>
            <a:lvl1pPr>
              <a:defRPr sz="36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82700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86A01-0A09-F141-BD87-C992B1BBC1B0}"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362667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97EC0D7-4D95-6B4E-8DC0-ACA6051F6C0C}"/>
              </a:ext>
            </a:extLst>
          </p:cNvPr>
          <p:cNvPicPr>
            <a:picLocks noChangeAspect="1"/>
          </p:cNvPicPr>
          <p:nvPr userDrawn="1"/>
        </p:nvPicPr>
        <p:blipFill>
          <a:blip r:embed="rId2"/>
          <a:stretch>
            <a:fillRect/>
          </a:stretch>
        </p:blipFill>
        <p:spPr>
          <a:xfrm>
            <a:off x="0" y="0"/>
            <a:ext cx="9144000" cy="900114"/>
          </a:xfrm>
          <a:prstGeom prst="rect">
            <a:avLst/>
          </a:prstGeom>
        </p:spPr>
      </p:pic>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86A01-0A09-F141-BD87-C992B1BBC1B0}"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sp>
        <p:nvSpPr>
          <p:cNvPr id="10" name="Title 1">
            <a:extLst>
              <a:ext uri="{FF2B5EF4-FFF2-40B4-BE49-F238E27FC236}">
                <a16:creationId xmlns:a16="http://schemas.microsoft.com/office/drawing/2014/main" id="{F62A2FB1-AA49-0F42-87C1-98D1A604E25F}"/>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D6ADF7C1-BC83-FF46-98EA-A68C164A1206}"/>
              </a:ext>
            </a:extLst>
          </p:cNvPr>
          <p:cNvPicPr>
            <a:picLocks noChangeAspect="1"/>
          </p:cNvPicPr>
          <p:nvPr userDrawn="1"/>
        </p:nvPicPr>
        <p:blipFill>
          <a:blip r:embed="rId3"/>
          <a:stretch>
            <a:fillRect/>
          </a:stretch>
        </p:blipFill>
        <p:spPr>
          <a:xfrm>
            <a:off x="404734" y="275529"/>
            <a:ext cx="1346683" cy="446372"/>
          </a:xfrm>
          <a:prstGeom prst="rect">
            <a:avLst/>
          </a:prstGeom>
        </p:spPr>
      </p:pic>
      <p:pic>
        <p:nvPicPr>
          <p:cNvPr id="12" name="Picture 11">
            <a:extLst>
              <a:ext uri="{FF2B5EF4-FFF2-40B4-BE49-F238E27FC236}">
                <a16:creationId xmlns:a16="http://schemas.microsoft.com/office/drawing/2014/main" id="{B4787297-21FC-5F43-8988-63077A517D80}"/>
              </a:ext>
            </a:extLst>
          </p:cNvPr>
          <p:cNvPicPr>
            <a:picLocks noChangeAspect="1"/>
          </p:cNvPicPr>
          <p:nvPr userDrawn="1"/>
        </p:nvPicPr>
        <p:blipFill>
          <a:blip r:embed="rId4"/>
          <a:stretch>
            <a:fillRect/>
          </a:stretch>
        </p:blipFill>
        <p:spPr>
          <a:xfrm>
            <a:off x="419724" y="4764945"/>
            <a:ext cx="914400" cy="276161"/>
          </a:xfrm>
          <a:prstGeom prst="rect">
            <a:avLst/>
          </a:prstGeom>
        </p:spPr>
      </p:pic>
      <p:sp>
        <p:nvSpPr>
          <p:cNvPr id="13" name="Rectangle 12">
            <a:extLst>
              <a:ext uri="{FF2B5EF4-FFF2-40B4-BE49-F238E27FC236}">
                <a16:creationId xmlns:a16="http://schemas.microsoft.com/office/drawing/2014/main" id="{7B8784D3-1ADF-7A44-9B06-DD2255679AE8}"/>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155444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14A7B9-D900-424B-8199-D453EEDE0408}"/>
              </a:ext>
            </a:extLst>
          </p:cNvPr>
          <p:cNvPicPr>
            <a:picLocks noChangeAspect="1"/>
          </p:cNvPicPr>
          <p:nvPr userDrawn="1"/>
        </p:nvPicPr>
        <p:blipFill>
          <a:blip r:embed="rId2"/>
          <a:stretch>
            <a:fillRect/>
          </a:stretch>
        </p:blipFill>
        <p:spPr>
          <a:xfrm>
            <a:off x="0" y="3314700"/>
            <a:ext cx="9144000" cy="1828800"/>
          </a:xfrm>
          <a:prstGeom prst="rect">
            <a:avLst/>
          </a:prstGeom>
        </p:spPr>
      </p:pic>
      <p:sp>
        <p:nvSpPr>
          <p:cNvPr id="10" name="Rectangle 9">
            <a:extLst>
              <a:ext uri="{FF2B5EF4-FFF2-40B4-BE49-F238E27FC236}">
                <a16:creationId xmlns:a16="http://schemas.microsoft.com/office/drawing/2014/main" id="{894D0694-D6C9-5447-9E4A-84B14970A0D0}"/>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1" name="Picture 10">
            <a:extLst>
              <a:ext uri="{FF2B5EF4-FFF2-40B4-BE49-F238E27FC236}">
                <a16:creationId xmlns:a16="http://schemas.microsoft.com/office/drawing/2014/main" id="{83EC6F3F-44A7-E846-8189-269845BC225F}"/>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2" name="Picture 11">
            <a:extLst>
              <a:ext uri="{FF2B5EF4-FFF2-40B4-BE49-F238E27FC236}">
                <a16:creationId xmlns:a16="http://schemas.microsoft.com/office/drawing/2014/main" id="{BB800B85-3D7A-B24E-B200-B68684E828B3}"/>
              </a:ext>
            </a:extLst>
          </p:cNvPr>
          <p:cNvPicPr>
            <a:picLocks noChangeAspect="1"/>
          </p:cNvPicPr>
          <p:nvPr userDrawn="1"/>
        </p:nvPicPr>
        <p:blipFill>
          <a:blip r:embed="rId5"/>
          <a:stretch>
            <a:fillRect/>
          </a:stretch>
        </p:blipFill>
        <p:spPr>
          <a:xfrm>
            <a:off x="404734" y="275529"/>
            <a:ext cx="1346683" cy="446372"/>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86A01-0A09-F141-BD87-C992B1BBC1B0}"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375726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111"/>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111"/>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86A01-0A09-F141-BD87-C992B1BBC1B0}"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3B78F-EADC-E04F-A668-402D15D58A74}" type="slidenum">
              <a:rPr lang="en-US" smtClean="0"/>
              <a:t>‹#›</a:t>
            </a:fld>
            <a:endParaRPr lang="en-US"/>
          </a:p>
        </p:txBody>
      </p:sp>
      <p:pic>
        <p:nvPicPr>
          <p:cNvPr id="9" name="Picture 8">
            <a:extLst>
              <a:ext uri="{FF2B5EF4-FFF2-40B4-BE49-F238E27FC236}">
                <a16:creationId xmlns:a16="http://schemas.microsoft.com/office/drawing/2014/main" id="{3E307AA1-B928-2446-B5AF-18CA2E6DD600}"/>
              </a:ext>
            </a:extLst>
          </p:cNvPr>
          <p:cNvPicPr>
            <a:picLocks noChangeAspect="1"/>
          </p:cNvPicPr>
          <p:nvPr userDrawn="1"/>
        </p:nvPicPr>
        <p:blipFill>
          <a:blip r:embed="rId2"/>
          <a:stretch>
            <a:fillRect/>
          </a:stretch>
        </p:blipFill>
        <p:spPr>
          <a:xfrm>
            <a:off x="0" y="11107"/>
            <a:ext cx="9144000" cy="900114"/>
          </a:xfrm>
          <a:prstGeom prst="rect">
            <a:avLst/>
          </a:prstGeom>
        </p:spPr>
      </p:pic>
      <p:sp>
        <p:nvSpPr>
          <p:cNvPr id="10" name="Title 1">
            <a:extLst>
              <a:ext uri="{FF2B5EF4-FFF2-40B4-BE49-F238E27FC236}">
                <a16:creationId xmlns:a16="http://schemas.microsoft.com/office/drawing/2014/main" id="{9EC45345-EE65-FB4A-BF0F-DC3C1FB09A07}"/>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CA0BFCC9-5E07-9E4D-B666-E2A90358F9A7}"/>
              </a:ext>
            </a:extLst>
          </p:cNvPr>
          <p:cNvPicPr>
            <a:picLocks noChangeAspect="1"/>
          </p:cNvPicPr>
          <p:nvPr userDrawn="1"/>
        </p:nvPicPr>
        <p:blipFill>
          <a:blip r:embed="rId3"/>
          <a:stretch>
            <a:fillRect/>
          </a:stretch>
        </p:blipFill>
        <p:spPr>
          <a:xfrm>
            <a:off x="404734" y="286636"/>
            <a:ext cx="1346683" cy="446372"/>
          </a:xfrm>
          <a:prstGeom prst="rect">
            <a:avLst/>
          </a:prstGeom>
        </p:spPr>
      </p:pic>
      <p:pic>
        <p:nvPicPr>
          <p:cNvPr id="12" name="Picture 11">
            <a:extLst>
              <a:ext uri="{FF2B5EF4-FFF2-40B4-BE49-F238E27FC236}">
                <a16:creationId xmlns:a16="http://schemas.microsoft.com/office/drawing/2014/main" id="{34F25AFF-B1F4-4740-A055-CD7EDC62257C}"/>
              </a:ext>
            </a:extLst>
          </p:cNvPr>
          <p:cNvPicPr>
            <a:picLocks noChangeAspect="1"/>
          </p:cNvPicPr>
          <p:nvPr userDrawn="1"/>
        </p:nvPicPr>
        <p:blipFill>
          <a:blip r:embed="rId4"/>
          <a:stretch>
            <a:fillRect/>
          </a:stretch>
        </p:blipFill>
        <p:spPr>
          <a:xfrm>
            <a:off x="419724" y="4764945"/>
            <a:ext cx="914400" cy="276161"/>
          </a:xfrm>
          <a:prstGeom prst="rect">
            <a:avLst/>
          </a:prstGeom>
        </p:spPr>
      </p:pic>
      <p:sp>
        <p:nvSpPr>
          <p:cNvPr id="13" name="Rectangle 12">
            <a:extLst>
              <a:ext uri="{FF2B5EF4-FFF2-40B4-BE49-F238E27FC236}">
                <a16:creationId xmlns:a16="http://schemas.microsoft.com/office/drawing/2014/main" id="{1088B167-F874-1C48-B783-5311F4187D35}"/>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32702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A86A01-0A09-F141-BD87-C992B1BBC1B0}" type="datetimeFigureOut">
              <a:rPr lang="en-US" smtClean="0"/>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3B78F-EADC-E04F-A668-402D15D58A74}" type="slidenum">
              <a:rPr lang="en-US" smtClean="0"/>
              <a:t>‹#›</a:t>
            </a:fld>
            <a:endParaRPr lang="en-US"/>
          </a:p>
        </p:txBody>
      </p:sp>
      <p:pic>
        <p:nvPicPr>
          <p:cNvPr id="12" name="Picture 11">
            <a:extLst>
              <a:ext uri="{FF2B5EF4-FFF2-40B4-BE49-F238E27FC236}">
                <a16:creationId xmlns:a16="http://schemas.microsoft.com/office/drawing/2014/main" id="{40ECC571-3665-D448-9F88-579F784F185D}"/>
              </a:ext>
            </a:extLst>
          </p:cNvPr>
          <p:cNvPicPr>
            <a:picLocks noChangeAspect="1"/>
          </p:cNvPicPr>
          <p:nvPr userDrawn="1"/>
        </p:nvPicPr>
        <p:blipFill>
          <a:blip r:embed="rId2"/>
          <a:stretch>
            <a:fillRect/>
          </a:stretch>
        </p:blipFill>
        <p:spPr>
          <a:xfrm>
            <a:off x="0" y="11107"/>
            <a:ext cx="9144000" cy="900114"/>
          </a:xfrm>
          <a:prstGeom prst="rect">
            <a:avLst/>
          </a:prstGeom>
        </p:spPr>
      </p:pic>
      <p:sp>
        <p:nvSpPr>
          <p:cNvPr id="13" name="Title 1">
            <a:extLst>
              <a:ext uri="{FF2B5EF4-FFF2-40B4-BE49-F238E27FC236}">
                <a16:creationId xmlns:a16="http://schemas.microsoft.com/office/drawing/2014/main" id="{5954E665-5DCE-214D-8FCA-04CF72EF2907}"/>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4" name="Picture 13">
            <a:extLst>
              <a:ext uri="{FF2B5EF4-FFF2-40B4-BE49-F238E27FC236}">
                <a16:creationId xmlns:a16="http://schemas.microsoft.com/office/drawing/2014/main" id="{4676F4FE-C331-3F45-83FB-BD0E3CAD494A}"/>
              </a:ext>
            </a:extLst>
          </p:cNvPr>
          <p:cNvPicPr>
            <a:picLocks noChangeAspect="1"/>
          </p:cNvPicPr>
          <p:nvPr userDrawn="1"/>
        </p:nvPicPr>
        <p:blipFill>
          <a:blip r:embed="rId3"/>
          <a:stretch>
            <a:fillRect/>
          </a:stretch>
        </p:blipFill>
        <p:spPr>
          <a:xfrm>
            <a:off x="404734" y="286636"/>
            <a:ext cx="1346683" cy="446372"/>
          </a:xfrm>
          <a:prstGeom prst="rect">
            <a:avLst/>
          </a:prstGeom>
        </p:spPr>
      </p:pic>
      <p:pic>
        <p:nvPicPr>
          <p:cNvPr id="15" name="Picture 14">
            <a:extLst>
              <a:ext uri="{FF2B5EF4-FFF2-40B4-BE49-F238E27FC236}">
                <a16:creationId xmlns:a16="http://schemas.microsoft.com/office/drawing/2014/main" id="{3D6740BE-F29C-FB42-BFBA-597049F638E6}"/>
              </a:ext>
            </a:extLst>
          </p:cNvPr>
          <p:cNvPicPr>
            <a:picLocks noChangeAspect="1"/>
          </p:cNvPicPr>
          <p:nvPr userDrawn="1"/>
        </p:nvPicPr>
        <p:blipFill>
          <a:blip r:embed="rId4"/>
          <a:stretch>
            <a:fillRect/>
          </a:stretch>
        </p:blipFill>
        <p:spPr>
          <a:xfrm>
            <a:off x="419724" y="4764945"/>
            <a:ext cx="914400" cy="276161"/>
          </a:xfrm>
          <a:prstGeom prst="rect">
            <a:avLst/>
          </a:prstGeom>
        </p:spPr>
      </p:pic>
      <p:sp>
        <p:nvSpPr>
          <p:cNvPr id="16" name="Rectangle 15">
            <a:extLst>
              <a:ext uri="{FF2B5EF4-FFF2-40B4-BE49-F238E27FC236}">
                <a16:creationId xmlns:a16="http://schemas.microsoft.com/office/drawing/2014/main" id="{E84232ED-4B0C-8E47-804F-AF98A609D416}"/>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8028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A86A01-0A09-F141-BD87-C992B1BBC1B0}" type="datetimeFigureOut">
              <a:rPr lang="en-US" smtClean="0"/>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3B78F-EADC-E04F-A668-402D15D58A74}" type="slidenum">
              <a:rPr lang="en-US" smtClean="0"/>
              <a:t>‹#›</a:t>
            </a:fld>
            <a:endParaRPr lang="en-US"/>
          </a:p>
        </p:txBody>
      </p:sp>
      <p:sp>
        <p:nvSpPr>
          <p:cNvPr id="7" name="Title 1"/>
          <p:cNvSpPr>
            <a:spLocks noGrp="1"/>
          </p:cNvSpPr>
          <p:nvPr>
            <p:ph type="title"/>
          </p:nvPr>
        </p:nvSpPr>
        <p:spPr>
          <a:xfrm>
            <a:off x="457200" y="205979"/>
            <a:ext cx="8229600" cy="557208"/>
          </a:xfrm>
        </p:spPr>
        <p:txBody>
          <a:bodyPr>
            <a:noAutofit/>
          </a:bodyPr>
          <a:lstStyle>
            <a:lvl1pP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4586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86A01-0A09-F141-BD87-C992B1BBC1B0}" type="datetimeFigureOut">
              <a:rPr lang="en-US" smtClean="0"/>
              <a:t>5/28/19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3B78F-EADC-E04F-A668-402D15D58A74}" type="slidenum">
              <a:rPr lang="en-US" smtClean="0"/>
              <a:t>‹#›</a:t>
            </a:fld>
            <a:endParaRPr lang="en-US"/>
          </a:p>
        </p:txBody>
      </p:sp>
      <p:pic>
        <p:nvPicPr>
          <p:cNvPr id="5" name="Picture 8" descr="Broad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410" y="5865816"/>
            <a:ext cx="2035175" cy="59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1"/>
          <p:cNvSpPr>
            <a:spLocks noGrp="1"/>
          </p:cNvSpPr>
          <p:nvPr>
            <p:ph sz="quarter" idx="13"/>
          </p:nvPr>
        </p:nvSpPr>
        <p:spPr>
          <a:xfrm>
            <a:off x="434248" y="3066146"/>
            <a:ext cx="4785379" cy="1512975"/>
          </a:xfrm>
          <a:prstGeom prst="rect">
            <a:avLst/>
          </a:prstGeom>
        </p:spPr>
        <p:txBody>
          <a:bodyPr vert="horz" lIns="0" tIns="0" rIns="0" bIns="0">
            <a:normAutofit/>
          </a:bodyPr>
          <a:lstStyle>
            <a:lvl1pPr marL="0" indent="0" algn="l">
              <a:spcBef>
                <a:spcPts val="0"/>
              </a:spcBef>
              <a:buNone/>
              <a:defRPr sz="2000" baseline="0">
                <a:solidFill>
                  <a:schemeClr val="tx1">
                    <a:lumMod val="50000"/>
                    <a:lumOff val="50000"/>
                  </a:schemeClr>
                </a:solidFill>
                <a:ea typeface="Calibri"/>
              </a:defRPr>
            </a:lvl1pPr>
            <a:lvl2pPr>
              <a:buNone/>
              <a:defRPr/>
            </a:lvl2pPr>
            <a:lvl3pPr>
              <a:buNone/>
              <a:defRPr/>
            </a:lvl3pPr>
            <a:lvl4pPr>
              <a:buNone/>
              <a:defRPr/>
            </a:lvl4pPr>
            <a:lvl5pPr>
              <a:buNone/>
              <a:defRPr/>
            </a:lvl5pPr>
          </a:lstStyle>
          <a:p>
            <a:pPr lvl="0"/>
            <a:r>
              <a:rPr lang="en-US" dirty="0"/>
              <a:t>Click to edit Master text styles</a:t>
            </a:r>
          </a:p>
        </p:txBody>
      </p:sp>
      <p:sp>
        <p:nvSpPr>
          <p:cNvPr id="7" name="Title 6"/>
          <p:cNvSpPr>
            <a:spLocks noGrp="1"/>
          </p:cNvSpPr>
          <p:nvPr>
            <p:ph type="title"/>
          </p:nvPr>
        </p:nvSpPr>
        <p:spPr>
          <a:xfrm>
            <a:off x="434248" y="1499847"/>
            <a:ext cx="4776681" cy="1533965"/>
          </a:xfrm>
          <a:prstGeom prst="rect">
            <a:avLst/>
          </a:prstGeom>
        </p:spPr>
        <p:txBody>
          <a:bodyPr vert="horz" lIns="0" tIns="0" rIns="0" bIns="0">
            <a:normAutofit/>
          </a:bodyPr>
          <a:lstStyle>
            <a:lvl1pPr algn="l">
              <a:lnSpc>
                <a:spcPts val="4400"/>
              </a:lnSpc>
              <a:defRPr sz="3200" kern="1400" spc="-40">
                <a:solidFill>
                  <a:srgbClr val="00609F"/>
                </a:solidFill>
                <a:ea typeface="Calibri"/>
              </a:defRPr>
            </a:lvl1pPr>
          </a:lstStyle>
          <a:p>
            <a:r>
              <a:rPr lang="en-US" dirty="0"/>
              <a:t>Click to edit Master title style</a:t>
            </a:r>
          </a:p>
        </p:txBody>
      </p:sp>
      <p:pic>
        <p:nvPicPr>
          <p:cNvPr id="9" name="Picture 8">
            <a:extLst>
              <a:ext uri="{FF2B5EF4-FFF2-40B4-BE49-F238E27FC236}">
                <a16:creationId xmlns:a16="http://schemas.microsoft.com/office/drawing/2014/main" id="{748D14D3-7DB6-C54D-891C-C302C6AD2B25}"/>
              </a:ext>
            </a:extLst>
          </p:cNvPr>
          <p:cNvPicPr>
            <a:picLocks noChangeAspect="1"/>
          </p:cNvPicPr>
          <p:nvPr userDrawn="1"/>
        </p:nvPicPr>
        <p:blipFill>
          <a:blip r:embed="rId3"/>
          <a:stretch>
            <a:fillRect/>
          </a:stretch>
        </p:blipFill>
        <p:spPr>
          <a:xfrm>
            <a:off x="0" y="11107"/>
            <a:ext cx="9144000" cy="900114"/>
          </a:xfrm>
          <a:prstGeom prst="rect">
            <a:avLst/>
          </a:prstGeom>
        </p:spPr>
      </p:pic>
      <p:sp>
        <p:nvSpPr>
          <p:cNvPr id="10" name="Title 1">
            <a:extLst>
              <a:ext uri="{FF2B5EF4-FFF2-40B4-BE49-F238E27FC236}">
                <a16:creationId xmlns:a16="http://schemas.microsoft.com/office/drawing/2014/main" id="{EABB53F0-3C94-2F49-8266-A3A9B90A0918}"/>
              </a:ext>
            </a:extLst>
          </p:cNvPr>
          <p:cNvSpPr txBox="1">
            <a:spLocks/>
          </p:cNvSpPr>
          <p:nvPr userDrawn="1"/>
        </p:nvSpPr>
        <p:spPr>
          <a:xfrm>
            <a:off x="1888760" y="205979"/>
            <a:ext cx="6798039" cy="55720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baseline="0">
                <a:solidFill>
                  <a:srgbClr val="FFFFFF"/>
                </a:solidFill>
                <a:latin typeface="+mj-lt"/>
                <a:ea typeface="+mj-ea"/>
                <a:cs typeface="+mj-cs"/>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E7F6778E-ABFE-EC47-B1C0-3D6EFF98C71D}"/>
              </a:ext>
            </a:extLst>
          </p:cNvPr>
          <p:cNvPicPr>
            <a:picLocks noChangeAspect="1"/>
          </p:cNvPicPr>
          <p:nvPr userDrawn="1"/>
        </p:nvPicPr>
        <p:blipFill>
          <a:blip r:embed="rId4"/>
          <a:stretch>
            <a:fillRect/>
          </a:stretch>
        </p:blipFill>
        <p:spPr>
          <a:xfrm>
            <a:off x="404734" y="286636"/>
            <a:ext cx="1346683" cy="446372"/>
          </a:xfrm>
          <a:prstGeom prst="rect">
            <a:avLst/>
          </a:prstGeom>
        </p:spPr>
      </p:pic>
      <p:pic>
        <p:nvPicPr>
          <p:cNvPr id="12" name="Picture 11">
            <a:extLst>
              <a:ext uri="{FF2B5EF4-FFF2-40B4-BE49-F238E27FC236}">
                <a16:creationId xmlns:a16="http://schemas.microsoft.com/office/drawing/2014/main" id="{D32E4084-3F63-1B49-93B6-3DAC2D6F7AEC}"/>
              </a:ext>
            </a:extLst>
          </p:cNvPr>
          <p:cNvPicPr>
            <a:picLocks noChangeAspect="1"/>
          </p:cNvPicPr>
          <p:nvPr userDrawn="1"/>
        </p:nvPicPr>
        <p:blipFill>
          <a:blip r:embed="rId5"/>
          <a:stretch>
            <a:fillRect/>
          </a:stretch>
        </p:blipFill>
        <p:spPr>
          <a:xfrm>
            <a:off x="419724" y="4764945"/>
            <a:ext cx="914400" cy="276161"/>
          </a:xfrm>
          <a:prstGeom prst="rect">
            <a:avLst/>
          </a:prstGeom>
        </p:spPr>
      </p:pic>
      <p:sp>
        <p:nvSpPr>
          <p:cNvPr id="13" name="Rectangle 12">
            <a:extLst>
              <a:ext uri="{FF2B5EF4-FFF2-40B4-BE49-F238E27FC236}">
                <a16:creationId xmlns:a16="http://schemas.microsoft.com/office/drawing/2014/main" id="{47592629-EBF8-9247-89BB-87FF8616A1B2}"/>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6">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420973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86A01-0A09-F141-BD87-C992B1BBC1B0}"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41121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86A01-0A09-F141-BD87-C992B1BBC1B0}"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107883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3A86A01-0A09-F141-BD87-C992B1BBC1B0}" type="datetimeFigureOut">
              <a:rPr lang="en-US" smtClean="0"/>
              <a:t>5/28/19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603B78F-EADC-E04F-A668-402D15D58A74}" type="slidenum">
              <a:rPr lang="en-US" smtClean="0"/>
              <a:t>‹#›</a:t>
            </a:fld>
            <a:endParaRPr lang="en-US"/>
          </a:p>
        </p:txBody>
      </p:sp>
    </p:spTree>
    <p:extLst>
      <p:ext uri="{BB962C8B-B14F-4D97-AF65-F5344CB8AC3E}">
        <p14:creationId xmlns:p14="http://schemas.microsoft.com/office/powerpoint/2010/main" val="1105760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hyperlink" Target="https://en.wikipedia.org/wiki/Receiver_operating_characteristic"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oftware.broadinstitute.org/gatk/best-practic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95" y="1597830"/>
            <a:ext cx="8741620" cy="1102519"/>
          </a:xfrm>
        </p:spPr>
        <p:txBody>
          <a:bodyPr>
            <a:normAutofit fontScale="90000"/>
          </a:bodyPr>
          <a:lstStyle/>
          <a:p>
            <a:r>
              <a:rPr lang="en-US" dirty="0"/>
              <a:t>Introduction to </a:t>
            </a:r>
            <a:br>
              <a:rPr lang="en-US" dirty="0"/>
            </a:br>
            <a:r>
              <a:rPr lang="en-US" dirty="0" err="1"/>
              <a:t>Germline</a:t>
            </a:r>
            <a:r>
              <a:rPr lang="en-US" dirty="0"/>
              <a:t> Variant Discovery</a:t>
            </a:r>
          </a:p>
        </p:txBody>
      </p:sp>
      <p:sp>
        <p:nvSpPr>
          <p:cNvPr id="3" name="Subtitle 2"/>
          <p:cNvSpPr>
            <a:spLocks noGrp="1"/>
          </p:cNvSpPr>
          <p:nvPr>
            <p:ph type="subTitle" idx="1"/>
          </p:nvPr>
        </p:nvSpPr>
        <p:spPr>
          <a:xfrm>
            <a:off x="1382745" y="3117785"/>
            <a:ext cx="6400800" cy="1314450"/>
          </a:xfrm>
        </p:spPr>
        <p:txBody>
          <a:bodyPr>
            <a:normAutofit/>
          </a:bodyPr>
          <a:lstStyle/>
          <a:p>
            <a:pPr>
              <a:lnSpc>
                <a:spcPct val="90000"/>
              </a:lnSpc>
            </a:pPr>
            <a:r>
              <a:rPr lang="en-US" sz="2800" dirty="0"/>
              <a:t>Key considerations and workflow logic</a:t>
            </a:r>
          </a:p>
        </p:txBody>
      </p:sp>
      <p:sp>
        <p:nvSpPr>
          <p:cNvPr id="7" name="Rectangle 6"/>
          <p:cNvSpPr/>
          <p:nvPr/>
        </p:nvSpPr>
        <p:spPr>
          <a:xfrm>
            <a:off x="0" y="0"/>
            <a:ext cx="9144000" cy="6667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11" name="Title 3"/>
          <p:cNvSpPr txBox="1">
            <a:spLocks/>
          </p:cNvSpPr>
          <p:nvPr/>
        </p:nvSpPr>
        <p:spPr>
          <a:xfrm>
            <a:off x="1828800" y="166685"/>
            <a:ext cx="6235713" cy="838297"/>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rPr>
              <a:t>GATK Best Practices for Variant Discovery</a:t>
            </a:r>
          </a:p>
        </p:txBody>
      </p:sp>
    </p:spTree>
    <p:extLst>
      <p:ext uri="{BB962C8B-B14F-4D97-AF65-F5344CB8AC3E}">
        <p14:creationId xmlns:p14="http://schemas.microsoft.com/office/powerpoint/2010/main" val="413006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001C84-FB3B-7C43-8FE7-917189171AF9}"/>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828800" y="213560"/>
            <a:ext cx="7315200" cy="560785"/>
          </a:xfrm>
          <a:noFill/>
        </p:spPr>
        <p:txBody>
          <a:bodyPr>
            <a:normAutofit/>
          </a:bodyPr>
          <a:lstStyle/>
          <a:p>
            <a:r>
              <a:rPr lang="en-US" sz="2400" dirty="0">
                <a:solidFill>
                  <a:srgbClr val="FFFFFF"/>
                </a:solidFill>
              </a:rPr>
              <a:t>Joint call GVCF intermediates to produce final VCF</a:t>
            </a:r>
          </a:p>
        </p:txBody>
      </p:sp>
      <p:pic>
        <p:nvPicPr>
          <p:cNvPr id="8" name="Picture 7" descr="GVCF_detailed_example_Artboard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1157904"/>
            <a:ext cx="8138160" cy="3772234"/>
          </a:xfrm>
          <a:prstGeom prst="rect">
            <a:avLst/>
          </a:prstGeom>
        </p:spPr>
      </p:pic>
      <p:sp>
        <p:nvSpPr>
          <p:cNvPr id="2" name="Rectangle 1"/>
          <p:cNvSpPr/>
          <p:nvPr/>
        </p:nvSpPr>
        <p:spPr>
          <a:xfrm>
            <a:off x="3535680" y="1157904"/>
            <a:ext cx="4572000" cy="646331"/>
          </a:xfrm>
          <a:prstGeom prst="rect">
            <a:avLst/>
          </a:prstGeom>
        </p:spPr>
        <p:txBody>
          <a:bodyPr>
            <a:spAutoFit/>
          </a:bodyPr>
          <a:lstStyle/>
          <a:p>
            <a:r>
              <a:rPr lang="en-US" dirty="0"/>
              <a:t>Generate per-sample Genomic VCFs (GVCFs) </a:t>
            </a:r>
          </a:p>
          <a:p>
            <a:r>
              <a:rPr lang="en-US" dirty="0"/>
              <a:t>then joint-call across all samples for final VCF</a:t>
            </a:r>
          </a:p>
        </p:txBody>
      </p:sp>
    </p:spTree>
    <p:extLst>
      <p:ext uri="{BB962C8B-B14F-4D97-AF65-F5344CB8AC3E}">
        <p14:creationId xmlns:p14="http://schemas.microsoft.com/office/powerpoint/2010/main" val="383919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D558BF-0AFA-A343-9665-4DB73AAC30F4}"/>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Project-specific refinement steps</a:t>
            </a:r>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81" y="1149350"/>
            <a:ext cx="9086685" cy="3747770"/>
          </a:xfrm>
          <a:prstGeom prst="rect">
            <a:avLst/>
          </a:prstGeom>
        </p:spPr>
      </p:pic>
      <p:sp>
        <p:nvSpPr>
          <p:cNvPr id="6" name="Rectangle 5"/>
          <p:cNvSpPr/>
          <p:nvPr/>
        </p:nvSpPr>
        <p:spPr>
          <a:xfrm>
            <a:off x="404110" y="1046480"/>
            <a:ext cx="6220217"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82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B0CDE5-5561-8C4E-BA09-72015018E312}"/>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Variant filtering reduces false positives</a:t>
            </a:r>
          </a:p>
        </p:txBody>
      </p:sp>
      <p:pic>
        <p:nvPicPr>
          <p:cNvPr id="5" name="Picture 4" descr="2D-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967583"/>
            <a:ext cx="7378700" cy="4150519"/>
          </a:xfrm>
          <a:prstGeom prst="rect">
            <a:avLst/>
          </a:prstGeom>
        </p:spPr>
      </p:pic>
    </p:spTree>
    <p:extLst>
      <p:ext uri="{BB962C8B-B14F-4D97-AF65-F5344CB8AC3E}">
        <p14:creationId xmlns:p14="http://schemas.microsoft.com/office/powerpoint/2010/main" val="100653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9C483CC-EFC2-2F4C-A52E-FBF8239933C3}"/>
              </a:ext>
            </a:extLst>
          </p:cNvPr>
          <p:cNvSpPr/>
          <p:nvPr/>
        </p:nvSpPr>
        <p:spPr>
          <a:xfrm>
            <a:off x="381000" y="4737100"/>
            <a:ext cx="5537200"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41500" y="205979"/>
            <a:ext cx="6845300" cy="557208"/>
          </a:xfrm>
        </p:spPr>
        <p:txBody>
          <a:bodyPr/>
          <a:lstStyle/>
          <a:p>
            <a:r>
              <a:rPr lang="en-US" sz="2400" dirty="0"/>
              <a:t>Genotype refinement improves GT quality </a:t>
            </a:r>
            <a:br>
              <a:rPr lang="en-US" sz="2400" dirty="0"/>
            </a:br>
            <a:r>
              <a:rPr lang="en-US" sz="2400" dirty="0"/>
              <a:t>and </a:t>
            </a:r>
            <a:r>
              <a:rPr lang="en-US" sz="2400" i="1" dirty="0"/>
              <a:t>de novo </a:t>
            </a:r>
            <a:r>
              <a:rPr lang="en-US" sz="2400" dirty="0"/>
              <a:t>calls</a:t>
            </a:r>
          </a:p>
        </p:txBody>
      </p:sp>
      <p:pic>
        <p:nvPicPr>
          <p:cNvPr id="5" name="Picture 4" descr="GenotypeRefinement_workflow_dotte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76200"/>
            <a:ext cx="3535680" cy="3540929"/>
          </a:xfrm>
          <a:prstGeom prst="rect">
            <a:avLst/>
          </a:prstGeom>
        </p:spPr>
      </p:pic>
      <p:sp>
        <p:nvSpPr>
          <p:cNvPr id="6" name="Oval 5"/>
          <p:cNvSpPr/>
          <p:nvPr/>
        </p:nvSpPr>
        <p:spPr>
          <a:xfrm>
            <a:off x="4358307" y="2231618"/>
            <a:ext cx="2775760" cy="255670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p:cNvSpPr txBox="1"/>
          <p:nvPr/>
        </p:nvSpPr>
        <p:spPr>
          <a:xfrm>
            <a:off x="6190270" y="1103143"/>
            <a:ext cx="2083670" cy="646331"/>
          </a:xfrm>
          <a:prstGeom prst="rect">
            <a:avLst/>
          </a:prstGeom>
          <a:solidFill>
            <a:schemeClr val="bg1">
              <a:alpha val="66000"/>
            </a:schemeClr>
          </a:solidFill>
        </p:spPr>
        <p:txBody>
          <a:bodyPr wrap="square" rtlCol="0">
            <a:spAutoFit/>
          </a:bodyPr>
          <a:lstStyle/>
          <a:p>
            <a:r>
              <a:rPr lang="en-US" dirty="0"/>
              <a:t>417 de </a:t>
            </a:r>
            <a:r>
              <a:rPr lang="en-US" dirty="0" err="1"/>
              <a:t>novos</a:t>
            </a:r>
            <a:r>
              <a:rPr lang="en-US" dirty="0"/>
              <a:t> from</a:t>
            </a:r>
          </a:p>
          <a:p>
            <a:r>
              <a:rPr lang="en-US" dirty="0"/>
              <a:t>raw GT calls</a:t>
            </a:r>
          </a:p>
        </p:txBody>
      </p:sp>
      <p:sp>
        <p:nvSpPr>
          <p:cNvPr id="8" name="Oval 7"/>
          <p:cNvSpPr/>
          <p:nvPr/>
        </p:nvSpPr>
        <p:spPr>
          <a:xfrm>
            <a:off x="5619194" y="3115734"/>
            <a:ext cx="628801" cy="57917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9" name="Straight Arrow Connector 8"/>
          <p:cNvCxnSpPr>
            <a:stCxn id="7" idx="1"/>
          </p:cNvCxnSpPr>
          <p:nvPr/>
        </p:nvCxnSpPr>
        <p:spPr>
          <a:xfrm flipH="1">
            <a:off x="5801586" y="1426309"/>
            <a:ext cx="388684" cy="1113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Straight Arrow Connector 9"/>
          <p:cNvCxnSpPr>
            <a:stCxn id="13" idx="1"/>
          </p:cNvCxnSpPr>
          <p:nvPr/>
        </p:nvCxnSpPr>
        <p:spPr>
          <a:xfrm flipH="1">
            <a:off x="6190270" y="2493834"/>
            <a:ext cx="741682" cy="7273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 name="Straight Arrow Connector 10"/>
          <p:cNvCxnSpPr>
            <a:stCxn id="14" idx="1"/>
            <a:endCxn id="12" idx="6"/>
          </p:cNvCxnSpPr>
          <p:nvPr/>
        </p:nvCxnSpPr>
        <p:spPr>
          <a:xfrm flipH="1" flipV="1">
            <a:off x="6127848" y="3407506"/>
            <a:ext cx="1129686" cy="96562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Oval 11"/>
          <p:cNvSpPr/>
          <p:nvPr/>
        </p:nvSpPr>
        <p:spPr>
          <a:xfrm>
            <a:off x="5723273" y="3221182"/>
            <a:ext cx="404575" cy="37264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3" name="TextBox 12"/>
          <p:cNvSpPr txBox="1"/>
          <p:nvPr/>
        </p:nvSpPr>
        <p:spPr>
          <a:xfrm>
            <a:off x="6931952" y="2170668"/>
            <a:ext cx="2073508" cy="646331"/>
          </a:xfrm>
          <a:prstGeom prst="rect">
            <a:avLst/>
          </a:prstGeom>
          <a:solidFill>
            <a:schemeClr val="bg1">
              <a:alpha val="66000"/>
            </a:schemeClr>
          </a:solidFill>
        </p:spPr>
        <p:txBody>
          <a:bodyPr wrap="square" rtlCol="0">
            <a:spAutoFit/>
          </a:bodyPr>
          <a:lstStyle/>
          <a:p>
            <a:r>
              <a:rPr lang="en-US" dirty="0"/>
              <a:t>17 de </a:t>
            </a:r>
            <a:r>
              <a:rPr lang="en-US" dirty="0" err="1"/>
              <a:t>novos</a:t>
            </a:r>
            <a:r>
              <a:rPr lang="en-US" dirty="0"/>
              <a:t> based on posterior GTs</a:t>
            </a:r>
          </a:p>
        </p:txBody>
      </p:sp>
      <p:sp>
        <p:nvSpPr>
          <p:cNvPr id="14" name="TextBox 13"/>
          <p:cNvSpPr txBox="1"/>
          <p:nvPr/>
        </p:nvSpPr>
        <p:spPr>
          <a:xfrm>
            <a:off x="7257534" y="3911467"/>
            <a:ext cx="1990381" cy="923330"/>
          </a:xfrm>
          <a:prstGeom prst="rect">
            <a:avLst/>
          </a:prstGeom>
          <a:solidFill>
            <a:schemeClr val="bg1">
              <a:alpha val="66000"/>
            </a:schemeClr>
          </a:solidFill>
        </p:spPr>
        <p:txBody>
          <a:bodyPr wrap="square" rtlCol="0">
            <a:spAutoFit/>
          </a:bodyPr>
          <a:lstStyle/>
          <a:p>
            <a:r>
              <a:rPr lang="en-US" dirty="0"/>
              <a:t>8 high confidence </a:t>
            </a:r>
          </a:p>
          <a:p>
            <a:r>
              <a:rPr lang="en-US" i="1" dirty="0"/>
              <a:t>de novo </a:t>
            </a:r>
            <a:r>
              <a:rPr lang="en-US" dirty="0"/>
              <a:t>variants</a:t>
            </a:r>
          </a:p>
          <a:p>
            <a:r>
              <a:rPr lang="en-US" dirty="0"/>
              <a:t>after GQ filtering</a:t>
            </a:r>
          </a:p>
        </p:txBody>
      </p:sp>
    </p:spTree>
    <p:extLst>
      <p:ext uri="{BB962C8B-B14F-4D97-AF65-F5344CB8AC3E}">
        <p14:creationId xmlns:p14="http://schemas.microsoft.com/office/powerpoint/2010/main" val="69702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C49525-79AB-B34F-83A9-0324DF87A6BF}"/>
              </a:ext>
            </a:extLst>
          </p:cNvPr>
          <p:cNvSpPr/>
          <p:nvPr/>
        </p:nvSpPr>
        <p:spPr>
          <a:xfrm>
            <a:off x="2374900" y="4737100"/>
            <a:ext cx="3543300"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Functional annotation predicts effects of variants</a:t>
            </a:r>
          </a:p>
        </p:txBody>
      </p:sp>
      <p:pic>
        <p:nvPicPr>
          <p:cNvPr id="5" name="Picture 4"/>
          <p:cNvPicPr>
            <a:picLocks noChangeAspect="1"/>
          </p:cNvPicPr>
          <p:nvPr/>
        </p:nvPicPr>
        <p:blipFill>
          <a:blip r:embed="rId3"/>
          <a:stretch>
            <a:fillRect/>
          </a:stretch>
        </p:blipFill>
        <p:spPr>
          <a:xfrm>
            <a:off x="1535546" y="1086465"/>
            <a:ext cx="6109467" cy="3777285"/>
          </a:xfrm>
          <a:prstGeom prst="rect">
            <a:avLst/>
          </a:prstGeom>
        </p:spPr>
      </p:pic>
    </p:spTree>
    <p:extLst>
      <p:ext uri="{BB962C8B-B14F-4D97-AF65-F5344CB8AC3E}">
        <p14:creationId xmlns:p14="http://schemas.microsoft.com/office/powerpoint/2010/main" val="351680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97D37F2-9708-9945-8A85-9A6664E97FDF}"/>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28800" y="205979"/>
            <a:ext cx="6858000" cy="557208"/>
          </a:xfrm>
        </p:spPr>
        <p:txBody>
          <a:bodyPr/>
          <a:lstStyle/>
          <a:p>
            <a:r>
              <a:rPr lang="en-US" sz="2400" dirty="0"/>
              <a:t>Evaluate </a:t>
            </a:r>
            <a:r>
              <a:rPr lang="en-US" sz="2400" dirty="0" err="1"/>
              <a:t>callset</a:t>
            </a:r>
            <a:r>
              <a:rPr lang="en-US" sz="2400" dirty="0"/>
              <a:t> for downstream analyses</a:t>
            </a:r>
          </a:p>
        </p:txBody>
      </p:sp>
      <p:pic>
        <p:nvPicPr>
          <p:cNvPr id="4" name="Picture 3"/>
          <p:cNvPicPr>
            <a:picLocks noChangeAspect="1"/>
          </p:cNvPicPr>
          <p:nvPr/>
        </p:nvPicPr>
        <p:blipFill rotWithShape="1">
          <a:blip r:embed="rId3"/>
          <a:srcRect l="-369" t="11493" r="42161" b="52071"/>
          <a:stretch/>
        </p:blipFill>
        <p:spPr>
          <a:xfrm>
            <a:off x="46180" y="1286184"/>
            <a:ext cx="4855264" cy="2279411"/>
          </a:xfrm>
          <a:prstGeom prst="rect">
            <a:avLst/>
          </a:prstGeom>
        </p:spPr>
      </p:pic>
      <p:sp>
        <p:nvSpPr>
          <p:cNvPr id="6" name="TextBox 5"/>
          <p:cNvSpPr txBox="1"/>
          <p:nvPr/>
        </p:nvSpPr>
        <p:spPr>
          <a:xfrm>
            <a:off x="440946" y="2290968"/>
            <a:ext cx="660983" cy="630942"/>
          </a:xfrm>
          <a:prstGeom prst="rect">
            <a:avLst/>
          </a:prstGeom>
          <a:noFill/>
        </p:spPr>
        <p:txBody>
          <a:bodyPr wrap="none" rtlCol="0">
            <a:spAutoFit/>
          </a:bodyPr>
          <a:lstStyle/>
          <a:p>
            <a:pPr algn="ctr">
              <a:lnSpc>
                <a:spcPct val="150000"/>
              </a:lnSpc>
            </a:pPr>
            <a:r>
              <a:rPr lang="en-US" sz="1200" b="1" dirty="0">
                <a:solidFill>
                  <a:srgbClr val="FF0000"/>
                </a:solidFill>
              </a:rPr>
              <a:t>TP</a:t>
            </a:r>
          </a:p>
          <a:p>
            <a:pPr algn="ctr">
              <a:lnSpc>
                <a:spcPct val="150000"/>
              </a:lnSpc>
            </a:pPr>
            <a:r>
              <a:rPr lang="en-US" sz="1200" b="1" dirty="0">
                <a:solidFill>
                  <a:schemeClr val="accent5">
                    <a:lumMod val="75000"/>
                  </a:schemeClr>
                </a:solidFill>
              </a:rPr>
              <a:t>FN</a:t>
            </a:r>
            <a:r>
              <a:rPr lang="en-US" sz="1200" b="1" dirty="0">
                <a:solidFill>
                  <a:srgbClr val="BBE0E3"/>
                </a:solidFill>
              </a:rPr>
              <a:t> </a:t>
            </a:r>
            <a:r>
              <a:rPr lang="en-US" sz="1200" b="1" dirty="0"/>
              <a:t>+ </a:t>
            </a:r>
            <a:r>
              <a:rPr lang="en-US" sz="1200" b="1" dirty="0">
                <a:solidFill>
                  <a:srgbClr val="FF0000"/>
                </a:solidFill>
              </a:rPr>
              <a:t>TP</a:t>
            </a:r>
          </a:p>
        </p:txBody>
      </p:sp>
      <p:cxnSp>
        <p:nvCxnSpPr>
          <p:cNvPr id="7" name="Straight Connector 6"/>
          <p:cNvCxnSpPr/>
          <p:nvPr/>
        </p:nvCxnSpPr>
        <p:spPr>
          <a:xfrm>
            <a:off x="3809717" y="2654168"/>
            <a:ext cx="387711"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78742" y="2290888"/>
            <a:ext cx="660983" cy="630942"/>
          </a:xfrm>
          <a:prstGeom prst="rect">
            <a:avLst/>
          </a:prstGeom>
          <a:noFill/>
        </p:spPr>
        <p:txBody>
          <a:bodyPr wrap="none" rtlCol="0">
            <a:spAutoFit/>
          </a:bodyPr>
          <a:lstStyle/>
          <a:p>
            <a:pPr algn="ctr">
              <a:lnSpc>
                <a:spcPct val="150000"/>
              </a:lnSpc>
            </a:pPr>
            <a:r>
              <a:rPr lang="en-US" sz="1200" b="1" dirty="0">
                <a:solidFill>
                  <a:srgbClr val="3366FF"/>
                </a:solidFill>
              </a:rPr>
              <a:t>TN</a:t>
            </a:r>
          </a:p>
          <a:p>
            <a:pPr algn="ctr">
              <a:lnSpc>
                <a:spcPct val="150000"/>
              </a:lnSpc>
            </a:pPr>
            <a:r>
              <a:rPr lang="en-US" sz="1200" b="1" dirty="0">
                <a:solidFill>
                  <a:srgbClr val="FF6FCF"/>
                </a:solidFill>
              </a:rPr>
              <a:t>FP</a:t>
            </a:r>
            <a:r>
              <a:rPr lang="en-US" sz="1200" b="1" dirty="0">
                <a:solidFill>
                  <a:srgbClr val="ECB6B2"/>
                </a:solidFill>
              </a:rPr>
              <a:t> </a:t>
            </a:r>
            <a:r>
              <a:rPr lang="en-US" sz="1200" b="1" dirty="0"/>
              <a:t>+ </a:t>
            </a:r>
            <a:r>
              <a:rPr lang="en-US" sz="1200" b="1" dirty="0">
                <a:solidFill>
                  <a:srgbClr val="3366FF"/>
                </a:solidFill>
              </a:rPr>
              <a:t>TN</a:t>
            </a:r>
          </a:p>
        </p:txBody>
      </p:sp>
      <p:cxnSp>
        <p:nvCxnSpPr>
          <p:cNvPr id="9" name="Straight Connector 8"/>
          <p:cNvCxnSpPr/>
          <p:nvPr/>
        </p:nvCxnSpPr>
        <p:spPr>
          <a:xfrm>
            <a:off x="559385" y="2671952"/>
            <a:ext cx="387711"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933861" y="3238721"/>
            <a:ext cx="1243036" cy="338554"/>
          </a:xfrm>
          <a:prstGeom prst="rect">
            <a:avLst/>
          </a:prstGeom>
          <a:noFill/>
        </p:spPr>
        <p:txBody>
          <a:bodyPr wrap="none" rtlCol="0">
            <a:spAutoFit/>
          </a:bodyPr>
          <a:lstStyle/>
          <a:p>
            <a:r>
              <a:rPr lang="en-US" sz="1600" i="1" dirty="0"/>
              <a:t>test statistic</a:t>
            </a:r>
          </a:p>
        </p:txBody>
      </p:sp>
      <p:sp>
        <p:nvSpPr>
          <p:cNvPr id="17" name="TextBox 16"/>
          <p:cNvSpPr txBox="1"/>
          <p:nvPr/>
        </p:nvSpPr>
        <p:spPr>
          <a:xfrm>
            <a:off x="3467208" y="2180729"/>
            <a:ext cx="1053639" cy="271869"/>
          </a:xfrm>
          <a:prstGeom prst="rect">
            <a:avLst/>
          </a:prstGeom>
          <a:noFill/>
        </p:spPr>
        <p:txBody>
          <a:bodyPr wrap="square" rtlCol="0">
            <a:spAutoFit/>
          </a:bodyPr>
          <a:lstStyle/>
          <a:p>
            <a:pPr algn="ctr">
              <a:lnSpc>
                <a:spcPct val="80000"/>
              </a:lnSpc>
            </a:pPr>
            <a:r>
              <a:rPr lang="en-US" sz="1400" i="1" dirty="0">
                <a:solidFill>
                  <a:srgbClr val="008000"/>
                </a:solidFill>
              </a:rPr>
              <a:t>specificity</a:t>
            </a:r>
          </a:p>
        </p:txBody>
      </p:sp>
      <p:sp>
        <p:nvSpPr>
          <p:cNvPr id="18" name="TextBox 17"/>
          <p:cNvSpPr txBox="1"/>
          <p:nvPr/>
        </p:nvSpPr>
        <p:spPr>
          <a:xfrm>
            <a:off x="285114" y="2180729"/>
            <a:ext cx="1053639" cy="271869"/>
          </a:xfrm>
          <a:prstGeom prst="rect">
            <a:avLst/>
          </a:prstGeom>
          <a:noFill/>
        </p:spPr>
        <p:txBody>
          <a:bodyPr wrap="square" rtlCol="0">
            <a:spAutoFit/>
          </a:bodyPr>
          <a:lstStyle/>
          <a:p>
            <a:pPr algn="ctr">
              <a:lnSpc>
                <a:spcPct val="80000"/>
              </a:lnSpc>
            </a:pPr>
            <a:r>
              <a:rPr lang="en-US" sz="1400" i="1" dirty="0">
                <a:solidFill>
                  <a:srgbClr val="008000"/>
                </a:solidFill>
              </a:rPr>
              <a:t>sensitivity</a:t>
            </a:r>
          </a:p>
        </p:txBody>
      </p:sp>
      <p:sp>
        <p:nvSpPr>
          <p:cNvPr id="19" name="Rectangle 18"/>
          <p:cNvSpPr/>
          <p:nvPr/>
        </p:nvSpPr>
        <p:spPr>
          <a:xfrm>
            <a:off x="124567" y="2083266"/>
            <a:ext cx="390364" cy="369332"/>
          </a:xfrm>
          <a:prstGeom prst="rect">
            <a:avLst/>
          </a:prstGeom>
        </p:spPr>
        <p:txBody>
          <a:bodyPr wrap="none">
            <a:spAutoFit/>
          </a:bodyPr>
          <a:lstStyle/>
          <a:p>
            <a:r>
              <a:rPr lang="en-US" dirty="0">
                <a:solidFill>
                  <a:srgbClr val="008000"/>
                </a:solidFill>
                <a:latin typeface="Wingdings"/>
                <a:ea typeface="Wingdings"/>
                <a:cs typeface="Wingdings"/>
                <a:sym typeface="Wingdings"/>
              </a:rPr>
              <a:t></a:t>
            </a:r>
            <a:endParaRPr lang="en-US" dirty="0">
              <a:solidFill>
                <a:srgbClr val="008000"/>
              </a:solidFill>
            </a:endParaRPr>
          </a:p>
        </p:txBody>
      </p:sp>
      <p:sp>
        <p:nvSpPr>
          <p:cNvPr id="20" name="Rectangle 19"/>
          <p:cNvSpPr/>
          <p:nvPr/>
        </p:nvSpPr>
        <p:spPr>
          <a:xfrm>
            <a:off x="3318206" y="2083266"/>
            <a:ext cx="390364" cy="369332"/>
          </a:xfrm>
          <a:prstGeom prst="rect">
            <a:avLst/>
          </a:prstGeom>
        </p:spPr>
        <p:txBody>
          <a:bodyPr wrap="none">
            <a:spAutoFit/>
          </a:bodyPr>
          <a:lstStyle/>
          <a:p>
            <a:r>
              <a:rPr lang="en-US" dirty="0">
                <a:solidFill>
                  <a:srgbClr val="008000"/>
                </a:solidFill>
                <a:latin typeface="Wingdings"/>
                <a:ea typeface="Wingdings"/>
                <a:cs typeface="Wingdings"/>
                <a:sym typeface="Wingdings"/>
              </a:rPr>
              <a:t></a:t>
            </a:r>
            <a:endParaRPr lang="en-US" dirty="0">
              <a:solidFill>
                <a:srgbClr val="008000"/>
              </a:solidFill>
            </a:endParaRPr>
          </a:p>
        </p:txBody>
      </p:sp>
      <p:sp>
        <p:nvSpPr>
          <p:cNvPr id="24" name="TextBox 23"/>
          <p:cNvSpPr txBox="1"/>
          <p:nvPr/>
        </p:nvSpPr>
        <p:spPr>
          <a:xfrm>
            <a:off x="0" y="886074"/>
            <a:ext cx="3902364" cy="215444"/>
          </a:xfrm>
          <a:prstGeom prst="rect">
            <a:avLst/>
          </a:prstGeom>
          <a:noFill/>
        </p:spPr>
        <p:txBody>
          <a:bodyPr wrap="square" rtlCol="0">
            <a:spAutoFit/>
          </a:bodyPr>
          <a:lstStyle/>
          <a:p>
            <a:r>
              <a:rPr lang="en-US" sz="800" i="1" dirty="0">
                <a:solidFill>
                  <a:schemeClr val="bg1">
                    <a:lumMod val="50000"/>
                  </a:schemeClr>
                </a:solidFill>
              </a:rPr>
              <a:t>Adapted from Wikipedia </a:t>
            </a:r>
            <a:r>
              <a:rPr lang="en-US" sz="800" i="1" dirty="0">
                <a:solidFill>
                  <a:schemeClr val="bg1">
                    <a:lumMod val="50000"/>
                  </a:schemeClr>
                </a:solidFill>
                <a:hlinkClick r:id="rId4"/>
              </a:rPr>
              <a:t>https://en.wikipedia.org/wiki/Receiver_operating_characteristic</a:t>
            </a:r>
            <a:endParaRPr lang="en-US" sz="800" i="1" dirty="0">
              <a:solidFill>
                <a:schemeClr val="bg1">
                  <a:lumMod val="50000"/>
                </a:schemeClr>
              </a:solidFill>
            </a:endParaRPr>
          </a:p>
        </p:txBody>
      </p:sp>
      <p:pic>
        <p:nvPicPr>
          <p:cNvPr id="44" name="Picture 43"/>
          <p:cNvPicPr>
            <a:picLocks noChangeAspect="1"/>
          </p:cNvPicPr>
          <p:nvPr/>
        </p:nvPicPr>
        <p:blipFill>
          <a:blip r:embed="rId5"/>
          <a:stretch>
            <a:fillRect/>
          </a:stretch>
        </p:blipFill>
        <p:spPr>
          <a:xfrm>
            <a:off x="5005353" y="977580"/>
            <a:ext cx="3880526" cy="3198812"/>
          </a:xfrm>
          <a:prstGeom prst="rect">
            <a:avLst/>
          </a:prstGeom>
        </p:spPr>
      </p:pic>
      <p:sp>
        <p:nvSpPr>
          <p:cNvPr id="45" name="TextBox 44"/>
          <p:cNvSpPr txBox="1"/>
          <p:nvPr/>
        </p:nvSpPr>
        <p:spPr>
          <a:xfrm>
            <a:off x="5005353" y="4164847"/>
            <a:ext cx="3880526" cy="584776"/>
          </a:xfrm>
          <a:prstGeom prst="rect">
            <a:avLst/>
          </a:prstGeom>
          <a:solidFill>
            <a:schemeClr val="tx1">
              <a:lumMod val="50000"/>
              <a:lumOff val="50000"/>
            </a:schemeClr>
          </a:solidFill>
        </p:spPr>
        <p:txBody>
          <a:bodyPr wrap="square" rtlCol="0">
            <a:spAutoFit/>
          </a:bodyPr>
          <a:lstStyle/>
          <a:p>
            <a:r>
              <a:rPr lang="en-US" sz="1600" i="1" dirty="0">
                <a:solidFill>
                  <a:schemeClr val="bg1"/>
                </a:solidFill>
              </a:rPr>
              <a:t>ROC curve of TPs vs. FPs</a:t>
            </a:r>
          </a:p>
          <a:p>
            <a:r>
              <a:rPr lang="en-US" sz="1600" i="1" dirty="0">
                <a:solidFill>
                  <a:schemeClr val="bg1"/>
                </a:solidFill>
              </a:rPr>
              <a:t>Steeper inclines indicate better test statistic  </a:t>
            </a:r>
          </a:p>
        </p:txBody>
      </p:sp>
      <p:sp>
        <p:nvSpPr>
          <p:cNvPr id="46" name="TextBox 45"/>
          <p:cNvSpPr txBox="1"/>
          <p:nvPr/>
        </p:nvSpPr>
        <p:spPr>
          <a:xfrm>
            <a:off x="386799" y="3647105"/>
            <a:ext cx="4272200" cy="1138773"/>
          </a:xfrm>
          <a:prstGeom prst="rect">
            <a:avLst/>
          </a:prstGeom>
          <a:noFill/>
        </p:spPr>
        <p:txBody>
          <a:bodyPr wrap="square" rtlCol="0">
            <a:spAutoFit/>
          </a:bodyPr>
          <a:lstStyle/>
          <a:p>
            <a:r>
              <a:rPr lang="en-US" sz="2000" i="1" dirty="0"/>
              <a:t>What is considered true?</a:t>
            </a:r>
          </a:p>
          <a:p>
            <a:pPr marL="285750" indent="-285750">
              <a:buFont typeface="Arial"/>
              <a:buChar char="•"/>
            </a:pPr>
            <a:r>
              <a:rPr lang="en-US" sz="1600" dirty="0"/>
              <a:t>Site level concordance</a:t>
            </a:r>
          </a:p>
          <a:p>
            <a:pPr marL="285750" indent="-285750">
              <a:buFont typeface="Arial"/>
              <a:buChar char="•"/>
            </a:pPr>
            <a:r>
              <a:rPr lang="en-US" sz="1600"/>
              <a:t>Allele </a:t>
            </a:r>
            <a:r>
              <a:rPr lang="en-US" sz="1600" dirty="0"/>
              <a:t>level concordance</a:t>
            </a:r>
          </a:p>
          <a:p>
            <a:pPr marL="285750" indent="-285750">
              <a:buFont typeface="Arial"/>
              <a:buChar char="•"/>
            </a:pPr>
            <a:r>
              <a:rPr lang="en-US" sz="1600" dirty="0"/>
              <a:t>Genotype concordance and correct </a:t>
            </a:r>
            <a:r>
              <a:rPr lang="en-US" sz="1600" dirty="0" err="1"/>
              <a:t>zygosity</a:t>
            </a:r>
            <a:endParaRPr lang="en-US" sz="1600" dirty="0"/>
          </a:p>
        </p:txBody>
      </p:sp>
    </p:spTree>
    <p:extLst>
      <p:ext uri="{BB962C8B-B14F-4D97-AF65-F5344CB8AC3E}">
        <p14:creationId xmlns:p14="http://schemas.microsoft.com/office/powerpoint/2010/main" val="402444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570C2-38D4-C747-97CB-7DB05A745DE8}"/>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Idealized workflow for calling germline short variants</a:t>
            </a:r>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81" y="1149350"/>
            <a:ext cx="9086685" cy="3747770"/>
          </a:xfrm>
          <a:prstGeom prst="rect">
            <a:avLst/>
          </a:prstGeom>
        </p:spPr>
      </p:pic>
    </p:spTree>
    <p:extLst>
      <p:ext uri="{BB962C8B-B14F-4D97-AF65-F5344CB8AC3E}">
        <p14:creationId xmlns:p14="http://schemas.microsoft.com/office/powerpoint/2010/main" val="426299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D0DDA6-4DB0-FD4F-AC8F-C11CB2EA3FA6}"/>
              </a:ext>
            </a:extLst>
          </p:cNvPr>
          <p:cNvSpPr/>
          <p:nvPr/>
        </p:nvSpPr>
        <p:spPr>
          <a:xfrm>
            <a:off x="1828800" y="4737100"/>
            <a:ext cx="4089400"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28800" y="205979"/>
            <a:ext cx="6858000" cy="557208"/>
          </a:xfrm>
        </p:spPr>
        <p:txBody>
          <a:bodyPr/>
          <a:lstStyle/>
          <a:p>
            <a:r>
              <a:rPr lang="en-US" sz="2400" dirty="0"/>
              <a:t>Workflows for all major variant classes</a:t>
            </a:r>
          </a:p>
        </p:txBody>
      </p:sp>
      <p:graphicFrame>
        <p:nvGraphicFramePr>
          <p:cNvPr id="2" name="Table 1"/>
          <p:cNvGraphicFramePr>
            <a:graphicFrameLocks noGrp="1"/>
          </p:cNvGraphicFramePr>
          <p:nvPr>
            <p:extLst/>
          </p:nvPr>
        </p:nvGraphicFramePr>
        <p:xfrm>
          <a:off x="730741" y="2777540"/>
          <a:ext cx="7658100" cy="1341120"/>
        </p:xfrm>
        <a:graphic>
          <a:graphicData uri="http://schemas.openxmlformats.org/drawingml/2006/table">
            <a:tbl>
              <a:tblPr firstRow="1" bandRow="1">
                <a:tableStyleId>{5C22544A-7EE6-4342-B048-85BDC9FD1C3A}</a:tableStyleId>
              </a:tblPr>
              <a:tblGrid>
                <a:gridCol w="2131567">
                  <a:extLst>
                    <a:ext uri="{9D8B030D-6E8A-4147-A177-3AD203B41FA5}">
                      <a16:colId xmlns:a16="http://schemas.microsoft.com/office/drawing/2014/main" val="20000"/>
                    </a:ext>
                  </a:extLst>
                </a:gridCol>
                <a:gridCol w="2855754">
                  <a:extLst>
                    <a:ext uri="{9D8B030D-6E8A-4147-A177-3AD203B41FA5}">
                      <a16:colId xmlns:a16="http://schemas.microsoft.com/office/drawing/2014/main" val="20001"/>
                    </a:ext>
                  </a:extLst>
                </a:gridCol>
                <a:gridCol w="2670779">
                  <a:extLst>
                    <a:ext uri="{9D8B030D-6E8A-4147-A177-3AD203B41FA5}">
                      <a16:colId xmlns:a16="http://schemas.microsoft.com/office/drawing/2014/main" val="20002"/>
                    </a:ext>
                  </a:extLst>
                </a:gridCol>
              </a:tblGrid>
              <a:tr h="266700">
                <a:tc>
                  <a:txBody>
                    <a:bodyPr/>
                    <a:lstStyle/>
                    <a:p>
                      <a:endParaRPr lang="en-US" sz="1600" dirty="0"/>
                    </a:p>
                  </a:txBody>
                  <a:tcPr>
                    <a:lnL w="19050" cap="flat" cmpd="sng" algn="ctr">
                      <a:solidFill>
                        <a:srgbClr val="000000"/>
                      </a:solidFill>
                      <a:prstDash val="solid"/>
                      <a:round/>
                      <a:headEnd type="none" w="med" len="med"/>
                      <a:tailEnd type="none" w="med" len="med"/>
                    </a:lnL>
                    <a:lnT w="19050" cap="flat" cmpd="sng" algn="ctr">
                      <a:solidFill>
                        <a:srgbClr val="000000"/>
                      </a:solidFill>
                      <a:prstDash val="solid"/>
                      <a:round/>
                      <a:headEnd type="none" w="med" len="med"/>
                      <a:tailEnd type="none" w="med" len="med"/>
                    </a:lnT>
                    <a:solidFill>
                      <a:schemeClr val="bg1"/>
                    </a:solidFill>
                  </a:tcPr>
                </a:tc>
                <a:tc>
                  <a:txBody>
                    <a:bodyPr/>
                    <a:lstStyle/>
                    <a:p>
                      <a:r>
                        <a:rPr lang="en-US" sz="1600" dirty="0"/>
                        <a:t>GERMLINE</a:t>
                      </a:r>
                    </a:p>
                  </a:txBody>
                  <a:tcPr>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solidFill>
                      <a:srgbClr val="376092"/>
                    </a:solidFill>
                  </a:tcPr>
                </a:tc>
                <a:tc>
                  <a:txBody>
                    <a:bodyPr/>
                    <a:lstStyle/>
                    <a:p>
                      <a:r>
                        <a:rPr lang="en-US" sz="1600" dirty="0"/>
                        <a:t>SOMATIC</a:t>
                      </a:r>
                    </a:p>
                  </a:txBody>
                  <a:tcPr>
                    <a:lnL w="12700" cap="flat" cmpd="sng" algn="ctr">
                      <a:solidFill>
                        <a:prstClr val="whit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solidFill>
                      <a:srgbClr val="376092"/>
                    </a:solidFill>
                  </a:tcPr>
                </a:tc>
                <a:extLst>
                  <a:ext uri="{0D108BD9-81ED-4DB2-BD59-A6C34878D82A}">
                    <a16:rowId xmlns:a16="http://schemas.microsoft.com/office/drawing/2014/main" val="10000"/>
                  </a:ext>
                </a:extLst>
              </a:tr>
              <a:tr h="266700">
                <a:tc>
                  <a:txBody>
                    <a:bodyPr/>
                    <a:lstStyle/>
                    <a:p>
                      <a:r>
                        <a:rPr lang="en-US" sz="1600" dirty="0">
                          <a:solidFill>
                            <a:schemeClr val="bg1"/>
                          </a:solidFill>
                        </a:rPr>
                        <a:t>SNPs</a:t>
                      </a:r>
                      <a:r>
                        <a:rPr lang="en-US" sz="1600" baseline="0" dirty="0">
                          <a:solidFill>
                            <a:schemeClr val="bg1"/>
                          </a:solidFill>
                        </a:rPr>
                        <a:t> &amp; INDELs</a:t>
                      </a:r>
                      <a:endParaRPr lang="en-US" sz="1600" dirty="0">
                        <a:solidFill>
                          <a:schemeClr val="bg1"/>
                        </a:solidFill>
                      </a:endParaRPr>
                    </a:p>
                  </a:txBody>
                  <a:tcPr>
                    <a:lnL w="19050" cap="flat" cmpd="sng" algn="ctr">
                      <a:solidFill>
                        <a:srgbClr val="000000"/>
                      </a:solidFill>
                      <a:prstDash val="solid"/>
                      <a:round/>
                      <a:headEnd type="none" w="med" len="med"/>
                      <a:tailEnd type="none" w="med" len="med"/>
                    </a:lnL>
                    <a:solidFill>
                      <a:schemeClr val="accent1">
                        <a:lumMod val="75000"/>
                      </a:schemeClr>
                    </a:solidFill>
                  </a:tcPr>
                </a:tc>
                <a:tc>
                  <a:txBody>
                    <a:bodyPr/>
                    <a:lstStyle/>
                    <a:p>
                      <a:r>
                        <a:rPr lang="en-US" sz="1600" b="1" dirty="0" err="1"/>
                        <a:t>HaplotypeCaller</a:t>
                      </a:r>
                      <a:r>
                        <a:rPr lang="en-US" sz="1600" b="1" dirty="0"/>
                        <a:t> GVCF</a:t>
                      </a:r>
                    </a:p>
                  </a:txBody>
                  <a:tcPr>
                    <a:lnR w="12700" cap="flat" cmpd="sng" algn="ctr">
                      <a:solidFill>
                        <a:prstClr val="white"/>
                      </a:solidFill>
                      <a:prstDash val="solid"/>
                      <a:round/>
                      <a:headEnd type="none" w="med" len="med"/>
                      <a:tailEnd type="none" w="med" len="med"/>
                    </a:lnR>
                    <a:solidFill>
                      <a:schemeClr val="accent5"/>
                    </a:solidFill>
                  </a:tcPr>
                </a:tc>
                <a:tc>
                  <a:txBody>
                    <a:bodyPr/>
                    <a:lstStyle/>
                    <a:p>
                      <a:r>
                        <a:rPr lang="en-US" sz="1600" b="1" dirty="0"/>
                        <a:t>MuTect2</a:t>
                      </a:r>
                    </a:p>
                  </a:txBody>
                  <a:tcPr>
                    <a:lnL w="12700" cap="flat" cmpd="sng" algn="ctr">
                      <a:solidFill>
                        <a:prstClr val="white"/>
                      </a:solidFill>
                      <a:prstDash val="solid"/>
                      <a:round/>
                      <a:headEnd type="none" w="med" len="med"/>
                      <a:tailEnd type="none" w="med" len="med"/>
                    </a:lnL>
                    <a:lnR w="19050" cap="flat" cmpd="sng" algn="ctr">
                      <a:solidFill>
                        <a:srgbClr val="000000"/>
                      </a:solidFill>
                      <a:prstDash val="solid"/>
                      <a:round/>
                      <a:headEnd type="none" w="med" len="med"/>
                      <a:tailEnd type="none" w="med" len="med"/>
                    </a:lnR>
                    <a:solidFill>
                      <a:schemeClr val="accent5"/>
                    </a:solidFill>
                  </a:tcPr>
                </a:tc>
                <a:extLst>
                  <a:ext uri="{0D108BD9-81ED-4DB2-BD59-A6C34878D82A}">
                    <a16:rowId xmlns:a16="http://schemas.microsoft.com/office/drawing/2014/main" val="10001"/>
                  </a:ext>
                </a:extLst>
              </a:tr>
              <a:tr h="266700">
                <a:tc>
                  <a:txBody>
                    <a:bodyPr/>
                    <a:lstStyle/>
                    <a:p>
                      <a:r>
                        <a:rPr lang="en-US" sz="1600" dirty="0">
                          <a:solidFill>
                            <a:schemeClr val="bg1"/>
                          </a:solidFill>
                        </a:rPr>
                        <a:t>Copy Number </a:t>
                      </a:r>
                    </a:p>
                  </a:txBody>
                  <a:tcPr>
                    <a:lnL w="19050" cap="flat" cmpd="sng" algn="ctr">
                      <a:solidFill>
                        <a:srgbClr val="000000"/>
                      </a:solidFill>
                      <a:prstDash val="solid"/>
                      <a:round/>
                      <a:headEnd type="none" w="med" len="med"/>
                      <a:tailEnd type="none" w="med" len="med"/>
                    </a:lnL>
                    <a:solidFill>
                      <a:schemeClr val="accent1">
                        <a:lumMod val="75000"/>
                      </a:schemeClr>
                    </a:solidFill>
                  </a:tcPr>
                </a:tc>
                <a:tc>
                  <a:txBody>
                    <a:bodyPr/>
                    <a:lstStyle/>
                    <a:p>
                      <a:r>
                        <a:rPr lang="en-US" sz="1600" b="1" dirty="0"/>
                        <a:t>GATK </a:t>
                      </a:r>
                      <a:r>
                        <a:rPr lang="en-US" sz="1600" b="1" dirty="0" err="1"/>
                        <a:t>gCNV</a:t>
                      </a:r>
                      <a:endParaRPr lang="en-US" sz="1600" dirty="0"/>
                    </a:p>
                  </a:txBody>
                  <a:tcPr>
                    <a:lnR w="12700" cap="flat" cmpd="sng" algn="ctr">
                      <a:solidFill>
                        <a:prstClr val="white"/>
                      </a:solidFill>
                      <a:prstDash val="solid"/>
                      <a:round/>
                      <a:headEnd type="none" w="med" len="med"/>
                      <a:tailEnd type="none" w="med" len="med"/>
                    </a:lnR>
                    <a:solidFill>
                      <a:schemeClr val="accent5"/>
                    </a:solidFill>
                  </a:tcPr>
                </a:tc>
                <a:tc>
                  <a:txBody>
                    <a:bodyPr/>
                    <a:lstStyle/>
                    <a:p>
                      <a:r>
                        <a:rPr lang="en-US" sz="1600" b="1" dirty="0"/>
                        <a:t>GATK CNV + </a:t>
                      </a:r>
                      <a:r>
                        <a:rPr lang="en-US" sz="1600" b="1" dirty="0" err="1"/>
                        <a:t>aCNV</a:t>
                      </a:r>
                      <a:r>
                        <a:rPr lang="en-US" sz="1600" b="1" dirty="0"/>
                        <a:t> </a:t>
                      </a:r>
                    </a:p>
                  </a:txBody>
                  <a:tcPr>
                    <a:lnL w="12700" cap="flat" cmpd="sng" algn="ctr">
                      <a:solidFill>
                        <a:prstClr val="white"/>
                      </a:solidFill>
                      <a:prstDash val="solid"/>
                      <a:round/>
                      <a:headEnd type="none" w="med" len="med"/>
                      <a:tailEnd type="none" w="med" len="med"/>
                    </a:lnL>
                    <a:lnR w="19050" cap="flat" cmpd="sng" algn="ctr">
                      <a:solidFill>
                        <a:srgbClr val="000000"/>
                      </a:solidFill>
                      <a:prstDash val="solid"/>
                      <a:round/>
                      <a:headEnd type="none" w="med" len="med"/>
                      <a:tailEnd type="none" w="med" len="med"/>
                    </a:lnR>
                    <a:solidFill>
                      <a:schemeClr val="accent5"/>
                    </a:solidFill>
                  </a:tcPr>
                </a:tc>
                <a:extLst>
                  <a:ext uri="{0D108BD9-81ED-4DB2-BD59-A6C34878D82A}">
                    <a16:rowId xmlns:a16="http://schemas.microsoft.com/office/drawing/2014/main" val="10002"/>
                  </a:ext>
                </a:extLst>
              </a:tr>
              <a:tr h="266700">
                <a:tc>
                  <a:txBody>
                    <a:bodyPr/>
                    <a:lstStyle/>
                    <a:p>
                      <a:r>
                        <a:rPr lang="en-US" sz="1600" dirty="0">
                          <a:solidFill>
                            <a:schemeClr val="bg1"/>
                          </a:solidFill>
                        </a:rPr>
                        <a:t>Structural Variation</a:t>
                      </a:r>
                    </a:p>
                  </a:txBody>
                  <a:tcPr>
                    <a:lnL w="19050" cap="flat" cmpd="sng" algn="ctr">
                      <a:solidFill>
                        <a:srgbClr val="000000"/>
                      </a:solidFill>
                      <a:prstDash val="solid"/>
                      <a:round/>
                      <a:headEnd type="none" w="med" len="med"/>
                      <a:tailEnd type="none" w="med" len="med"/>
                    </a:lnL>
                    <a:lnB w="19050" cap="flat" cmpd="sng" algn="ctr">
                      <a:solidFill>
                        <a:srgbClr val="000000"/>
                      </a:solidFill>
                      <a:prstDash val="solid"/>
                      <a:round/>
                      <a:headEnd type="none" w="med" len="med"/>
                      <a:tailEnd type="none" w="med" len="med"/>
                    </a:lnB>
                    <a:solidFill>
                      <a:schemeClr val="accent1">
                        <a:lumMod val="75000"/>
                      </a:schemeClr>
                    </a:solidFill>
                  </a:tcPr>
                </a:tc>
                <a:tc>
                  <a:txBody>
                    <a:bodyPr/>
                    <a:lstStyle/>
                    <a:p>
                      <a:r>
                        <a:rPr lang="en-US" sz="1600" b="1" dirty="0"/>
                        <a:t>GATK </a:t>
                      </a:r>
                      <a:r>
                        <a:rPr lang="en-US" sz="1600" b="1" dirty="0" err="1"/>
                        <a:t>SVDiscovery</a:t>
                      </a:r>
                      <a:r>
                        <a:rPr lang="en-US" sz="1600" b="1" dirty="0"/>
                        <a:t> </a:t>
                      </a:r>
                      <a:r>
                        <a:rPr lang="en-US" sz="1600" dirty="0"/>
                        <a:t>(beta)</a:t>
                      </a:r>
                    </a:p>
                  </a:txBody>
                  <a:tcPr>
                    <a:lnR w="12700" cap="flat" cmpd="sng" algn="ctr">
                      <a:solidFill>
                        <a:prstClr val="white"/>
                      </a:solidFill>
                      <a:prstDash val="solid"/>
                      <a:round/>
                      <a:headEnd type="none" w="med" len="med"/>
                      <a:tailEnd type="none" w="med" len="med"/>
                    </a:lnR>
                    <a:lnB w="19050" cap="flat" cmpd="sng" algn="ctr">
                      <a:solidFill>
                        <a:srgbClr val="000000"/>
                      </a:solidFill>
                      <a:prstDash val="solid"/>
                      <a:round/>
                      <a:headEnd type="none" w="med" len="med"/>
                      <a:tailEnd type="none" w="med" len="med"/>
                    </a:lnB>
                    <a:solidFill>
                      <a:srgbClr val="FFC200"/>
                    </a:solidFill>
                  </a:tcPr>
                </a:tc>
                <a:tc>
                  <a:txBody>
                    <a:bodyPr/>
                    <a:lstStyle/>
                    <a:p>
                      <a:r>
                        <a:rPr lang="en-US" sz="1600" dirty="0">
                          <a:solidFill>
                            <a:schemeClr val="bg1">
                              <a:lumMod val="65000"/>
                            </a:schemeClr>
                          </a:solidFill>
                        </a:rPr>
                        <a:t>(planned)</a:t>
                      </a:r>
                    </a:p>
                  </a:txBody>
                  <a:tcPr>
                    <a:lnL w="12700" cap="flat" cmpd="sng" algn="ctr">
                      <a:solidFill>
                        <a:prstClr val="white"/>
                      </a:solidFill>
                      <a:prstDash val="solid"/>
                      <a:round/>
                      <a:headEnd type="none" w="med" len="med"/>
                      <a:tailEnd type="none" w="med" len="med"/>
                    </a:lnL>
                    <a:lnR w="19050" cap="flat" cmpd="sng" algn="ctr">
                      <a:solidFill>
                        <a:srgbClr val="000000"/>
                      </a:solidFill>
                      <a:prstDash val="solid"/>
                      <a:round/>
                      <a:headEnd type="none" w="med" len="med"/>
                      <a:tailEnd type="none" w="med" len="med"/>
                    </a:lnR>
                    <a:lnB w="190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bl>
          </a:graphicData>
        </a:graphic>
      </p:graphicFrame>
      <p:pic>
        <p:nvPicPr>
          <p:cNvPr id="6" name="Picture 5" descr="pipeline-gatk-bp.png"/>
          <p:cNvPicPr>
            <a:picLocks noChangeAspect="1"/>
          </p:cNvPicPr>
          <p:nvPr/>
        </p:nvPicPr>
        <p:blipFill rotWithShape="1">
          <a:blip r:embed="rId3"/>
          <a:srcRect l="5058" t="37390" r="6250" b="36744"/>
          <a:stretch/>
        </p:blipFill>
        <p:spPr>
          <a:xfrm>
            <a:off x="479251" y="1227787"/>
            <a:ext cx="8109859" cy="1330423"/>
          </a:xfrm>
          <a:prstGeom prst="rect">
            <a:avLst/>
          </a:prstGeom>
        </p:spPr>
      </p:pic>
      <p:sp>
        <p:nvSpPr>
          <p:cNvPr id="7" name="Rectangle 6"/>
          <p:cNvSpPr/>
          <p:nvPr/>
        </p:nvSpPr>
        <p:spPr>
          <a:xfrm>
            <a:off x="2056478" y="4652546"/>
            <a:ext cx="4955403" cy="338554"/>
          </a:xfrm>
          <a:prstGeom prst="rect">
            <a:avLst/>
          </a:prstGeom>
        </p:spPr>
        <p:txBody>
          <a:bodyPr wrap="none">
            <a:spAutoFit/>
          </a:bodyPr>
          <a:lstStyle/>
          <a:p>
            <a:r>
              <a:rPr lang="en-US" sz="1600" b="1" dirty="0">
                <a:solidFill>
                  <a:srgbClr val="4F81BD"/>
                </a:solidFill>
                <a:hlinkClick r:id="rId4"/>
              </a:rPr>
              <a:t>https://software.broadinstitute.org/gatk/best-practices</a:t>
            </a:r>
            <a:endParaRPr lang="en-US" sz="1600" dirty="0">
              <a:solidFill>
                <a:srgbClr val="4F81BD"/>
              </a:solidFill>
            </a:endParaRPr>
          </a:p>
        </p:txBody>
      </p:sp>
    </p:spTree>
    <p:extLst>
      <p:ext uri="{BB962C8B-B14F-4D97-AF65-F5344CB8AC3E}">
        <p14:creationId xmlns:p14="http://schemas.microsoft.com/office/powerpoint/2010/main" val="419545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205979"/>
            <a:ext cx="7142018" cy="557208"/>
          </a:xfrm>
        </p:spPr>
        <p:txBody>
          <a:bodyPr/>
          <a:lstStyle/>
          <a:p>
            <a:r>
              <a:rPr lang="en-US" sz="2400" dirty="0"/>
              <a:t>Today we focus on germline short variants</a:t>
            </a:r>
          </a:p>
        </p:txBody>
      </p:sp>
      <p:pic>
        <p:nvPicPr>
          <p:cNvPr id="4" name="Picture 3"/>
          <p:cNvPicPr>
            <a:picLocks noChangeAspect="1" noChangeArrowheads="1"/>
          </p:cNvPicPr>
          <p:nvPr/>
        </p:nvPicPr>
        <p:blipFill rotWithShape="1">
          <a:blip r:embed="rId3" cstate="print"/>
          <a:srcRect t="4715"/>
          <a:stretch/>
        </p:blipFill>
        <p:spPr bwMode="auto">
          <a:xfrm>
            <a:off x="179539" y="1044664"/>
            <a:ext cx="6657565" cy="3670122"/>
          </a:xfrm>
          <a:prstGeom prst="rect">
            <a:avLst/>
          </a:prstGeom>
          <a:noFill/>
          <a:ln w="9525">
            <a:noFill/>
            <a:miter lim="800000"/>
            <a:headEnd/>
            <a:tailEnd/>
          </a:ln>
        </p:spPr>
      </p:pic>
      <p:sp>
        <p:nvSpPr>
          <p:cNvPr id="5" name="TextBox 4"/>
          <p:cNvSpPr txBox="1"/>
          <p:nvPr/>
        </p:nvSpPr>
        <p:spPr>
          <a:xfrm>
            <a:off x="335238" y="3727286"/>
            <a:ext cx="1774845" cy="307777"/>
          </a:xfrm>
          <a:prstGeom prst="rect">
            <a:avLst/>
          </a:prstGeom>
          <a:solidFill>
            <a:schemeClr val="tx1">
              <a:lumMod val="65000"/>
              <a:lumOff val="35000"/>
            </a:schemeClr>
          </a:solidFill>
        </p:spPr>
        <p:txBody>
          <a:bodyPr wrap="none" rtlCol="0">
            <a:spAutoFit/>
          </a:bodyPr>
          <a:lstStyle/>
          <a:p>
            <a:pPr algn="ctr"/>
            <a:r>
              <a:rPr lang="en-US" sz="1400" b="1" dirty="0">
                <a:solidFill>
                  <a:schemeClr val="bg1"/>
                </a:solidFill>
              </a:rPr>
              <a:t>Short variant (&lt;50bp)</a:t>
            </a:r>
          </a:p>
        </p:txBody>
      </p:sp>
      <p:sp>
        <p:nvSpPr>
          <p:cNvPr id="7" name="TextBox 6"/>
          <p:cNvSpPr txBox="1"/>
          <p:nvPr/>
        </p:nvSpPr>
        <p:spPr>
          <a:xfrm>
            <a:off x="3300691" y="3700453"/>
            <a:ext cx="518091" cy="307777"/>
          </a:xfrm>
          <a:prstGeom prst="rect">
            <a:avLst/>
          </a:prstGeom>
          <a:solidFill>
            <a:schemeClr val="tx1">
              <a:lumMod val="65000"/>
              <a:lumOff val="35000"/>
            </a:schemeClr>
          </a:solidFill>
        </p:spPr>
        <p:txBody>
          <a:bodyPr wrap="none" rtlCol="0">
            <a:spAutoFit/>
          </a:bodyPr>
          <a:lstStyle/>
          <a:p>
            <a:pPr algn="ctr"/>
            <a:r>
              <a:rPr lang="en-US" sz="1400" b="1" dirty="0">
                <a:solidFill>
                  <a:srgbClr val="FFFFFF"/>
                </a:solidFill>
              </a:rPr>
              <a:t>CNV</a:t>
            </a:r>
          </a:p>
        </p:txBody>
      </p:sp>
      <p:sp>
        <p:nvSpPr>
          <p:cNvPr id="8" name="TextBox 7"/>
          <p:cNvSpPr txBox="1"/>
          <p:nvPr/>
        </p:nvSpPr>
        <p:spPr>
          <a:xfrm>
            <a:off x="4899802" y="3700453"/>
            <a:ext cx="389850" cy="307777"/>
          </a:xfrm>
          <a:prstGeom prst="rect">
            <a:avLst/>
          </a:prstGeom>
          <a:solidFill>
            <a:schemeClr val="tx1">
              <a:lumMod val="65000"/>
              <a:lumOff val="35000"/>
            </a:schemeClr>
          </a:solidFill>
        </p:spPr>
        <p:txBody>
          <a:bodyPr wrap="none" rtlCol="0">
            <a:spAutoFit/>
          </a:bodyPr>
          <a:lstStyle/>
          <a:p>
            <a:pPr algn="ctr"/>
            <a:r>
              <a:rPr lang="en-US" sz="1400" b="1" dirty="0">
                <a:solidFill>
                  <a:srgbClr val="FFFFFF"/>
                </a:solidFill>
              </a:rPr>
              <a:t>SV</a:t>
            </a:r>
          </a:p>
        </p:txBody>
      </p:sp>
      <p:cxnSp>
        <p:nvCxnSpPr>
          <p:cNvPr id="9" name="Straight Connector 8"/>
          <p:cNvCxnSpPr/>
          <p:nvPr/>
        </p:nvCxnSpPr>
        <p:spPr>
          <a:xfrm>
            <a:off x="7000380" y="912091"/>
            <a:ext cx="0" cy="4229822"/>
          </a:xfrm>
          <a:prstGeom prst="line">
            <a:avLst/>
          </a:prstGeom>
          <a:ln>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 name="Down Arrow 9"/>
          <p:cNvSpPr/>
          <p:nvPr/>
        </p:nvSpPr>
        <p:spPr>
          <a:xfrm>
            <a:off x="7461684" y="2385793"/>
            <a:ext cx="357438" cy="937106"/>
          </a:xfrm>
          <a:prstGeom prst="downArrow">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12" name="Picture 5"/>
          <p:cNvPicPr>
            <a:picLocks noChangeAspect="1" noChangeArrowheads="1"/>
          </p:cNvPicPr>
          <p:nvPr/>
        </p:nvPicPr>
        <p:blipFill>
          <a:blip r:embed="rId4" cstate="print">
            <a:duotone>
              <a:schemeClr val="bg2">
                <a:shade val="45000"/>
                <a:satMod val="135000"/>
              </a:schemeClr>
              <a:prstClr val="white"/>
            </a:duotone>
          </a:blip>
          <a:srcRect l="15108"/>
          <a:stretch>
            <a:fillRect/>
          </a:stretch>
        </p:blipFill>
        <p:spPr bwMode="auto">
          <a:xfrm>
            <a:off x="7212883" y="3478557"/>
            <a:ext cx="1034991" cy="1224077"/>
          </a:xfrm>
          <a:prstGeom prst="rect">
            <a:avLst/>
          </a:prstGeom>
          <a:noFill/>
          <a:ln w="9525">
            <a:noFill/>
            <a:miter lim="800000"/>
            <a:headEnd/>
            <a:tailEnd/>
          </a:ln>
        </p:spPr>
      </p:pic>
      <p:sp>
        <p:nvSpPr>
          <p:cNvPr id="13" name="Oval 12"/>
          <p:cNvSpPr/>
          <p:nvPr/>
        </p:nvSpPr>
        <p:spPr bwMode="auto">
          <a:xfrm>
            <a:off x="7637687" y="3957210"/>
            <a:ext cx="76200" cy="762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pic>
        <p:nvPicPr>
          <p:cNvPr id="14" name="Picture 13"/>
          <p:cNvPicPr>
            <a:picLocks noChangeAspect="1"/>
          </p:cNvPicPr>
          <p:nvPr/>
        </p:nvPicPr>
        <p:blipFill>
          <a:blip r:embed="rId5">
            <a:duotone>
              <a:schemeClr val="bg2">
                <a:shade val="45000"/>
                <a:satMod val="135000"/>
              </a:schemeClr>
              <a:prstClr val="white"/>
            </a:duotone>
          </a:blip>
          <a:stretch>
            <a:fillRect/>
          </a:stretch>
        </p:blipFill>
        <p:spPr>
          <a:xfrm>
            <a:off x="7362504" y="1389071"/>
            <a:ext cx="550366" cy="782742"/>
          </a:xfrm>
          <a:prstGeom prst="rect">
            <a:avLst/>
          </a:prstGeom>
        </p:spPr>
      </p:pic>
      <p:sp>
        <p:nvSpPr>
          <p:cNvPr id="15" name="TextBox 14"/>
          <p:cNvSpPr txBox="1"/>
          <p:nvPr/>
        </p:nvSpPr>
        <p:spPr>
          <a:xfrm>
            <a:off x="8010937" y="1609176"/>
            <a:ext cx="877163" cy="307777"/>
          </a:xfrm>
          <a:prstGeom prst="rect">
            <a:avLst/>
          </a:prstGeom>
          <a:noFill/>
        </p:spPr>
        <p:txBody>
          <a:bodyPr wrap="none" rtlCol="0">
            <a:spAutoFit/>
          </a:bodyPr>
          <a:lstStyle/>
          <a:p>
            <a:r>
              <a:rPr lang="en-US" sz="1400" b="1" dirty="0" err="1"/>
              <a:t>Germline</a:t>
            </a:r>
            <a:endParaRPr lang="en-US" sz="1400" b="1" dirty="0"/>
          </a:p>
        </p:txBody>
      </p:sp>
      <p:sp>
        <p:nvSpPr>
          <p:cNvPr id="16" name="TextBox 15"/>
          <p:cNvSpPr txBox="1"/>
          <p:nvPr/>
        </p:nvSpPr>
        <p:spPr>
          <a:xfrm>
            <a:off x="8010937" y="3906741"/>
            <a:ext cx="787395" cy="307777"/>
          </a:xfrm>
          <a:prstGeom prst="rect">
            <a:avLst/>
          </a:prstGeom>
          <a:noFill/>
        </p:spPr>
        <p:txBody>
          <a:bodyPr wrap="none" rtlCol="0">
            <a:spAutoFit/>
          </a:bodyPr>
          <a:lstStyle/>
          <a:p>
            <a:r>
              <a:rPr lang="en-US" sz="1400" b="1" dirty="0"/>
              <a:t>Somatic</a:t>
            </a:r>
          </a:p>
        </p:txBody>
      </p:sp>
      <p:sp>
        <p:nvSpPr>
          <p:cNvPr id="17" name="TextBox 16"/>
          <p:cNvSpPr txBox="1"/>
          <p:nvPr/>
        </p:nvSpPr>
        <p:spPr>
          <a:xfrm>
            <a:off x="5934182" y="3700453"/>
            <a:ext cx="799017" cy="307777"/>
          </a:xfrm>
          <a:prstGeom prst="rect">
            <a:avLst/>
          </a:prstGeom>
          <a:solidFill>
            <a:schemeClr val="tx1">
              <a:lumMod val="65000"/>
              <a:lumOff val="35000"/>
            </a:schemeClr>
          </a:solidFill>
        </p:spPr>
        <p:txBody>
          <a:bodyPr wrap="none" rtlCol="0">
            <a:spAutoFit/>
          </a:bodyPr>
          <a:lstStyle/>
          <a:p>
            <a:pPr algn="ctr"/>
            <a:r>
              <a:rPr lang="en-US" sz="1400" b="1" dirty="0" err="1">
                <a:solidFill>
                  <a:srgbClr val="FFFFFF"/>
                </a:solidFill>
              </a:rPr>
              <a:t>PathSeq</a:t>
            </a:r>
            <a:endParaRPr lang="en-US" sz="1400" b="1" dirty="0">
              <a:solidFill>
                <a:srgbClr val="FFFFFF"/>
              </a:solidFill>
            </a:endParaRPr>
          </a:p>
        </p:txBody>
      </p:sp>
      <p:sp>
        <p:nvSpPr>
          <p:cNvPr id="11" name="TextBox 10"/>
          <p:cNvSpPr txBox="1"/>
          <p:nvPr/>
        </p:nvSpPr>
        <p:spPr>
          <a:xfrm>
            <a:off x="7999205" y="4117541"/>
            <a:ext cx="1121705" cy="577081"/>
          </a:xfrm>
          <a:prstGeom prst="rect">
            <a:avLst/>
          </a:prstGeom>
          <a:noFill/>
        </p:spPr>
        <p:txBody>
          <a:bodyPr wrap="square" rtlCol="0">
            <a:spAutoFit/>
          </a:bodyPr>
          <a:lstStyle/>
          <a:p>
            <a:r>
              <a:rPr lang="en-US" sz="1050" dirty="0">
                <a:solidFill>
                  <a:schemeClr val="bg1">
                    <a:lumMod val="50000"/>
                  </a:schemeClr>
                </a:solidFill>
              </a:rPr>
              <a:t>Mixed purity, heterogeneous or mosaic</a:t>
            </a:r>
          </a:p>
        </p:txBody>
      </p:sp>
      <p:sp>
        <p:nvSpPr>
          <p:cNvPr id="21" name="TextBox 20"/>
          <p:cNvSpPr txBox="1"/>
          <p:nvPr/>
        </p:nvSpPr>
        <p:spPr>
          <a:xfrm>
            <a:off x="8010937" y="1836138"/>
            <a:ext cx="1133063" cy="253916"/>
          </a:xfrm>
          <a:prstGeom prst="rect">
            <a:avLst/>
          </a:prstGeom>
          <a:noFill/>
        </p:spPr>
        <p:txBody>
          <a:bodyPr wrap="square" rtlCol="0">
            <a:spAutoFit/>
          </a:bodyPr>
          <a:lstStyle/>
          <a:p>
            <a:r>
              <a:rPr lang="en-US" sz="1050" dirty="0">
                <a:solidFill>
                  <a:schemeClr val="bg1">
                    <a:lumMod val="50000"/>
                  </a:schemeClr>
                </a:solidFill>
              </a:rPr>
              <a:t>Specific ploidy</a:t>
            </a:r>
          </a:p>
        </p:txBody>
      </p:sp>
      <p:sp>
        <p:nvSpPr>
          <p:cNvPr id="18" name="Rectangle 17">
            <a:extLst>
              <a:ext uri="{FF2B5EF4-FFF2-40B4-BE49-F238E27FC236}">
                <a16:creationId xmlns:a16="http://schemas.microsoft.com/office/drawing/2014/main" id="{D18FE28A-890A-3D47-9207-F5E627C854B9}"/>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1B6AFF-5DE1-A147-A4F0-FF9AC3D766E3}"/>
              </a:ext>
            </a:extLst>
          </p:cNvPr>
          <p:cNvSpPr/>
          <p:nvPr/>
        </p:nvSpPr>
        <p:spPr>
          <a:xfrm>
            <a:off x="179539" y="985962"/>
            <a:ext cx="2150193" cy="3760209"/>
          </a:xfrm>
          <a:prstGeom prst="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E18E0EB2-7D20-F54F-9469-8D6D8750C460}"/>
              </a:ext>
            </a:extLst>
          </p:cNvPr>
          <p:cNvSpPr/>
          <p:nvPr/>
        </p:nvSpPr>
        <p:spPr>
          <a:xfrm>
            <a:off x="7187510" y="1241840"/>
            <a:ext cx="1869025" cy="1082951"/>
          </a:xfrm>
          <a:prstGeom prst="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777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570C2-38D4-C747-97CB-7DB05A745DE8}"/>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Idealized workflow for calling germline short variants</a:t>
            </a:r>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81" y="1149350"/>
            <a:ext cx="9086685" cy="3747770"/>
          </a:xfrm>
          <a:prstGeom prst="rect">
            <a:avLst/>
          </a:prstGeom>
        </p:spPr>
      </p:pic>
    </p:spTree>
    <p:extLst>
      <p:ext uri="{BB962C8B-B14F-4D97-AF65-F5344CB8AC3E}">
        <p14:creationId xmlns:p14="http://schemas.microsoft.com/office/powerpoint/2010/main" val="111315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498" y="205979"/>
            <a:ext cx="6880302" cy="557208"/>
          </a:xfrm>
        </p:spPr>
        <p:txBody>
          <a:bodyPr/>
          <a:lstStyle/>
          <a:p>
            <a:r>
              <a:rPr lang="en-US" sz="2400" dirty="0" err="1"/>
              <a:t>HaplotypeCaller</a:t>
            </a:r>
            <a:r>
              <a:rPr lang="en-US" sz="2400" dirty="0"/>
              <a:t> calls germline short variants</a:t>
            </a:r>
          </a:p>
        </p:txBody>
      </p:sp>
      <p:sp>
        <p:nvSpPr>
          <p:cNvPr id="5" name="Rectangle 4">
            <a:extLst>
              <a:ext uri="{FF2B5EF4-FFF2-40B4-BE49-F238E27FC236}">
                <a16:creationId xmlns:a16="http://schemas.microsoft.com/office/drawing/2014/main" id="{B087AAD5-BED7-DC4A-9B57-49BFF1DB3808}"/>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haplotypecaller.ai"/>
          <p:cNvPicPr>
            <a:picLocks noChangeAspect="1"/>
          </p:cNvPicPr>
          <p:nvPr/>
        </p:nvPicPr>
        <p:blipFill>
          <a:blip r:embed="rId3"/>
          <a:stretch>
            <a:fillRect/>
          </a:stretch>
        </p:blipFill>
        <p:spPr>
          <a:xfrm>
            <a:off x="1270121" y="985992"/>
            <a:ext cx="6336511" cy="3905115"/>
          </a:xfrm>
          <a:prstGeom prst="rect">
            <a:avLst/>
          </a:prstGeom>
        </p:spPr>
      </p:pic>
      <p:pic>
        <p:nvPicPr>
          <p:cNvPr id="6" name="Picture 5" descr="pipeline-gatk-bp.png">
            <a:extLst>
              <a:ext uri="{FF2B5EF4-FFF2-40B4-BE49-F238E27FC236}">
                <a16:creationId xmlns:a16="http://schemas.microsoft.com/office/drawing/2014/main" id="{2507B854-62D7-A346-9032-3A409D430DD3}"/>
              </a:ext>
            </a:extLst>
          </p:cNvPr>
          <p:cNvPicPr>
            <a:picLocks noChangeAspect="1"/>
          </p:cNvPicPr>
          <p:nvPr/>
        </p:nvPicPr>
        <p:blipFill rotWithShape="1">
          <a:blip r:embed="rId4"/>
          <a:srcRect l="42947" t="37390" r="48008" b="36744"/>
          <a:stretch/>
        </p:blipFill>
        <p:spPr>
          <a:xfrm>
            <a:off x="302151" y="1310117"/>
            <a:ext cx="826936" cy="1330423"/>
          </a:xfrm>
          <a:prstGeom prst="rect">
            <a:avLst/>
          </a:prstGeom>
        </p:spPr>
      </p:pic>
      <p:pic>
        <p:nvPicPr>
          <p:cNvPr id="7" name="Picture 6" descr="pipeline-gatk-bp.png">
            <a:extLst>
              <a:ext uri="{FF2B5EF4-FFF2-40B4-BE49-F238E27FC236}">
                <a16:creationId xmlns:a16="http://schemas.microsoft.com/office/drawing/2014/main" id="{DB63C937-7E6D-0A4A-8F2F-C85D769BD4D6}"/>
              </a:ext>
            </a:extLst>
          </p:cNvPr>
          <p:cNvPicPr>
            <a:picLocks noChangeAspect="1"/>
          </p:cNvPicPr>
          <p:nvPr/>
        </p:nvPicPr>
        <p:blipFill rotWithShape="1">
          <a:blip r:embed="rId4"/>
          <a:srcRect l="81389" t="37390" r="7480" b="36744"/>
          <a:stretch/>
        </p:blipFill>
        <p:spPr>
          <a:xfrm>
            <a:off x="7983111" y="3455551"/>
            <a:ext cx="1017766" cy="1330423"/>
          </a:xfrm>
          <a:prstGeom prst="rect">
            <a:avLst/>
          </a:prstGeom>
        </p:spPr>
      </p:pic>
      <p:sp>
        <p:nvSpPr>
          <p:cNvPr id="3" name="Right Arrow 2">
            <a:extLst>
              <a:ext uri="{FF2B5EF4-FFF2-40B4-BE49-F238E27FC236}">
                <a16:creationId xmlns:a16="http://schemas.microsoft.com/office/drawing/2014/main" id="{5E8E1EB2-5D99-FD41-9929-13FC2DD06849}"/>
              </a:ext>
            </a:extLst>
          </p:cNvPr>
          <p:cNvSpPr/>
          <p:nvPr/>
        </p:nvSpPr>
        <p:spPr>
          <a:xfrm>
            <a:off x="1246268" y="1916266"/>
            <a:ext cx="216773" cy="22263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F637A61-E74E-D14F-AE60-07142B2073D8}"/>
              </a:ext>
            </a:extLst>
          </p:cNvPr>
          <p:cNvSpPr/>
          <p:nvPr/>
        </p:nvSpPr>
        <p:spPr>
          <a:xfrm>
            <a:off x="7644981" y="4064502"/>
            <a:ext cx="216773" cy="22263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11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6BF8AD-B877-C44E-A1D0-A475704E50CB}"/>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ontent Placeholder 10"/>
          <p:cNvSpPr>
            <a:spLocks noGrp="1"/>
          </p:cNvSpPr>
          <p:nvPr>
            <p:ph idx="1"/>
          </p:nvPr>
        </p:nvSpPr>
        <p:spPr>
          <a:xfrm>
            <a:off x="260745" y="1120472"/>
            <a:ext cx="5536111" cy="3787173"/>
          </a:xfrm>
        </p:spPr>
        <p:txBody>
          <a:bodyPr>
            <a:normAutofit/>
          </a:bodyPr>
          <a:lstStyle/>
          <a:p>
            <a:pPr>
              <a:lnSpc>
                <a:spcPct val="120000"/>
              </a:lnSpc>
            </a:pPr>
            <a:r>
              <a:rPr lang="en-US" sz="1600" dirty="0"/>
              <a:t>Single genome in isolation: almost never useful</a:t>
            </a:r>
          </a:p>
          <a:p>
            <a:pPr>
              <a:lnSpc>
                <a:spcPct val="120000"/>
              </a:lnSpc>
            </a:pPr>
            <a:r>
              <a:rPr lang="en-US" sz="1600" dirty="0"/>
              <a:t>Family or population data </a:t>
            </a:r>
            <a:br>
              <a:rPr lang="en-US" sz="1600" dirty="0"/>
            </a:br>
            <a:r>
              <a:rPr lang="en-US" sz="1600" dirty="0"/>
              <a:t>add valuable information</a:t>
            </a:r>
          </a:p>
          <a:p>
            <a:pPr lvl="1">
              <a:lnSpc>
                <a:spcPct val="120000"/>
              </a:lnSpc>
            </a:pPr>
            <a:r>
              <a:rPr lang="en-US" sz="1400" dirty="0"/>
              <a:t>rarity of variants</a:t>
            </a:r>
          </a:p>
          <a:p>
            <a:pPr lvl="1">
              <a:lnSpc>
                <a:spcPct val="120000"/>
              </a:lnSpc>
            </a:pPr>
            <a:r>
              <a:rPr lang="en-US" sz="1400" i="1" dirty="0"/>
              <a:t>de novo </a:t>
            </a:r>
            <a:r>
              <a:rPr lang="en-US" sz="1400" dirty="0"/>
              <a:t>mutations</a:t>
            </a:r>
          </a:p>
          <a:p>
            <a:pPr lvl="1">
              <a:lnSpc>
                <a:spcPct val="120000"/>
              </a:lnSpc>
            </a:pPr>
            <a:r>
              <a:rPr lang="en-US" sz="1400" dirty="0"/>
              <a:t>ethnic background</a:t>
            </a:r>
          </a:p>
        </p:txBody>
      </p:sp>
      <p:sp>
        <p:nvSpPr>
          <p:cNvPr id="2" name="Rectangle 1"/>
          <p:cNvSpPr/>
          <p:nvPr/>
        </p:nvSpPr>
        <p:spPr>
          <a:xfrm>
            <a:off x="3924161" y="2204789"/>
            <a:ext cx="4775200" cy="2438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itle 2"/>
          <p:cNvSpPr>
            <a:spLocks noGrp="1"/>
          </p:cNvSpPr>
          <p:nvPr>
            <p:ph type="title"/>
          </p:nvPr>
        </p:nvSpPr>
        <p:spPr>
          <a:xfrm>
            <a:off x="1828800" y="205979"/>
            <a:ext cx="6858000" cy="557208"/>
          </a:xfrm>
        </p:spPr>
        <p:txBody>
          <a:bodyPr/>
          <a:lstStyle/>
          <a:p>
            <a:r>
              <a:rPr lang="en-US" sz="2400" dirty="0"/>
              <a:t>Joint analysis empowers discovery</a:t>
            </a:r>
          </a:p>
        </p:txBody>
      </p:sp>
      <p:pic>
        <p:nvPicPr>
          <p:cNvPr id="14" name="Content Placeholder 11" descr="Screen Shot 2014-03-01 at 6.01.44 PM.png"/>
          <p:cNvPicPr>
            <a:picLocks noChangeAspect="1"/>
          </p:cNvPicPr>
          <p:nvPr/>
        </p:nvPicPr>
        <p:blipFill>
          <a:blip r:embed="rId3"/>
          <a:srcRect l="69312" t="34352" b="39241"/>
          <a:stretch>
            <a:fillRect/>
          </a:stretch>
        </p:blipFill>
        <p:spPr>
          <a:xfrm>
            <a:off x="4126082" y="2361757"/>
            <a:ext cx="2074606" cy="936470"/>
          </a:xfrm>
          <a:prstGeom prst="rect">
            <a:avLst/>
          </a:prstGeom>
        </p:spPr>
      </p:pic>
      <p:grpSp>
        <p:nvGrpSpPr>
          <p:cNvPr id="15" name="Group 34"/>
          <p:cNvGrpSpPr/>
          <p:nvPr/>
        </p:nvGrpSpPr>
        <p:grpSpPr>
          <a:xfrm>
            <a:off x="4354505" y="3207526"/>
            <a:ext cx="1625880" cy="251771"/>
            <a:chOff x="5817674" y="2916658"/>
            <a:chExt cx="1625880" cy="751239"/>
          </a:xfrm>
        </p:grpSpPr>
        <p:cxnSp>
          <p:nvCxnSpPr>
            <p:cNvPr id="16" name="Straight Arrow Connector 15"/>
            <p:cNvCxnSpPr/>
            <p:nvPr/>
          </p:nvCxnSpPr>
          <p:spPr>
            <a:xfrm rot="5400000">
              <a:off x="5444435" y="3293070"/>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5595246" y="3293071"/>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5770786" y="3292277"/>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5885897" y="3292277"/>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036708" y="3292278"/>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6173371" y="3291484"/>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6336997" y="3291484"/>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6487808" y="3291485"/>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6624471" y="3290691"/>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a:off x="6742376" y="3290690"/>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6893187" y="3290691"/>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068727" y="3289897"/>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4263804" y="3416367"/>
            <a:ext cx="1840731" cy="369332"/>
          </a:xfrm>
          <a:prstGeom prst="rect">
            <a:avLst/>
          </a:prstGeom>
          <a:noFill/>
        </p:spPr>
        <p:txBody>
          <a:bodyPr wrap="none" rtlCol="0">
            <a:spAutoFit/>
          </a:bodyPr>
          <a:lstStyle/>
          <a:p>
            <a:r>
              <a:rPr lang="en-US"/>
              <a:t>Individual callsets</a:t>
            </a:r>
          </a:p>
        </p:txBody>
      </p:sp>
      <p:sp>
        <p:nvSpPr>
          <p:cNvPr id="31" name="Block Arc 30"/>
          <p:cNvSpPr/>
          <p:nvPr/>
        </p:nvSpPr>
        <p:spPr>
          <a:xfrm rot="10800000">
            <a:off x="4427561" y="3591331"/>
            <a:ext cx="1474658" cy="345104"/>
          </a:xfrm>
          <a:prstGeom prst="blockArc">
            <a:avLst>
              <a:gd name="adj1" fmla="val 10800000"/>
              <a:gd name="adj2" fmla="val 21549722"/>
              <a:gd name="adj3" fmla="val 8984"/>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Down Arrow 31"/>
          <p:cNvSpPr/>
          <p:nvPr/>
        </p:nvSpPr>
        <p:spPr>
          <a:xfrm>
            <a:off x="5020028" y="3945298"/>
            <a:ext cx="276695" cy="174054"/>
          </a:xfrm>
          <a:prstGeom prst="downArrow">
            <a:avLst/>
          </a:prstGeom>
          <a:solidFill>
            <a:srgbClr val="31859C"/>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360240" y="4073054"/>
            <a:ext cx="1610124" cy="369332"/>
          </a:xfrm>
          <a:prstGeom prst="rect">
            <a:avLst/>
          </a:prstGeom>
          <a:noFill/>
        </p:spPr>
        <p:txBody>
          <a:bodyPr wrap="none" rtlCol="0">
            <a:spAutoFit/>
          </a:bodyPr>
          <a:lstStyle/>
          <a:p>
            <a:pPr algn="ctr"/>
            <a:r>
              <a:rPr lang="en-US" dirty="0"/>
              <a:t>Underpowered</a:t>
            </a:r>
          </a:p>
        </p:txBody>
      </p:sp>
      <p:pic>
        <p:nvPicPr>
          <p:cNvPr id="34" name="Content Placeholder 11" descr="Screen Shot 2014-03-01 at 6.01.44 PM.png"/>
          <p:cNvPicPr>
            <a:picLocks noChangeAspect="1"/>
          </p:cNvPicPr>
          <p:nvPr/>
        </p:nvPicPr>
        <p:blipFill>
          <a:blip r:embed="rId3"/>
          <a:srcRect l="69312" t="34352" b="39241"/>
          <a:stretch>
            <a:fillRect/>
          </a:stretch>
        </p:blipFill>
        <p:spPr>
          <a:xfrm>
            <a:off x="6481098" y="2361757"/>
            <a:ext cx="2074606" cy="936470"/>
          </a:xfrm>
          <a:prstGeom prst="rect">
            <a:avLst/>
          </a:prstGeom>
        </p:spPr>
      </p:pic>
      <p:sp>
        <p:nvSpPr>
          <p:cNvPr id="35" name="Block Arc 34"/>
          <p:cNvSpPr/>
          <p:nvPr/>
        </p:nvSpPr>
        <p:spPr>
          <a:xfrm rot="10800000">
            <a:off x="6782577" y="3034135"/>
            <a:ext cx="1474658" cy="345104"/>
          </a:xfrm>
          <a:prstGeom prst="blockArc">
            <a:avLst>
              <a:gd name="adj1" fmla="val 10800000"/>
              <a:gd name="adj2" fmla="val 21549722"/>
              <a:gd name="adj3" fmla="val 8984"/>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Down Arrow 35"/>
          <p:cNvSpPr/>
          <p:nvPr/>
        </p:nvSpPr>
        <p:spPr>
          <a:xfrm>
            <a:off x="7375044" y="3388104"/>
            <a:ext cx="276695" cy="174054"/>
          </a:xfrm>
          <a:prstGeom prst="downArrow">
            <a:avLst/>
          </a:prstGeom>
          <a:solidFill>
            <a:srgbClr val="31859C"/>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6699067" y="4073054"/>
            <a:ext cx="1643261" cy="369332"/>
          </a:xfrm>
          <a:prstGeom prst="rect">
            <a:avLst/>
          </a:prstGeom>
          <a:noFill/>
        </p:spPr>
        <p:txBody>
          <a:bodyPr wrap="none" rtlCol="0">
            <a:spAutoFit/>
          </a:bodyPr>
          <a:lstStyle/>
          <a:p>
            <a:pPr algn="ctr"/>
            <a:r>
              <a:rPr lang="en-US" dirty="0" err="1"/>
              <a:t>Superpowered</a:t>
            </a:r>
            <a:r>
              <a:rPr lang="en-US" dirty="0"/>
              <a:t>!</a:t>
            </a:r>
          </a:p>
        </p:txBody>
      </p:sp>
      <p:sp>
        <p:nvSpPr>
          <p:cNvPr id="38" name="TextBox 37"/>
          <p:cNvSpPr txBox="1"/>
          <p:nvPr/>
        </p:nvSpPr>
        <p:spPr>
          <a:xfrm>
            <a:off x="6878000" y="3517688"/>
            <a:ext cx="1280331" cy="369332"/>
          </a:xfrm>
          <a:prstGeom prst="rect">
            <a:avLst/>
          </a:prstGeom>
          <a:noFill/>
        </p:spPr>
        <p:txBody>
          <a:bodyPr wrap="none" rtlCol="0">
            <a:spAutoFit/>
          </a:bodyPr>
          <a:lstStyle/>
          <a:p>
            <a:r>
              <a:rPr lang="en-US" dirty="0"/>
              <a:t>Joint </a:t>
            </a:r>
            <a:r>
              <a:rPr lang="en-US" dirty="0" err="1"/>
              <a:t>callset</a:t>
            </a:r>
            <a:endParaRPr lang="en-US" dirty="0"/>
          </a:p>
        </p:txBody>
      </p:sp>
      <p:sp>
        <p:nvSpPr>
          <p:cNvPr id="39" name="Down Arrow 38"/>
          <p:cNvSpPr/>
          <p:nvPr/>
        </p:nvSpPr>
        <p:spPr>
          <a:xfrm>
            <a:off x="7389087" y="3927660"/>
            <a:ext cx="276695" cy="174054"/>
          </a:xfrm>
          <a:prstGeom prst="downArrow">
            <a:avLst/>
          </a:prstGeom>
          <a:solidFill>
            <a:srgbClr val="31859C"/>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Content Placeholder 11" descr="Screen Shot 2014-03-01 at 6.01.44 PM.png"/>
          <p:cNvPicPr>
            <a:picLocks noChangeAspect="1"/>
          </p:cNvPicPr>
          <p:nvPr/>
        </p:nvPicPr>
        <p:blipFill>
          <a:blip r:embed="rId3"/>
          <a:srcRect l="69312" t="34352" b="39241"/>
          <a:stretch>
            <a:fillRect/>
          </a:stretch>
        </p:blipFill>
        <p:spPr>
          <a:xfrm>
            <a:off x="260742" y="3498388"/>
            <a:ext cx="3066528" cy="1384220"/>
          </a:xfrm>
          <a:prstGeom prst="rect">
            <a:avLst/>
          </a:prstGeom>
        </p:spPr>
      </p:pic>
      <p:pic>
        <p:nvPicPr>
          <p:cNvPr id="43" name="Picture 42" descr="LADY 56   SHORTS.png"/>
          <p:cNvPicPr>
            <a:picLocks noChangeAspect="1"/>
          </p:cNvPicPr>
          <p:nvPr/>
        </p:nvPicPr>
        <p:blipFill>
          <a:blip r:embed="rId4"/>
          <a:stretch>
            <a:fillRect/>
          </a:stretch>
        </p:blipFill>
        <p:spPr>
          <a:xfrm>
            <a:off x="1235139" y="3242810"/>
            <a:ext cx="819903" cy="1639805"/>
          </a:xfrm>
          <a:prstGeom prst="rect">
            <a:avLst/>
          </a:prstGeom>
        </p:spPr>
      </p:pic>
    </p:spTree>
    <p:extLst>
      <p:ext uri="{BB962C8B-B14F-4D97-AF65-F5344CB8AC3E}">
        <p14:creationId xmlns:p14="http://schemas.microsoft.com/office/powerpoint/2010/main" val="295050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799" y="205979"/>
            <a:ext cx="7123611" cy="557208"/>
          </a:xfrm>
        </p:spPr>
        <p:txBody>
          <a:bodyPr/>
          <a:lstStyle/>
          <a:p>
            <a:r>
              <a:rPr lang="en-US" sz="2400" dirty="0"/>
              <a:t>Calling all samples together directly scales poorly</a:t>
            </a:r>
          </a:p>
        </p:txBody>
      </p:sp>
      <p:pic>
        <p:nvPicPr>
          <p:cNvPr id="12" name="Picture 11" descr="workflow_rational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676" y="1049895"/>
            <a:ext cx="3609249" cy="1848168"/>
          </a:xfrm>
          <a:prstGeom prst="rect">
            <a:avLst/>
          </a:prstGeom>
        </p:spPr>
      </p:pic>
      <p:sp>
        <p:nvSpPr>
          <p:cNvPr id="15" name="TextBox 14"/>
          <p:cNvSpPr txBox="1"/>
          <p:nvPr/>
        </p:nvSpPr>
        <p:spPr>
          <a:xfrm>
            <a:off x="444826" y="3290184"/>
            <a:ext cx="7268683" cy="1631216"/>
          </a:xfrm>
          <a:prstGeom prst="rect">
            <a:avLst/>
          </a:prstGeom>
          <a:noFill/>
        </p:spPr>
        <p:txBody>
          <a:bodyPr wrap="square" rtlCol="0">
            <a:spAutoFit/>
          </a:bodyPr>
          <a:lstStyle/>
          <a:p>
            <a:pPr marL="285750" indent="-285750">
              <a:buFont typeface="Arial"/>
              <a:buChar char="•"/>
            </a:pPr>
            <a:r>
              <a:rPr lang="en-US" sz="2000" dirty="0"/>
              <a:t>Increasing number of samples increases compute requirement</a:t>
            </a:r>
          </a:p>
          <a:p>
            <a:pPr marL="285750" indent="-285750">
              <a:buFont typeface="Arial"/>
              <a:buChar char="•"/>
            </a:pPr>
            <a:r>
              <a:rPr lang="en-US" sz="2000" dirty="0"/>
              <a:t>It gives us the right answers, BUT</a:t>
            </a:r>
          </a:p>
          <a:p>
            <a:pPr marL="285750" indent="-285750">
              <a:buFont typeface="Arial"/>
              <a:buChar char="•"/>
            </a:pPr>
            <a:r>
              <a:rPr lang="en-US" sz="2000" dirty="0"/>
              <a:t>Want to add new samples? Having to re-run pipeline from scratch gives rise to the N+1 problem.</a:t>
            </a:r>
          </a:p>
          <a:p>
            <a:pPr marL="285750" indent="-285750">
              <a:buFont typeface="Arial"/>
              <a:buChar char="•"/>
            </a:pPr>
            <a:endParaRPr lang="en-US" sz="2000" dirty="0"/>
          </a:p>
        </p:txBody>
      </p:sp>
      <p:pic>
        <p:nvPicPr>
          <p:cNvPr id="16" name="Picture 15" descr="2v3.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826" y="1107620"/>
            <a:ext cx="1952822" cy="1681189"/>
          </a:xfrm>
          <a:prstGeom prst="rect">
            <a:avLst/>
          </a:prstGeom>
        </p:spPr>
      </p:pic>
      <p:sp>
        <p:nvSpPr>
          <p:cNvPr id="7" name="Rectangle 6">
            <a:extLst>
              <a:ext uri="{FF2B5EF4-FFF2-40B4-BE49-F238E27FC236}">
                <a16:creationId xmlns:a16="http://schemas.microsoft.com/office/drawing/2014/main" id="{6CC623EB-185A-B64E-9F2C-B6208AA1F7E7}"/>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7E6AE8-DACE-E74C-B38F-ED0DB8114D4D}"/>
              </a:ext>
            </a:extLst>
          </p:cNvPr>
          <p:cNvPicPr>
            <a:picLocks noChangeAspect="1"/>
          </p:cNvPicPr>
          <p:nvPr/>
        </p:nvPicPr>
        <p:blipFill>
          <a:blip r:embed="rId5"/>
          <a:stretch>
            <a:fillRect/>
          </a:stretch>
        </p:blipFill>
        <p:spPr>
          <a:xfrm>
            <a:off x="6379203" y="1107620"/>
            <a:ext cx="2548899" cy="1681189"/>
          </a:xfrm>
          <a:prstGeom prst="rect">
            <a:avLst/>
          </a:prstGeom>
        </p:spPr>
      </p:pic>
    </p:spTree>
    <p:extLst>
      <p:ext uri="{BB962C8B-B14F-4D97-AF65-F5344CB8AC3E}">
        <p14:creationId xmlns:p14="http://schemas.microsoft.com/office/powerpoint/2010/main" val="177445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799" y="205979"/>
            <a:ext cx="7175863" cy="557208"/>
          </a:xfrm>
        </p:spPr>
        <p:txBody>
          <a:bodyPr/>
          <a:lstStyle/>
          <a:p>
            <a:r>
              <a:rPr lang="en-US" sz="2400" dirty="0"/>
              <a:t>Two-step GVCF workflow scales linearly</a:t>
            </a:r>
          </a:p>
        </p:txBody>
      </p:sp>
      <p:pic>
        <p:nvPicPr>
          <p:cNvPr id="14" name="Picture 13" descr="workflow_rational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169" y="1002102"/>
            <a:ext cx="3626515" cy="2479253"/>
          </a:xfrm>
          <a:prstGeom prst="rect">
            <a:avLst/>
          </a:prstGeom>
        </p:spPr>
      </p:pic>
      <p:sp>
        <p:nvSpPr>
          <p:cNvPr id="16" name="Rectangle 15"/>
          <p:cNvSpPr/>
          <p:nvPr/>
        </p:nvSpPr>
        <p:spPr>
          <a:xfrm>
            <a:off x="4428168" y="3650118"/>
            <a:ext cx="4258632" cy="954107"/>
          </a:xfrm>
          <a:prstGeom prst="rect">
            <a:avLst/>
          </a:prstGeom>
        </p:spPr>
        <p:txBody>
          <a:bodyPr wrap="square">
            <a:spAutoFit/>
          </a:bodyPr>
          <a:lstStyle/>
          <a:p>
            <a:r>
              <a:rPr lang="en-US" sz="1400" b="1" dirty="0"/>
              <a:t>Scales linearly with number of samples</a:t>
            </a:r>
          </a:p>
          <a:p>
            <a:endParaRPr lang="en-US" sz="1400" b="1" dirty="0"/>
          </a:p>
          <a:p>
            <a:r>
              <a:rPr lang="en-US" sz="1400" b="1" dirty="0"/>
              <a:t>Want to add a new sample? </a:t>
            </a:r>
          </a:p>
          <a:p>
            <a:r>
              <a:rPr lang="en-US" sz="1400" b="1" dirty="0"/>
              <a:t>Make a GVCF for that sample then re-call the cohort</a:t>
            </a:r>
          </a:p>
        </p:txBody>
      </p:sp>
      <p:grpSp>
        <p:nvGrpSpPr>
          <p:cNvPr id="17" name="Group 16"/>
          <p:cNvGrpSpPr/>
          <p:nvPr/>
        </p:nvGrpSpPr>
        <p:grpSpPr>
          <a:xfrm>
            <a:off x="838200" y="920201"/>
            <a:ext cx="2692400" cy="3769360"/>
            <a:chOff x="335280" y="1158240"/>
            <a:chExt cx="2692400" cy="3769360"/>
          </a:xfrm>
        </p:grpSpPr>
        <p:pic>
          <p:nvPicPr>
            <p:cNvPr id="18" name="Content Placeholder 3" descr="BP_germline_snps_indels_4.0_Artboard 2.png"/>
            <p:cNvPicPr>
              <a:picLocks noChangeAspect="1"/>
            </p:cNvPicPr>
            <p:nvPr/>
          </p:nvPicPr>
          <p:blipFill rotWithShape="1">
            <a:blip r:embed="rId4">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19" name="Rectangle 18"/>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8" name="Rectangle 7">
            <a:extLst>
              <a:ext uri="{FF2B5EF4-FFF2-40B4-BE49-F238E27FC236}">
                <a16:creationId xmlns:a16="http://schemas.microsoft.com/office/drawing/2014/main" id="{55D8462B-6431-4847-A0E1-A1B485F3E6D8}"/>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416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946237-17FB-494A-AECD-1C59204EE38A}"/>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7648" y="205979"/>
            <a:ext cx="6869151" cy="557208"/>
          </a:xfrm>
        </p:spPr>
        <p:txBody>
          <a:bodyPr/>
          <a:lstStyle/>
          <a:p>
            <a:r>
              <a:rPr lang="en-US" sz="2400" dirty="0"/>
              <a:t>Call variants per-sample with </a:t>
            </a:r>
            <a:r>
              <a:rPr lang="en-US" sz="2400" dirty="0" err="1"/>
              <a:t>HaplotypeCaller</a:t>
            </a:r>
            <a:r>
              <a:rPr lang="en-US" sz="2400" dirty="0"/>
              <a:t> -&gt; GVCF</a:t>
            </a:r>
          </a:p>
        </p:txBody>
      </p:sp>
      <p:pic>
        <p:nvPicPr>
          <p:cNvPr id="5" name="Picture 4" descr="haplotypecaller.ai"/>
          <p:cNvPicPr>
            <a:picLocks noChangeAspect="1"/>
          </p:cNvPicPr>
          <p:nvPr/>
        </p:nvPicPr>
        <p:blipFill>
          <a:blip r:embed="rId3"/>
          <a:stretch>
            <a:fillRect/>
          </a:stretch>
        </p:blipFill>
        <p:spPr>
          <a:xfrm>
            <a:off x="3276599" y="1331951"/>
            <a:ext cx="5606675" cy="3455326"/>
          </a:xfrm>
          <a:prstGeom prst="rect">
            <a:avLst/>
          </a:prstGeom>
        </p:spPr>
      </p:pic>
      <p:grpSp>
        <p:nvGrpSpPr>
          <p:cNvPr id="6" name="Group 5"/>
          <p:cNvGrpSpPr/>
          <p:nvPr/>
        </p:nvGrpSpPr>
        <p:grpSpPr>
          <a:xfrm>
            <a:off x="233679" y="1149071"/>
            <a:ext cx="2692400" cy="3769360"/>
            <a:chOff x="335280" y="1158240"/>
            <a:chExt cx="2692400" cy="3769360"/>
          </a:xfrm>
        </p:grpSpPr>
        <p:pic>
          <p:nvPicPr>
            <p:cNvPr id="7" name="Content Placeholder 3" descr="BP_germline_snps_indels_4.0_Artboard 2.png"/>
            <p:cNvPicPr>
              <a:picLocks noChangeAspect="1"/>
            </p:cNvPicPr>
            <p:nvPr/>
          </p:nvPicPr>
          <p:blipFill rotWithShape="1">
            <a:blip r:embed="rId4">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8" name="Rectangle 7"/>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 name="Right Arrow 8"/>
          <p:cNvSpPr/>
          <p:nvPr/>
        </p:nvSpPr>
        <p:spPr>
          <a:xfrm rot="10800000">
            <a:off x="2484119" y="2043151"/>
            <a:ext cx="665481"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3149600" y="1331951"/>
            <a:ext cx="0" cy="3455326"/>
          </a:xfrm>
          <a:prstGeom prst="line">
            <a:avLst/>
          </a:prstGeom>
          <a:ln>
            <a:solidFill>
              <a:schemeClr val="accent1">
                <a:lumMod val="75000"/>
              </a:schemeClr>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654098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19935</TotalTime>
  <Words>2828</Words>
  <Application>Microsoft Macintosh PowerPoint</Application>
  <PresentationFormat>On-screen Show (16:9)</PresentationFormat>
  <Paragraphs>315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Mangal</vt:lpstr>
      <vt:lpstr>Wingdings</vt:lpstr>
      <vt:lpstr>Office Theme</vt:lpstr>
      <vt:lpstr>Introduction to  Germline Variant Discovery</vt:lpstr>
      <vt:lpstr>Workflows for all major variant classes</vt:lpstr>
      <vt:lpstr>Today we focus on germline short variants</vt:lpstr>
      <vt:lpstr>Idealized workflow for calling germline short variants</vt:lpstr>
      <vt:lpstr>HaplotypeCaller calls germline short variants</vt:lpstr>
      <vt:lpstr>Joint analysis empowers discovery</vt:lpstr>
      <vt:lpstr>Calling all samples together directly scales poorly</vt:lpstr>
      <vt:lpstr>Two-step GVCF workflow scales linearly</vt:lpstr>
      <vt:lpstr>Call variants per-sample with HaplotypeCaller -&gt; GVCF</vt:lpstr>
      <vt:lpstr>Joint call GVCF intermediates to produce final VCF</vt:lpstr>
      <vt:lpstr>Project-specific refinement steps</vt:lpstr>
      <vt:lpstr>Variant filtering reduces false positives</vt:lpstr>
      <vt:lpstr>Genotype refinement improves GT quality  and de novo calls</vt:lpstr>
      <vt:lpstr>Functional annotation predicts effects of variants</vt:lpstr>
      <vt:lpstr>Evaluate callset for downstream analyses</vt:lpstr>
      <vt:lpstr>Idealized workflow for calling germline short variants</vt:lpstr>
    </vt:vector>
  </TitlesOfParts>
  <Company>Broad Insititute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Geraldine Van der Auwera</dc:creator>
  <cp:lastModifiedBy>Microsoft Office User</cp:lastModifiedBy>
  <cp:revision>203</cp:revision>
  <dcterms:created xsi:type="dcterms:W3CDTF">2016-10-12T20:40:55Z</dcterms:created>
  <dcterms:modified xsi:type="dcterms:W3CDTF">2019-06-04T01:28:51Z</dcterms:modified>
</cp:coreProperties>
</file>