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6"/>
  </p:notesMasterIdLst>
  <p:handoutMasterIdLst>
    <p:handoutMasterId r:id="rId27"/>
  </p:handoutMasterIdLst>
  <p:sldIdLst>
    <p:sldId id="257" r:id="rId3"/>
    <p:sldId id="401" r:id="rId4"/>
    <p:sldId id="400" r:id="rId5"/>
    <p:sldId id="374" r:id="rId6"/>
    <p:sldId id="375" r:id="rId7"/>
    <p:sldId id="402" r:id="rId8"/>
    <p:sldId id="394" r:id="rId9"/>
    <p:sldId id="361" r:id="rId10"/>
    <p:sldId id="300" r:id="rId11"/>
    <p:sldId id="378" r:id="rId12"/>
    <p:sldId id="396" r:id="rId13"/>
    <p:sldId id="406" r:id="rId14"/>
    <p:sldId id="395" r:id="rId15"/>
    <p:sldId id="304" r:id="rId16"/>
    <p:sldId id="307" r:id="rId17"/>
    <p:sldId id="379" r:id="rId18"/>
    <p:sldId id="391" r:id="rId19"/>
    <p:sldId id="392" r:id="rId20"/>
    <p:sldId id="388" r:id="rId21"/>
    <p:sldId id="380" r:id="rId22"/>
    <p:sldId id="404" r:id="rId23"/>
    <p:sldId id="405" r:id="rId24"/>
    <p:sldId id="403"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CF9C3B8-E6C9-974C-9027-2BF60CF8448E}">
          <p14:sldIdLst>
            <p14:sldId id="257"/>
            <p14:sldId id="401"/>
            <p14:sldId id="400"/>
            <p14:sldId id="374"/>
          </p14:sldIdLst>
        </p14:section>
        <p14:section name="HC 1" id="{C6EE1DEC-F640-4646-84CC-215EFFEC24E1}">
          <p14:sldIdLst>
            <p14:sldId id="375"/>
            <p14:sldId id="402"/>
            <p14:sldId id="394"/>
            <p14:sldId id="361"/>
            <p14:sldId id="300"/>
            <p14:sldId id="378"/>
            <p14:sldId id="396"/>
            <p14:sldId id="406"/>
          </p14:sldIdLst>
        </p14:section>
        <p14:section name="HC 2" id="{CE3CF65F-7F01-D848-9469-79554FB8484E}">
          <p14:sldIdLst>
            <p14:sldId id="395"/>
            <p14:sldId id="304"/>
            <p14:sldId id="307"/>
            <p14:sldId id="379"/>
            <p14:sldId id="391"/>
            <p14:sldId id="392"/>
            <p14:sldId id="388"/>
          </p14:sldIdLst>
        </p14:section>
        <p14:section name="Wrap up" id="{E29B4BEE-F883-9A42-BAAB-954C848237B2}">
          <p14:sldIdLst>
            <p14:sldId id="380"/>
            <p14:sldId id="404"/>
            <p14:sldId id="405"/>
            <p14:sldId id="403"/>
          </p14:sldIdLst>
        </p14:section>
      </p14:sectionLst>
    </p:ext>
    <p:ext uri="{EFAFB233-063F-42B5-8137-9DF3F51BA10A}">
      <p15:sldGuideLst xmlns:p15="http://schemas.microsoft.com/office/powerpoint/2012/main">
        <p15:guide id="1" orient="horz">
          <p15:clr>
            <a:srgbClr val="A4A3A4"/>
          </p15:clr>
        </p15:guide>
        <p15:guide id="2" pos="575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initials="D" lastIdx="21" clrIdx="0"/>
  <p:cmAuthor id="1" name="Property of" initials="" lastIdx="13" clrIdx="1"/>
  <p:cmAuthor id="2" name="Property of" initials="SHL" lastIdx="9"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hiddenSlides="1"/>
  <p:clrMru>
    <a:srgbClr val="E6E387"/>
    <a:srgbClr val="ECFEEC"/>
    <a:srgbClr val="BB5106"/>
    <a:srgbClr val="FDC2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3" autoAdjust="0"/>
    <p:restoredTop sz="70810" autoAdjust="0"/>
  </p:normalViewPr>
  <p:slideViewPr>
    <p:cSldViewPr snapToGrid="0" snapToObjects="1">
      <p:cViewPr varScale="1">
        <p:scale>
          <a:sx n="117" d="100"/>
          <a:sy n="117" d="100"/>
        </p:scale>
        <p:origin x="1128" y="168"/>
      </p:cViewPr>
      <p:guideLst>
        <p:guide orient="horz"/>
        <p:guide pos="575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3-31T11:34:29.441" idx="3">
    <p:pos x="-1990" y="915"/>
    <p:text>Talk has lots of passive-voice and statements that we could streamline.
</p:text>
  </p:cm>
</p:cmLst>
</file>

<file path=ppt/drawings/_rels/vmlDrawing1.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78F7E2-5AE1-E74E-A371-90DE8F32BFB1}" type="datetimeFigureOut">
              <a:rPr lang="en-US" smtClean="0"/>
              <a:t>7/2/19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5E2BAC-9BE0-0C4D-8726-D21159CB86FB}" type="slidenum">
              <a:rPr lang="en-US" smtClean="0"/>
              <a:t>‹#›</a:t>
            </a:fld>
            <a:endParaRPr lang="en-US"/>
          </a:p>
        </p:txBody>
      </p:sp>
    </p:spTree>
    <p:extLst>
      <p:ext uri="{BB962C8B-B14F-4D97-AF65-F5344CB8AC3E}">
        <p14:creationId xmlns:p14="http://schemas.microsoft.com/office/powerpoint/2010/main" val="2407052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CEC3AA-3E50-1D4C-B016-29A0C6761900}" type="datetimeFigureOut">
              <a:rPr lang="en-US" smtClean="0"/>
              <a:pPr/>
              <a:t>7/2/19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B6799-44F7-8E48-BF67-B96B08ED8491}" type="slidenum">
              <a:rPr lang="en-US" smtClean="0"/>
              <a:pPr/>
              <a:t>‹#›</a:t>
            </a:fld>
            <a:endParaRPr lang="en-US"/>
          </a:p>
        </p:txBody>
      </p:sp>
    </p:spTree>
    <p:extLst>
      <p:ext uri="{BB962C8B-B14F-4D97-AF65-F5344CB8AC3E}">
        <p14:creationId xmlns:p14="http://schemas.microsoft.com/office/powerpoint/2010/main" val="13750806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gatkforums.broadinstitute.org/gatk/discussion/5913/math-notes-how-pl-is-calculated-in-haplotypecall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b="0" baseline="0"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1</a:t>
            </a:fld>
            <a:endParaRPr lang="en-US"/>
          </a:p>
        </p:txBody>
      </p:sp>
    </p:spTree>
    <p:extLst>
      <p:ext uri="{BB962C8B-B14F-4D97-AF65-F5344CB8AC3E}">
        <p14:creationId xmlns:p14="http://schemas.microsoft.com/office/powerpoint/2010/main" val="136476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HC ALSO</a:t>
            </a:r>
            <a:r>
              <a:rPr lang="en-US" b="1" baseline="0" dirty="0"/>
              <a:t> (</a:t>
            </a:r>
            <a:r>
              <a:rPr lang="en-US" b="1" baseline="0" dirty="0" err="1"/>
              <a:t>pt</a:t>
            </a:r>
            <a:r>
              <a:rPr lang="en-US" b="1" baseline="0" dirty="0"/>
              <a:t> 2)</a:t>
            </a:r>
          </a:p>
          <a:p>
            <a:pPr marL="171450" indent="-171450">
              <a:buFontTx/>
              <a:buChar char="-"/>
            </a:pPr>
            <a:r>
              <a:rPr lang="en-US" b="0" baseline="0" dirty="0"/>
              <a:t>Give physical phasing (relatively rare)</a:t>
            </a:r>
          </a:p>
          <a:p>
            <a:pPr marL="171450" indent="-171450">
              <a:buFontTx/>
              <a:buChar char="-"/>
            </a:pPr>
            <a:r>
              <a:rPr lang="en-US" b="0" baseline="0" dirty="0"/>
              <a:t>When variants are close to each other, we can tell if they are on the same haplotype</a:t>
            </a:r>
          </a:p>
          <a:p>
            <a:pPr marL="0" indent="0">
              <a:buFontTx/>
              <a:buNone/>
            </a:pPr>
            <a:endParaRPr lang="en-US" b="0" baseline="0" dirty="0"/>
          </a:p>
          <a:p>
            <a:pPr marL="0" indent="0">
              <a:buFontTx/>
              <a:buNone/>
            </a:pPr>
            <a:r>
              <a:rPr lang="en-US" b="0" baseline="0" dirty="0"/>
              <a:t>----------------------------------------------------------------------------</a:t>
            </a:r>
            <a:endParaRPr lang="en-US" b="0" dirty="0"/>
          </a:p>
          <a:p>
            <a:r>
              <a:rPr lang="en-US" b="1" dirty="0"/>
              <a:t>A bonus perk of assembly is physical phasing.</a:t>
            </a:r>
            <a:r>
              <a:rPr lang="en-US" b="1" baseline="0" dirty="0"/>
              <a:t> </a:t>
            </a:r>
          </a:p>
          <a:p>
            <a:r>
              <a:rPr lang="en-US" b="1" baseline="0" dirty="0"/>
              <a:t>This the </a:t>
            </a:r>
            <a:r>
              <a:rPr lang="en-US" b="1" dirty="0"/>
              <a:t>tool does automatically for</a:t>
            </a:r>
            <a:r>
              <a:rPr lang="en-US" b="1" baseline="0" dirty="0"/>
              <a:t> active regions run in GVCF mode for GATK v3.3+.</a:t>
            </a:r>
          </a:p>
          <a:p>
            <a:r>
              <a:rPr lang="en-US" b="1" baseline="0" dirty="0"/>
              <a:t>The phasing information carries over to the multi-sample VCF.</a:t>
            </a:r>
          </a:p>
          <a:p>
            <a:pPr marL="171450" indent="-171450">
              <a:buFont typeface="Arial"/>
              <a:buChar char="•"/>
            </a:pPr>
            <a:r>
              <a:rPr lang="en-US" baseline="0" dirty="0"/>
              <a:t>Here we show two examples. On the left, the region’s two SNPs are on the same haplotype. On the right, the regions two SNPs are on different haplotypes.</a:t>
            </a:r>
          </a:p>
          <a:p>
            <a:pPr marL="171450" indent="-171450">
              <a:buFont typeface="Arial"/>
              <a:buChar char="•"/>
            </a:pPr>
            <a:r>
              <a:rPr lang="en-US" baseline="0" dirty="0"/>
              <a:t>This phasing information appears as two sample-level annotations—PGT and PID—as shown in this example GVCF under the format field.</a:t>
            </a:r>
          </a:p>
          <a:p>
            <a:pPr marL="628650" lvl="1" indent="-171450">
              <a:buFont typeface="Arial"/>
              <a:buChar char="•"/>
            </a:pPr>
            <a:r>
              <a:rPr lang="en-US" baseline="0" dirty="0"/>
              <a:t>The PGT is the phased genotype that uses a pipe, which you can distinguish from the </a:t>
            </a:r>
            <a:r>
              <a:rPr lang="en-US" baseline="0" dirty="0" err="1"/>
              <a:t>unphased</a:t>
            </a:r>
            <a:r>
              <a:rPr lang="en-US" baseline="0" dirty="0"/>
              <a:t> genotype which uses the forward slash as shown under the sample column.</a:t>
            </a:r>
          </a:p>
          <a:p>
            <a:pPr marL="628650" lvl="1" indent="-171450">
              <a:buFont typeface="Arial"/>
              <a:buChar char="•"/>
            </a:pPr>
            <a:r>
              <a:rPr lang="en-US" baseline="0" dirty="0"/>
              <a:t>The PID is the phase identifier which keeps track of the phased variants per haplotype. The identifier uses the position of the first phased variant and the variation itself. For example, {here} we have a G-to-A variant at position 1,372,268. The PID is 1,372,268-underscore-G-underscore-A for both variants.</a:t>
            </a:r>
          </a:p>
          <a:p>
            <a:pPr marL="628650" lvl="1" indent="-171450">
              <a:buFont typeface="Arial"/>
              <a:buChar char="•"/>
            </a:pPr>
            <a:endParaRPr lang="en-US" baseline="0" dirty="0"/>
          </a:p>
          <a:p>
            <a:pPr marL="0" lvl="0" indent="0">
              <a:buFont typeface="Arial"/>
              <a:buNone/>
            </a:pPr>
            <a:r>
              <a:rPr lang="en-US" b="1" baseline="0" dirty="0"/>
              <a:t>Ok, let’s move onto step 3 of HC. Any questions so far?</a:t>
            </a:r>
            <a:endParaRPr lang="en-US" b="1" dirty="0"/>
          </a:p>
          <a:p>
            <a:endParaRPr lang="en-US" dirty="0"/>
          </a:p>
          <a:p>
            <a:r>
              <a:rPr lang="en-US" dirty="0"/>
              <a: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Because 2 nearby </a:t>
            </a:r>
            <a:r>
              <a:rPr lang="en-US" baseline="0" dirty="0" err="1"/>
              <a:t>snps</a:t>
            </a:r>
            <a:r>
              <a:rPr lang="en-US" baseline="0" dirty="0"/>
              <a:t> will be considered “messy”, most sites we care about will be phased.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a:t>Physical</a:t>
            </a:r>
            <a:r>
              <a:rPr lang="en-US" baseline="0" dirty="0"/>
              <a:t> phasing is different from transmission overlap phasing. The latter is based on inheritance.</a:t>
            </a:r>
            <a:endParaRPr lang="en-US" dirty="0"/>
          </a:p>
          <a:p>
            <a:pPr marL="171450" indent="-171450">
              <a:buFont typeface="Arial"/>
              <a:buChar char="•"/>
            </a:pPr>
            <a:r>
              <a:rPr lang="en-US" dirty="0"/>
              <a:t>As of GATK 3.3, HC outputs physical (read-based) information (see version 3.3 release notes and documentation for details). </a:t>
            </a:r>
          </a:p>
          <a:p>
            <a:r>
              <a:rPr lang="en-US" dirty="0"/>
              <a:t>	Note that as of GATK 3.3, physical phasing is performed automatically by HC when it is run in -ERC GVCF or -ERC BP_RESOLUTION mode, so post-processing variant calls with </a:t>
            </a:r>
            <a:r>
              <a:rPr lang="en-US" dirty="0" err="1"/>
              <a:t>ReadBackedPhasing</a:t>
            </a:r>
            <a:r>
              <a:rPr lang="en-US" dirty="0"/>
              <a:t> is no longer necessary unless you want to merge consecutive variants into MNPs.</a:t>
            </a:r>
          </a:p>
          <a:p>
            <a:pPr marL="171450" indent="-171450">
              <a:buFont typeface="Arial"/>
              <a:buChar char="•"/>
            </a:pPr>
            <a:r>
              <a:rPr lang="en-US" dirty="0"/>
              <a:t>Before, another tool, </a:t>
            </a:r>
            <a:r>
              <a:rPr lang="en-US" dirty="0" err="1"/>
              <a:t>ReadBackedPhasing</a:t>
            </a:r>
            <a:r>
              <a:rPr lang="en-US" baseline="0" dirty="0"/>
              <a:t> gave us phasing information. This tool is still relevant for MNPs (</a:t>
            </a:r>
            <a:r>
              <a:rPr lang="en-US" baseline="0" dirty="0" err="1"/>
              <a:t>multinucleotide</a:t>
            </a:r>
            <a:r>
              <a:rPr lang="en-US" baseline="0" dirty="0"/>
              <a:t> polymorphisms).</a:t>
            </a:r>
          </a:p>
          <a:p>
            <a:pPr marL="171450" marR="0" lvl="2"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The PGT is always ‘0 | 1’ even for </a:t>
            </a:r>
            <a:r>
              <a:rPr lang="en-US" baseline="0" dirty="0" err="1"/>
              <a:t>hom</a:t>
            </a:r>
            <a:r>
              <a:rPr lang="en-US" baseline="0" dirty="0"/>
              <a:t>-vars. This is a temporary notation, a hack so to speak, because it is in the GVCF.</a:t>
            </a:r>
          </a:p>
        </p:txBody>
      </p:sp>
      <p:sp>
        <p:nvSpPr>
          <p:cNvPr id="4" name="Slide Number Placeholder 3"/>
          <p:cNvSpPr>
            <a:spLocks noGrp="1"/>
          </p:cNvSpPr>
          <p:nvPr>
            <p:ph type="sldNum" sz="quarter" idx="10"/>
          </p:nvPr>
        </p:nvSpPr>
        <p:spPr/>
        <p:txBody>
          <a:bodyPr/>
          <a:lstStyle/>
          <a:p>
            <a:fld id="{46DB6799-44F7-8E48-BF67-B96B08ED8491}" type="slidenum">
              <a:rPr lang="en-US" smtClean="0"/>
              <a:pPr/>
              <a:t>10</a:t>
            </a:fld>
            <a:endParaRPr lang="en-US"/>
          </a:p>
        </p:txBody>
      </p:sp>
    </p:spTree>
    <p:extLst>
      <p:ext uri="{BB962C8B-B14F-4D97-AF65-F5344CB8AC3E}">
        <p14:creationId xmlns:p14="http://schemas.microsoft.com/office/powerpoint/2010/main" val="255845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phasing matters:</a:t>
            </a:r>
          </a:p>
          <a:p>
            <a:r>
              <a:rPr lang="en-US" dirty="0"/>
              <a:t>In</a:t>
            </a:r>
            <a:r>
              <a:rPr lang="en-US" baseline="0" dirty="0"/>
              <a:t> both cases you are het for 2 mutations.</a:t>
            </a:r>
          </a:p>
          <a:p>
            <a:pPr marL="171450" indent="-171450">
              <a:buFontTx/>
              <a:buChar char="-"/>
            </a:pPr>
            <a:r>
              <a:rPr lang="en-US" baseline="0" dirty="0"/>
              <a:t>If </a:t>
            </a:r>
            <a:r>
              <a:rPr lang="en-US" baseline="0" dirty="0" err="1"/>
              <a:t>cis</a:t>
            </a:r>
            <a:r>
              <a:rPr lang="en-US" baseline="0" dirty="0"/>
              <a:t>, then both your proteins are functional b/c complementary mutations</a:t>
            </a:r>
          </a:p>
          <a:p>
            <a:pPr marL="171450" indent="-171450">
              <a:buFontTx/>
              <a:buChar char="-"/>
            </a:pPr>
            <a:r>
              <a:rPr lang="en-US" baseline="0" dirty="0"/>
              <a:t>If trans, then both your proteins are non-functional b/c they can’t fold properly</a:t>
            </a:r>
          </a:p>
          <a:p>
            <a:pPr marL="171450" indent="-171450">
              <a:buFontTx/>
              <a:buChar char="-"/>
            </a:pPr>
            <a:endParaRPr lang="en-US" dirty="0"/>
          </a:p>
          <a:p>
            <a:r>
              <a:rPr lang="en-US" dirty="0"/>
              <a:t>=================================</a:t>
            </a:r>
          </a:p>
          <a:p>
            <a:endParaRPr lang="en-US" dirty="0"/>
          </a:p>
          <a:p>
            <a:r>
              <a:rPr lang="en-US" dirty="0"/>
              <a:t>Product can be RNA or Protein.</a:t>
            </a:r>
          </a:p>
          <a:p>
            <a:r>
              <a:rPr lang="en-US" dirty="0"/>
              <a:t>Notice</a:t>
            </a:r>
            <a:r>
              <a:rPr lang="en-US" baseline="0" dirty="0"/>
              <a:t> we use a diploid case.</a:t>
            </a:r>
          </a:p>
          <a:p>
            <a:r>
              <a:rPr lang="en-US" baseline="0" dirty="0"/>
              <a:t>Two copies that are functional or</a:t>
            </a:r>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11</a:t>
            </a:fld>
            <a:endParaRPr lang="en-US"/>
          </a:p>
        </p:txBody>
      </p:sp>
    </p:spTree>
    <p:extLst>
      <p:ext uri="{BB962C8B-B14F-4D97-AF65-F5344CB8AC3E}">
        <p14:creationId xmlns:p14="http://schemas.microsoft.com/office/powerpoint/2010/main" val="3077415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phasing matters:</a:t>
            </a:r>
          </a:p>
          <a:p>
            <a:r>
              <a:rPr lang="en-US" dirty="0"/>
              <a:t>In</a:t>
            </a:r>
            <a:r>
              <a:rPr lang="en-US" baseline="0" dirty="0"/>
              <a:t> both cases you are het for 2 mutations.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a:t>If trans, then both your proteins have missense mutations </a:t>
            </a:r>
            <a:r>
              <a:rPr lang="mr-IN" baseline="0" dirty="0"/>
              <a:t>–</a:t>
            </a:r>
            <a:r>
              <a:rPr lang="en-US" baseline="0" dirty="0"/>
              <a:t> probably somewhat functional, but not optimal</a:t>
            </a:r>
          </a:p>
          <a:p>
            <a:pPr marL="171450" indent="-171450">
              <a:buFontTx/>
              <a:buChar char="-"/>
            </a:pPr>
            <a:r>
              <a:rPr lang="en-US" baseline="0" dirty="0"/>
              <a:t>If cis, then one protein is normal and the other is likely non-functional</a:t>
            </a:r>
          </a:p>
          <a:p>
            <a:pPr marL="171450" indent="-171450">
              <a:buFontTx/>
              <a:buChar char="-"/>
            </a:pPr>
            <a:endParaRPr lang="en-US" baseline="0" dirty="0"/>
          </a:p>
          <a:p>
            <a:pPr marL="171450" indent="-171450">
              <a:buFontTx/>
              <a:buChar char="-"/>
            </a:pPr>
            <a:r>
              <a:rPr lang="en-US" baseline="0" dirty="0"/>
              <a:t>Depending on the pathway, </a:t>
            </a:r>
            <a:endParaRPr lang="en-US" dirty="0"/>
          </a:p>
          <a:p>
            <a:r>
              <a:rPr lang="en-US" dirty="0"/>
              <a:t>=================================</a:t>
            </a:r>
          </a:p>
          <a:p>
            <a:endParaRPr lang="en-US" dirty="0"/>
          </a:p>
          <a:p>
            <a:r>
              <a:rPr lang="en-US" dirty="0"/>
              <a:t>Product can be RNA or Protein.</a:t>
            </a:r>
          </a:p>
          <a:p>
            <a:r>
              <a:rPr lang="en-US" dirty="0"/>
              <a:t>Notice</a:t>
            </a:r>
            <a:r>
              <a:rPr lang="en-US" baseline="0" dirty="0"/>
              <a:t> we use a diploid case.</a:t>
            </a:r>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12</a:t>
            </a:fld>
            <a:endParaRPr lang="en-US"/>
          </a:p>
        </p:txBody>
      </p:sp>
    </p:spTree>
    <p:extLst>
      <p:ext uri="{BB962C8B-B14F-4D97-AF65-F5344CB8AC3E}">
        <p14:creationId xmlns:p14="http://schemas.microsoft.com/office/powerpoint/2010/main" val="486913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Score Haplotypes</a:t>
            </a:r>
          </a:p>
          <a:p>
            <a:r>
              <a:rPr lang="en-US" dirty="0"/>
              <a:t>- Now we’ve just determined</a:t>
            </a:r>
            <a:r>
              <a:rPr lang="en-US" baseline="0" dirty="0"/>
              <a:t> all possible haplotypes, and it’s time to score them, given the base qualities, to determine how likely each haplotype is</a:t>
            </a:r>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13</a:t>
            </a:fld>
            <a:endParaRPr lang="en-US"/>
          </a:p>
        </p:txBody>
      </p:sp>
    </p:spTree>
    <p:extLst>
      <p:ext uri="{BB962C8B-B14F-4D97-AF65-F5344CB8AC3E}">
        <p14:creationId xmlns:p14="http://schemas.microsoft.com/office/powerpoint/2010/main" val="1715743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latin typeface="+mn-lt"/>
                <a:cs typeface="Times"/>
              </a:rPr>
              <a:t>HC</a:t>
            </a:r>
            <a:r>
              <a:rPr lang="en-US" b="0" baseline="0" dirty="0">
                <a:latin typeface="+mn-lt"/>
                <a:cs typeface="Times"/>
              </a:rPr>
              <a:t> scores the haplotypes using an algorithm called </a:t>
            </a:r>
            <a:r>
              <a:rPr lang="en-US" b="0" baseline="0" dirty="0" err="1">
                <a:latin typeface="+mn-lt"/>
                <a:cs typeface="Times"/>
              </a:rPr>
              <a:t>PairHMM</a:t>
            </a:r>
            <a:r>
              <a:rPr lang="en-US" b="0" baseline="0" dirty="0">
                <a:latin typeface="+mn-lt"/>
                <a:cs typeface="Times"/>
              </a:rPr>
              <a:t> (for pairwise comparison hidden </a:t>
            </a:r>
            <a:r>
              <a:rPr lang="en-US" b="0" baseline="0" dirty="0" err="1">
                <a:latin typeface="+mn-lt"/>
                <a:cs typeface="Times"/>
              </a:rPr>
              <a:t>markov</a:t>
            </a:r>
            <a:r>
              <a:rPr lang="en-US" b="0" baseline="0" dirty="0">
                <a:latin typeface="+mn-lt"/>
                <a:cs typeface="Times"/>
              </a:rPr>
              <a:t> model)</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1" baseline="0" dirty="0">
                <a:latin typeface="+mn-lt"/>
                <a:cs typeface="Times"/>
              </a:rPr>
              <a:t>Top diagram</a:t>
            </a:r>
            <a:r>
              <a:rPr lang="en-US" b="0" baseline="0" dirty="0">
                <a:latin typeface="+mn-lt"/>
                <a:cs typeface="Times"/>
              </a:rPr>
              <a:t>: calculation done per </a:t>
            </a:r>
            <a:r>
              <a:rPr lang="en-US" b="0" baseline="0" dirty="0" err="1">
                <a:latin typeface="+mn-lt"/>
                <a:cs typeface="Times"/>
              </a:rPr>
              <a:t>haplotype:read</a:t>
            </a:r>
            <a:r>
              <a:rPr lang="en-US" b="0" baseline="0" dirty="0">
                <a:latin typeface="+mn-lt"/>
                <a:cs typeface="Times"/>
              </a:rPr>
              <a:t> pair, which is then stored in </a:t>
            </a:r>
            <a:r>
              <a:rPr lang="en-US" b="1" baseline="0" dirty="0">
                <a:latin typeface="+mn-lt"/>
                <a:cs typeface="Times"/>
              </a:rPr>
              <a:t>bottom diagram</a:t>
            </a:r>
            <a:r>
              <a:rPr lang="en-US" b="0" baseline="0" dirty="0">
                <a:latin typeface="+mn-lt"/>
                <a:cs typeface="Times"/>
              </a:rPr>
              <a:t> matrix</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0" baseline="0" dirty="0">
                <a:latin typeface="+mn-lt"/>
                <a:cs typeface="Times"/>
              </a:rPr>
              <a:t>Algorithm gives us a score for the pairwise probability, which is based on BQ scores (hence why BQSR is important!)</a:t>
            </a:r>
            <a:endParaRPr lang="en-US" b="0" dirty="0">
              <a:latin typeface="+mn-lt"/>
              <a:cs typeface="Time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a:latin typeface="+mn-lt"/>
              <a:cs typeface="Time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latin typeface="+mn-lt"/>
                <a:cs typeface="Time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latin typeface="+mn-lt"/>
                <a:cs typeface="Times"/>
              </a:rPr>
              <a:t>Just to reiterate, step</a:t>
            </a:r>
            <a:r>
              <a:rPr lang="en-US" b="1" baseline="0" dirty="0">
                <a:latin typeface="+mn-lt"/>
                <a:cs typeface="Times"/>
              </a:rPr>
              <a:t> 3’s </a:t>
            </a:r>
            <a:r>
              <a:rPr lang="en-US" b="1" baseline="0" dirty="0" err="1">
                <a:latin typeface="+mn-lt"/>
                <a:cs typeface="Times"/>
              </a:rPr>
              <a:t>PairHMM</a:t>
            </a:r>
            <a:r>
              <a:rPr lang="en-US" b="1" baseline="0" dirty="0">
                <a:latin typeface="+mn-lt"/>
                <a:cs typeface="Times"/>
              </a:rPr>
              <a:t> is what uses base qualities to score alignments.</a:t>
            </a:r>
            <a:endParaRPr lang="en-US" b="0" baseline="0" dirty="0">
              <a:latin typeface="+mn-lt"/>
              <a:cs typeface="Time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0" dirty="0">
                <a:latin typeface="+mn-lt"/>
                <a:cs typeface="Times"/>
              </a:rPr>
              <a:t>On</a:t>
            </a:r>
            <a:r>
              <a:rPr lang="en-US" b="0" baseline="0" dirty="0">
                <a:latin typeface="+mn-lt"/>
                <a:cs typeface="Times"/>
              </a:rPr>
              <a:t> this slide, the top figure diagrams the calculations </a:t>
            </a:r>
            <a:r>
              <a:rPr lang="en-US" b="0" baseline="0" dirty="0" err="1">
                <a:latin typeface="+mn-lt"/>
                <a:cs typeface="Times"/>
              </a:rPr>
              <a:t>PairHMM</a:t>
            </a:r>
            <a:r>
              <a:rPr lang="en-US" b="0" baseline="0" dirty="0">
                <a:latin typeface="+mn-lt"/>
                <a:cs typeface="Times"/>
              </a:rPr>
              <a:t> does for each </a:t>
            </a:r>
            <a:r>
              <a:rPr lang="en-US" b="0" baseline="0" dirty="0" err="1">
                <a:latin typeface="+mn-lt"/>
                <a:cs typeface="Times"/>
              </a:rPr>
              <a:t>haplotype:read</a:t>
            </a:r>
            <a:r>
              <a:rPr lang="en-US" b="0" baseline="0" dirty="0">
                <a:latin typeface="+mn-lt"/>
                <a:cs typeface="Times"/>
              </a:rPr>
              <a:t> pair.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latin typeface="+mn-lt"/>
                <a:cs typeface="Times"/>
              </a:rPr>
              <a:t>Each time we run through the </a:t>
            </a:r>
            <a:r>
              <a:rPr lang="en-US" b="0" baseline="0" dirty="0" err="1">
                <a:latin typeface="+mn-lt"/>
                <a:cs typeface="Times"/>
              </a:rPr>
              <a:t>PairHMM</a:t>
            </a:r>
            <a:r>
              <a:rPr lang="en-US" b="0" baseline="0" dirty="0">
                <a:latin typeface="+mn-lt"/>
                <a:cs typeface="Times"/>
              </a:rPr>
              <a:t>, we get one number, a pairwise probability, which we store in {this matrix}.</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baseline="0" dirty="0">
              <a:latin typeface="+mn-lt"/>
              <a:cs typeface="Time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1" baseline="0" dirty="0">
                <a:latin typeface="+mn-lt"/>
                <a:cs typeface="Times"/>
              </a:rPr>
              <a:t>For an explanation of the top diagram, I refer you to Richard Durbin’s (Biological Sequence Analysis). Briefly,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latin typeface="+mn-lt"/>
                <a:cs typeface="Times"/>
              </a:rPr>
              <a:t>This diagram represents how the </a:t>
            </a:r>
            <a:r>
              <a:rPr lang="en-US" b="0" baseline="0" dirty="0" err="1">
                <a:latin typeface="+mn-lt"/>
                <a:cs typeface="Times"/>
              </a:rPr>
              <a:t>PairHMM</a:t>
            </a:r>
            <a:r>
              <a:rPr lang="en-US" b="0" baseline="0" dirty="0">
                <a:latin typeface="+mn-lt"/>
                <a:cs typeface="Times"/>
              </a:rPr>
              <a:t> algorithm decides on the final pairwise alignment of two sequences, the haplotype and the read.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latin typeface="+mn-lt"/>
                <a:cs typeface="Times"/>
              </a:rPr>
              <a:t>I will not go into details.</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1" baseline="0" dirty="0">
              <a:latin typeface="+mn-lt"/>
              <a:cs typeface="Time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1" baseline="0" dirty="0">
                <a:latin typeface="+mn-lt"/>
                <a:cs typeface="Times"/>
              </a:rPr>
              <a:t>What is important to note is that the </a:t>
            </a:r>
            <a:r>
              <a:rPr lang="en-US" b="1" baseline="0" dirty="0" err="1">
                <a:latin typeface="+mn-lt"/>
                <a:cs typeface="Times"/>
              </a:rPr>
              <a:t>PairHMM</a:t>
            </a:r>
            <a:r>
              <a:rPr lang="en-US" b="1" baseline="0" dirty="0">
                <a:latin typeface="+mn-lt"/>
                <a:cs typeface="Times"/>
              </a:rPr>
              <a:t> gives us a score for the pairwise alignment that we call the pair-wise probability. </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latin typeface="+mn-lt"/>
                <a:cs typeface="Times"/>
              </a:rPr>
              <a:t>This probability is based in part on base quality scores and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1" baseline="0" dirty="0">
                <a:latin typeface="+mn-lt"/>
                <a:cs typeface="Times"/>
              </a:rPr>
              <a:t>Brings us back to the importance of reliable base qualities as we discussed </a:t>
            </a:r>
            <a:r>
              <a:rPr lang="en-US" b="0" baseline="0" dirty="0">
                <a:latin typeface="+mn-lt"/>
                <a:cs typeface="Times"/>
              </a:rPr>
              <a:t>{in the last talk before lunch}.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latin typeface="+mn-lt"/>
                <a:cs typeface="Times"/>
              </a:rPr>
              <a:t>Fine-tuning your data’s base qualities through BQSR ensures this part of HC runs optimally.</a:t>
            </a:r>
          </a:p>
          <a:p>
            <a:pPr marL="171450" indent="-171450">
              <a:buFont typeface="Arial"/>
              <a:buChar char="•"/>
            </a:pPr>
            <a:r>
              <a:rPr lang="en-US" baseline="0" dirty="0"/>
              <a:t>A haplotype spans the entire active region, more or less.</a:t>
            </a:r>
          </a:p>
          <a:p>
            <a:pPr marL="628650" lvl="1" indent="-171450">
              <a:buFont typeface="Arial"/>
              <a:buChar char="•"/>
            </a:pPr>
            <a:r>
              <a:rPr lang="en-US" baseline="0" dirty="0"/>
              <a:t>Each read in the region, depending on the region size, may align to part of the haplotype or the full haplotype. </a:t>
            </a:r>
          </a:p>
          <a:p>
            <a:pPr marL="628650" lvl="1" indent="-171450">
              <a:buFont typeface="Arial"/>
              <a:buChar char="•"/>
            </a:pPr>
            <a:r>
              <a:rPr lang="en-US" baseline="0" dirty="0"/>
              <a:t>It may align well or poorly depending on the combination. </a:t>
            </a:r>
          </a:p>
          <a:p>
            <a:pPr marL="628650" lvl="1" indent="-171450">
              <a:buFont typeface="Arial"/>
              <a:buChar char="•"/>
            </a:pPr>
            <a:r>
              <a:rPr lang="en-US" baseline="0" dirty="0"/>
              <a:t>The </a:t>
            </a:r>
            <a:r>
              <a:rPr lang="en-US" baseline="0" dirty="0" err="1"/>
              <a:t>PairHMM</a:t>
            </a:r>
            <a:r>
              <a:rPr lang="en-US" baseline="0" dirty="0"/>
              <a:t> gives a </a:t>
            </a:r>
            <a:r>
              <a:rPr lang="en-US" baseline="0" dirty="0" err="1"/>
              <a:t>read:haplotype</a:t>
            </a:r>
            <a:r>
              <a:rPr lang="en-US" baseline="0" dirty="0"/>
              <a:t> pair the opportunity to showcase its best alignment. </a:t>
            </a:r>
          </a:p>
          <a:p>
            <a:pPr marL="628650" lvl="1" indent="-171450">
              <a:buFont typeface="Arial"/>
              <a:buChar char="•"/>
            </a:pPr>
            <a:r>
              <a:rPr lang="en-US" b="1" baseline="0" dirty="0"/>
              <a:t>The best alignment’s score, the pairwise probability, is the maximal score we can expect from the pair. </a:t>
            </a:r>
            <a:endParaRPr lang="en-US" b="1" baseline="0" dirty="0">
              <a:latin typeface="+mn-lt"/>
              <a:cs typeface="Times"/>
            </a:endParaRPr>
          </a:p>
          <a:p>
            <a:pPr marL="457200" marR="0" lvl="1" indent="0" algn="l" defTabSz="457200" rtl="0" eaLnBrk="1" fontAlgn="auto" latinLnBrk="0" hangingPunct="1">
              <a:lnSpc>
                <a:spcPct val="100000"/>
              </a:lnSpc>
              <a:spcBef>
                <a:spcPts val="0"/>
              </a:spcBef>
              <a:spcAft>
                <a:spcPts val="0"/>
              </a:spcAft>
              <a:buClrTx/>
              <a:buSzTx/>
              <a:buFont typeface="Arial"/>
              <a:buNone/>
              <a:tabLst/>
              <a:defRPr/>
            </a:pPr>
            <a:endParaRPr lang="en-US" baseline="0" dirty="0">
              <a:latin typeface="+mn-lt"/>
              <a:cs typeface="Times"/>
            </a:endParaRP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b="1" baseline="0" dirty="0">
                <a:latin typeface="+mn-lt"/>
                <a:cs typeface="Times"/>
              </a:rPr>
              <a:t>We store each pair-wise probability in {this} matrix. </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latin typeface="+mn-lt"/>
                <a:cs typeface="Times"/>
              </a:rPr>
              <a:t>We call this matrix the </a:t>
            </a:r>
            <a:r>
              <a:rPr lang="en-US" baseline="0" dirty="0">
                <a:latin typeface="+mn-lt"/>
                <a:cs typeface="+mn-cs"/>
              </a:rPr>
              <a:t>per-read-haplotype-likelihood-matrix, </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latin typeface="+mn-lt"/>
                <a:cs typeface="+mn-cs"/>
              </a:rPr>
              <a:t>because we can derive the likelihoods of the haplotypes given the reads from it. </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latin typeface="+mn-lt"/>
                <a:cs typeface="Times"/>
              </a:rPr>
              <a:t>You’re going to see this matrix again, spiffed up with PowerPoint formatting. </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n-US" dirty="0">
              <a:latin typeface="+mn-lt"/>
              <a:cs typeface="Times"/>
            </a:endParaRP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a:t>{So, how do</a:t>
            </a:r>
            <a:r>
              <a:rPr lang="en-US" baseline="0" dirty="0"/>
              <a:t> we transform support for haplotypes, that is haplotype likelihoods, into support for alleles?}</a:t>
            </a:r>
            <a:endParaRPr lang="en-US" dirty="0">
              <a:latin typeface="+mn-lt"/>
              <a:cs typeface="Time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mn-lt"/>
                <a:cs typeface="Times"/>
              </a:rPr>
              <a:t>==============================</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1" baseline="0" dirty="0">
                <a:latin typeface="+mn-lt"/>
                <a:cs typeface="Times"/>
              </a:rPr>
              <a:t>For a better explanation of the top diagram, I refer you to Richard Durbin’s (Biological Sequence Analysis). Briefly,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latin typeface="+mn-lt"/>
                <a:cs typeface="Times"/>
              </a:rPr>
              <a:t>This diagram shows states in circles and transitions as arrows for a pairwise alignment of two sequences, x and y.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a:latin typeface="+mn-lt"/>
                <a:cs typeface="Times"/>
              </a:rPr>
              <a:t>Start and End states are omitted</a:t>
            </a:r>
            <a:r>
              <a:rPr lang="en-US" baseline="0" dirty="0">
                <a:latin typeface="+mn-lt"/>
                <a:cs typeface="Times"/>
              </a:rPr>
              <a:t> for clarity.</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latin typeface="+mn-lt"/>
                <a:cs typeface="Times"/>
              </a:rPr>
              <a:t>State M emits two letters, one from each sequence, and corresponds to the two letters being aligned together.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latin typeface="+mn-lt"/>
                <a:cs typeface="Times"/>
              </a:rPr>
              <a:t>State I-sub-x emits a letter in sequence x that is aligned to a gap, and similarly state I-sub-y emits a letter in sequence y that is aligned to a gap. </a:t>
            </a:r>
            <a:endParaRPr lang="en-US" baseline="0" dirty="0">
              <a:latin typeface="+mn-lt"/>
              <a:cs typeface="Time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1" baseline="0" dirty="0">
              <a:latin typeface="+mn-lt"/>
              <a:cs typeface="Time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a:latin typeface="+mn-lt"/>
                <a:cs typeface="Times"/>
              </a:rPr>
              <a:t>The formulas next to the arrows give transition probabilities. [reduce complexity of this, saving full explanation]</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latin typeface="+mn-lt"/>
                <a:cs typeface="Times"/>
              </a:rPr>
              <a:t>Scoring, e.g. penalties, for gaps and for mismatches, are based in part on base quality scores.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1" baseline="0" dirty="0">
                <a:latin typeface="+mn-lt"/>
                <a:cs typeface="Times"/>
              </a:rPr>
              <a:t>This is why it’s important to have reliable base qualities and to run your data through BQSR.</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latin typeface="+mn-lt"/>
                <a:cs typeface="Times"/>
              </a:rPr>
              <a:t>Given the transition probabilities and the input haplotype and read sequences, {(an analogue of) the Viterbi} another algorithm gives the most probable path through the HMM and this ends up as the alignment and provides a probability score.</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latin typeface="+mn-lt"/>
                <a:cs typeface="Times"/>
              </a:rPr>
              <a:t>{The Viterbi algorithm = Needleman-</a:t>
            </a:r>
            <a:r>
              <a:rPr lang="en-US" b="0" baseline="0" dirty="0" err="1">
                <a:latin typeface="+mn-lt"/>
                <a:cs typeface="Times"/>
              </a:rPr>
              <a:t>Wunsch</a:t>
            </a:r>
            <a:r>
              <a:rPr lang="en-US" b="0" baseline="0" dirty="0">
                <a:latin typeface="+mn-lt"/>
                <a:cs typeface="Times"/>
              </a:rPr>
              <a:t> with appropriate parameters.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a:t>The logarithm of the emission probability function </a:t>
            </a:r>
            <a:r>
              <a:rPr lang="en-US" i="1" dirty="0"/>
              <a:t>p</a:t>
            </a:r>
            <a:r>
              <a:rPr lang="en-US" dirty="0"/>
              <a:t>(.,.) at </a:t>
            </a:r>
            <a:r>
              <a:rPr lang="en-US" i="1" dirty="0"/>
              <a:t>M</a:t>
            </a:r>
            <a:r>
              <a:rPr lang="en-US" dirty="0"/>
              <a:t> corresponds to a substitution scoring matrix, while affine gap penalty parameters can be derived from the transition probabilities </a:t>
            </a:r>
            <a:r>
              <a:rPr lang="en-US" dirty="0" err="1"/>
              <a:t>δ</a:t>
            </a:r>
            <a:r>
              <a:rPr lang="en-US" dirty="0"/>
              <a:t> and ϵ.}</a:t>
            </a:r>
            <a:endParaRPr lang="en-US" b="1" baseline="0" dirty="0">
              <a:latin typeface="+mn-lt"/>
              <a:cs typeface="Time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mn-lt"/>
                <a:cs typeface="Times"/>
              </a:rPr>
              <a: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latin typeface="+mn-lt"/>
                <a:cs typeface="+mn-cs"/>
              </a:rPr>
              <a:t>From matrix, we can derive the likelihoods of the haplotypes given the reads {or the converse—the likelihoods of the reads given the haplotypes}. These in turn will tell us which alleles are most likely.</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err="1">
                <a:latin typeface="+mn-lt"/>
                <a:cs typeface="+mn-cs"/>
              </a:rPr>
              <a:t>Indel</a:t>
            </a:r>
            <a:r>
              <a:rPr lang="en-US" baseline="0" dirty="0">
                <a:latin typeface="+mn-lt"/>
                <a:cs typeface="+mn-cs"/>
              </a:rPr>
              <a:t> qualities are going away.</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latin typeface="+mn-lt"/>
                <a:cs typeface="+mn-cs"/>
              </a:rPr>
              <a:t>Laura doesn’t like this slide and recommends “hand-wavy version”. </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aseline="0" dirty="0">
                <a:latin typeface="+mn-lt"/>
                <a:cs typeface="+mn-cs"/>
              </a:rPr>
              <a:t>Align each read to each haplotype. For each pair of those sequences (</a:t>
            </a:r>
            <a:r>
              <a:rPr lang="en-US" baseline="0" dirty="0" err="1">
                <a:latin typeface="+mn-lt"/>
                <a:cs typeface="+mn-cs"/>
              </a:rPr>
              <a:t>haplotype:read</a:t>
            </a:r>
            <a:r>
              <a:rPr lang="en-US" baseline="0" dirty="0">
                <a:latin typeface="+mn-lt"/>
                <a:cs typeface="+mn-cs"/>
              </a:rPr>
              <a:t>) run through </a:t>
            </a:r>
            <a:r>
              <a:rPr lang="en-US" baseline="0" dirty="0" err="1">
                <a:latin typeface="+mn-lt"/>
                <a:cs typeface="+mn-cs"/>
              </a:rPr>
              <a:t>pairHMM</a:t>
            </a:r>
            <a:r>
              <a:rPr lang="en-US" baseline="0" dirty="0">
                <a:latin typeface="+mn-lt"/>
                <a:cs typeface="+mn-cs"/>
              </a:rPr>
              <a:t>. For each base, either a match or Ix (insertion) or </a:t>
            </a:r>
            <a:r>
              <a:rPr lang="en-US" baseline="0" dirty="0" err="1">
                <a:latin typeface="+mn-lt"/>
                <a:cs typeface="+mn-cs"/>
              </a:rPr>
              <a:t>Iy</a:t>
            </a:r>
            <a:r>
              <a:rPr lang="en-US" baseline="0" dirty="0">
                <a:latin typeface="+mn-lt"/>
                <a:cs typeface="+mn-cs"/>
              </a:rPr>
              <a:t> (deletion in read). The alignments aren’t necessarily unique as two sequences can be aligned in a variety of ways with varying mismatches. Mismatch penalty is represented by P-sub-x-</a:t>
            </a:r>
            <a:r>
              <a:rPr lang="en-US" baseline="0" dirty="0" err="1">
                <a:latin typeface="+mn-lt"/>
                <a:cs typeface="+mn-cs"/>
              </a:rPr>
              <a:t>i</a:t>
            </a:r>
            <a:r>
              <a:rPr lang="en-US" baseline="0" dirty="0">
                <a:latin typeface="+mn-lt"/>
                <a:cs typeface="+mn-cs"/>
              </a:rPr>
              <a:t>-y-j, transition probabilities describe how likely it is to initiate an insertion or a deletion, we say we derive these </a:t>
            </a:r>
            <a:r>
              <a:rPr lang="en-US" baseline="0" dirty="0" err="1">
                <a:latin typeface="+mn-lt"/>
                <a:cs typeface="+mn-cs"/>
              </a:rPr>
              <a:t>transistion</a:t>
            </a:r>
            <a:r>
              <a:rPr lang="en-US" baseline="0" dirty="0">
                <a:latin typeface="+mn-lt"/>
                <a:cs typeface="+mn-cs"/>
              </a:rPr>
              <a:t> probabilities form </a:t>
            </a:r>
            <a:r>
              <a:rPr lang="en-US" baseline="0" dirty="0" err="1">
                <a:latin typeface="+mn-lt"/>
                <a:cs typeface="+mn-cs"/>
              </a:rPr>
              <a:t>bQSR</a:t>
            </a:r>
            <a:r>
              <a:rPr lang="en-US" baseline="0" dirty="0">
                <a:latin typeface="+mn-lt"/>
                <a:cs typeface="+mn-cs"/>
              </a:rPr>
              <a:t> but not really in production. Diagram of two sequences aligning to each other, We calculate the likelihood of the read a…</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latin typeface="+mn-lt"/>
                <a:cs typeface="Times"/>
              </a:rPr>
              <a:t>All the transition probabilities originating from one state add up to one.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latin typeface="+mn-lt"/>
                <a:cs typeface="Times"/>
              </a:rPr>
              <a:t>For example, for M, {this} delta, {this} delta, and {this} 1 minus 2delta add up to one.   </a:t>
            </a:r>
            <a:endParaRPr lang="en-US" b="1" baseline="0" dirty="0">
              <a:latin typeface="+mn-lt"/>
              <a:cs typeface="Time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1" baseline="0" dirty="0">
                <a:latin typeface="+mn-lt"/>
                <a:cs typeface="Times"/>
              </a:rPr>
              <a:t>&lt;http://</a:t>
            </a:r>
            <a:r>
              <a:rPr lang="en-US" b="1" baseline="0" dirty="0" err="1">
                <a:latin typeface="+mn-lt"/>
                <a:cs typeface="Times"/>
              </a:rPr>
              <a:t>genome.cshlp.org</a:t>
            </a:r>
            <a:r>
              <a:rPr lang="en-US" b="1" baseline="0" dirty="0">
                <a:latin typeface="+mn-lt"/>
                <a:cs typeface="Times"/>
              </a:rPr>
              <a:t>/content/15/2/330/F1.expansion.html&gt;: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Basic pair-HMM for sequence alignment between two sequences, </a:t>
            </a:r>
            <a:r>
              <a:rPr lang="en-US" i="1" dirty="0"/>
              <a:t>x</a:t>
            </a:r>
            <a:r>
              <a:rPr lang="en-US" dirty="0"/>
              <a:t> and </a:t>
            </a:r>
            <a:r>
              <a:rPr lang="en-US" i="1" dirty="0"/>
              <a:t>y</a:t>
            </a:r>
            <a:r>
              <a:rPr lang="en-US" dirty="0"/>
              <a:t>. State </a:t>
            </a:r>
            <a:r>
              <a:rPr lang="en-US" i="1" dirty="0"/>
              <a:t>M</a:t>
            </a:r>
            <a:r>
              <a:rPr lang="en-US" dirty="0"/>
              <a:t> emits two letters, one from each sequence, and corresponds to the two letters being aligned together. State </a:t>
            </a:r>
            <a:r>
              <a:rPr lang="en-US" i="1" dirty="0"/>
              <a:t>I</a:t>
            </a:r>
            <a:r>
              <a:rPr lang="en-US" i="1" baseline="-25000" dirty="0"/>
              <a:t>x</a:t>
            </a:r>
            <a:r>
              <a:rPr lang="en-US" dirty="0"/>
              <a:t> emits a letter in sequence </a:t>
            </a:r>
            <a:r>
              <a:rPr lang="en-US" i="1" dirty="0"/>
              <a:t>x</a:t>
            </a:r>
            <a:r>
              <a:rPr lang="en-US" dirty="0"/>
              <a:t> that is aligned to a gap, and similarly state </a:t>
            </a:r>
            <a:r>
              <a:rPr lang="en-US" i="1" dirty="0" err="1"/>
              <a:t>I</a:t>
            </a:r>
            <a:r>
              <a:rPr lang="en-US" i="1" baseline="-25000" dirty="0" err="1"/>
              <a:t>y</a:t>
            </a:r>
            <a:r>
              <a:rPr lang="en-US" dirty="0"/>
              <a:t> emits a letter in sequence </a:t>
            </a:r>
            <a:r>
              <a:rPr lang="en-US" i="1" dirty="0"/>
              <a:t>y</a:t>
            </a:r>
            <a:r>
              <a:rPr lang="en-US" dirty="0"/>
              <a:t> that is aligned to a gap. Finding the most likely alignment according to this model by using the Viterbi algorithm corresponds to applying Needleman-</a:t>
            </a:r>
            <a:r>
              <a:rPr lang="en-US" dirty="0" err="1"/>
              <a:t>Wunsch</a:t>
            </a:r>
            <a:r>
              <a:rPr lang="en-US" dirty="0"/>
              <a:t> with appropriate parameters. The logarithm of the emission probability function </a:t>
            </a:r>
            <a:r>
              <a:rPr lang="en-US" i="1" dirty="0"/>
              <a:t>p</a:t>
            </a:r>
            <a:r>
              <a:rPr lang="en-US" dirty="0"/>
              <a:t>(.,.) at </a:t>
            </a:r>
            <a:r>
              <a:rPr lang="en-US" i="1" dirty="0"/>
              <a:t>M</a:t>
            </a:r>
            <a:r>
              <a:rPr lang="en-US" dirty="0"/>
              <a:t> corresponds to a substitution scoring matrix, while affine gap penalty parameters can be derived from the transition probabilities </a:t>
            </a:r>
            <a:r>
              <a:rPr lang="en-US" dirty="0" err="1"/>
              <a:t>δ</a:t>
            </a:r>
            <a:r>
              <a:rPr lang="en-US" dirty="0"/>
              <a:t> and ϵ </a:t>
            </a:r>
            <a:endParaRPr lang="en-US" baseline="0" dirty="0">
              <a:latin typeface="+mn-lt"/>
              <a:cs typeface="Time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1" baseline="0" dirty="0">
                <a:latin typeface="+mn-lt"/>
                <a:cs typeface="Times"/>
              </a:rPr>
              <a:t>&lt;http://</a:t>
            </a:r>
            <a:r>
              <a:rPr lang="en-US" b="1" baseline="0" dirty="0" err="1">
                <a:latin typeface="+mn-lt"/>
                <a:cs typeface="Times"/>
              </a:rPr>
              <a:t>www.slideshare.net</a:t>
            </a:r>
            <a:r>
              <a:rPr lang="en-US" b="1" baseline="0" dirty="0">
                <a:latin typeface="+mn-lt"/>
                <a:cs typeface="Times"/>
              </a:rPr>
              <a:t>/</a:t>
            </a:r>
            <a:r>
              <a:rPr lang="en-US" b="1" baseline="0" dirty="0" err="1">
                <a:latin typeface="+mn-lt"/>
                <a:cs typeface="Times"/>
              </a:rPr>
              <a:t>GenomeInABottle</a:t>
            </a:r>
            <a:r>
              <a:rPr lang="en-US" b="1" baseline="0" dirty="0">
                <a:latin typeface="+mn-lt"/>
                <a:cs typeface="Times"/>
              </a:rPr>
              <a:t>/</a:t>
            </a:r>
            <a:r>
              <a:rPr lang="en-US" b="1" baseline="0" dirty="0" err="1">
                <a:latin typeface="+mn-lt"/>
                <a:cs typeface="Times"/>
              </a:rPr>
              <a:t>ryan</a:t>
            </a:r>
            <a:r>
              <a:rPr lang="en-US" b="1" baseline="0" dirty="0">
                <a:latin typeface="+mn-lt"/>
                <a:cs typeface="Times"/>
              </a:rPr>
              <a:t>-poplin-sources-of-bias&gt;: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latin typeface="+mn-lt"/>
                <a:cs typeface="Times"/>
              </a:rPr>
              <a:t>Empirical gap penalties derived from data using BQSR; base mismatch penalties are the base quality scores.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a:latin typeface="+mn-lt"/>
                <a:cs typeface="Times"/>
              </a:rPr>
              <a:t>(</a:t>
            </a:r>
            <a:r>
              <a:rPr lang="en-US" i="1" dirty="0" err="1">
                <a:latin typeface="+mn-lt"/>
                <a:cs typeface="Times"/>
              </a:rPr>
              <a:t>ε</a:t>
            </a:r>
            <a:r>
              <a:rPr lang="en-US" dirty="0">
                <a:latin typeface="+mn-lt"/>
                <a:cs typeface="Times"/>
              </a:rPr>
              <a:t>) = Gap continuation</a:t>
            </a:r>
            <a:r>
              <a:rPr lang="en-US" baseline="0" dirty="0">
                <a:latin typeface="+mn-lt"/>
                <a:cs typeface="Times"/>
              </a:rPr>
              <a:t> </a:t>
            </a:r>
            <a:r>
              <a:rPr lang="en-US" dirty="0">
                <a:latin typeface="+mn-lt"/>
                <a:cs typeface="Times"/>
              </a:rPr>
              <a:t>penalty {[arbitrarily assigned a value of Q10 (0.1)]</a:t>
            </a:r>
            <a:r>
              <a:rPr lang="en-US" baseline="0" dirty="0">
                <a:latin typeface="+mn-lt"/>
                <a:cs typeface="+mn-cs"/>
              </a:rPr>
              <a:t> AND/OR [</a:t>
            </a:r>
            <a:r>
              <a:rPr lang="en-US" baseline="0" dirty="0">
                <a:latin typeface="+mn-lt"/>
                <a:cs typeface="Times"/>
              </a:rPr>
              <a:t>Empirical gap penalties derived from data using BQSR</a:t>
            </a:r>
            <a:r>
              <a:rPr lang="en-US" baseline="0" dirty="0">
                <a:latin typeface="+mn-lt"/>
                <a:cs typeface="+mn-cs"/>
              </a:rPr>
              <a:t>]}</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latin typeface="+mn-lt"/>
                <a:cs typeface="+mn-cs"/>
              </a:rPr>
              <a:t>Base mismatch penalties are the base quality scores. If the BQ is not reliable, the estimate is not reliable. Hence importance of BQSR.</a:t>
            </a:r>
            <a:endParaRPr lang="en-US" b="0" baseline="0" dirty="0">
              <a:latin typeface="+mn-lt"/>
              <a:cs typeface="Times"/>
            </a:endParaRPr>
          </a:p>
        </p:txBody>
      </p:sp>
      <p:sp>
        <p:nvSpPr>
          <p:cNvPr id="4" name="Slide Number Placeholder 3"/>
          <p:cNvSpPr>
            <a:spLocks noGrp="1"/>
          </p:cNvSpPr>
          <p:nvPr>
            <p:ph type="sldNum" sz="quarter" idx="10"/>
          </p:nvPr>
        </p:nvSpPr>
        <p:spPr/>
        <p:txBody>
          <a:bodyPr/>
          <a:lstStyle/>
          <a:p>
            <a:fld id="{46DB6799-44F7-8E48-BF67-B96B08ED8491}" type="slidenum">
              <a:rPr lang="en-US" smtClean="0"/>
              <a:pPr/>
              <a:t>14</a:t>
            </a:fld>
            <a:endParaRPr lang="en-US"/>
          </a:p>
        </p:txBody>
      </p:sp>
    </p:spTree>
    <p:extLst>
      <p:ext uri="{BB962C8B-B14F-4D97-AF65-F5344CB8AC3E}">
        <p14:creationId xmlns:p14="http://schemas.microsoft.com/office/powerpoint/2010/main" val="3105593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We’re not done</a:t>
            </a:r>
            <a:r>
              <a:rPr lang="en-US" baseline="0" dirty="0"/>
              <a:t> with step 3 yet. We need allele likelihoods to determine the genotype, not haplotype likelihoods.</a:t>
            </a:r>
          </a:p>
          <a:p>
            <a:pPr marL="171450" indent="-171450">
              <a:buFontTx/>
              <a:buChar char="-"/>
            </a:pPr>
            <a:r>
              <a:rPr lang="en-US" baseline="0" dirty="0"/>
              <a:t>Suppose we have four possible haplotypes (1-4) and three reads (1-3) at a site (position 1)</a:t>
            </a:r>
          </a:p>
          <a:p>
            <a:pPr marL="171450" indent="-171450">
              <a:buFontTx/>
              <a:buChar char="-"/>
            </a:pPr>
            <a:r>
              <a:rPr lang="en-US" baseline="0" dirty="0" err="1"/>
              <a:t>PairHMM</a:t>
            </a:r>
            <a:r>
              <a:rPr lang="en-US" baseline="0" dirty="0"/>
              <a:t> gave us scores for the top table by comparing each read and each haplotype</a:t>
            </a:r>
          </a:p>
          <a:p>
            <a:pPr marL="171450" indent="-171450">
              <a:buFontTx/>
              <a:buChar char="-"/>
            </a:pPr>
            <a:r>
              <a:rPr lang="en-US" baseline="0" dirty="0"/>
              <a:t>Looking at read 1 only (1</a:t>
            </a:r>
            <a:r>
              <a:rPr lang="en-US" baseline="30000" dirty="0"/>
              <a:t>st</a:t>
            </a:r>
            <a:r>
              <a:rPr lang="en-US" baseline="0" dirty="0"/>
              <a:t> row, pictured green read) </a:t>
            </a:r>
          </a:p>
          <a:p>
            <a:pPr marL="628650" lvl="1" indent="-171450">
              <a:buFontTx/>
              <a:buChar char="-"/>
            </a:pPr>
            <a:r>
              <a:rPr lang="en-US" baseline="0" dirty="0"/>
              <a:t>H2 &amp; 4 agree that position 1 has a C, so to fill in that allele, we pick the H with the highest score (0.10, H2)</a:t>
            </a:r>
          </a:p>
          <a:p>
            <a:pPr marL="628650" lvl="1" indent="-171450">
              <a:buFontTx/>
              <a:buChar char="-"/>
            </a:pPr>
            <a:r>
              <a:rPr lang="en-US" baseline="0" dirty="0"/>
              <a:t>H1 &amp; 3 agree that position 1 has an A, so to fill it in, again pick the H with the highest score (0.60, H3)</a:t>
            </a:r>
          </a:p>
          <a:p>
            <a:pPr marL="171450" indent="-171450">
              <a:buFontTx/>
              <a:buChar char="-"/>
            </a:pPr>
            <a:r>
              <a:rPr lang="en-US" baseline="0" dirty="0"/>
              <a:t>Repeat until filled in.</a:t>
            </a:r>
          </a:p>
          <a:p>
            <a:pPr marL="171450" indent="-171450">
              <a:buFontTx/>
              <a:buChar char="-"/>
            </a:pPr>
            <a:endParaRPr lang="en-US" baseline="0" dirty="0"/>
          </a:p>
          <a:p>
            <a:pPr marL="171450" indent="-171450">
              <a:buFontTx/>
              <a:buChar char="-"/>
            </a:pPr>
            <a:r>
              <a:rPr lang="en-US" baseline="0" dirty="0"/>
              <a:t>But Read 1 has an ‘A’ at position 1! Why do we care how likely it is that it matches a ‘C’ haplotype?</a:t>
            </a:r>
          </a:p>
          <a:p>
            <a:pPr marL="628650" lvl="1" indent="-171450">
              <a:buFontTx/>
              <a:buChar char="-"/>
            </a:pPr>
            <a:r>
              <a:rPr lang="en-US" baseline="0" dirty="0"/>
              <a:t>Because we are looking at the likelihood of all reads overall at that site, and for the haplotype as a whole (other positions, not just position 1)</a:t>
            </a:r>
          </a:p>
          <a:p>
            <a:pPr marL="628650" lvl="1" indent="-171450">
              <a:buFontTx/>
              <a:buChar char="-"/>
            </a:pPr>
            <a:r>
              <a:rPr lang="en-US" baseline="0" dirty="0"/>
              <a:t>We still need a score though to make the comparison later!</a:t>
            </a:r>
            <a:endParaRPr lang="en-US" dirty="0"/>
          </a:p>
          <a:p>
            <a:endParaRPr lang="en-US" dirty="0"/>
          </a:p>
          <a:p>
            <a:r>
              <a:rPr lang="en-US" dirty="0"/>
              <a:t>--------------------------------------------------------------</a:t>
            </a:r>
          </a:p>
          <a:p>
            <a:r>
              <a:rPr lang="en-US" dirty="0"/>
              <a:t>How do</a:t>
            </a:r>
            <a:r>
              <a:rPr lang="en-US" baseline="0" dirty="0"/>
              <a:t> we transform support for haplotypes, that is haplotype likelihoods, into support for alleles?</a:t>
            </a:r>
            <a:endParaRPr lang="en-US" dirty="0"/>
          </a:p>
          <a:p>
            <a:endParaRPr lang="en-US" b="1" dirty="0"/>
          </a:p>
          <a:p>
            <a:r>
              <a:rPr lang="en-US" b="1" dirty="0"/>
              <a:t>Here we’re showing an example region and four</a:t>
            </a:r>
            <a:r>
              <a:rPr lang="en-US" b="1" baseline="0" dirty="0"/>
              <a:t> different haplotypes. I’ve labeled the haplotypes {R, 1, 2 and 3}. </a:t>
            </a:r>
            <a:endParaRPr lang="en-US" baseline="0" dirty="0"/>
          </a:p>
          <a:p>
            <a:pPr marL="171450" indent="-171450">
              <a:buFont typeface="Arial"/>
              <a:buChar char="•"/>
            </a:pPr>
            <a:r>
              <a:rPr lang="en-US" baseline="0" dirty="0"/>
              <a:t>There are two positions, with two alleles each, that differ in combinations to make each of the four haplotypes unique. </a:t>
            </a:r>
          </a:p>
          <a:p>
            <a:pPr marL="171450" indent="-171450">
              <a:buFont typeface="Arial"/>
              <a:buChar char="•"/>
            </a:pPr>
            <a:r>
              <a:rPr lang="en-US" baseline="0" dirty="0"/>
              <a:t>Some haplotypes could be real and some are chimeras. {In another words, mixed in with our horses and eagles are hippogriffs.} </a:t>
            </a:r>
          </a:p>
          <a:p>
            <a:pPr marL="171450" indent="-171450">
              <a:buFont typeface="Arial"/>
              <a:buChar char="•"/>
            </a:pPr>
            <a:r>
              <a:rPr lang="en-US" baseline="0" dirty="0"/>
              <a:t>However, the truth of each contiguous haplotype isn’t our focus. </a:t>
            </a:r>
          </a:p>
          <a:p>
            <a:pPr marL="171450" indent="-171450">
              <a:buFont typeface="Arial"/>
              <a:buChar char="•"/>
            </a:pPr>
            <a:r>
              <a:rPr lang="en-US" baseline="0" dirty="0"/>
              <a:t>Rather, we are interested in the variants within the haplotypes. </a:t>
            </a:r>
          </a:p>
          <a:p>
            <a:pPr marL="0" indent="0">
              <a:buFont typeface="Arial"/>
              <a:buNone/>
            </a:pPr>
            <a:endParaRPr lang="en-US" baseline="0" dirty="0"/>
          </a:p>
          <a:p>
            <a:pPr marL="0" indent="0">
              <a:buFont typeface="Arial"/>
              <a:buNone/>
            </a:pPr>
            <a:r>
              <a:rPr lang="en-US" b="1" baseline="0" dirty="0"/>
              <a:t>So we reduce the dimensionality of the haplotypes table into a table of variant alleles per site. </a:t>
            </a:r>
            <a:r>
              <a:rPr lang="en-US" baseline="0" dirty="0"/>
              <a:t>{Variants are from step 2}.</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latin typeface="+mn-lt"/>
                <a:cs typeface="+mn-cs"/>
              </a:rPr>
              <a:t>Notice we’ve color-coded the columns for each haplotype. The rows for both tables are reads.</a:t>
            </a:r>
          </a:p>
          <a:p>
            <a:pPr marL="171450" lvl="0" indent="-171450">
              <a:buFont typeface="Arial"/>
              <a:buChar char="•"/>
            </a:pPr>
            <a:r>
              <a:rPr lang="en-US" baseline="0" dirty="0">
                <a:latin typeface="+mn-lt"/>
                <a:cs typeface="+mn-cs"/>
              </a:rPr>
              <a:t>Warm color columns, red and orange, support allele A, while cool color columns, green and blue, support allele C.</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latin typeface="+mn-lt"/>
                <a:cs typeface="+mn-cs"/>
              </a:rPr>
              <a:t>We transplant values from the Haplotypes table into the Alleles table, matching cell colors.</a:t>
            </a:r>
          </a:p>
          <a:p>
            <a:pPr marL="0" indent="0">
              <a:buFont typeface="Arial"/>
              <a:buNone/>
            </a:pPr>
            <a:endParaRPr lang="en-US" baseline="0" dirty="0"/>
          </a:p>
          <a:p>
            <a:pPr marL="0" indent="0">
              <a:buFont typeface="Arial"/>
              <a:buNone/>
            </a:pPr>
            <a:r>
              <a:rPr lang="en-US" b="1" baseline="0" dirty="0"/>
              <a:t>The reasoning in how we transplant values is as follows.</a:t>
            </a:r>
          </a:p>
          <a:p>
            <a:pPr marL="171450" indent="-171450">
              <a:buFont typeface="Arial"/>
              <a:buChar char="•"/>
            </a:pPr>
            <a:r>
              <a:rPr lang="en-US" b="0" baseline="0" dirty="0"/>
              <a:t>A read supports each of the different haplotypes the best it can and gives the varying per-read-haplotype likelihoods. </a:t>
            </a:r>
          </a:p>
          <a:p>
            <a:pPr marL="171450" indent="-171450">
              <a:buFont typeface="Arial"/>
              <a:buChar char="•"/>
            </a:pPr>
            <a:r>
              <a:rPr lang="en-US" baseline="0" dirty="0"/>
              <a:t>We know some of these are spurious matches and we make the assumption that the best matches represent real events.</a:t>
            </a:r>
          </a:p>
          <a:p>
            <a:pPr marL="171450" indent="-171450">
              <a:buFont typeface="Arial"/>
              <a:buChar char="•"/>
            </a:pPr>
            <a:r>
              <a:rPr lang="en-US" baseline="0" dirty="0"/>
              <a:t>We sift the wheat from the chaff by taking the highest per-read likelihood of the haplotype columns that support an allele and use this number as the degree of support for that allele. </a:t>
            </a:r>
          </a:p>
          <a:p>
            <a:pPr marL="457200" lvl="1" indent="0">
              <a:buFont typeface="Arial"/>
              <a:buNone/>
            </a:pPr>
            <a:endParaRPr lang="en-US" baseline="0" dirty="0">
              <a:latin typeface="+mn-lt"/>
              <a:cs typeface="+mn-cs"/>
            </a:endParaRPr>
          </a:p>
          <a:p>
            <a:pPr marL="0" lvl="0" indent="0">
              <a:buFont typeface="Arial"/>
              <a:buNone/>
            </a:pPr>
            <a:r>
              <a:rPr lang="en-US" b="1" dirty="0"/>
              <a:t>For example,</a:t>
            </a:r>
            <a:r>
              <a:rPr lang="en-US" b="1" baseline="0" dirty="0"/>
              <a:t> allele C has 2 haplotypes that support it, haplotypes 1 and 3 in green and blue.</a:t>
            </a:r>
          </a:p>
          <a:p>
            <a:pPr marL="171450" lvl="0" indent="-171450">
              <a:buFont typeface="Arial"/>
              <a:buChar char="•"/>
            </a:pPr>
            <a:r>
              <a:rPr lang="en-US" baseline="0" dirty="0"/>
              <a:t>The haplotype 1 likelihood, at 0.10, is the higher number and so it is transplanted into the Alleles table for read 1. </a:t>
            </a:r>
          </a:p>
          <a:p>
            <a:pPr marL="171450" lvl="0" indent="-171450">
              <a:buFont typeface="Arial"/>
              <a:buChar char="•"/>
            </a:pPr>
            <a:r>
              <a:rPr lang="en-US" baseline="0" dirty="0"/>
              <a:t>For read 2, again for allele C, haplotype 3’s 0.10 is highest and is transplanted into the Alleles table for read 2.</a:t>
            </a:r>
          </a:p>
          <a:p>
            <a:pPr marL="171450" lvl="0" indent="-171450">
              <a:buFont typeface="Arial"/>
              <a:buChar char="•"/>
            </a:pPr>
            <a:r>
              <a:rPr lang="en-US" baseline="0" dirty="0"/>
              <a:t>We repeat the process for read3 and then for the allele A and the 3 reads.</a:t>
            </a:r>
          </a:p>
          <a:p>
            <a:pPr marL="171450" lvl="0" indent="-171450">
              <a:buFont typeface="Arial"/>
              <a:buChar char="•"/>
            </a:pPr>
            <a:r>
              <a:rPr lang="en-US" baseline="0" dirty="0"/>
              <a:t>Then we move on to the next variant position and draw up another table and repeat the process. </a:t>
            </a:r>
          </a:p>
          <a:p>
            <a:endParaRPr lang="en-US" dirty="0"/>
          </a:p>
          <a:p>
            <a:r>
              <a:rPr lang="en-US" dirty="0"/>
              <a:t>===============</a:t>
            </a:r>
          </a:p>
        </p:txBody>
      </p:sp>
      <p:sp>
        <p:nvSpPr>
          <p:cNvPr id="4" name="Slide Number Placeholder 3"/>
          <p:cNvSpPr>
            <a:spLocks noGrp="1"/>
          </p:cNvSpPr>
          <p:nvPr>
            <p:ph type="sldNum" sz="quarter" idx="10"/>
          </p:nvPr>
        </p:nvSpPr>
        <p:spPr/>
        <p:txBody>
          <a:bodyPr/>
          <a:lstStyle/>
          <a:p>
            <a:fld id="{46DB6799-44F7-8E48-BF67-B96B08ED8491}" type="slidenum">
              <a:rPr lang="en-US" smtClean="0"/>
              <a:pPr/>
              <a:t>15</a:t>
            </a:fld>
            <a:endParaRPr lang="en-US"/>
          </a:p>
        </p:txBody>
      </p:sp>
    </p:spTree>
    <p:extLst>
      <p:ext uri="{BB962C8B-B14F-4D97-AF65-F5344CB8AC3E}">
        <p14:creationId xmlns:p14="http://schemas.microsoft.com/office/powerpoint/2010/main" val="1007640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Step 4:</a:t>
            </a:r>
            <a:r>
              <a:rPr lang="en-US" b="1" baseline="0" dirty="0"/>
              <a:t> Genotype</a:t>
            </a:r>
            <a:endParaRPr lang="en-US" b="0" baseline="0" dirty="0"/>
          </a:p>
          <a:p>
            <a:pPr marL="171450" indent="-171450">
              <a:buFontTx/>
              <a:buChar char="-"/>
            </a:pPr>
            <a:r>
              <a:rPr lang="en-US" b="0" baseline="0" dirty="0"/>
              <a:t>Look at per-read-ALLELE-likelihoods (we just calculated) in aggregate to determine the genotype</a:t>
            </a:r>
          </a:p>
          <a:p>
            <a:pPr marL="171450" indent="-171450">
              <a:buFontTx/>
              <a:buChar char="-"/>
            </a:pPr>
            <a:r>
              <a:rPr lang="en-US" b="0" baseline="0" dirty="0"/>
              <a:t>We will use Bayes’ rule and find the best genotype for our </a:t>
            </a:r>
            <a:r>
              <a:rPr lang="en-US" b="0" baseline="0" dirty="0" err="1"/>
              <a:t>ploidy</a:t>
            </a:r>
            <a:r>
              <a:rPr lang="en-US" b="0" baseline="0" dirty="0"/>
              <a:t>. Here we will use a diploid example.</a:t>
            </a:r>
          </a:p>
          <a:p>
            <a:pPr marL="171450" indent="-171450">
              <a:buFontTx/>
              <a:buChar char="-"/>
            </a:pPr>
            <a:r>
              <a:rPr lang="en-US" b="0" baseline="0" dirty="0"/>
              <a:t>LET’S LOOK AT THE MATH!</a:t>
            </a:r>
          </a:p>
          <a:p>
            <a:pPr marL="171450" indent="-171450">
              <a:buFontTx/>
              <a:buChar char="-"/>
            </a:pPr>
            <a:endParaRPr lang="en-US" b="0" baseline="0" dirty="0"/>
          </a:p>
          <a:p>
            <a:r>
              <a:rPr lang="en-US" b="0" baseline="0" dirty="0"/>
              <a:t>--------------------------------------------</a:t>
            </a:r>
            <a:endParaRPr lang="en-US" b="1" dirty="0"/>
          </a:p>
          <a:p>
            <a:r>
              <a:rPr lang="en-US" b="1" dirty="0"/>
              <a:t>From</a:t>
            </a:r>
            <a:r>
              <a:rPr lang="en-US" b="1" baseline="0" dirty="0"/>
              <a:t> the previous step we have a table of per-read–allele-likelihoods for each candidate variant allele. </a:t>
            </a:r>
          </a:p>
          <a:p>
            <a:r>
              <a:rPr lang="en-US" b="1" baseline="0" dirty="0"/>
              <a:t>In step 4, we genotype the sample at each potential variant site. </a:t>
            </a:r>
            <a:endParaRPr lang="en-US" baseline="0" dirty="0"/>
          </a:p>
          <a:p>
            <a:pPr marL="171450" indent="-171450">
              <a:buFont typeface="Arial"/>
              <a:buChar char="•"/>
            </a:pPr>
            <a:r>
              <a:rPr lang="en-US" baseline="0" dirty="0"/>
              <a:t>We evaluate the per-read-allele-likelihoods in aggregate to determine what is the most likely genotype of the sample at each site. </a:t>
            </a:r>
          </a:p>
          <a:p>
            <a:pPr marL="171450" indent="-171450">
              <a:buFont typeface="Arial"/>
              <a:buChar char="•"/>
            </a:pPr>
            <a:r>
              <a:rPr lang="en-US" baseline="0" dirty="0"/>
              <a:t>To this end, we apply Bayes’ rule to calculate the probabilities of each possible genotype, {given the read data}, and select the most likely set FOR OUR PLOIDY.</a:t>
            </a:r>
          </a:p>
          <a:p>
            <a:pPr marL="171450" indent="-171450">
              <a:buFont typeface="Arial"/>
              <a:buChar char="•"/>
            </a:pPr>
            <a:r>
              <a:rPr lang="en-US" baseline="0" dirty="0"/>
              <a:t>This produces a genotype call per site, per sample.</a:t>
            </a:r>
          </a:p>
          <a:p>
            <a:endParaRPr lang="en-US" dirty="0"/>
          </a:p>
          <a:p>
            <a:r>
              <a:rPr lang="en-US" b="1" dirty="0"/>
              <a:t>How do folks</a:t>
            </a:r>
            <a:r>
              <a:rPr lang="en-US" b="1" baseline="0" dirty="0"/>
              <a:t> feel about doing some math? Feeling awake?</a:t>
            </a:r>
            <a:endParaRPr lang="en-US" b="1" dirty="0"/>
          </a:p>
          <a:p>
            <a:r>
              <a:rPr lang="en-US" dirty="0"/>
              <a:t>===========================</a:t>
            </a:r>
          </a:p>
          <a:p>
            <a:r>
              <a:rPr lang="en-US" baseline="0" dirty="0"/>
              <a:t>We also calculate various annotation metrics for the output VCF if a variant call is emitted.</a:t>
            </a:r>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16</a:t>
            </a:fld>
            <a:endParaRPr lang="en-US"/>
          </a:p>
        </p:txBody>
      </p:sp>
    </p:spTree>
    <p:extLst>
      <p:ext uri="{BB962C8B-B14F-4D97-AF65-F5344CB8AC3E}">
        <p14:creationId xmlns:p14="http://schemas.microsoft.com/office/powerpoint/2010/main" val="2942728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 *UPDATED for Seville by Mark W, for added</a:t>
            </a:r>
            <a:r>
              <a:rPr lang="en-US" b="1" baseline="0" dirty="0"/>
              <a:t> clarity </a:t>
            </a:r>
            <a:r>
              <a:rPr lang="en-US" b="1" dirty="0"/>
              <a:t>and to reflect the equations in Poplin et al 2017 </a:t>
            </a:r>
            <a:r>
              <a:rPr lang="en-US" b="1" dirty="0" err="1"/>
              <a:t>bioRxiv</a:t>
            </a:r>
            <a:r>
              <a:rPr lang="en-US" b="1" dirty="0"/>
              <a:t> and https://</a:t>
            </a:r>
            <a:r>
              <a:rPr lang="en-US" b="1" dirty="0" err="1"/>
              <a:t>software.broadinstitute.org</a:t>
            </a:r>
            <a:r>
              <a:rPr lang="en-US" b="1" dirty="0"/>
              <a:t>/</a:t>
            </a:r>
            <a:r>
              <a:rPr lang="en-US" b="1" dirty="0" err="1"/>
              <a:t>gatk</a:t>
            </a:r>
            <a:r>
              <a:rPr lang="en-US" b="1" dirty="0"/>
              <a:t>/documentation/</a:t>
            </a:r>
            <a:r>
              <a:rPr lang="en-US" b="1" dirty="0" err="1"/>
              <a:t>article.php?id</a:t>
            </a:r>
            <a:r>
              <a:rPr lang="en-US" b="1" dirty="0"/>
              <a:t>=4442 **</a:t>
            </a:r>
          </a:p>
          <a:p>
            <a:endParaRPr lang="en-US" b="1" dirty="0"/>
          </a:p>
          <a:p>
            <a:r>
              <a:rPr lang="en-US" b="1" dirty="0"/>
              <a:t>THIS IS BAYES’ THEOREM.</a:t>
            </a:r>
            <a:endParaRPr lang="en-US" b="0" dirty="0"/>
          </a:p>
          <a:p>
            <a:r>
              <a:rPr lang="en-US" b="0" dirty="0"/>
              <a:t>We have 3 equations; to</a:t>
            </a:r>
            <a:r>
              <a:rPr lang="en-US" b="0" baseline="0" dirty="0"/>
              <a:t> solve the 1</a:t>
            </a:r>
            <a:r>
              <a:rPr lang="en-US" b="0" baseline="30000" dirty="0"/>
              <a:t>st</a:t>
            </a:r>
            <a:r>
              <a:rPr lang="en-US" b="0" baseline="0" dirty="0"/>
              <a:t> we need the 2</a:t>
            </a:r>
            <a:r>
              <a:rPr lang="en-US" b="0" baseline="30000" dirty="0"/>
              <a:t>nd</a:t>
            </a:r>
            <a:r>
              <a:rPr lang="en-US" b="0" baseline="0" dirty="0"/>
              <a:t>. To solve the 2</a:t>
            </a:r>
            <a:r>
              <a:rPr lang="en-US" b="0" baseline="30000" dirty="0"/>
              <a:t>nd</a:t>
            </a:r>
            <a:r>
              <a:rPr lang="en-US" b="0" baseline="0" dirty="0"/>
              <a:t>, we need the 3</a:t>
            </a:r>
            <a:r>
              <a:rPr lang="en-US" b="0" baseline="30000" dirty="0"/>
              <a:t>rd</a:t>
            </a:r>
            <a:r>
              <a:rPr lang="en-US" b="0" baseline="0" dirty="0"/>
              <a:t>.</a:t>
            </a:r>
          </a:p>
          <a:p>
            <a:endParaRPr lang="en-US" b="0" baseline="0" dirty="0"/>
          </a:p>
          <a:p>
            <a:r>
              <a:rPr lang="en-US" b="1" baseline="0" dirty="0"/>
              <a:t>Equation 1</a:t>
            </a:r>
            <a:r>
              <a:rPr lang="en-US" b="0" baseline="0" dirty="0"/>
              <a:t> calculates the probability of the genotype, </a:t>
            </a:r>
            <a:r>
              <a:rPr lang="en-US" b="0" baseline="0" dirty="0" err="1"/>
              <a:t>Gi</a:t>
            </a:r>
            <a:r>
              <a:rPr lang="en-US" b="0" baseline="0" dirty="0"/>
              <a:t>, given the observed reads data, R</a:t>
            </a:r>
          </a:p>
          <a:p>
            <a:pPr marL="171450" indent="-171450">
              <a:buFontTx/>
              <a:buChar char="-"/>
            </a:pPr>
            <a:r>
              <a:rPr lang="en-US" b="0" baseline="0" dirty="0" err="1"/>
              <a:t>Denom</a:t>
            </a:r>
            <a:r>
              <a:rPr lang="en-US" b="0" baseline="0" dirty="0"/>
              <a:t> is constant for all </a:t>
            </a:r>
            <a:r>
              <a:rPr lang="en-US" b="0" baseline="0" dirty="0" err="1"/>
              <a:t>Gi</a:t>
            </a:r>
            <a:r>
              <a:rPr lang="en-US" b="0" baseline="0" dirty="0"/>
              <a:t>, so ignore it</a:t>
            </a:r>
          </a:p>
          <a:p>
            <a:pPr marL="171450" indent="-171450">
              <a:buFontTx/>
              <a:buChar char="-"/>
            </a:pPr>
            <a:r>
              <a:rPr lang="en-US" b="0" baseline="0" dirty="0"/>
              <a:t>We have the prior probability of the genotype on the right. This is also a constant, since the mutation rate is the same across all reads in a single sample, so we can also ignore it.</a:t>
            </a:r>
          </a:p>
          <a:p>
            <a:pPr marL="171450" indent="-171450">
              <a:buFontTx/>
              <a:buChar char="-"/>
            </a:pPr>
            <a:r>
              <a:rPr lang="en-US" b="0" baseline="0" dirty="0"/>
              <a:t>The last term we have is the probability of the reads given the genotype, which is proportional to the likelihood of the reads given the genotype</a:t>
            </a:r>
          </a:p>
          <a:p>
            <a:pPr marL="171450" indent="-171450">
              <a:buFontTx/>
              <a:buChar char="-"/>
            </a:pPr>
            <a:endParaRPr lang="en-US" b="0" baseline="0" dirty="0"/>
          </a:p>
          <a:p>
            <a:pPr marL="0" indent="0">
              <a:buFontTx/>
              <a:buNone/>
            </a:pPr>
            <a:r>
              <a:rPr lang="en-US" b="1" baseline="0" dirty="0"/>
              <a:t>Equation 2</a:t>
            </a:r>
            <a:r>
              <a:rPr lang="en-US" b="0" baseline="0" dirty="0"/>
              <a:t> changes based on </a:t>
            </a:r>
            <a:r>
              <a:rPr lang="en-US" b="0" baseline="0" dirty="0" err="1"/>
              <a:t>ploidy</a:t>
            </a:r>
            <a:r>
              <a:rPr lang="en-US" b="0" baseline="0" dirty="0"/>
              <a:t>. Here we have two terms, divided by two, inside the parentheses, which respects our diploid organism.</a:t>
            </a:r>
          </a:p>
          <a:p>
            <a:pPr marL="171450" indent="-171450">
              <a:buFontTx/>
              <a:buChar char="-"/>
            </a:pPr>
            <a:r>
              <a:rPr lang="en-US" b="0" baseline="0" dirty="0"/>
              <a:t>Each term inside is the likelihood of the read given each haplotype, which is the term defined in equation 3!</a:t>
            </a:r>
          </a:p>
          <a:p>
            <a:pPr marL="171450" indent="-171450">
              <a:buFontTx/>
              <a:buChar char="-"/>
            </a:pPr>
            <a:endParaRPr lang="en-US" b="0" baseline="0" dirty="0"/>
          </a:p>
          <a:p>
            <a:pPr marL="0" indent="0">
              <a:buFontTx/>
              <a:buNone/>
            </a:pPr>
            <a:r>
              <a:rPr lang="en-US" b="1" baseline="0" dirty="0"/>
              <a:t>Equation 3</a:t>
            </a:r>
            <a:r>
              <a:rPr lang="en-US" b="0" baseline="0" dirty="0"/>
              <a:t> (which more aptly could be described as a single term rather than an equation) is what we solved for in the previous step of HC. Plug in those per-read-allele-likelihoods, and you can solve!</a:t>
            </a:r>
          </a:p>
          <a:p>
            <a:pPr marL="0" indent="0">
              <a:buFontTx/>
              <a:buNone/>
            </a:pPr>
            <a:endParaRPr lang="en-US" b="0" baseline="0" dirty="0"/>
          </a:p>
          <a:p>
            <a:pPr marL="0" indent="0">
              <a:buFontTx/>
              <a:buNone/>
            </a:pPr>
            <a:r>
              <a:rPr lang="en-US" b="0" baseline="0" dirty="0"/>
              <a:t>Let’s do the math.</a:t>
            </a:r>
            <a:endParaRPr lang="en-US" b="1" dirty="0"/>
          </a:p>
          <a:p>
            <a:endParaRPr lang="en-US" b="1" dirty="0"/>
          </a:p>
          <a:p>
            <a:r>
              <a:rPr lang="en-US" b="1" dirty="0"/>
              <a:t>----------------------------------------------</a:t>
            </a:r>
          </a:p>
          <a:p>
            <a:r>
              <a:rPr lang="en-US" b="1" dirty="0"/>
              <a:t>Here’s Bayes’ Theorem</a:t>
            </a:r>
            <a:r>
              <a:rPr lang="en-US" b="1" baseline="0" dirty="0"/>
              <a:t>. It will allow us to calculate the genotype probabilities. </a:t>
            </a:r>
          </a:p>
          <a:p>
            <a:r>
              <a:rPr lang="en-US" b="1" baseline="0" dirty="0"/>
              <a:t>I’m going to break this slide down for you in simple parts to highlight the logic of what determines the most probable genotype.</a:t>
            </a:r>
          </a:p>
          <a:p>
            <a:pPr marL="171450" indent="-171450">
              <a:buFont typeface="Arial"/>
              <a:buChar char="•"/>
            </a:pPr>
            <a:r>
              <a:rPr lang="en-US" baseline="0" dirty="0"/>
              <a:t>I’ve listed 3 equations that make up our Bayesian model.</a:t>
            </a:r>
          </a:p>
          <a:p>
            <a:pPr marL="171450" indent="-171450">
              <a:buFont typeface="Arial"/>
              <a:buChar char="•"/>
            </a:pPr>
            <a:r>
              <a:rPr lang="en-US" baseline="0" dirty="0"/>
              <a:t>To solve the first equation, we need to solve the second, and to solve the second we need the third.</a:t>
            </a:r>
          </a:p>
          <a:p>
            <a:endParaRPr lang="en-US" b="1" baseline="0" dirty="0"/>
          </a:p>
          <a:p>
            <a:r>
              <a:rPr lang="en-US" b="1" baseline="0" dirty="0"/>
              <a:t>The first equation calculates the probability of the genotype G given the observed reads data R.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The denominator will be the same for all the genotypes so we will ignore it.</a:t>
            </a:r>
          </a:p>
          <a:p>
            <a:pPr marL="171450" indent="-171450">
              <a:buFont typeface="Arial"/>
              <a:buChar char="•"/>
            </a:pPr>
            <a:r>
              <a:rPr lang="en-US" baseline="0" dirty="0"/>
              <a:t>Of the two parts in the numerator, the right term is the prior probability of the genotype. </a:t>
            </a:r>
          </a:p>
          <a:p>
            <a:pPr marL="628650" lvl="1" indent="-171450">
              <a:buFont typeface="Arial"/>
              <a:buChar char="•"/>
            </a:pPr>
            <a:r>
              <a:rPr lang="en-US" baseline="0" dirty="0"/>
              <a:t>In HC, this is a constant, so as to give unbiased genotype probabilities, and so we will ignore it too. </a:t>
            </a:r>
          </a:p>
          <a:p>
            <a:pPr marL="628650" lvl="1" indent="-171450">
              <a:buFont typeface="Arial"/>
              <a:buChar char="•"/>
            </a:pPr>
            <a:r>
              <a:rPr lang="en-US" baseline="0" dirty="0"/>
              <a:t>{A constant set to the mutation rate in humans that you can change for your own data}</a:t>
            </a:r>
          </a:p>
          <a:p>
            <a:pPr marL="171450" indent="-171450">
              <a:buFont typeface="Arial"/>
              <a:buChar char="•"/>
            </a:pPr>
            <a:r>
              <a:rPr lang="en-US" baseline="0" dirty="0"/>
              <a:t>Next to it is the term that gives the probability of the reads given the genotype</a:t>
            </a:r>
          </a:p>
          <a:p>
            <a:pPr marL="628650" lvl="1" indent="-171450">
              <a:buFont typeface="Arial"/>
              <a:buChar char="•"/>
            </a:pPr>
            <a:r>
              <a:rPr lang="en-US" baseline="0" dirty="0"/>
              <a:t>We do not have this probability, but we can compute a likelihood using our read-haplotype likelihoods in the next equation</a:t>
            </a:r>
          </a:p>
          <a:p>
            <a:pPr marL="628650" lvl="1" indent="-171450">
              <a:buFont typeface="Arial"/>
              <a:buChar char="•"/>
            </a:pPr>
            <a:r>
              <a:rPr lang="en-US" baseline="0" dirty="0"/>
              <a:t>(Likelihood is proportional to the probability)</a:t>
            </a:r>
          </a:p>
          <a:p>
            <a:pPr marL="0" indent="0">
              <a:buFont typeface="Arial"/>
              <a:buNone/>
            </a:pPr>
            <a:endParaRPr lang="en-US" baseline="0" dirty="0"/>
          </a:p>
          <a:p>
            <a:pPr marL="0" indent="0">
              <a:buFont typeface="Arial"/>
              <a:buNone/>
            </a:pPr>
            <a:r>
              <a:rPr lang="en-US" b="1" baseline="0" dirty="0"/>
              <a:t>This is what we care about and it is defined in the second equation.</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This equation is the part of the model that changes depending on </a:t>
            </a:r>
            <a:r>
              <a:rPr lang="en-US" baseline="0" dirty="0" err="1"/>
              <a:t>ploidy</a:t>
            </a:r>
            <a:r>
              <a:rPr lang="en-US" baseline="0" dirty="0"/>
              <a:t>.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Here we assume we have a diploid genotype with H1 and H2 representing the two haploids.</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This is why we have two terms {here} and {here} and why each is divided by two.</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This pie symbol tells us we will multiply over the reads j. </a:t>
            </a:r>
          </a:p>
          <a:p>
            <a:pPr marL="628650" lvl="1" indent="-171450">
              <a:buFont typeface="Arial"/>
              <a:buChar char="•"/>
            </a:pPr>
            <a:r>
              <a:rPr lang="en-US" baseline="0" dirty="0"/>
              <a:t>For each genotype combination G, we calculate the likelihood of the read-j given the haploid (H-sub-1). We do this again given the other haploid (H-sub-2). We repeat for each read and then multiply across the reads. </a:t>
            </a:r>
          </a:p>
          <a:p>
            <a:pPr marL="628650" lvl="1" indent="-171450">
              <a:buFont typeface="Arial"/>
              <a:buChar char="•"/>
            </a:pPr>
            <a:r>
              <a:rPr lang="en-US" baseline="0" dirty="0"/>
              <a:t>For a diploid site with a potential alt, we will have 3 potential genotypes: </a:t>
            </a:r>
            <a:r>
              <a:rPr lang="en-US" baseline="0" dirty="0" err="1"/>
              <a:t>hom</a:t>
            </a:r>
            <a:r>
              <a:rPr lang="en-US" baseline="0" dirty="0"/>
              <a:t>-ref, </a:t>
            </a:r>
            <a:r>
              <a:rPr lang="en-US" baseline="0" dirty="0" err="1"/>
              <a:t>hom-var</a:t>
            </a:r>
            <a:r>
              <a:rPr lang="en-US" baseline="0" dirty="0"/>
              <a:t>, and het. So we repeat this calculation for each genotype. </a:t>
            </a:r>
          </a:p>
          <a:p>
            <a:pPr marL="0" lvl="0" indent="0">
              <a:buFont typeface="Arial"/>
              <a:buNone/>
            </a:pPr>
            <a:endParaRPr lang="en-US" b="1" baseline="0" dirty="0"/>
          </a:p>
          <a:p>
            <a:pPr marL="0" lvl="0" indent="0">
              <a:buFont typeface="Arial"/>
              <a:buNone/>
            </a:pPr>
            <a:r>
              <a:rPr lang="en-US" b="1" baseline="0" dirty="0"/>
              <a:t>How do we calculate the likelihood of a haploid?</a:t>
            </a:r>
          </a:p>
          <a:p>
            <a:pPr marL="171450" lvl="0" indent="-171450">
              <a:buFont typeface="Arial"/>
              <a:buChar char="•"/>
            </a:pPr>
            <a:r>
              <a:rPr lang="en-US" baseline="0" dirty="0"/>
              <a:t>The likelihood of a haploid, represented by the last term {here}, is something we already have.</a:t>
            </a:r>
          </a:p>
          <a:p>
            <a:pPr marL="171450" lvl="0" indent="-171450">
              <a:buFont typeface="Arial"/>
              <a:buChar char="•"/>
            </a:pPr>
            <a:r>
              <a:rPr lang="en-US" baseline="0" dirty="0"/>
              <a:t>We derived them in step 3, in the per-read-alleles-likelihood table.</a:t>
            </a:r>
          </a:p>
          <a:p>
            <a:pPr marL="171450" lvl="0" indent="-171450">
              <a:buFont typeface="Arial"/>
              <a:buChar char="•"/>
            </a:pPr>
            <a:r>
              <a:rPr lang="en-US" baseline="0" dirty="0"/>
              <a:t>We just have to plug in the numbers from our table to calculate the raw genotype likelihood.</a:t>
            </a:r>
          </a:p>
          <a:p>
            <a:pPr marL="0" lvl="0" indent="0">
              <a:buFont typeface="Arial"/>
              <a:buNone/>
            </a:pPr>
            <a:endParaRPr lang="en-US" baseline="0" dirty="0"/>
          </a:p>
          <a:p>
            <a:pPr marL="0" lvl="0" indent="0">
              <a:buFont typeface="Arial"/>
              <a:buNone/>
            </a:pPr>
            <a:r>
              <a:rPr lang="en-US" b="1" baseline="0" dirty="0"/>
              <a:t>What this all does is determine the most likely genotype of the sample at each event in the haplotypes generated from the graph-building step.</a:t>
            </a:r>
          </a:p>
          <a:p>
            <a:pPr marL="0" lvl="0" indent="0">
              <a:buFont typeface="Arial"/>
              <a:buNone/>
            </a:pPr>
            <a:r>
              <a:rPr lang="en-US" b="1" baseline="0" dirty="0"/>
              <a:t>Shall we do the math?</a:t>
            </a:r>
            <a:endParaRPr lang="en-US" baseline="0" dirty="0"/>
          </a:p>
          <a:p>
            <a:pPr marL="0" lvl="0" indent="0">
              <a:buFont typeface="Arial"/>
              <a:buNone/>
            </a:pPr>
            <a:r>
              <a:rPr lang="en-US" baseline="0" dirty="0"/>
              <a:t>=====================</a:t>
            </a:r>
            <a:endParaRPr lang="en-US" dirty="0"/>
          </a:p>
          <a:p>
            <a:pPr marL="171450" lvl="0" indent="-171450">
              <a:buFont typeface="Arial"/>
              <a:buChar char="•"/>
            </a:pPr>
            <a:endParaRPr lang="en-US" baseline="0" dirty="0"/>
          </a:p>
          <a:p>
            <a:pPr marL="171450" lvl="0" indent="-171450">
              <a:buFont typeface="Arial"/>
              <a:buChar char="•"/>
            </a:pPr>
            <a:r>
              <a:rPr lang="en-US" baseline="0" dirty="0"/>
              <a:t>{The second term tells us how likely are we to pull out a read with a particular sequence from an individual that has this particular genotype.} </a:t>
            </a:r>
          </a:p>
          <a:p>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17</a:t>
            </a:fld>
            <a:endParaRPr lang="en-US"/>
          </a:p>
        </p:txBody>
      </p:sp>
    </p:spTree>
    <p:extLst>
      <p:ext uri="{BB962C8B-B14F-4D97-AF65-F5344CB8AC3E}">
        <p14:creationId xmlns:p14="http://schemas.microsoft.com/office/powerpoint/2010/main" val="2430378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Here is the equation we are solving for</a:t>
            </a:r>
            <a:r>
              <a:rPr lang="en-US" b="1" baseline="0" dirty="0"/>
              <a:t> again.</a:t>
            </a:r>
          </a:p>
          <a:p>
            <a:pPr marL="1714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On the left, we have our color-coded per-read-alleles-likelihood table.</a:t>
            </a:r>
          </a:p>
          <a:p>
            <a:pPr marL="1714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We have two alleles, C and A, that give us three genotypes CC, CA and AA. </a:t>
            </a:r>
          </a:p>
          <a:p>
            <a:pPr marL="1714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For each allele, we have likelihoods for three reads. </a:t>
            </a:r>
          </a:p>
          <a:p>
            <a:pPr marL="171450" marR="0" lvl="1" indent="-171450" algn="l" defTabSz="457200" rtl="0" eaLnBrk="1" fontAlgn="auto" latinLnBrk="0" hangingPunct="1">
              <a:lnSpc>
                <a:spcPct val="100000"/>
              </a:lnSpc>
              <a:spcBef>
                <a:spcPts val="0"/>
              </a:spcBef>
              <a:spcAft>
                <a:spcPts val="0"/>
              </a:spcAft>
              <a:buClrTx/>
              <a:buSzTx/>
              <a:buFont typeface="Arial"/>
              <a:buChar char="•"/>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 typeface="Arial"/>
              <a:buNone/>
              <a:tabLst/>
              <a:defRPr/>
            </a:pPr>
            <a:r>
              <a:rPr lang="en-US" b="1" baseline="0" dirty="0"/>
              <a:t>Each likelihood calculation is per genotype and over all three reads. </a:t>
            </a:r>
          </a:p>
          <a:p>
            <a:pPr marL="1714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For genotype CC, we fill in the haploid likelihoods with 0.10 twice for read 1, 0.10 twice for read 2, and 0.12 twice for read 3. Solving for the equation we get 0.0012.</a:t>
            </a:r>
          </a:p>
          <a:p>
            <a:pPr marL="1714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For genotype CA, the haploid likelihoods come from each column of the alleles table and solving the equation we get 0.00065.</a:t>
            </a:r>
          </a:p>
          <a:p>
            <a:pPr marL="1714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For genotype AA, again we fill in the haploid likelihoods from column A of the alleles table and we get 0.00027.</a:t>
            </a:r>
          </a:p>
          <a:p>
            <a:pPr marL="0" indent="0">
              <a:buFont typeface="Arial"/>
              <a:buNone/>
            </a:pPr>
            <a:endParaRPr lang="en-US" baseline="0" dirty="0"/>
          </a:p>
          <a:p>
            <a:pPr marL="0" indent="0">
              <a:buFont typeface="Arial"/>
              <a:buNone/>
            </a:pPr>
            <a:r>
              <a:rPr lang="en-US" sz="1200" b="1" dirty="0"/>
              <a:t>For</a:t>
            </a:r>
            <a:r>
              <a:rPr lang="en-US" sz="1200" b="1" baseline="0" dirty="0"/>
              <a:t> HC, a</a:t>
            </a:r>
            <a:r>
              <a:rPr lang="en-US" sz="1200" b="1" dirty="0"/>
              <a:t>ll the genotype priors are the same</a:t>
            </a:r>
            <a:r>
              <a:rPr lang="en-US" sz="1200" b="1" baseline="0" dirty="0"/>
              <a:t> {</a:t>
            </a:r>
            <a:r>
              <a:rPr lang="en-US" sz="1200" b="1" dirty="0"/>
              <a:t>doesn’t matter the genotype (</a:t>
            </a:r>
            <a:r>
              <a:rPr lang="en-US" sz="1200" b="1" dirty="0" err="1"/>
              <a:t>hom</a:t>
            </a:r>
            <a:r>
              <a:rPr lang="en-US" sz="1200" b="1" dirty="0"/>
              <a:t>-ref, </a:t>
            </a:r>
            <a:r>
              <a:rPr lang="en-US" sz="1200" b="1" dirty="0" err="1"/>
              <a:t>hom-var</a:t>
            </a:r>
            <a:r>
              <a:rPr lang="en-US" sz="1200" b="1" dirty="0"/>
              <a:t>, het)}. </a:t>
            </a:r>
          </a:p>
          <a:p>
            <a:pPr marL="285750" indent="-285750">
              <a:buFont typeface="Arial"/>
              <a:buChar char="•"/>
            </a:pPr>
            <a:r>
              <a:rPr lang="en-US" sz="1200" dirty="0"/>
              <a:t>So we normalize the</a:t>
            </a:r>
            <a:r>
              <a:rPr lang="en-US" sz="1200" baseline="0" dirty="0"/>
              <a:t> </a:t>
            </a:r>
            <a:r>
              <a:rPr lang="en-US" sz="1200" dirty="0"/>
              <a:t>likelihoods by dividing each by the sum of the likelihoods to obtain genotype</a:t>
            </a:r>
            <a:r>
              <a:rPr lang="en-US" sz="1200" baseline="0" dirty="0"/>
              <a:t> probabilities.</a:t>
            </a:r>
          </a:p>
          <a:p>
            <a:pPr marL="285750" indent="-285750">
              <a:buFont typeface="Arial"/>
              <a:buChar char="•"/>
            </a:pPr>
            <a:endParaRPr lang="en-US" sz="1200" baseline="0" dirty="0"/>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aseline="0" dirty="0"/>
              <a:t>=======================</a:t>
            </a:r>
            <a:endParaRPr lang="en-US" sz="1200" baseline="0" dirty="0"/>
          </a:p>
          <a:p>
            <a:pPr marL="285750" indent="-285750">
              <a:buFont typeface="Arial"/>
              <a:buChar char="•"/>
            </a:pPr>
            <a:r>
              <a:rPr lang="en-US" sz="1200" baseline="0" dirty="0"/>
              <a:t>The probabilities add to 1. In the next slide I’ll show you how these probabilities get </a:t>
            </a:r>
            <a:r>
              <a:rPr lang="en-US" sz="1200" baseline="0" dirty="0" err="1"/>
              <a:t>Phred</a:t>
            </a:r>
            <a:r>
              <a:rPr lang="en-US" sz="1200" baseline="0" dirty="0"/>
              <a:t>-scaled and normalized. </a:t>
            </a:r>
          </a:p>
          <a:p>
            <a:pPr marL="285750" indent="-285750">
              <a:buFont typeface="Arial"/>
              <a:buChar char="•"/>
            </a:pPr>
            <a:r>
              <a:rPr lang="en-US" sz="1200" dirty="0"/>
              <a:t>Later, in another talk, Larson</a:t>
            </a:r>
            <a:r>
              <a:rPr lang="en-US" sz="1200" baseline="0" dirty="0"/>
              <a:t> will</a:t>
            </a:r>
            <a:r>
              <a:rPr lang="en-US" sz="1200" dirty="0"/>
              <a:t> tell you how the</a:t>
            </a:r>
            <a:r>
              <a:rPr lang="en-US" sz="1200" baseline="0" dirty="0"/>
              <a:t> tool</a:t>
            </a:r>
            <a:r>
              <a:rPr lang="en-US" sz="1200" dirty="0"/>
              <a:t> </a:t>
            </a:r>
            <a:r>
              <a:rPr lang="en-US" sz="1200" b="1" dirty="0" err="1"/>
              <a:t>CalculateGenotypePosteriors</a:t>
            </a:r>
            <a:r>
              <a:rPr lang="en-US" sz="1200" dirty="0"/>
              <a:t> uses actual priors based on population allele frequency</a:t>
            </a:r>
            <a:r>
              <a:rPr lang="en-US" sz="1200" baseline="0" dirty="0"/>
              <a:t> to calculate genotype probabilities.</a:t>
            </a: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r>
              <a:rPr lang="en-US" sz="1200" baseline="0" dirty="0"/>
              <a:t>This tool you’ll hear about emits a metric called </a:t>
            </a:r>
            <a:r>
              <a:rPr lang="en-US" b="1" dirty="0" err="1"/>
              <a:t>Phred</a:t>
            </a:r>
            <a:r>
              <a:rPr lang="en-US" b="1" dirty="0"/>
              <a:t>-Scaled Posterior Probability</a:t>
            </a:r>
            <a:r>
              <a:rPr lang="en-US" b="1" baseline="0" dirty="0"/>
              <a:t>, </a:t>
            </a:r>
            <a:r>
              <a:rPr lang="en-US" b="0" baseline="0" dirty="0"/>
              <a:t>that we shorthand to PP.</a:t>
            </a:r>
            <a:endParaRPr lang="en-US" sz="1200" b="0" baseline="0" dirty="0"/>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200" baseline="0" dirty="0"/>
              <a:t>To distinguish the metrics output by these tools, for the purposes of </a:t>
            </a:r>
            <a:r>
              <a:rPr lang="en-US" sz="1200" baseline="0" dirty="0" err="1"/>
              <a:t>HaplotypeCaller</a:t>
            </a:r>
            <a:r>
              <a:rPr lang="en-US" sz="1200" baseline="0" dirty="0"/>
              <a:t>, we refer to the genotype probabilities we’ve calculated using flat priors still as likelihoods. We shorthand the </a:t>
            </a:r>
            <a:r>
              <a:rPr lang="en-US" sz="1200" baseline="0" dirty="0" err="1"/>
              <a:t>phred</a:t>
            </a:r>
            <a:r>
              <a:rPr lang="en-US" sz="1200" baseline="0" dirty="0"/>
              <a:t>-scaled likelihood to PL.</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200" baseline="0" dirty="0"/>
          </a:p>
          <a:p>
            <a:r>
              <a:rPr lang="en-US" b="1" dirty="0"/>
              <a:t>Of these genotypes, </a:t>
            </a:r>
            <a:r>
              <a:rPr lang="en-US" b="1" baseline="0" dirty="0"/>
              <a:t>genotype CC gives us the highest probability. </a:t>
            </a:r>
          </a:p>
          <a:p>
            <a:pPr marL="171450" indent="-171450">
              <a:buFont typeface="Arial"/>
              <a:buChar char="•"/>
            </a:pPr>
            <a:r>
              <a:rPr lang="en-US" baseline="0" dirty="0"/>
              <a:t>The tool chooses this as the likely genotype.</a:t>
            </a:r>
          </a:p>
          <a:p>
            <a:pPr marL="171450" indent="-171450">
              <a:buFont typeface="Arial"/>
              <a:buChar char="•"/>
            </a:pPr>
            <a:r>
              <a:rPr lang="en-US" baseline="0" dirty="0"/>
              <a:t>Because this is a homozygous-variant genotype, the tool emits a variant record for the site.</a:t>
            </a:r>
          </a:p>
          <a:p>
            <a:pPr marL="171450" indent="-171450">
              <a:buFont typeface="Arial"/>
              <a:buChar char="•"/>
            </a:pPr>
            <a:r>
              <a:rPr lang="en-US" baseline="0" dirty="0"/>
              <a:t>If on the other hand the highest probable genotype was reference, then we would not emit a variant record for the site.</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aseline="0" dirty="0"/>
          </a:p>
          <a:p>
            <a:pPr marL="0" indent="0">
              <a:buFont typeface="Arial"/>
              <a:buNone/>
            </a:pPr>
            <a:endParaRPr lang="en-US" baseline="0" dirty="0"/>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dirty="0"/>
              <a:t>(1) If these numbers were in [0, 1] probability space, then yes, the C/C genotype is the most likely. If they're in </a:t>
            </a:r>
            <a:r>
              <a:rPr lang="en-US" dirty="0" err="1"/>
              <a:t>Phred</a:t>
            </a:r>
            <a:r>
              <a:rPr lang="en-US" dirty="0"/>
              <a:t>-scaled probability space then the smallest number is the most likely. I understand that these are made up numbers, so it's probably easiest to pretend they're in [0, 1] probability space.</a:t>
            </a:r>
            <a:br>
              <a:rPr lang="en-US" dirty="0"/>
            </a:br>
            <a:r>
              <a:rPr lang="en-US" dirty="0"/>
              <a:t>(2) Yep. At this point in the pipeline, all the genotype priors are the same. </a:t>
            </a:r>
            <a:r>
              <a:rPr lang="en-US" dirty="0" err="1"/>
              <a:t>CalculateGenotypePosteriors</a:t>
            </a:r>
            <a:r>
              <a:rPr lang="en-US" dirty="0"/>
              <a:t> will apply more informative priors based on the population allele frequency in your input resources.</a:t>
            </a:r>
            <a:br>
              <a:rPr lang="en-US" dirty="0"/>
            </a:br>
            <a:r>
              <a:rPr lang="en-US" dirty="0"/>
              <a:t>(3) Let's leave priors for the CGP talk -- we don't want to steal Larson's thunder. If you want to do something with the empty space, you should show how the probabilities (genotype likelihoods or GLs) are </a:t>
            </a:r>
            <a:r>
              <a:rPr lang="en-US" dirty="0" err="1"/>
              <a:t>Phred</a:t>
            </a:r>
            <a:r>
              <a:rPr lang="en-US" dirty="0"/>
              <a:t>-scaled and normalized to make the PL vector we all know and love. This is a huge oversight that has persisted for a long time. When we did the workshop in South Africa I think I ended up doing it on the whiteboard.</a:t>
            </a: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18</a:t>
            </a:fld>
            <a:endParaRPr lang="en-US"/>
          </a:p>
        </p:txBody>
      </p:sp>
    </p:spTree>
    <p:extLst>
      <p:ext uri="{BB962C8B-B14F-4D97-AF65-F5344CB8AC3E}">
        <p14:creationId xmlns:p14="http://schemas.microsoft.com/office/powerpoint/2010/main" val="520253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baseline="0" dirty="0"/>
              <a:t>We have just a few more hoops to jump through so the numbers are manageable.</a:t>
            </a:r>
          </a:p>
          <a:p>
            <a:pPr marL="228600" indent="-228600">
              <a:buFont typeface="+mj-lt"/>
              <a:buAutoNum type="arabicPeriod"/>
            </a:pPr>
            <a:r>
              <a:rPr lang="en-US" baseline="0" dirty="0"/>
              <a:t>The genotype probabilities are </a:t>
            </a:r>
            <a:r>
              <a:rPr lang="en-US" baseline="0" dirty="0" err="1"/>
              <a:t>phred</a:t>
            </a:r>
            <a:r>
              <a:rPr lang="en-US" baseline="0" dirty="0"/>
              <a:t>-scaled and normalized to give us PL scores. The PL is output to the VCF.</a:t>
            </a:r>
          </a:p>
          <a:p>
            <a:pPr marL="685800" lvl="1" indent="-228600">
              <a:buFont typeface="Arial"/>
              <a:buChar char="•"/>
            </a:pPr>
            <a:r>
              <a:rPr lang="en-US" baseline="0" dirty="0"/>
              <a:t>For example, here are our probabilities again ordered by </a:t>
            </a:r>
            <a:r>
              <a:rPr lang="en-US" baseline="0" dirty="0" err="1"/>
              <a:t>hom</a:t>
            </a:r>
            <a:r>
              <a:rPr lang="en-US" baseline="0" dirty="0"/>
              <a:t>-ref, het, and </a:t>
            </a:r>
            <a:r>
              <a:rPr lang="en-US" baseline="0" dirty="0" err="1"/>
              <a:t>hom-var</a:t>
            </a:r>
            <a:r>
              <a:rPr lang="en-US" baseline="0" dirty="0"/>
              <a:t> genotypes.</a:t>
            </a:r>
          </a:p>
          <a:p>
            <a:pPr marL="685800" lvl="1" indent="-228600">
              <a:buFont typeface="Arial"/>
              <a:buChar char="•"/>
            </a:pPr>
            <a:r>
              <a:rPr lang="en-US" baseline="0" dirty="0"/>
              <a:t>We take log 10 and multiply by -10 to obtain raw PLs, {shown in the middle row}.</a:t>
            </a:r>
          </a:p>
          <a:p>
            <a:pPr marL="228600" indent="-228600">
              <a:buFont typeface="+mj-lt"/>
              <a:buAutoNum type="arabicPeriod"/>
            </a:pPr>
            <a:r>
              <a:rPr lang="en-US" baseline="0" dirty="0"/>
              <a:t>We then subtract the smallest PL from each raw PL so that the most likely genotype’s PL is zero, {as shown in the last row}.</a:t>
            </a:r>
          </a:p>
          <a:p>
            <a:pPr marL="685800" lvl="1" indent="-228600">
              <a:buFont typeface="Arial"/>
              <a:buChar char="•"/>
            </a:pPr>
            <a:r>
              <a:rPr lang="en-US" baseline="0" dirty="0"/>
              <a:t>In this case the smallest PL is 2.46 so our normalized PLs become--rounding to integers--6, 3, and 0. </a:t>
            </a:r>
          </a:p>
          <a:p>
            <a:pPr marL="228600" indent="-228600">
              <a:buFont typeface="+mj-lt"/>
              <a:buAutoNum type="arabicPeriod"/>
            </a:pPr>
            <a:r>
              <a:rPr lang="en-US" baseline="0" dirty="0"/>
              <a:t>We can easily evaluate how confident we are in the genotype since the distance to the next most likely = the next most likely PL. </a:t>
            </a:r>
          </a:p>
          <a:p>
            <a:pPr marL="685800" lvl="1" indent="-228600">
              <a:buFont typeface="Arial"/>
              <a:buChar char="•"/>
            </a:pPr>
            <a:r>
              <a:rPr lang="en-US" baseline="0" dirty="0"/>
              <a:t>We capture this distance in the annotation, genotype quality, GQ.</a:t>
            </a:r>
          </a:p>
          <a:p>
            <a:pPr marL="685800" lvl="1" indent="-228600">
              <a:buFont typeface="Arial"/>
              <a:buChar char="•"/>
            </a:pPr>
            <a:r>
              <a:rPr lang="en-US" baseline="0" dirty="0"/>
              <a:t>So the GQ is the PL of the next most likely, capped at 99.</a:t>
            </a:r>
          </a:p>
          <a:p>
            <a:pPr marL="685800" lvl="1" indent="-228600">
              <a:buFont typeface="Arial"/>
              <a:buChar char="•"/>
            </a:pPr>
            <a:r>
              <a:rPr lang="en-US" baseline="0" dirty="0"/>
              <a:t>In our toy example, the GQ is 3.</a:t>
            </a:r>
          </a:p>
          <a:p>
            <a:pPr marL="228600" lvl="0" indent="-228600">
              <a:buFont typeface="+mj-lt"/>
              <a:buAutoNum type="arabicPeriod"/>
            </a:pPr>
            <a:r>
              <a:rPr lang="en-US" baseline="0" dirty="0"/>
              <a:t>Here I’m showing you what our example PLs and GQ would look like in a VCF.</a:t>
            </a:r>
          </a:p>
          <a:p>
            <a:pPr marL="685800" lvl="1" indent="-228600">
              <a:buFont typeface="Arial"/>
              <a:buChar char="•"/>
            </a:pPr>
            <a:r>
              <a:rPr lang="en-US" baseline="0" dirty="0"/>
              <a:t>We have 3 PLs for our 3 genotypes AA, AC and CC, in order increasing genotype assignment 0/0, 0/1, then 1/1. </a:t>
            </a:r>
          </a:p>
          <a:p>
            <a:pPr marL="0" indent="0">
              <a:buFont typeface="Arial"/>
              <a:buNone/>
            </a:pPr>
            <a:endParaRPr lang="en-US" baseline="0" dirty="0"/>
          </a:p>
          <a:p>
            <a:pPr marL="0" indent="0">
              <a:buFont typeface="Arial"/>
              <a:buNone/>
            </a:pPr>
            <a:r>
              <a:rPr lang="en-US" baseline="0" dirty="0"/>
              <a:t>You should get the sense that low GQ does not necessarily mean a bad variant call. You can have a good variant call with a low GQ. That is, we can be sure something is not </a:t>
            </a:r>
            <a:r>
              <a:rPr lang="en-US" baseline="0" dirty="0" err="1"/>
              <a:t>hom</a:t>
            </a:r>
            <a:r>
              <a:rPr lang="en-US" baseline="0" dirty="0"/>
              <a:t>-ref, but not be sure whether it is het or </a:t>
            </a:r>
            <a:r>
              <a:rPr lang="en-US" baseline="0" dirty="0" err="1"/>
              <a:t>hom</a:t>
            </a:r>
            <a:r>
              <a:rPr lang="en-US" baseline="0" dirty="0"/>
              <a:t>-var. </a:t>
            </a:r>
          </a:p>
          <a:p>
            <a:pPr marL="0" indent="0">
              <a:buFontTx/>
              <a:buNone/>
            </a:pPr>
            <a:endParaRPr lang="en-US" baseline="0" dirty="0"/>
          </a:p>
          <a:p>
            <a:r>
              <a:rPr lang="en-US" dirty="0"/>
              <a:t>Any questions</a:t>
            </a:r>
            <a:r>
              <a:rPr lang="en-US" baseline="0" dirty="0"/>
              <a:t> before we move on?</a:t>
            </a:r>
            <a:endParaRPr lang="en-US" dirty="0"/>
          </a:p>
          <a:p>
            <a:r>
              <a:rPr lang="en-US" dirty="0"/>
              <a:t>==================</a:t>
            </a:r>
          </a:p>
          <a:p>
            <a:r>
              <a:rPr lang="en-US" dirty="0"/>
              <a:t>&lt;</a:t>
            </a:r>
            <a:r>
              <a:rPr lang="en-US" dirty="0">
                <a:hlinkClick r:id="rId3"/>
              </a:rPr>
              <a:t>http://gatkforums.broadinstitute.org/gatk/discussion/5913/math-notes-how-pl-is-calculated-in-haplotypecaller</a:t>
            </a:r>
            <a:r>
              <a:rPr lang="en-US" dirty="0"/>
              <a:t>&gt;</a:t>
            </a:r>
          </a:p>
          <a:p>
            <a:endParaRPr lang="en-US" dirty="0"/>
          </a:p>
          <a:p>
            <a:r>
              <a:rPr lang="en-US" dirty="0"/>
              <a:t>Message is that PL represents the genotype probabilities on a convenient human-readable scale, normalized so the assigned genotype's PL is always zero, and we can easily evaluate how confident we are in the genotype since distance to the next most likely = next most likely = genotype quality. </a:t>
            </a:r>
          </a:p>
          <a:p>
            <a:r>
              <a:rPr lang="en-US" dirty="0"/>
              <a:t>NOTE! Low GQ doesn't mean bad variant! Can have a good variant call with low GQs, i.e. we can be sure something is not </a:t>
            </a:r>
            <a:r>
              <a:rPr lang="en-US" dirty="0" err="1"/>
              <a:t>hom</a:t>
            </a:r>
            <a:r>
              <a:rPr lang="en-US" dirty="0"/>
              <a:t>-ref, but not be sure whether it's het or </a:t>
            </a:r>
            <a:r>
              <a:rPr lang="en-US" dirty="0" err="1"/>
              <a:t>hom</a:t>
            </a:r>
            <a:r>
              <a:rPr lang="en-US" dirty="0"/>
              <a:t>-var. </a:t>
            </a:r>
          </a:p>
          <a:p>
            <a:r>
              <a:rPr lang="en-US" dirty="0"/>
              <a:t>As for QUAL -- not very useful, more on that in the next talk, but should point out that by default, HC in normal mode (as shown here) pre-filters out anything with QUAL &lt; 30. No pre-filtering in GVCF mode, but </a:t>
            </a:r>
            <a:r>
              <a:rPr lang="en-US" dirty="0" err="1"/>
              <a:t>GenotypeGVCfs</a:t>
            </a:r>
            <a:r>
              <a:rPr lang="en-US" dirty="0"/>
              <a:t> does pre-filter on QUAL &lt; 30. </a:t>
            </a:r>
          </a:p>
          <a:p>
            <a:pPr marL="0" indent="0">
              <a:buFontTx/>
              <a:buNone/>
            </a:pPr>
            <a:endParaRPr lang="en-US" dirty="0"/>
          </a:p>
          <a:p>
            <a:pPr marL="0" indent="0">
              <a:buFontTx/>
              <a:buNone/>
            </a:pPr>
            <a:r>
              <a:rPr lang="en-US" dirty="0"/>
              <a:t>GVCF:</a:t>
            </a:r>
          </a:p>
          <a:p>
            <a:pPr marL="0" indent="0">
              <a:buFontTx/>
              <a:buNone/>
            </a:pPr>
            <a:r>
              <a:rPr lang="en-US" dirty="0"/>
              <a:t>#CHROM	POS	ID	REF	ALT	QUAL	FILTER	INFO	FORMAT	NA12878</a:t>
            </a:r>
          </a:p>
          <a:p>
            <a:pPr marL="0" indent="0">
              <a:buFontTx/>
              <a:buNone/>
            </a:pPr>
            <a:r>
              <a:rPr lang="en-US" dirty="0"/>
              <a:t>20	10000000	.	T	&lt;NON_REF&gt;	.	.	END=10000008	GT:DP:GQ:MIN_DP:PL	0/0:16:48:16:0,48,497</a:t>
            </a:r>
          </a:p>
          <a:p>
            <a:pPr marL="0" indent="0">
              <a:buFontTx/>
              <a:buNone/>
            </a:pPr>
            <a:r>
              <a:rPr lang="en-US" dirty="0"/>
              <a:t>20	10000117	.	C	T,&lt;NON_REF&gt;	262.77	.	</a:t>
            </a:r>
            <a:r>
              <a:rPr lang="en-US" dirty="0" err="1"/>
              <a:t>BaseQRankSum</a:t>
            </a:r>
            <a:r>
              <a:rPr lang="en-US" dirty="0"/>
              <a:t>=-0.831;ClippingRankSum=-0.092;DP=23;MLEAC=1,0;MLEAF=0.500,0.00;MQ=60.47;MQRankSum=1.446;ReadPosRankSum=0.462	GT:AD:DP:GQ:PL:SB	0/1:11,12,0:23:99:291,0,292,324,327,652:9,2,9,3</a:t>
            </a:r>
          </a:p>
          <a:p>
            <a:pPr marL="0" indent="0">
              <a:buFontTx/>
              <a:buNone/>
            </a:pPr>
            <a:r>
              <a:rPr lang="en-US" dirty="0"/>
              <a:t>20	10000211	.	C	T,&lt;NON_REF&gt;	326.77	.	</a:t>
            </a:r>
            <a:r>
              <a:rPr lang="en-US" dirty="0" err="1"/>
              <a:t>BaseQRankSum</a:t>
            </a:r>
            <a:r>
              <a:rPr lang="en-US" dirty="0"/>
              <a:t>=2.340;ClippingRankSum=-1.162;DP=35;MLEAC=1,0;MLEAF=0.500,0.00;MQ=60.00;MQRankSum=0.623;ReadPosRankSum=0.152	GT:AD:DP:GQ:PL:SB	0/1:21,14,0:35:99:355,0,526,418,568,986:12,9,7,7</a:t>
            </a:r>
          </a:p>
          <a:p>
            <a:pPr marL="0" indent="0">
              <a:buFontTx/>
              <a:buNone/>
            </a:pPr>
            <a:endParaRPr lang="en-US" dirty="0"/>
          </a:p>
          <a:p>
            <a:pPr marL="0" indent="0">
              <a:buFontTx/>
              <a:buNone/>
            </a:pPr>
            <a:r>
              <a:rPr lang="en-US" dirty="0"/>
              <a:t>GGVCF:</a:t>
            </a:r>
          </a:p>
          <a:p>
            <a:pPr marL="0" indent="0">
              <a:buFontTx/>
              <a:buNone/>
            </a:pPr>
            <a:r>
              <a:rPr lang="en-US" dirty="0"/>
              <a:t>#CHROM	POS	ID	REF	ALT	QUAL	FILTER	INFO	FORMAT	NA12877	NA12878	NA12882</a:t>
            </a:r>
          </a:p>
          <a:p>
            <a:pPr marL="0" indent="0">
              <a:buFontTx/>
              <a:buNone/>
            </a:pPr>
            <a:r>
              <a:rPr lang="nl-NL" dirty="0"/>
              <a:t>20	10000117	.	C	T	1606.16	.	AC=4;AF=0.667;AN=6;BaseQRankSum=1.66;ClippingRankSum=0.340;DP=85;ExcessHet=3.9794;FS=5.718;MLEAC=4;MLEAF=0.667;MQ=31.45;MQRankSum=1.45;QD=18.90;ReadPosRankSum=1.62;SOR=1.503	GT:AD:DP:GQ:PL	0/1:17,15:32:99:399,0,439	0/1:11,12:23:99:291,0,292	1/1:0,30:30:90:948,90,0</a:t>
            </a:r>
          </a:p>
          <a:p>
            <a:pPr marL="0" indent="0">
              <a:buFontTx/>
              <a:buNone/>
            </a:pPr>
            <a:r>
              <a:rPr lang="nl-NL" dirty="0"/>
              <a:t>20	10000211	.	C	T	1765.16	.	AC=4;AF=0.667;AN=6;BaseQRankSum=2.34;ClippingRankSum=-1.147e+00;DP=97;ExcessHet=3.9794;FS=0.809;MLEAC=4;MLEAF=0.667;MQ=36.04;MQRankSum=1.21;QD=18.58;ReadPosRankSum=0.152;SOR=0.831	GT:AD:DP:GQ:PL	0/1:13,10:23:99:243,0,341	0/1:21,14:35:99:355,0,526	1/1:0,37:37:99:1199,111,0</a:t>
            </a:r>
          </a:p>
          <a:p>
            <a:pPr marL="0" indent="0">
              <a:buFontTx/>
              <a:buNone/>
            </a:pPr>
            <a:r>
              <a:rPr lang="nl-NL" dirty="0"/>
              <a:t>20	10000439	.	T	G	1982.13	.	AC=5;AF=0.833;AN=6;BaseQRankSum=1.31;ClippingRankSum=0.549;DP=103;ExcessHet=3.0103;FS=0.000;MLEAC=5;MLEAF=0.833;MQ=32.38;MQRankSum=0.972;QD=19.82;ReadPosRankSum=1.56;SOR=0.839	GT:AD:DP:GQ:PL	0/1:18,12:30:99:208,0,455	1/1:0,29:29:86:795,86,0	1/1:1,40:41:99:1010,110,0</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19</a:t>
            </a:fld>
            <a:endParaRPr lang="en-US"/>
          </a:p>
        </p:txBody>
      </p:sp>
    </p:spTree>
    <p:extLst>
      <p:ext uri="{BB962C8B-B14F-4D97-AF65-F5344CB8AC3E}">
        <p14:creationId xmlns:p14="http://schemas.microsoft.com/office/powerpoint/2010/main" val="274140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have multiple samples which will be called individually by </a:t>
            </a:r>
            <a:r>
              <a:rPr lang="en-US" dirty="0" err="1"/>
              <a:t>HaplotypeCaller</a:t>
            </a:r>
            <a:r>
              <a:rPr lang="en-US" dirty="0"/>
              <a:t> in GVCF mode</a:t>
            </a:r>
          </a:p>
        </p:txBody>
      </p:sp>
      <p:sp>
        <p:nvSpPr>
          <p:cNvPr id="4" name="Slide Number Placeholder 3"/>
          <p:cNvSpPr>
            <a:spLocks noGrp="1"/>
          </p:cNvSpPr>
          <p:nvPr>
            <p:ph type="sldNum" sz="quarter" idx="10"/>
          </p:nvPr>
        </p:nvSpPr>
        <p:spPr/>
        <p:txBody>
          <a:bodyPr/>
          <a:lstStyle/>
          <a:p>
            <a:fld id="{46DB6799-44F7-8E48-BF67-B96B08ED8491}" type="slidenum">
              <a:rPr lang="en-US" smtClean="0"/>
              <a:pPr/>
              <a:t>2</a:t>
            </a:fld>
            <a:endParaRPr lang="en-US"/>
          </a:p>
        </p:txBody>
      </p:sp>
    </p:spTree>
    <p:extLst>
      <p:ext uri="{BB962C8B-B14F-4D97-AF65-F5344CB8AC3E}">
        <p14:creationId xmlns:p14="http://schemas.microsoft.com/office/powerpoint/2010/main" val="1280767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We’ve just gone over the four stages of HC.</a:t>
            </a:r>
          </a:p>
          <a:p>
            <a:endParaRPr lang="en-US" b="1" dirty="0"/>
          </a:p>
          <a:p>
            <a:r>
              <a:rPr lang="en-US" b="1" dirty="0"/>
              <a:t>Let’s recap.</a:t>
            </a:r>
            <a:endParaRPr lang="en-US" dirty="0"/>
          </a:p>
          <a:p>
            <a:pPr marL="171450" lvl="0" indent="-171450">
              <a:buFont typeface="Arial"/>
              <a:buChar char="•"/>
            </a:pPr>
            <a:r>
              <a:rPr lang="en-US" baseline="0" dirty="0"/>
              <a:t>Reads in a BAM go into HC. </a:t>
            </a:r>
          </a:p>
          <a:p>
            <a:pPr marL="171450" lvl="0" indent="-171450">
              <a:buFont typeface="Arial"/>
              <a:buChar char="•"/>
            </a:pPr>
            <a:r>
              <a:rPr lang="en-US" baseline="0" dirty="0"/>
              <a:t>We i</a:t>
            </a:r>
            <a:r>
              <a:rPr lang="en-US" dirty="0"/>
              <a:t>dentify active regions needing</a:t>
            </a:r>
            <a:r>
              <a:rPr lang="en-US" baseline="0" dirty="0"/>
              <a:t> attention</a:t>
            </a:r>
            <a:r>
              <a:rPr lang="en-US" dirty="0"/>
              <a:t>, assemble plausible haplotypes using a graph for reads in these regions, determine haplotype</a:t>
            </a:r>
            <a:r>
              <a:rPr lang="en-US" baseline="0" dirty="0"/>
              <a:t> likelihoods using </a:t>
            </a:r>
            <a:r>
              <a:rPr lang="en-US" baseline="0" dirty="0" err="1"/>
              <a:t>PairHMM</a:t>
            </a:r>
            <a:r>
              <a:rPr lang="en-US" baseline="0" dirty="0"/>
              <a:t>, transform these to allele likelihoods and calculate genotype probabilities using Bayes’ rule. </a:t>
            </a:r>
          </a:p>
          <a:p>
            <a:pPr marL="171450" lvl="0" indent="-171450">
              <a:buFont typeface="Arial"/>
              <a:buChar char="•"/>
            </a:pPr>
            <a:r>
              <a:rPr lang="en-US" baseline="0" dirty="0"/>
              <a:t>We finally emit genotypes in an indexed VCF format</a:t>
            </a:r>
          </a:p>
          <a:p>
            <a:pPr marL="0" indent="0">
              <a:buFontTx/>
              <a:buNone/>
            </a:pPr>
            <a:endParaRPr lang="en-US" baseline="0" dirty="0"/>
          </a:p>
          <a:p>
            <a:r>
              <a:rPr lang="en-US" dirty="0"/>
              <a:t>Any questions</a:t>
            </a:r>
            <a:r>
              <a:rPr lang="en-US" baseline="0" dirty="0"/>
              <a:t> before we move on?</a:t>
            </a:r>
            <a:endParaRPr lang="en-US" dirty="0"/>
          </a:p>
          <a:p>
            <a:pPr marL="0" lvl="0" indent="0">
              <a:buFont typeface="Arial"/>
              <a:buNone/>
            </a:pPr>
            <a:endParaRPr lang="en-US" baseline="0" dirty="0"/>
          </a:p>
          <a:p>
            <a:pPr marL="0" indent="0">
              <a:buFont typeface="Arial"/>
              <a:buNone/>
            </a:pPr>
            <a:r>
              <a:rPr lang="en-US" b="1" baseline="0" dirty="0"/>
              <a:t>This is all you need to do if you’re only interested in one sample.</a:t>
            </a:r>
          </a:p>
          <a:p>
            <a:pPr marL="0" indent="0">
              <a:buFont typeface="Arial"/>
              <a:buNone/>
            </a:pPr>
            <a:r>
              <a:rPr lang="en-US" b="1" baseline="0" dirty="0"/>
              <a:t>This is also what happens if you give HC multiple samples at the same time. </a:t>
            </a:r>
          </a:p>
          <a:p>
            <a:pPr marL="171450" indent="-171450">
              <a:buFont typeface="Arial"/>
              <a:buChar char="•"/>
            </a:pPr>
            <a:r>
              <a:rPr lang="en-US" baseline="0" dirty="0"/>
              <a:t>It the multi-sample case, HC applies a different set of equations in the last step to take into account what it sees across samples. It emits the results as a multi-sample VCF.</a:t>
            </a:r>
          </a:p>
          <a:p>
            <a:pPr marL="171450" indent="-171450">
              <a:buFont typeface="Arial"/>
              <a:buChar char="•"/>
            </a:pPr>
            <a:r>
              <a:rPr lang="en-US" baseline="0" dirty="0"/>
              <a:t>For scalable multi-sample analysis we have a 3</a:t>
            </a:r>
            <a:r>
              <a:rPr lang="en-US" baseline="30000" dirty="0"/>
              <a:t>rd</a:t>
            </a:r>
            <a:r>
              <a:rPr lang="en-US" baseline="0" dirty="0"/>
              <a:t> scenario, the GVCF workflow, which we are going to talk about now in the remaining few slides. </a:t>
            </a:r>
          </a:p>
          <a:p>
            <a:endParaRPr lang="en-US" dirty="0"/>
          </a:p>
          <a:p>
            <a:r>
              <a:rPr lang="en-US" dirty="0"/>
              <a:t>=========</a:t>
            </a:r>
          </a:p>
        </p:txBody>
      </p:sp>
      <p:sp>
        <p:nvSpPr>
          <p:cNvPr id="4" name="Slide Number Placeholder 3"/>
          <p:cNvSpPr>
            <a:spLocks noGrp="1"/>
          </p:cNvSpPr>
          <p:nvPr>
            <p:ph type="sldNum" sz="quarter" idx="10"/>
          </p:nvPr>
        </p:nvSpPr>
        <p:spPr/>
        <p:txBody>
          <a:bodyPr/>
          <a:lstStyle/>
          <a:p>
            <a:fld id="{46DB6799-44F7-8E48-BF67-B96B08ED8491}" type="slidenum">
              <a:rPr lang="en-US" smtClean="0"/>
              <a:pPr/>
              <a:t>20</a:t>
            </a:fld>
            <a:endParaRPr lang="en-US"/>
          </a:p>
        </p:txBody>
      </p:sp>
    </p:spTree>
    <p:extLst>
      <p:ext uri="{BB962C8B-B14F-4D97-AF65-F5344CB8AC3E}">
        <p14:creationId xmlns:p14="http://schemas.microsoft.com/office/powerpoint/2010/main" val="555581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21</a:t>
            </a:fld>
            <a:endParaRPr lang="en-US"/>
          </a:p>
        </p:txBody>
      </p:sp>
    </p:spTree>
    <p:extLst>
      <p:ext uri="{BB962C8B-B14F-4D97-AF65-F5344CB8AC3E}">
        <p14:creationId xmlns:p14="http://schemas.microsoft.com/office/powerpoint/2010/main" val="1376812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C1F92D-9955-1040-85CD-F860BFE976F1}" type="slidenum">
              <a:rPr lang="en-US" smtClean="0"/>
              <a:pPr/>
              <a:t>22</a:t>
            </a:fld>
            <a:endParaRPr lang="en-US"/>
          </a:p>
        </p:txBody>
      </p:sp>
    </p:spTree>
    <p:extLst>
      <p:ext uri="{BB962C8B-B14F-4D97-AF65-F5344CB8AC3E}">
        <p14:creationId xmlns:p14="http://schemas.microsoft.com/office/powerpoint/2010/main" val="1750494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59B75EBA-A30A-664D-B5CD-06BF0C56AC02}" type="slidenum">
              <a:rPr lang="en-US" smtClean="0"/>
              <a:t>3</a:t>
            </a:fld>
            <a:endParaRPr lang="en-US"/>
          </a:p>
        </p:txBody>
      </p:sp>
    </p:spTree>
    <p:extLst>
      <p:ext uri="{BB962C8B-B14F-4D97-AF65-F5344CB8AC3E}">
        <p14:creationId xmlns:p14="http://schemas.microsoft.com/office/powerpoint/2010/main" val="1885306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Identify </a:t>
            </a:r>
            <a:r>
              <a:rPr lang="en-US" dirty="0" err="1"/>
              <a:t>ActiveRegions</a:t>
            </a:r>
            <a:r>
              <a:rPr lang="en-US" dirty="0"/>
              <a:t> </a:t>
            </a:r>
            <a:r>
              <a:rPr lang="mr-IN" dirty="0"/>
              <a:t>–</a:t>
            </a:r>
            <a:r>
              <a:rPr lang="en-US" baseline="0" dirty="0"/>
              <a:t> areas of likely variation</a:t>
            </a:r>
          </a:p>
          <a:p>
            <a:pPr marL="228600" indent="-228600">
              <a:buAutoNum type="arabicPeriod"/>
            </a:pPr>
            <a:r>
              <a:rPr lang="en-US" dirty="0"/>
              <a:t>Assemble haplotypes </a:t>
            </a:r>
            <a:r>
              <a:rPr lang="mr-IN" dirty="0"/>
              <a:t>–</a:t>
            </a:r>
            <a:r>
              <a:rPr lang="en-US" dirty="0"/>
              <a:t> in each active region, assemble reads into a representation of the likely haplotypes</a:t>
            </a:r>
          </a:p>
          <a:p>
            <a:pPr marL="228600" indent="-228600">
              <a:buAutoNum type="arabicPeriod"/>
            </a:pPr>
            <a:r>
              <a:rPr lang="en-US" dirty="0"/>
              <a:t>Determine likelihoods </a:t>
            </a:r>
            <a:r>
              <a:rPr lang="mr-IN" dirty="0"/>
              <a:t>–</a:t>
            </a:r>
            <a:r>
              <a:rPr lang="en-US" dirty="0"/>
              <a:t> determine how likely each</a:t>
            </a:r>
            <a:r>
              <a:rPr lang="en-US" baseline="0" dirty="0"/>
              <a:t> read is to have come from each haplotype</a:t>
            </a:r>
            <a:endParaRPr lang="en-US" dirty="0"/>
          </a:p>
          <a:p>
            <a:pPr marL="228600" indent="-228600">
              <a:buAutoNum type="arabicPeriod"/>
            </a:pPr>
            <a:r>
              <a:rPr lang="en-US" dirty="0"/>
              <a:t>Genotype </a:t>
            </a:r>
            <a:r>
              <a:rPr lang="mr-IN" dirty="0"/>
              <a:t>–</a:t>
            </a:r>
            <a:r>
              <a:rPr lang="en-US" dirty="0"/>
              <a:t> calculate genotype likelihoods to determine alleles at each position</a:t>
            </a:r>
          </a:p>
          <a:p>
            <a:pPr marL="0" indent="0">
              <a:buNone/>
            </a:pPr>
            <a:endParaRPr lang="en-US" dirty="0"/>
          </a:p>
          <a:p>
            <a:pPr marL="0" indent="0">
              <a:buNone/>
            </a:pPr>
            <a:r>
              <a:rPr lang="en-US" dirty="0"/>
              <a:t>GVCF</a:t>
            </a:r>
            <a:r>
              <a:rPr lang="en-US" baseline="0" dirty="0"/>
              <a:t> = “Genomic VCF”</a:t>
            </a:r>
          </a:p>
          <a:p>
            <a:pPr marL="0" indent="0">
              <a:buNone/>
            </a:pPr>
            <a:r>
              <a:rPr lang="en-US" baseline="0" dirty="0"/>
              <a:t>GVCFs have calls for all positions in the reference, regardless of whether there is a variant</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4</a:t>
            </a:fld>
            <a:endParaRPr lang="en-US"/>
          </a:p>
        </p:txBody>
      </p:sp>
    </p:spTree>
    <p:extLst>
      <p:ext uri="{BB962C8B-B14F-4D97-AF65-F5344CB8AC3E}">
        <p14:creationId xmlns:p14="http://schemas.microsoft.com/office/powerpoint/2010/main" val="3913248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Step 1 – Identify</a:t>
            </a:r>
            <a:r>
              <a:rPr lang="en-US" baseline="0" dirty="0"/>
              <a:t> Active Regions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Compute an activity score for ea. genomic position &amp; generate a raw activity profile. </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a:t>Uses a sliding window</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a:t>“interesting regions” are ones with </a:t>
            </a:r>
            <a:r>
              <a:rPr lang="en-US" baseline="0" dirty="0" err="1"/>
              <a:t>indels</a:t>
            </a:r>
            <a:r>
              <a:rPr lang="en-US" baseline="0" dirty="0"/>
              <a:t>, soft clips, and mismatches (high entropy)</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Smooth raw profile (to </a:t>
            </a:r>
            <a:r>
              <a:rPr lang="en-US" baseline="0" dirty="0" err="1"/>
              <a:t>gaussian</a:t>
            </a:r>
            <a:r>
              <a:rPr lang="en-US" baseline="0" dirty="0"/>
              <a:t> curve shown)</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Find local maxima above the entropy threshold, and trim ends only supported by low </a:t>
            </a:r>
            <a:r>
              <a:rPr lang="en-US" baseline="0" dirty="0" err="1"/>
              <a:t>qual</a:t>
            </a:r>
            <a:r>
              <a:rPr lang="en-US" baseline="0" dirty="0"/>
              <a:t> bases</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baseline="0" dirty="0"/>
              <a:t>Active regions go on to the next step</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baseline="0" dirty="0"/>
              <a:t>SH 9/11/2017: This is a toy example where scale is in miniature.</a:t>
            </a: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baseline="0" dirty="0"/>
              <a:t>LG: </a:t>
            </a:r>
            <a:r>
              <a:rPr lang="en-US" sz="1200" kern="1200" dirty="0">
                <a:solidFill>
                  <a:schemeClr val="tx1"/>
                </a:solidFill>
                <a:latin typeface="+mn-lt"/>
                <a:ea typeface="+mn-ea"/>
                <a:cs typeface="+mn-cs"/>
              </a:rPr>
              <a:t>The active probability will peak at pretty much 1 at each of those sites with alt reads. The active region will be about 77bp wide. In theory there should be some dips in between the alt loci, but it might be a little subtle. I didn't actually calculate that part.</a:t>
            </a:r>
            <a:endParaRPr lang="en-US" dirty="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a:t>there are a bunch of bases on either side that go into the calculations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a:t>There is a minimum and maximum active region size. Here we</a:t>
            </a:r>
            <a:r>
              <a:rPr lang="en-US" baseline="0" dirty="0"/>
              <a:t> need to increase the size to meet the minimum</a:t>
            </a:r>
            <a:endParaRPr lang="en-US" dirty="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a:t>the active region is about 77bp and</a:t>
            </a:r>
            <a:r>
              <a:rPr lang="en-US" baseline="0" dirty="0"/>
              <a:t> so this</a:t>
            </a:r>
            <a:r>
              <a:rPr lang="en-US" dirty="0"/>
              <a:t> bottom active</a:t>
            </a:r>
            <a:r>
              <a:rPr lang="en-US" baseline="0" dirty="0"/>
              <a:t> region </a:t>
            </a:r>
            <a:r>
              <a:rPr lang="en-US" dirty="0"/>
              <a:t>should be much wider</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In step 1, the tool determines which regions of</a:t>
            </a:r>
            <a:r>
              <a:rPr lang="en-US" baseline="0" dirty="0"/>
              <a:t> the genome are of interest</a:t>
            </a:r>
            <a:r>
              <a:rPr lang="en-US" dirty="0"/>
              <a:t>, based on the presence of evidence for variation above random noise.</a:t>
            </a:r>
            <a:r>
              <a:rPr lang="en-US" baseline="0" dirty="0"/>
              <a:t> We call these regions of interest active regions. Of course, in GVCF mode every region is of interest for calculating probabilities and I’ll explain this more later. For reassembly, however, only active regions are of interest.</a:t>
            </a:r>
          </a:p>
          <a:p>
            <a:endParaRPr lang="en-US" baseline="0" dirty="0"/>
          </a:p>
          <a:p>
            <a:r>
              <a:rPr lang="en-US" b="1" baseline="0" dirty="0"/>
              <a:t>This step uses three phases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One. The tool computes an activity score for each genomic position to give a raw activity profile. It uses a sliding window. Interesting regions are those that include </a:t>
            </a:r>
            <a:r>
              <a:rPr lang="en-US" baseline="0" dirty="0" err="1"/>
              <a:t>indels</a:t>
            </a:r>
            <a:r>
              <a:rPr lang="en-US" baseline="0" dirty="0"/>
              <a:t>, soft-clips, and mismatches. These regions look messy in IGV and contribute to a measure we call entropy.</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Two. The tool then </a:t>
            </a:r>
            <a:r>
              <a:rPr lang="en-US" baseline="0" dirty="0" err="1"/>
              <a:t>smoothes</a:t>
            </a:r>
            <a:r>
              <a:rPr lang="en-US" baseline="0" dirty="0"/>
              <a:t> the raw profile. It spreads raw entropy peaks to contiguous bases to give a smoothed </a:t>
            </a:r>
            <a:r>
              <a:rPr lang="en-US" baseline="0" dirty="0" err="1"/>
              <a:t>gaussian</a:t>
            </a:r>
            <a:r>
              <a:rPr lang="en-US" baseline="0" dirty="0"/>
              <a:t> as shown {here}.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Three. The tool then identifies local maxima over </a:t>
            </a:r>
            <a:r>
              <a:rPr lang="en-US" dirty="0"/>
              <a:t>an empirically determined entropy</a:t>
            </a:r>
            <a:r>
              <a:rPr lang="en-US" baseline="0" dirty="0"/>
              <a:t> t</a:t>
            </a:r>
            <a:r>
              <a:rPr lang="en-US" dirty="0"/>
              <a:t>hreshold. This phase</a:t>
            </a:r>
            <a:r>
              <a:rPr lang="en-US" baseline="0" dirty="0"/>
              <a:t> includes trimming of intervals. </a:t>
            </a:r>
            <a:r>
              <a:rPr lang="en-US" dirty="0"/>
              <a:t>We tighten up the interval by</a:t>
            </a:r>
            <a:r>
              <a:rPr lang="en-US" baseline="0" dirty="0"/>
              <a:t> cutting away edges supported only by ends of reads with low quality bases (BQ &lt;10).</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baseline="0" dirty="0"/>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aseline="0" dirty="0"/>
              <a:t>These active regions go on to the next steps.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baseline="0" dirty="0"/>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aseline="0" dirty="0"/>
              <a:t>==========</a:t>
            </a:r>
          </a:p>
          <a:p>
            <a:pPr marL="0" marR="0" lvl="1" indent="0" algn="l" defTabSz="457200" rtl="0" eaLnBrk="1" fontAlgn="auto" latinLnBrk="0" hangingPunct="1">
              <a:lnSpc>
                <a:spcPct val="100000"/>
              </a:lnSpc>
              <a:spcBef>
                <a:spcPts val="0"/>
              </a:spcBef>
              <a:spcAft>
                <a:spcPts val="0"/>
              </a:spcAft>
              <a:buClrTx/>
              <a:buSzTx/>
              <a:buFont typeface="Arial"/>
              <a:buNone/>
              <a:tabLst/>
              <a:defRPr/>
            </a:pPr>
            <a:r>
              <a:rPr lang="en-US" baseline="0" dirty="0"/>
              <a:t>Of those regions passing the threshold, the minimum active region size is 50 </a:t>
            </a:r>
            <a:r>
              <a:rPr lang="en-US" baseline="0" dirty="0" err="1"/>
              <a:t>bp</a:t>
            </a:r>
            <a:r>
              <a:rPr lang="en-US" baseline="0" dirty="0"/>
              <a:t> (trimming) and adjustable maximum’s default is 250 </a:t>
            </a:r>
            <a:r>
              <a:rPr lang="en-US" baseline="0" dirty="0" err="1"/>
              <a:t>bp</a:t>
            </a:r>
            <a:r>
              <a:rPr lang="en-US" baseline="0" dirty="0"/>
              <a:t> (window size).</a:t>
            </a:r>
          </a:p>
          <a:p>
            <a:endParaRPr lang="en-US" baseline="0" dirty="0"/>
          </a:p>
          <a:p>
            <a:r>
              <a:rPr lang="en-US" baseline="0" dirty="0"/>
              <a:t>{identified from CIGAR strings}</a:t>
            </a:r>
          </a:p>
          <a:p>
            <a:endParaRPr lang="en-US" baseline="0" dirty="0"/>
          </a:p>
          <a:p>
            <a:r>
              <a:rPr lang="en-US" baseline="0" dirty="0"/>
              <a:t>Two ways to examine intervals:</a:t>
            </a:r>
          </a:p>
          <a:p>
            <a:pPr marL="228600" indent="-228600">
              <a:buFont typeface="+mj-lt"/>
              <a:buAutoNum type="arabicPeriod"/>
            </a:pPr>
            <a:r>
              <a:rPr lang="en-US" baseline="0" dirty="0"/>
              <a:t>Debug mode outputs intervals to log.</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Or, use the </a:t>
            </a:r>
            <a:r>
              <a:rPr lang="en-US" b="1" dirty="0"/>
              <a:t>–</a:t>
            </a:r>
            <a:r>
              <a:rPr lang="en-US" b="1" dirty="0" err="1"/>
              <a:t>activeRegionOut</a:t>
            </a:r>
            <a:r>
              <a:rPr lang="en-US" b="1" baseline="0" dirty="0"/>
              <a:t> </a:t>
            </a:r>
            <a:r>
              <a:rPr lang="en-US" baseline="0" dirty="0"/>
              <a:t>argument to output an IGV-compatible active intervals to a 1-column list.</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baseline="0" dirty="0"/>
              <a:t>For those super-interested folks, use </a:t>
            </a:r>
            <a:r>
              <a:rPr lang="en-US" b="1" dirty="0"/>
              <a:t>–</a:t>
            </a:r>
            <a:r>
              <a:rPr lang="en-US" b="1" dirty="0" err="1"/>
              <a:t>activityProfileOut</a:t>
            </a:r>
            <a:r>
              <a:rPr lang="en-US" b="1" baseline="0" dirty="0"/>
              <a:t> </a:t>
            </a:r>
            <a:r>
              <a:rPr lang="en-US" b="0" baseline="0" dirty="0"/>
              <a:t>argument for IGV-compatible </a:t>
            </a:r>
            <a:r>
              <a:rPr lang="en-US" dirty="0"/>
              <a:t>per </a:t>
            </a:r>
            <a:r>
              <a:rPr lang="en-US" dirty="0" err="1"/>
              <a:t>bp</a:t>
            </a:r>
            <a:r>
              <a:rPr lang="en-US" dirty="0"/>
              <a:t> probabilities of being active.</a:t>
            </a:r>
            <a:r>
              <a:rPr lang="en-US" b="0" baseline="0" dirty="0"/>
              <a:t> Alternatively, y</a:t>
            </a:r>
            <a:r>
              <a:rPr lang="en-US" baseline="0" dirty="0"/>
              <a:t>ou can also provide your own intervals using the </a:t>
            </a:r>
            <a:r>
              <a:rPr lang="en-US" b="1" dirty="0"/>
              <a:t>–</a:t>
            </a:r>
            <a:r>
              <a:rPr lang="en-US" b="1" dirty="0" err="1"/>
              <a:t>activeRegionIn</a:t>
            </a:r>
            <a:r>
              <a:rPr lang="en-US" b="0" baseline="0" dirty="0"/>
              <a:t> argument.</a:t>
            </a:r>
          </a:p>
        </p:txBody>
      </p:sp>
      <p:sp>
        <p:nvSpPr>
          <p:cNvPr id="4" name="Slide Number Placeholder 3"/>
          <p:cNvSpPr>
            <a:spLocks noGrp="1"/>
          </p:cNvSpPr>
          <p:nvPr>
            <p:ph type="sldNum" sz="quarter" idx="10"/>
          </p:nvPr>
        </p:nvSpPr>
        <p:spPr/>
        <p:txBody>
          <a:bodyPr/>
          <a:lstStyle/>
          <a:p>
            <a:fld id="{46DB6799-44F7-8E48-BF67-B96B08ED8491}" type="slidenum">
              <a:rPr lang="en-US" smtClean="0"/>
              <a:pPr/>
              <a:t>5</a:t>
            </a:fld>
            <a:endParaRPr lang="en-US"/>
          </a:p>
        </p:txBody>
      </p:sp>
    </p:spTree>
    <p:extLst>
      <p:ext uri="{BB962C8B-B14F-4D97-AF65-F5344CB8AC3E}">
        <p14:creationId xmlns:p14="http://schemas.microsoft.com/office/powerpoint/2010/main" val="119052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6</a:t>
            </a:fld>
            <a:endParaRPr lang="en-US"/>
          </a:p>
        </p:txBody>
      </p:sp>
    </p:spTree>
    <p:extLst>
      <p:ext uri="{BB962C8B-B14F-4D97-AF65-F5344CB8AC3E}">
        <p14:creationId xmlns:p14="http://schemas.microsoft.com/office/powerpoint/2010/main" val="311844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 the reads that support each path, and that’s how you rank them in the list</a:t>
            </a:r>
            <a:r>
              <a:rPr lang="en-US" baseline="0" dirty="0"/>
              <a:t> of candidate haplotypes</a:t>
            </a:r>
          </a:p>
          <a:p>
            <a:r>
              <a:rPr lang="en-US" baseline="0" dirty="0"/>
              <a:t>Repetitive regions can cause loops in the graph, in which case </a:t>
            </a:r>
            <a:r>
              <a:rPr lang="en-US" baseline="0" dirty="0" err="1"/>
              <a:t>HaplotypeCaller</a:t>
            </a:r>
            <a:r>
              <a:rPr lang="en-US" baseline="0" dirty="0"/>
              <a:t> increases the k-</a:t>
            </a:r>
            <a:r>
              <a:rPr lang="en-US" baseline="0" dirty="0" err="1"/>
              <a:t>mer</a:t>
            </a:r>
            <a:r>
              <a:rPr lang="en-US" baseline="0" dirty="0"/>
              <a:t> size. Occasionally the k-</a:t>
            </a:r>
            <a:r>
              <a:rPr lang="en-US" baseline="0" dirty="0" err="1"/>
              <a:t>mer</a:t>
            </a:r>
            <a:r>
              <a:rPr lang="en-US" baseline="0" dirty="0"/>
              <a:t> cannot be made large enough and the assembly fails.</a:t>
            </a:r>
          </a:p>
          <a:p>
            <a:r>
              <a:rPr lang="en-US" baseline="0" dirty="0"/>
              <a:t>The tool can optionally emit the assembly graphs</a:t>
            </a:r>
          </a:p>
        </p:txBody>
      </p:sp>
      <p:sp>
        <p:nvSpPr>
          <p:cNvPr id="4" name="Slide Number Placeholder 3"/>
          <p:cNvSpPr>
            <a:spLocks noGrp="1"/>
          </p:cNvSpPr>
          <p:nvPr>
            <p:ph type="sldNum" sz="quarter" idx="10"/>
          </p:nvPr>
        </p:nvSpPr>
        <p:spPr/>
        <p:txBody>
          <a:bodyPr/>
          <a:lstStyle/>
          <a:p>
            <a:fld id="{46DB6799-44F7-8E48-BF67-B96B08ED8491}" type="slidenum">
              <a:rPr lang="en-US" smtClean="0"/>
              <a:pPr/>
              <a:t>7</a:t>
            </a:fld>
            <a:endParaRPr lang="en-US"/>
          </a:p>
        </p:txBody>
      </p:sp>
    </p:spTree>
    <p:extLst>
      <p:ext uri="{BB962C8B-B14F-4D97-AF65-F5344CB8AC3E}">
        <p14:creationId xmlns:p14="http://schemas.microsoft.com/office/powerpoint/2010/main" val="4128104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baseline="0" dirty="0"/>
              <a:t>Now here’s why we do a realignment.</a:t>
            </a:r>
          </a:p>
          <a:p>
            <a:pPr marL="171450" indent="-171450">
              <a:buFontTx/>
              <a:buChar char="-"/>
            </a:pPr>
            <a:r>
              <a:rPr lang="en-US" b="0" baseline="0" dirty="0"/>
              <a:t>Top track is reads before HC, Bottom track is reads after HC</a:t>
            </a:r>
          </a:p>
          <a:p>
            <a:pPr marL="171450" indent="-171450">
              <a:buFontTx/>
              <a:buChar char="-"/>
            </a:pPr>
            <a:r>
              <a:rPr lang="en-US" b="0" baseline="0" dirty="0"/>
              <a:t>Before, the mapper found a lot of individual mismatches, b/c region is repetitive-- &amp; hard to filter because multiple reads agree</a:t>
            </a:r>
          </a:p>
          <a:p>
            <a:pPr marL="171450" indent="-171450">
              <a:buFontTx/>
              <a:buChar char="-"/>
            </a:pPr>
            <a:r>
              <a:rPr lang="en-US" b="0" baseline="0" dirty="0"/>
              <a:t>After, graph assembly found a large deletion that better fit the data</a:t>
            </a:r>
          </a:p>
          <a:p>
            <a:endParaRPr lang="en-US" b="1" baseline="0" dirty="0"/>
          </a:p>
          <a:p>
            <a:r>
              <a:rPr lang="en-US" b="0" baseline="0" dirty="0"/>
              <a:t>SHL has original alignment figure and data. </a:t>
            </a:r>
          </a:p>
          <a:p>
            <a:r>
              <a:rPr lang="en-US" b="1" baseline="0" dirty="0"/>
              <a:t>-----------------------------------------------------------------------------------------</a:t>
            </a:r>
          </a:p>
          <a:p>
            <a:r>
              <a:rPr lang="en-US" b="1" baseline="0" dirty="0"/>
              <a:t>Take a look at this region on IGV. We are looking at reads before and after HC. </a:t>
            </a:r>
            <a:endParaRPr lang="en-US" baseline="0" dirty="0"/>
          </a:p>
          <a:p>
            <a:pPr marL="171450" indent="-171450">
              <a:buFontTx/>
              <a:buChar char="-"/>
            </a:pPr>
            <a:r>
              <a:rPr lang="en-US" baseline="0" dirty="0"/>
              <a:t>The top track shows before data that has already been through </a:t>
            </a:r>
            <a:r>
              <a:rPr lang="en-US" baseline="0" dirty="0" err="1"/>
              <a:t>indel</a:t>
            </a:r>
            <a:r>
              <a:rPr lang="en-US" baseline="0" dirty="0"/>
              <a:t> realignment and BQSR. </a:t>
            </a:r>
          </a:p>
          <a:p>
            <a:pPr marL="171450" indent="-171450">
              <a:buFontTx/>
              <a:buChar char="-"/>
            </a:pPr>
            <a:r>
              <a:rPr lang="en-US" baseline="0" dirty="0"/>
              <a:t>The region is messy as you can see by the multiple mismatches and </a:t>
            </a:r>
            <a:r>
              <a:rPr lang="en-US" baseline="0" dirty="0" err="1"/>
              <a:t>indels</a:t>
            </a:r>
            <a:r>
              <a:rPr lang="en-US" baseline="0" dirty="0"/>
              <a:t>. </a:t>
            </a:r>
          </a:p>
          <a:p>
            <a:pPr marL="171450" indent="-171450">
              <a:buFontTx/>
              <a:buChar char="-"/>
            </a:pPr>
            <a:r>
              <a:rPr lang="en-US" baseline="0" dirty="0"/>
              <a:t>You could say these variants are well supported by the read data. </a:t>
            </a:r>
          </a:p>
          <a:p>
            <a:pPr marL="171450" indent="-171450">
              <a:buFontTx/>
              <a:buChar char="-"/>
            </a:pPr>
            <a:r>
              <a:rPr lang="en-US" baseline="0" dirty="0"/>
              <a:t>We know these are artifacts and we know that in this state they will be hard to filter out later. </a:t>
            </a:r>
          </a:p>
          <a:p>
            <a:pPr marL="0" indent="0">
              <a:buFontTx/>
              <a:buNone/>
            </a:pPr>
            <a:endParaRPr lang="en-US" baseline="0" dirty="0"/>
          </a:p>
          <a:p>
            <a:pPr marL="0" indent="0">
              <a:buFontTx/>
              <a:buNone/>
            </a:pPr>
            <a:r>
              <a:rPr lang="en-US" b="1" baseline="0" dirty="0"/>
              <a:t>And we ask, what is the point of filtering out false positives if we do NOT even have the true variant?</a:t>
            </a:r>
          </a:p>
          <a:p>
            <a:pPr marL="171450" indent="-171450">
              <a:buFontTx/>
              <a:buChar char="-"/>
            </a:pPr>
            <a:r>
              <a:rPr lang="en-US" baseline="0" dirty="0"/>
              <a:t>In the lower track, we show the region after HC’s realignment. </a:t>
            </a:r>
          </a:p>
          <a:p>
            <a:pPr marL="171450" indent="-171450">
              <a:buFontTx/>
              <a:buChar char="-"/>
            </a:pPr>
            <a:r>
              <a:rPr lang="en-US" baseline="0" dirty="0"/>
              <a:t>The reassembled region reveals a 30 </a:t>
            </a:r>
            <a:r>
              <a:rPr lang="en-US" baseline="0" dirty="0" err="1"/>
              <a:t>bp</a:t>
            </a:r>
            <a:r>
              <a:rPr lang="en-US" baseline="0" dirty="0"/>
              <a:t> deletion! </a:t>
            </a:r>
          </a:p>
          <a:p>
            <a:pPr marL="171450" indent="-171450">
              <a:buFontTx/>
              <a:buChar char="-"/>
            </a:pPr>
            <a:r>
              <a:rPr lang="en-US" baseline="0" dirty="0"/>
              <a:t>This region was difficult for the mapper because of small repeating sequences as well as for </a:t>
            </a:r>
            <a:r>
              <a:rPr lang="en-US" baseline="0" dirty="0" err="1"/>
              <a:t>indelrealigner</a:t>
            </a:r>
            <a:r>
              <a:rPr lang="en-US" baseline="0" dirty="0"/>
              <a:t> because it only handles small </a:t>
            </a:r>
            <a:r>
              <a:rPr lang="en-US" baseline="0" dirty="0" err="1"/>
              <a:t>indels</a:t>
            </a:r>
            <a:r>
              <a:rPr lang="en-US" baseline="0" dirty="0"/>
              <a:t>. </a:t>
            </a:r>
          </a:p>
          <a:p>
            <a:pPr marL="171450" indent="-171450">
              <a:buFontTx/>
              <a:buChar char="-"/>
            </a:pPr>
            <a:r>
              <a:rPr lang="en-US" baseline="0" dirty="0"/>
              <a:t>Graph assembly allows us to resolve this type of complexity. </a:t>
            </a:r>
          </a:p>
          <a:p>
            <a:pPr marL="0" indent="0">
              <a:buFontTx/>
              <a:buNone/>
            </a:pPr>
            <a:endParaRPr lang="en-US" baseline="0" dirty="0"/>
          </a:p>
          <a:p>
            <a:pPr marL="0" indent="0">
              <a:buFontTx/>
              <a:buNone/>
            </a:pPr>
            <a:r>
              <a:rPr lang="en-US" baseline="0" dirty="0"/>
              <a: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a:t>If we scan the reference sequence at the very bottom we see something interesting. GTGTGT {here} and again {here}. ACACAC {here} and again {here}. ATATA {here} and again {here} and again {here}. We have small repetitive domains that can end up as cycles in the graph. HC is able to resolve this region’s large deletion using larger </a:t>
            </a:r>
            <a:r>
              <a:rPr lang="en-US" baseline="0" dirty="0" err="1"/>
              <a:t>kmer</a:t>
            </a:r>
            <a:r>
              <a:rPr lang="en-US" baseline="0" dirty="0"/>
              <a:t> sizes.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a:t>As shown by this example, HC is capable of producing accurate calls in regions with poor mapping quality</a:t>
            </a:r>
          </a:p>
          <a:p>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8</a:t>
            </a:fld>
            <a:endParaRPr lang="en-US"/>
          </a:p>
        </p:txBody>
      </p:sp>
    </p:spTree>
    <p:extLst>
      <p:ext uri="{BB962C8B-B14F-4D97-AF65-F5344CB8AC3E}">
        <p14:creationId xmlns:p14="http://schemas.microsoft.com/office/powerpoint/2010/main" val="2519299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HC</a:t>
            </a:r>
            <a:r>
              <a:rPr lang="en-US" b="1" baseline="0" dirty="0"/>
              <a:t> also:</a:t>
            </a:r>
          </a:p>
          <a:p>
            <a:pPr marL="171450" indent="-171450">
              <a:buFontTx/>
              <a:buChar char="-"/>
            </a:pPr>
            <a:r>
              <a:rPr lang="en-US" b="0" baseline="0" dirty="0"/>
              <a:t>Resolves tie-breaks (more parsimonious)</a:t>
            </a:r>
          </a:p>
          <a:p>
            <a:pPr marL="171450" indent="-171450">
              <a:buFontTx/>
              <a:buChar char="-"/>
            </a:pPr>
            <a:r>
              <a:rPr lang="en-US" b="0" baseline="0" dirty="0"/>
              <a:t>Haplotype’s decision will be reflected in the output BAM</a:t>
            </a:r>
          </a:p>
          <a:p>
            <a:pPr marL="0" indent="0">
              <a:buFontTx/>
              <a:buNone/>
            </a:pPr>
            <a:endParaRPr lang="en-US" b="1" baseline="0" dirty="0"/>
          </a:p>
          <a:p>
            <a:r>
              <a:rPr lang="en-US" b="1" baseline="0" dirty="0"/>
              <a:t>---------------------------------------------------</a:t>
            </a:r>
            <a:endParaRPr lang="en-US" b="1" dirty="0"/>
          </a:p>
          <a:p>
            <a:r>
              <a:rPr lang="en-US" b="1" dirty="0"/>
              <a:t>In addition</a:t>
            </a:r>
            <a:r>
              <a:rPr lang="en-US" b="1" baseline="0" dirty="0"/>
              <a:t> to helping call </a:t>
            </a:r>
            <a:r>
              <a:rPr lang="en-US" b="1" baseline="0" dirty="0" err="1"/>
              <a:t>indels</a:t>
            </a:r>
            <a:r>
              <a:rPr lang="en-US" b="1" baseline="0" dirty="0"/>
              <a:t>, HC resolves ambiguity from random aligner tie-breaks. In other words, HC increases parsimony.</a:t>
            </a:r>
            <a:endParaRPr lang="en-US" baseline="0" dirty="0"/>
          </a:p>
          <a:p>
            <a:pPr marL="171450" indent="-171450">
              <a:buFont typeface="Arial"/>
              <a:buChar char="•"/>
            </a:pPr>
            <a:r>
              <a:rPr lang="en-US" baseline="0" dirty="0"/>
              <a:t>For the example sequence shown, we compare a reference sequence to reads sequence. </a:t>
            </a:r>
          </a:p>
          <a:p>
            <a:pPr marL="171450" indent="-171450">
              <a:buFont typeface="Arial"/>
              <a:buChar char="•"/>
            </a:pPr>
            <a:r>
              <a:rPr lang="en-US" baseline="0" dirty="0"/>
              <a:t>In black is the shared sequence, in blue the reference only and in red the reads only sequence. </a:t>
            </a:r>
          </a:p>
          <a:p>
            <a:pPr marL="171450" indent="-171450">
              <a:buFont typeface="Arial"/>
              <a:buChar char="•"/>
            </a:pPr>
            <a:r>
              <a:rPr lang="en-US" baseline="0" dirty="0"/>
              <a:t>The aligner can represent the red AC in two ways against the blue T and does so at random given the mapping scores are identical either way. </a:t>
            </a:r>
          </a:p>
          <a:p>
            <a:pPr marL="171450" indent="-171450">
              <a:buFont typeface="Arial"/>
              <a:buChar char="•"/>
            </a:pPr>
            <a:r>
              <a:rPr lang="en-US" baseline="0" dirty="0"/>
              <a:t>We will get an insertion for one base and a mismatch for the other.</a:t>
            </a:r>
          </a:p>
          <a:p>
            <a:pPr marL="171450" indent="-171450">
              <a:buFont typeface="Arial"/>
              <a:buChar char="•"/>
            </a:pPr>
            <a:endParaRPr lang="en-US" b="1" baseline="0" dirty="0"/>
          </a:p>
          <a:p>
            <a:pPr marL="0" indent="0">
              <a:buFont typeface="Arial"/>
              <a:buNone/>
            </a:pPr>
            <a:r>
              <a:rPr lang="en-US" b="1" baseline="0" dirty="0"/>
              <a:t>HC takes into consideration the stack of reads in the locus, and it settles on one variant representation. </a:t>
            </a:r>
          </a:p>
          <a:p>
            <a:pPr marL="171450" indent="-171450">
              <a:buFont typeface="Arial"/>
              <a:buChar char="•"/>
            </a:pPr>
            <a:r>
              <a:rPr lang="en-US" baseline="0" dirty="0"/>
              <a:t>And this results in more parsimonious variant calls.</a:t>
            </a:r>
          </a:p>
          <a:p>
            <a:pPr marL="0" indent="0">
              <a:buFont typeface="Arial"/>
              <a:buNone/>
            </a:pPr>
            <a:endParaRPr lang="en-US" baseline="0" dirty="0"/>
          </a:p>
          <a:p>
            <a:pPr marL="0" indent="0">
              <a:buFont typeface="Arial"/>
              <a:buNone/>
            </a:pPr>
            <a:r>
              <a:rPr lang="en-US" baseline="0" dirty="0"/>
              <a:t>========</a:t>
            </a:r>
          </a:p>
          <a:p>
            <a:pPr marL="0" indent="0">
              <a:buFont typeface="Arial"/>
              <a:buNone/>
            </a:pPr>
            <a:r>
              <a:rPr lang="en-US" baseline="0" dirty="0"/>
              <a:t>Graph assembly, based on order reads are fed in, can be nondeterministic</a:t>
            </a:r>
          </a:p>
          <a:p>
            <a:pPr marL="0" indent="0">
              <a:buFont typeface="Arial"/>
              <a:buNone/>
            </a:pPr>
            <a:r>
              <a:rPr lang="en-US" baseline="0" dirty="0" err="1"/>
              <a:t>Downsampling</a:t>
            </a:r>
            <a:r>
              <a:rPr lang="en-US" baseline="0" dirty="0"/>
              <a:t> can be nondeterministic</a:t>
            </a:r>
          </a:p>
          <a:p>
            <a:pPr marL="0" indent="0">
              <a:buFont typeface="Arial"/>
              <a:buNone/>
            </a:pPr>
            <a:r>
              <a:rPr lang="en-US" baseline="0" dirty="0"/>
              <a:t>VQSR is nondeterministic</a:t>
            </a:r>
          </a:p>
          <a:p>
            <a:pPr marL="0" indent="0">
              <a:buFont typeface="Arial"/>
              <a:buNone/>
            </a:pPr>
            <a:r>
              <a:rPr lang="en-US" baseline="0" dirty="0"/>
              <a:t>We don’t know which one HC will pick from the two, but it will pick one.</a:t>
            </a:r>
          </a:p>
        </p:txBody>
      </p:sp>
      <p:sp>
        <p:nvSpPr>
          <p:cNvPr id="4" name="Slide Number Placeholder 3"/>
          <p:cNvSpPr>
            <a:spLocks noGrp="1"/>
          </p:cNvSpPr>
          <p:nvPr>
            <p:ph type="sldNum" sz="quarter" idx="10"/>
          </p:nvPr>
        </p:nvSpPr>
        <p:spPr/>
        <p:txBody>
          <a:bodyPr/>
          <a:lstStyle/>
          <a:p>
            <a:fld id="{46DB6799-44F7-8E48-BF67-B96B08ED8491}" type="slidenum">
              <a:rPr lang="en-US" smtClean="0"/>
              <a:pPr/>
              <a:t>9</a:t>
            </a:fld>
            <a:endParaRPr lang="en-US"/>
          </a:p>
        </p:txBody>
      </p:sp>
    </p:spTree>
    <p:extLst>
      <p:ext uri="{BB962C8B-B14F-4D97-AF65-F5344CB8AC3E}">
        <p14:creationId xmlns:p14="http://schemas.microsoft.com/office/powerpoint/2010/main" val="1858215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oftware.broadinstitute.org/gatk/" TargetMode="External"/><Relationship Id="rId2" Type="http://schemas.openxmlformats.org/officeDocument/2006/relationships/image" Target="../media/image1.emf"/><Relationship Id="rId1" Type="http://schemas.openxmlformats.org/officeDocument/2006/relationships/slideMaster" Target="../slideMasters/slideMaster2.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 Id="rId5" Type="http://schemas.openxmlformats.org/officeDocument/2006/relationships/hyperlink" Target="http://software.broadinstitute.org/gatk/" TargetMode="External"/><Relationship Id="rId4"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oftware.broadinstitute.org/gatk/" TargetMode="External"/><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4D97DD-A0B7-694D-A120-B57E57F2E63E}" type="datetimeFigureOut">
              <a:rPr lang="en-US" smtClean="0"/>
              <a:t>7/2/19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276969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D97DD-A0B7-694D-A120-B57E57F2E63E}" type="datetimeFigureOut">
              <a:rPr lang="en-US" smtClean="0"/>
              <a:t>7/2/19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365123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D97DD-A0B7-694D-A120-B57E57F2E63E}" type="datetimeFigureOut">
              <a:rPr lang="en-US" smtClean="0"/>
              <a:t>7/2/19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1180540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14FEE0-1931-4E4C-A2D7-FE281C340D1F}"/>
              </a:ext>
            </a:extLst>
          </p:cNvPr>
          <p:cNvPicPr>
            <a:picLocks noChangeAspect="1"/>
          </p:cNvPicPr>
          <p:nvPr userDrawn="1"/>
        </p:nvPicPr>
        <p:blipFill>
          <a:blip r:embed="rId2"/>
          <a:stretch>
            <a:fillRect/>
          </a:stretch>
        </p:blipFill>
        <p:spPr>
          <a:xfrm>
            <a:off x="0" y="2676"/>
            <a:ext cx="9144000" cy="5138148"/>
          </a:xfrm>
          <a:prstGeom prst="rect">
            <a:avLst/>
          </a:prstGeom>
        </p:spPr>
      </p:pic>
      <p:sp>
        <p:nvSpPr>
          <p:cNvPr id="9" name="Rectangle 8">
            <a:extLst>
              <a:ext uri="{FF2B5EF4-FFF2-40B4-BE49-F238E27FC236}">
                <a16:creationId xmlns:a16="http://schemas.microsoft.com/office/drawing/2014/main" id="{B208EC11-2F8C-1642-A79E-F34FC700BE17}"/>
              </a:ext>
            </a:extLst>
          </p:cNvPr>
          <p:cNvSpPr/>
          <p:nvPr userDrawn="1"/>
        </p:nvSpPr>
        <p:spPr>
          <a:xfrm>
            <a:off x="2854801" y="4649877"/>
            <a:ext cx="3634328" cy="307777"/>
          </a:xfrm>
          <a:prstGeom prst="rect">
            <a:avLst/>
          </a:prstGeom>
        </p:spPr>
        <p:txBody>
          <a:bodyPr wrap="none">
            <a:spAutoFit/>
          </a:bodyPr>
          <a:lstStyle/>
          <a:p>
            <a:pPr defTabSz="914400" eaLnBrk="0" fontAlgn="base" hangingPunct="0">
              <a:spcBef>
                <a:spcPct val="0"/>
              </a:spcBef>
              <a:spcAft>
                <a:spcPct val="0"/>
              </a:spcAft>
            </a:pPr>
            <a:r>
              <a:rPr lang="en-US" sz="1400" dirty="0">
                <a:solidFill>
                  <a:schemeClr val="bg1"/>
                </a:solidFill>
                <a:latin typeface="Century Gothic" pitchFamily="27" charset="0"/>
                <a:hlinkClick r:id="rId3">
                  <a:extLst>
                    <a:ext uri="{A12FA001-AC4F-418D-AE19-62706E023703}">
                      <ahyp:hlinkClr xmlns:ahyp="http://schemas.microsoft.com/office/drawing/2018/hyperlinkcolor" val="tx"/>
                    </a:ext>
                  </a:extLst>
                </a:hlinkClick>
              </a:rPr>
              <a:t>http://software.broadinstitute.org/gatk/</a:t>
            </a:r>
            <a:endParaRPr lang="en-US" sz="1400" dirty="0">
              <a:solidFill>
                <a:schemeClr val="bg1"/>
              </a:solidFill>
              <a:latin typeface="Century Gothic" pitchFamily="27" charset="0"/>
            </a:endParaRPr>
          </a:p>
        </p:txBody>
      </p:sp>
      <p:pic>
        <p:nvPicPr>
          <p:cNvPr id="10" name="Picture 9">
            <a:extLst>
              <a:ext uri="{FF2B5EF4-FFF2-40B4-BE49-F238E27FC236}">
                <a16:creationId xmlns:a16="http://schemas.microsoft.com/office/drawing/2014/main" id="{8085AFE7-7C23-0A4A-83A6-AD9CA0F5AFF1}"/>
              </a:ext>
            </a:extLst>
          </p:cNvPr>
          <p:cNvPicPr>
            <a:picLocks noChangeAspect="1"/>
          </p:cNvPicPr>
          <p:nvPr userDrawn="1"/>
        </p:nvPicPr>
        <p:blipFill>
          <a:blip r:embed="rId4"/>
          <a:stretch>
            <a:fillRect/>
          </a:stretch>
        </p:blipFill>
        <p:spPr>
          <a:xfrm>
            <a:off x="289839" y="4622338"/>
            <a:ext cx="1245998" cy="315080"/>
          </a:xfrm>
          <a:prstGeom prst="rect">
            <a:avLst/>
          </a:prstGeom>
        </p:spPr>
      </p:pic>
      <p:pic>
        <p:nvPicPr>
          <p:cNvPr id="11" name="Picture 10">
            <a:extLst>
              <a:ext uri="{FF2B5EF4-FFF2-40B4-BE49-F238E27FC236}">
                <a16:creationId xmlns:a16="http://schemas.microsoft.com/office/drawing/2014/main" id="{720FABF4-D09A-9C4B-8254-14C7DA8325C7}"/>
              </a:ext>
            </a:extLst>
          </p:cNvPr>
          <p:cNvPicPr>
            <a:picLocks noChangeAspect="1"/>
          </p:cNvPicPr>
          <p:nvPr userDrawn="1"/>
        </p:nvPicPr>
        <p:blipFill>
          <a:blip r:embed="rId5"/>
          <a:stretch>
            <a:fillRect/>
          </a:stretch>
        </p:blipFill>
        <p:spPr>
          <a:xfrm>
            <a:off x="285627" y="345387"/>
            <a:ext cx="1518256" cy="503242"/>
          </a:xfrm>
          <a:prstGeom prst="rect">
            <a:avLst/>
          </a:prstGeom>
        </p:spPr>
      </p:pic>
      <p:sp>
        <p:nvSpPr>
          <p:cNvPr id="2" name="Title 1"/>
          <p:cNvSpPr>
            <a:spLocks noGrp="1"/>
          </p:cNvSpPr>
          <p:nvPr>
            <p:ph type="ctrTitle"/>
          </p:nvPr>
        </p:nvSpPr>
        <p:spPr>
          <a:xfrm>
            <a:off x="685800" y="1597820"/>
            <a:ext cx="7772400" cy="1102519"/>
          </a:xfrm>
        </p:spPr>
        <p:txBody>
          <a:bodyPr/>
          <a:lstStyle>
            <a:lvl1pPr>
              <a:defRPr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CE29FBC-1043-E247-BA71-3FDE5A05530D}" type="datetimeFigureOut">
              <a:rPr lang="en-US" smtClean="0"/>
              <a:pPr/>
              <a:t>7/2/19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2F6A-47D5-0B45-8F3F-31423D444512}" type="slidenum">
              <a:rPr lang="en-US" smtClean="0"/>
              <a:pPr/>
              <a:t>‹#›</a:t>
            </a:fld>
            <a:endParaRPr lang="en-US"/>
          </a:p>
        </p:txBody>
      </p:sp>
    </p:spTree>
    <p:extLst>
      <p:ext uri="{BB962C8B-B14F-4D97-AF65-F5344CB8AC3E}">
        <p14:creationId xmlns:p14="http://schemas.microsoft.com/office/powerpoint/2010/main" val="2209352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342F6A-47D5-0B45-8F3F-31423D444512}" type="slidenum">
              <a:rPr lang="en-US" smtClean="0"/>
              <a:pPr/>
              <a:t>‹#›</a:t>
            </a:fld>
            <a:endParaRPr lang="en-US"/>
          </a:p>
        </p:txBody>
      </p:sp>
      <p:pic>
        <p:nvPicPr>
          <p:cNvPr id="10" name="Picture 9">
            <a:extLst>
              <a:ext uri="{FF2B5EF4-FFF2-40B4-BE49-F238E27FC236}">
                <a16:creationId xmlns:a16="http://schemas.microsoft.com/office/drawing/2014/main" id="{2D879A09-D672-004D-9440-5B5E2ECA37F3}"/>
              </a:ext>
            </a:extLst>
          </p:cNvPr>
          <p:cNvPicPr>
            <a:picLocks noChangeAspect="1"/>
          </p:cNvPicPr>
          <p:nvPr userDrawn="1"/>
        </p:nvPicPr>
        <p:blipFill>
          <a:blip r:embed="rId2"/>
          <a:stretch>
            <a:fillRect/>
          </a:stretch>
        </p:blipFill>
        <p:spPr>
          <a:xfrm>
            <a:off x="0" y="11107"/>
            <a:ext cx="9144000" cy="900114"/>
          </a:xfrm>
          <a:prstGeom prst="rect">
            <a:avLst/>
          </a:prstGeom>
        </p:spPr>
      </p:pic>
      <p:sp>
        <p:nvSpPr>
          <p:cNvPr id="11" name="Title 1">
            <a:extLst>
              <a:ext uri="{FF2B5EF4-FFF2-40B4-BE49-F238E27FC236}">
                <a16:creationId xmlns:a16="http://schemas.microsoft.com/office/drawing/2014/main" id="{D5CCFDC6-0510-2A46-A568-701445A882D0}"/>
              </a:ext>
            </a:extLst>
          </p:cNvPr>
          <p:cNvSpPr>
            <a:spLocks noGrp="1"/>
          </p:cNvSpPr>
          <p:nvPr>
            <p:ph type="title"/>
          </p:nvPr>
        </p:nvSpPr>
        <p:spPr>
          <a:xfrm>
            <a:off x="1888760" y="205979"/>
            <a:ext cx="6798039" cy="557208"/>
          </a:xfrm>
        </p:spPr>
        <p:txBody>
          <a:bodyPr>
            <a:noAutofit/>
          </a:bodyPr>
          <a:lstStyle>
            <a:lvl1pPr algn="l">
              <a:defRPr sz="3600" baseline="0">
                <a:solidFill>
                  <a:srgbClr val="FFFFFF"/>
                </a:solidFill>
              </a:defRPr>
            </a:lvl1pPr>
          </a:lstStyle>
          <a:p>
            <a:r>
              <a:rPr lang="en-US"/>
              <a:t>Click to edit Master title style</a:t>
            </a:r>
            <a:endParaRPr lang="en-US" dirty="0"/>
          </a:p>
        </p:txBody>
      </p:sp>
      <p:pic>
        <p:nvPicPr>
          <p:cNvPr id="12" name="Picture 11">
            <a:extLst>
              <a:ext uri="{FF2B5EF4-FFF2-40B4-BE49-F238E27FC236}">
                <a16:creationId xmlns:a16="http://schemas.microsoft.com/office/drawing/2014/main" id="{70AE291C-7935-BC49-8C50-46CAC13759AD}"/>
              </a:ext>
            </a:extLst>
          </p:cNvPr>
          <p:cNvPicPr>
            <a:picLocks noChangeAspect="1"/>
          </p:cNvPicPr>
          <p:nvPr userDrawn="1"/>
        </p:nvPicPr>
        <p:blipFill>
          <a:blip r:embed="rId3"/>
          <a:stretch>
            <a:fillRect/>
          </a:stretch>
        </p:blipFill>
        <p:spPr>
          <a:xfrm>
            <a:off x="404734" y="286636"/>
            <a:ext cx="1346683" cy="446372"/>
          </a:xfrm>
          <a:prstGeom prst="rect">
            <a:avLst/>
          </a:prstGeom>
        </p:spPr>
      </p:pic>
      <p:pic>
        <p:nvPicPr>
          <p:cNvPr id="13" name="Picture 12">
            <a:extLst>
              <a:ext uri="{FF2B5EF4-FFF2-40B4-BE49-F238E27FC236}">
                <a16:creationId xmlns:a16="http://schemas.microsoft.com/office/drawing/2014/main" id="{9D6E9AFA-FFB6-9B4C-9649-95C07DA53DD9}"/>
              </a:ext>
            </a:extLst>
          </p:cNvPr>
          <p:cNvPicPr>
            <a:picLocks noChangeAspect="1"/>
          </p:cNvPicPr>
          <p:nvPr userDrawn="1"/>
        </p:nvPicPr>
        <p:blipFill>
          <a:blip r:embed="rId4"/>
          <a:stretch>
            <a:fillRect/>
          </a:stretch>
        </p:blipFill>
        <p:spPr>
          <a:xfrm>
            <a:off x="404734" y="4691921"/>
            <a:ext cx="1156194" cy="349186"/>
          </a:xfrm>
          <a:prstGeom prst="rect">
            <a:avLst/>
          </a:prstGeom>
        </p:spPr>
      </p:pic>
      <p:sp>
        <p:nvSpPr>
          <p:cNvPr id="14" name="Rectangle 13">
            <a:extLst>
              <a:ext uri="{FF2B5EF4-FFF2-40B4-BE49-F238E27FC236}">
                <a16:creationId xmlns:a16="http://schemas.microsoft.com/office/drawing/2014/main" id="{E20D902D-BBEC-A540-B5B6-8F8B348DA717}"/>
              </a:ext>
            </a:extLst>
          </p:cNvPr>
          <p:cNvSpPr/>
          <p:nvPr userDrawn="1"/>
        </p:nvSpPr>
        <p:spPr>
          <a:xfrm>
            <a:off x="2854801" y="4717332"/>
            <a:ext cx="3634328" cy="307777"/>
          </a:xfrm>
          <a:prstGeom prst="rect">
            <a:avLst/>
          </a:prstGeom>
        </p:spPr>
        <p:txBody>
          <a:bodyPr wrap="none">
            <a:spAutoFit/>
          </a:bodyPr>
          <a:lstStyle/>
          <a:p>
            <a:pPr defTabSz="914400" eaLnBrk="0" fontAlgn="base" hangingPunct="0">
              <a:spcBef>
                <a:spcPct val="0"/>
              </a:spcBef>
              <a:spcAft>
                <a:spcPct val="0"/>
              </a:spcAft>
            </a:pPr>
            <a:r>
              <a:rPr lang="en-US" sz="1400" baseline="0" dirty="0">
                <a:solidFill>
                  <a:schemeClr val="tx2"/>
                </a:solidFill>
                <a:latin typeface="Century Gothic" pitchFamily="27" charset="0"/>
                <a:hlinkClick r:id="rId5">
                  <a:extLst>
                    <a:ext uri="{A12FA001-AC4F-418D-AE19-62706E023703}">
                      <ahyp:hlinkClr xmlns:ahyp="http://schemas.microsoft.com/office/drawing/2018/hyperlinkcolor" val="tx"/>
                    </a:ext>
                  </a:extLst>
                </a:hlinkClick>
              </a:rPr>
              <a:t>http://software.broadinstitute.org/gatk/</a:t>
            </a:r>
            <a:endParaRPr lang="en-US" sz="1400" baseline="0" dirty="0">
              <a:solidFill>
                <a:schemeClr val="tx2"/>
              </a:solidFill>
              <a:latin typeface="Century Gothic" pitchFamily="27" charset="0"/>
            </a:endParaRPr>
          </a:p>
        </p:txBody>
      </p:sp>
    </p:spTree>
    <p:extLst>
      <p:ext uri="{BB962C8B-B14F-4D97-AF65-F5344CB8AC3E}">
        <p14:creationId xmlns:p14="http://schemas.microsoft.com/office/powerpoint/2010/main" val="155444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93C96C-847A-7741-B86A-79A8FF11F935}"/>
              </a:ext>
            </a:extLst>
          </p:cNvPr>
          <p:cNvPicPr>
            <a:picLocks noChangeAspect="1"/>
          </p:cNvPicPr>
          <p:nvPr userDrawn="1"/>
        </p:nvPicPr>
        <p:blipFill>
          <a:blip r:embed="rId2"/>
          <a:stretch>
            <a:fillRect/>
          </a:stretch>
        </p:blipFill>
        <p:spPr>
          <a:xfrm>
            <a:off x="0" y="3314700"/>
            <a:ext cx="9144000" cy="1828800"/>
          </a:xfrm>
          <a:prstGeom prst="rect">
            <a:avLst/>
          </a:prstGeom>
        </p:spPr>
      </p:pic>
      <p:sp>
        <p:nvSpPr>
          <p:cNvPr id="10" name="Rectangle 9">
            <a:extLst>
              <a:ext uri="{FF2B5EF4-FFF2-40B4-BE49-F238E27FC236}">
                <a16:creationId xmlns:a16="http://schemas.microsoft.com/office/drawing/2014/main" id="{BF590B8E-8BE5-7941-9D9E-5ADCCD282EAA}"/>
              </a:ext>
            </a:extLst>
          </p:cNvPr>
          <p:cNvSpPr/>
          <p:nvPr userDrawn="1"/>
        </p:nvSpPr>
        <p:spPr>
          <a:xfrm>
            <a:off x="2854801" y="4649877"/>
            <a:ext cx="3634328" cy="307777"/>
          </a:xfrm>
          <a:prstGeom prst="rect">
            <a:avLst/>
          </a:prstGeom>
        </p:spPr>
        <p:txBody>
          <a:bodyPr wrap="none">
            <a:spAutoFit/>
          </a:bodyPr>
          <a:lstStyle/>
          <a:p>
            <a:pPr defTabSz="914400" eaLnBrk="0" fontAlgn="base" hangingPunct="0">
              <a:spcBef>
                <a:spcPct val="0"/>
              </a:spcBef>
              <a:spcAft>
                <a:spcPct val="0"/>
              </a:spcAft>
            </a:pPr>
            <a:r>
              <a:rPr lang="en-US" sz="1400" dirty="0">
                <a:solidFill>
                  <a:schemeClr val="bg1"/>
                </a:solidFill>
                <a:latin typeface="Century Gothic" pitchFamily="27" charset="0"/>
                <a:hlinkClick r:id="rId3">
                  <a:extLst>
                    <a:ext uri="{A12FA001-AC4F-418D-AE19-62706E023703}">
                      <ahyp:hlinkClr xmlns:ahyp="http://schemas.microsoft.com/office/drawing/2018/hyperlinkcolor" val="tx"/>
                    </a:ext>
                  </a:extLst>
                </a:hlinkClick>
              </a:rPr>
              <a:t>http://software.broadinstitute.org/gatk/</a:t>
            </a:r>
            <a:endParaRPr lang="en-US" sz="1400" dirty="0">
              <a:solidFill>
                <a:schemeClr val="bg1"/>
              </a:solidFill>
              <a:latin typeface="Century Gothic" pitchFamily="27" charset="0"/>
            </a:endParaRPr>
          </a:p>
        </p:txBody>
      </p:sp>
      <p:pic>
        <p:nvPicPr>
          <p:cNvPr id="11" name="Picture 10">
            <a:extLst>
              <a:ext uri="{FF2B5EF4-FFF2-40B4-BE49-F238E27FC236}">
                <a16:creationId xmlns:a16="http://schemas.microsoft.com/office/drawing/2014/main" id="{7CCE5660-D69B-1747-B358-C2C70D9B17D2}"/>
              </a:ext>
            </a:extLst>
          </p:cNvPr>
          <p:cNvPicPr>
            <a:picLocks noChangeAspect="1"/>
          </p:cNvPicPr>
          <p:nvPr userDrawn="1"/>
        </p:nvPicPr>
        <p:blipFill>
          <a:blip r:embed="rId4"/>
          <a:stretch>
            <a:fillRect/>
          </a:stretch>
        </p:blipFill>
        <p:spPr>
          <a:xfrm>
            <a:off x="289839" y="4622338"/>
            <a:ext cx="1245998" cy="315080"/>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40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29FBC-1043-E247-BA71-3FDE5A05530D}" type="datetimeFigureOut">
              <a:rPr lang="en-US" smtClean="0"/>
              <a:pPr/>
              <a:t>7/2/19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2F6A-47D5-0B45-8F3F-31423D444512}" type="slidenum">
              <a:rPr lang="en-US" smtClean="0"/>
              <a:pPr/>
              <a:t>‹#›</a:t>
            </a:fld>
            <a:endParaRPr lang="en-US"/>
          </a:p>
        </p:txBody>
      </p:sp>
    </p:spTree>
    <p:extLst>
      <p:ext uri="{BB962C8B-B14F-4D97-AF65-F5344CB8AC3E}">
        <p14:creationId xmlns:p14="http://schemas.microsoft.com/office/powerpoint/2010/main" val="3757269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68110"/>
            <a:ext cx="4038600" cy="254555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68110"/>
            <a:ext cx="4038600" cy="254555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E29FBC-1043-E247-BA71-3FDE5A05530D}" type="datetimeFigureOut">
              <a:rPr lang="en-US" smtClean="0"/>
              <a:pPr/>
              <a:t>7/2/19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42F6A-47D5-0B45-8F3F-31423D444512}" type="slidenum">
              <a:rPr lang="en-US" smtClean="0"/>
              <a:pPr/>
              <a:t>‹#›</a:t>
            </a:fld>
            <a:endParaRPr lang="en-US"/>
          </a:p>
        </p:txBody>
      </p:sp>
      <p:pic>
        <p:nvPicPr>
          <p:cNvPr id="9" name="Picture 8">
            <a:extLst>
              <a:ext uri="{FF2B5EF4-FFF2-40B4-BE49-F238E27FC236}">
                <a16:creationId xmlns:a16="http://schemas.microsoft.com/office/drawing/2014/main" id="{AAEAC31D-8D4D-6344-8920-F9B01A7D6119}"/>
              </a:ext>
            </a:extLst>
          </p:cNvPr>
          <p:cNvPicPr>
            <a:picLocks noChangeAspect="1"/>
          </p:cNvPicPr>
          <p:nvPr userDrawn="1"/>
        </p:nvPicPr>
        <p:blipFill>
          <a:blip r:embed="rId2"/>
          <a:stretch>
            <a:fillRect/>
          </a:stretch>
        </p:blipFill>
        <p:spPr>
          <a:xfrm>
            <a:off x="0" y="11107"/>
            <a:ext cx="9144000" cy="900114"/>
          </a:xfrm>
          <a:prstGeom prst="rect">
            <a:avLst/>
          </a:prstGeom>
        </p:spPr>
      </p:pic>
      <p:sp>
        <p:nvSpPr>
          <p:cNvPr id="10" name="Title 1">
            <a:extLst>
              <a:ext uri="{FF2B5EF4-FFF2-40B4-BE49-F238E27FC236}">
                <a16:creationId xmlns:a16="http://schemas.microsoft.com/office/drawing/2014/main" id="{1B1B53C0-8E18-6445-9C78-21DBA8404DED}"/>
              </a:ext>
            </a:extLst>
          </p:cNvPr>
          <p:cNvSpPr>
            <a:spLocks noGrp="1"/>
          </p:cNvSpPr>
          <p:nvPr>
            <p:ph type="title"/>
          </p:nvPr>
        </p:nvSpPr>
        <p:spPr>
          <a:xfrm>
            <a:off x="1888760" y="205979"/>
            <a:ext cx="6798039" cy="557208"/>
          </a:xfrm>
        </p:spPr>
        <p:txBody>
          <a:bodyPr>
            <a:noAutofit/>
          </a:bodyPr>
          <a:lstStyle>
            <a:lvl1pPr algn="l">
              <a:defRPr sz="3600" baseline="0">
                <a:solidFill>
                  <a:srgbClr val="FFFFFF"/>
                </a:solidFill>
              </a:defRPr>
            </a:lvl1pPr>
          </a:lstStyle>
          <a:p>
            <a:r>
              <a:rPr lang="en-US"/>
              <a:t>Click to edit Master title style</a:t>
            </a:r>
            <a:endParaRPr lang="en-US" dirty="0"/>
          </a:p>
        </p:txBody>
      </p:sp>
      <p:pic>
        <p:nvPicPr>
          <p:cNvPr id="11" name="Picture 10">
            <a:extLst>
              <a:ext uri="{FF2B5EF4-FFF2-40B4-BE49-F238E27FC236}">
                <a16:creationId xmlns:a16="http://schemas.microsoft.com/office/drawing/2014/main" id="{51B2E159-E83D-E14A-A6B6-4FFC23368C93}"/>
              </a:ext>
            </a:extLst>
          </p:cNvPr>
          <p:cNvPicPr>
            <a:picLocks noChangeAspect="1"/>
          </p:cNvPicPr>
          <p:nvPr userDrawn="1"/>
        </p:nvPicPr>
        <p:blipFill>
          <a:blip r:embed="rId3"/>
          <a:stretch>
            <a:fillRect/>
          </a:stretch>
        </p:blipFill>
        <p:spPr>
          <a:xfrm>
            <a:off x="404734" y="286636"/>
            <a:ext cx="1346683" cy="446372"/>
          </a:xfrm>
          <a:prstGeom prst="rect">
            <a:avLst/>
          </a:prstGeom>
        </p:spPr>
      </p:pic>
    </p:spTree>
    <p:extLst>
      <p:ext uri="{BB962C8B-B14F-4D97-AF65-F5344CB8AC3E}">
        <p14:creationId xmlns:p14="http://schemas.microsoft.com/office/powerpoint/2010/main" val="3270259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E29FBC-1043-E247-BA71-3FDE5A05530D}" type="datetimeFigureOut">
              <a:rPr lang="en-US" smtClean="0"/>
              <a:pPr/>
              <a:t>7/2/19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42F6A-47D5-0B45-8F3F-31423D444512}" type="slidenum">
              <a:rPr lang="en-US" smtClean="0"/>
              <a:pPr/>
              <a:t>‹#›</a:t>
            </a:fld>
            <a:endParaRPr lang="en-US"/>
          </a:p>
        </p:txBody>
      </p:sp>
      <p:pic>
        <p:nvPicPr>
          <p:cNvPr id="12" name="Picture 11">
            <a:extLst>
              <a:ext uri="{FF2B5EF4-FFF2-40B4-BE49-F238E27FC236}">
                <a16:creationId xmlns:a16="http://schemas.microsoft.com/office/drawing/2014/main" id="{68B2D66A-EDB7-1349-B169-6C8AF0D38B66}"/>
              </a:ext>
            </a:extLst>
          </p:cNvPr>
          <p:cNvPicPr>
            <a:picLocks noChangeAspect="1"/>
          </p:cNvPicPr>
          <p:nvPr userDrawn="1"/>
        </p:nvPicPr>
        <p:blipFill>
          <a:blip r:embed="rId2"/>
          <a:stretch>
            <a:fillRect/>
          </a:stretch>
        </p:blipFill>
        <p:spPr>
          <a:xfrm>
            <a:off x="0" y="11107"/>
            <a:ext cx="9144000" cy="900114"/>
          </a:xfrm>
          <a:prstGeom prst="rect">
            <a:avLst/>
          </a:prstGeom>
        </p:spPr>
      </p:pic>
      <p:sp>
        <p:nvSpPr>
          <p:cNvPr id="13" name="Title 1">
            <a:extLst>
              <a:ext uri="{FF2B5EF4-FFF2-40B4-BE49-F238E27FC236}">
                <a16:creationId xmlns:a16="http://schemas.microsoft.com/office/drawing/2014/main" id="{D3A4D186-59EC-EF4F-A036-592056D69F51}"/>
              </a:ext>
            </a:extLst>
          </p:cNvPr>
          <p:cNvSpPr>
            <a:spLocks noGrp="1"/>
          </p:cNvSpPr>
          <p:nvPr>
            <p:ph type="title"/>
          </p:nvPr>
        </p:nvSpPr>
        <p:spPr>
          <a:xfrm>
            <a:off x="1888760" y="205979"/>
            <a:ext cx="6798039" cy="557208"/>
          </a:xfrm>
        </p:spPr>
        <p:txBody>
          <a:bodyPr>
            <a:noAutofit/>
          </a:bodyPr>
          <a:lstStyle>
            <a:lvl1pPr algn="l">
              <a:defRPr sz="3600" baseline="0">
                <a:solidFill>
                  <a:srgbClr val="FFFFFF"/>
                </a:solidFill>
              </a:defRPr>
            </a:lvl1pPr>
          </a:lstStyle>
          <a:p>
            <a:r>
              <a:rPr lang="en-US"/>
              <a:t>Click to edit Master title style</a:t>
            </a:r>
            <a:endParaRPr lang="en-US" dirty="0"/>
          </a:p>
        </p:txBody>
      </p:sp>
      <p:pic>
        <p:nvPicPr>
          <p:cNvPr id="14" name="Picture 13">
            <a:extLst>
              <a:ext uri="{FF2B5EF4-FFF2-40B4-BE49-F238E27FC236}">
                <a16:creationId xmlns:a16="http://schemas.microsoft.com/office/drawing/2014/main" id="{1D40B348-42F0-BB40-BD7E-5086EB937F42}"/>
              </a:ext>
            </a:extLst>
          </p:cNvPr>
          <p:cNvPicPr>
            <a:picLocks noChangeAspect="1"/>
          </p:cNvPicPr>
          <p:nvPr userDrawn="1"/>
        </p:nvPicPr>
        <p:blipFill>
          <a:blip r:embed="rId3"/>
          <a:stretch>
            <a:fillRect/>
          </a:stretch>
        </p:blipFill>
        <p:spPr>
          <a:xfrm>
            <a:off x="404734" y="286636"/>
            <a:ext cx="1346683" cy="446372"/>
          </a:xfrm>
          <a:prstGeom prst="rect">
            <a:avLst/>
          </a:prstGeom>
        </p:spPr>
      </p:pic>
    </p:spTree>
    <p:extLst>
      <p:ext uri="{BB962C8B-B14F-4D97-AF65-F5344CB8AC3E}">
        <p14:creationId xmlns:p14="http://schemas.microsoft.com/office/powerpoint/2010/main" val="802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CE29FBC-1043-E247-BA71-3FDE5A05530D}" type="datetimeFigureOut">
              <a:rPr lang="en-US" smtClean="0"/>
              <a:pPr/>
              <a:t>7/2/19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42F6A-47D5-0B45-8F3F-31423D444512}" type="slidenum">
              <a:rPr lang="en-US" smtClean="0"/>
              <a:pPr/>
              <a:t>‹#›</a:t>
            </a:fld>
            <a:endParaRPr lang="en-US"/>
          </a:p>
        </p:txBody>
      </p:sp>
      <p:sp>
        <p:nvSpPr>
          <p:cNvPr id="7" name="Title 1"/>
          <p:cNvSpPr>
            <a:spLocks noGrp="1"/>
          </p:cNvSpPr>
          <p:nvPr>
            <p:ph type="title"/>
          </p:nvPr>
        </p:nvSpPr>
        <p:spPr>
          <a:xfrm>
            <a:off x="457200" y="205979"/>
            <a:ext cx="8229600" cy="557208"/>
          </a:xfrm>
        </p:spPr>
        <p:txBody>
          <a:bodyPr>
            <a:noAutofit/>
          </a:bodyPr>
          <a:lstStyle>
            <a:lvl1pPr>
              <a:defRPr sz="36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458619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29FBC-1043-E247-BA71-3FDE5A05530D}" type="datetimeFigureOut">
              <a:rPr lang="en-US" smtClean="0"/>
              <a:pPr/>
              <a:t>7/2/19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342F6A-47D5-0B45-8F3F-31423D444512}" type="slidenum">
              <a:rPr lang="en-US" smtClean="0"/>
              <a:pPr/>
              <a:t>‹#›</a:t>
            </a:fld>
            <a:endParaRPr lang="en-US"/>
          </a:p>
        </p:txBody>
      </p:sp>
      <p:pic>
        <p:nvPicPr>
          <p:cNvPr id="5" name="Picture 8" descr="Broad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7402" y="5865814"/>
            <a:ext cx="2035175" cy="598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1"/>
          <p:cNvSpPr>
            <a:spLocks noGrp="1"/>
          </p:cNvSpPr>
          <p:nvPr>
            <p:ph sz="quarter" idx="13"/>
          </p:nvPr>
        </p:nvSpPr>
        <p:spPr>
          <a:xfrm>
            <a:off x="434236" y="3066146"/>
            <a:ext cx="4785379" cy="1512975"/>
          </a:xfrm>
          <a:prstGeom prst="rect">
            <a:avLst/>
          </a:prstGeom>
        </p:spPr>
        <p:txBody>
          <a:bodyPr vert="horz" lIns="0" tIns="0" rIns="0" bIns="0">
            <a:normAutofit/>
          </a:bodyPr>
          <a:lstStyle>
            <a:lvl1pPr marL="0" indent="0" algn="l">
              <a:spcBef>
                <a:spcPts val="0"/>
              </a:spcBef>
              <a:buNone/>
              <a:defRPr sz="2000" baseline="0">
                <a:solidFill>
                  <a:schemeClr val="tx1">
                    <a:lumMod val="50000"/>
                    <a:lumOff val="50000"/>
                  </a:schemeClr>
                </a:solidFill>
                <a:ea typeface="Calibri"/>
              </a:defRPr>
            </a:lvl1pPr>
            <a:lvl2pPr>
              <a:buNone/>
              <a:defRPr/>
            </a:lvl2pPr>
            <a:lvl3pPr>
              <a:buNone/>
              <a:defRPr/>
            </a:lvl3pPr>
            <a:lvl4pPr>
              <a:buNone/>
              <a:defRPr/>
            </a:lvl4pPr>
            <a:lvl5pPr>
              <a:buNone/>
              <a:defRPr/>
            </a:lvl5pPr>
          </a:lstStyle>
          <a:p>
            <a:pPr lvl="0"/>
            <a:r>
              <a:rPr lang="en-US"/>
              <a:t>Click to edit Master text styles</a:t>
            </a:r>
          </a:p>
        </p:txBody>
      </p:sp>
      <p:sp>
        <p:nvSpPr>
          <p:cNvPr id="7" name="Title 6"/>
          <p:cNvSpPr>
            <a:spLocks noGrp="1"/>
          </p:cNvSpPr>
          <p:nvPr>
            <p:ph type="title"/>
          </p:nvPr>
        </p:nvSpPr>
        <p:spPr>
          <a:xfrm>
            <a:off x="434236" y="1499841"/>
            <a:ext cx="4776681" cy="1533965"/>
          </a:xfrm>
          <a:prstGeom prst="rect">
            <a:avLst/>
          </a:prstGeom>
        </p:spPr>
        <p:txBody>
          <a:bodyPr vert="horz" lIns="0" tIns="0" rIns="0" bIns="0">
            <a:normAutofit/>
          </a:bodyPr>
          <a:lstStyle>
            <a:lvl1pPr algn="l">
              <a:lnSpc>
                <a:spcPts val="4400"/>
              </a:lnSpc>
              <a:defRPr sz="3200" kern="1400" spc="-40">
                <a:solidFill>
                  <a:srgbClr val="00609F"/>
                </a:solidFill>
                <a:ea typeface="Calibri"/>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6CC92848-D430-B54E-BA64-7305CC151C2D}"/>
              </a:ext>
            </a:extLst>
          </p:cNvPr>
          <p:cNvPicPr>
            <a:picLocks noChangeAspect="1"/>
          </p:cNvPicPr>
          <p:nvPr userDrawn="1"/>
        </p:nvPicPr>
        <p:blipFill>
          <a:blip r:embed="rId3"/>
          <a:stretch>
            <a:fillRect/>
          </a:stretch>
        </p:blipFill>
        <p:spPr>
          <a:xfrm>
            <a:off x="0" y="11107"/>
            <a:ext cx="9144000" cy="900114"/>
          </a:xfrm>
          <a:prstGeom prst="rect">
            <a:avLst/>
          </a:prstGeom>
        </p:spPr>
      </p:pic>
      <p:sp>
        <p:nvSpPr>
          <p:cNvPr id="10" name="Title 1">
            <a:extLst>
              <a:ext uri="{FF2B5EF4-FFF2-40B4-BE49-F238E27FC236}">
                <a16:creationId xmlns:a16="http://schemas.microsoft.com/office/drawing/2014/main" id="{395FFAE6-6ACA-304E-8333-561096BF8AB2}"/>
              </a:ext>
            </a:extLst>
          </p:cNvPr>
          <p:cNvSpPr txBox="1">
            <a:spLocks/>
          </p:cNvSpPr>
          <p:nvPr userDrawn="1"/>
        </p:nvSpPr>
        <p:spPr>
          <a:xfrm>
            <a:off x="1888760" y="205979"/>
            <a:ext cx="6798039" cy="55720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baseline="0">
                <a:solidFill>
                  <a:srgbClr val="FFFFFF"/>
                </a:solidFill>
                <a:latin typeface="+mj-lt"/>
                <a:ea typeface="+mj-ea"/>
                <a:cs typeface="+mj-cs"/>
              </a:defRPr>
            </a:lvl1pPr>
          </a:lstStyle>
          <a:p>
            <a:r>
              <a:rPr lang="en-US"/>
              <a:t>Click to edit Master title style</a:t>
            </a:r>
            <a:endParaRPr lang="en-US" dirty="0"/>
          </a:p>
        </p:txBody>
      </p:sp>
      <p:pic>
        <p:nvPicPr>
          <p:cNvPr id="11" name="Picture 10">
            <a:extLst>
              <a:ext uri="{FF2B5EF4-FFF2-40B4-BE49-F238E27FC236}">
                <a16:creationId xmlns:a16="http://schemas.microsoft.com/office/drawing/2014/main" id="{A2885162-D1D3-FE4A-8BC6-DE110B695914}"/>
              </a:ext>
            </a:extLst>
          </p:cNvPr>
          <p:cNvPicPr>
            <a:picLocks noChangeAspect="1"/>
          </p:cNvPicPr>
          <p:nvPr userDrawn="1"/>
        </p:nvPicPr>
        <p:blipFill>
          <a:blip r:embed="rId4"/>
          <a:stretch>
            <a:fillRect/>
          </a:stretch>
        </p:blipFill>
        <p:spPr>
          <a:xfrm>
            <a:off x="404734" y="286636"/>
            <a:ext cx="1346683" cy="446372"/>
          </a:xfrm>
          <a:prstGeom prst="rect">
            <a:avLst/>
          </a:prstGeom>
        </p:spPr>
      </p:pic>
    </p:spTree>
    <p:extLst>
      <p:ext uri="{BB962C8B-B14F-4D97-AF65-F5344CB8AC3E}">
        <p14:creationId xmlns:p14="http://schemas.microsoft.com/office/powerpoint/2010/main" val="42097302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29FBC-1043-E247-BA71-3FDE5A05530D}" type="datetimeFigureOut">
              <a:rPr lang="en-US" smtClean="0"/>
              <a:pPr/>
              <a:t>7/2/19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42F6A-47D5-0B45-8F3F-31423D444512}" type="slidenum">
              <a:rPr lang="en-US" smtClean="0"/>
              <a:pPr/>
              <a:t>‹#›</a:t>
            </a:fld>
            <a:endParaRPr lang="en-US"/>
          </a:p>
        </p:txBody>
      </p:sp>
    </p:spTree>
    <p:extLst>
      <p:ext uri="{BB962C8B-B14F-4D97-AF65-F5344CB8AC3E}">
        <p14:creationId xmlns:p14="http://schemas.microsoft.com/office/powerpoint/2010/main" val="411214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D97DD-A0B7-694D-A120-B57E57F2E63E}" type="datetimeFigureOut">
              <a:rPr lang="en-US" smtClean="0"/>
              <a:t>7/2/19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3126597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29FBC-1043-E247-BA71-3FDE5A05530D}" type="datetimeFigureOut">
              <a:rPr lang="en-US" smtClean="0"/>
              <a:pPr/>
              <a:t>7/2/19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42F6A-47D5-0B45-8F3F-31423D444512}" type="slidenum">
              <a:rPr lang="en-US" smtClean="0"/>
              <a:pPr/>
              <a:t>‹#›</a:t>
            </a:fld>
            <a:endParaRPr lang="en-US"/>
          </a:p>
        </p:txBody>
      </p:sp>
    </p:spTree>
    <p:extLst>
      <p:ext uri="{BB962C8B-B14F-4D97-AF65-F5344CB8AC3E}">
        <p14:creationId xmlns:p14="http://schemas.microsoft.com/office/powerpoint/2010/main" val="1078833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E29FBC-1043-E247-BA71-3FDE5A05530D}" type="datetimeFigureOut">
              <a:rPr lang="en-US" smtClean="0"/>
              <a:pPr/>
              <a:t>7/2/19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2F6A-47D5-0B45-8F3F-31423D444512}" type="slidenum">
              <a:rPr lang="en-US" smtClean="0"/>
              <a:pPr/>
              <a:t>‹#›</a:t>
            </a:fld>
            <a:endParaRPr lang="en-US"/>
          </a:p>
        </p:txBody>
      </p:sp>
      <p:pic>
        <p:nvPicPr>
          <p:cNvPr id="7" name="Picture 2" descr="broadslide-topbanner_2011_mas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01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a:spLocks noGrp="1"/>
          </p:cNvSpPr>
          <p:nvPr>
            <p:ph type="title"/>
          </p:nvPr>
        </p:nvSpPr>
        <p:spPr>
          <a:xfrm>
            <a:off x="457200" y="205979"/>
            <a:ext cx="8229600" cy="557208"/>
          </a:xfrm>
        </p:spPr>
        <p:txBody>
          <a:bodyPr>
            <a:noAutofit/>
          </a:bodyPr>
          <a:lstStyle>
            <a:lvl1pPr>
              <a:defRPr sz="3600">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827002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E29FBC-1043-E247-BA71-3FDE5A05530D}" type="datetimeFigureOut">
              <a:rPr lang="en-US" smtClean="0"/>
              <a:pPr/>
              <a:t>7/2/19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2F6A-47D5-0B45-8F3F-31423D444512}" type="slidenum">
              <a:rPr lang="en-US" smtClean="0"/>
              <a:pPr/>
              <a:t>‹#›</a:t>
            </a:fld>
            <a:endParaRPr lang="en-US"/>
          </a:p>
        </p:txBody>
      </p:sp>
    </p:spTree>
    <p:extLst>
      <p:ext uri="{BB962C8B-B14F-4D97-AF65-F5344CB8AC3E}">
        <p14:creationId xmlns:p14="http://schemas.microsoft.com/office/powerpoint/2010/main" val="362667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D97DD-A0B7-694D-A120-B57E57F2E63E}" type="datetimeFigureOut">
              <a:rPr lang="en-US" smtClean="0"/>
              <a:t>7/2/19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281311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4D97DD-A0B7-694D-A120-B57E57F2E63E}" type="datetimeFigureOut">
              <a:rPr lang="en-US" smtClean="0"/>
              <a:t>7/2/19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316204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4D97DD-A0B7-694D-A120-B57E57F2E63E}" type="datetimeFigureOut">
              <a:rPr lang="en-US" smtClean="0"/>
              <a:t>7/2/19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82531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4D97DD-A0B7-694D-A120-B57E57F2E63E}" type="datetimeFigureOut">
              <a:rPr lang="en-US" smtClean="0"/>
              <a:t>7/2/19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345983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D97DD-A0B7-694D-A120-B57E57F2E63E}" type="datetimeFigureOut">
              <a:rPr lang="en-US" smtClean="0"/>
              <a:t>7/2/19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30929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D97DD-A0B7-694D-A120-B57E57F2E63E}" type="datetimeFigureOut">
              <a:rPr lang="en-US" smtClean="0"/>
              <a:t>7/2/19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108790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D97DD-A0B7-694D-A120-B57E57F2E63E}" type="datetimeFigureOut">
              <a:rPr lang="en-US" smtClean="0"/>
              <a:t>7/2/19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209539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14D97DD-A0B7-694D-A120-B57E57F2E63E}" type="datetimeFigureOut">
              <a:rPr lang="en-US" smtClean="0"/>
              <a:t>7/2/19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C0A2866-B31C-B34A-A0D6-1B4CFE6F67F1}" type="slidenum">
              <a:rPr lang="en-US" smtClean="0"/>
              <a:t>‹#›</a:t>
            </a:fld>
            <a:endParaRPr lang="en-US"/>
          </a:p>
        </p:txBody>
      </p:sp>
    </p:spTree>
    <p:extLst>
      <p:ext uri="{BB962C8B-B14F-4D97-AF65-F5344CB8AC3E}">
        <p14:creationId xmlns:p14="http://schemas.microsoft.com/office/powerpoint/2010/main" val="2571113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CE29FBC-1043-E247-BA71-3FDE5A05530D}" type="datetimeFigureOut">
              <a:rPr lang="en-US" smtClean="0"/>
              <a:pPr/>
              <a:t>7/2/19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4342F6A-47D5-0B45-8F3F-31423D444512}" type="slidenum">
              <a:rPr lang="en-US" smtClean="0"/>
              <a:pPr/>
              <a:t>‹#›</a:t>
            </a:fld>
            <a:endParaRPr lang="en-US"/>
          </a:p>
        </p:txBody>
      </p:sp>
    </p:spTree>
    <p:extLst>
      <p:ext uri="{BB962C8B-B14F-4D97-AF65-F5344CB8AC3E}">
        <p14:creationId xmlns:p14="http://schemas.microsoft.com/office/powerpoint/2010/main" val="1105760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notesSlide" Target="../notesSlides/notesSlide16.xml"/><Relationship Id="rId7"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1.emf"/><Relationship Id="rId5" Type="http://schemas.openxmlformats.org/officeDocument/2006/relationships/oleObject" Target="../embeddings/oleObject1.bin"/><Relationship Id="rId10" Type="http://schemas.openxmlformats.org/officeDocument/2006/relationships/image" Target="../media/image23.emf"/><Relationship Id="rId4" Type="http://schemas.openxmlformats.org/officeDocument/2006/relationships/image" Target="../media/image10.jpeg"/><Relationship Id="rId9"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7.xml"/><Relationship Id="rId7" Type="http://schemas.openxmlformats.org/officeDocument/2006/relationships/image" Target="../media/image22.e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21.emf"/><Relationship Id="rId4" Type="http://schemas.openxmlformats.org/officeDocument/2006/relationships/oleObject" Target="../embeddings/oleObject4.bin"/><Relationship Id="rId9"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22.e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0.jpeg"/><Relationship Id="rId9"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195" y="1597819"/>
            <a:ext cx="8741620" cy="1102519"/>
          </a:xfrm>
        </p:spPr>
        <p:txBody>
          <a:bodyPr>
            <a:normAutofit/>
          </a:bodyPr>
          <a:lstStyle/>
          <a:p>
            <a:r>
              <a:rPr lang="en-US" sz="4000" dirty="0"/>
              <a:t>Variant calling with </a:t>
            </a:r>
            <a:r>
              <a:rPr lang="en-US" sz="4000" dirty="0" err="1"/>
              <a:t>HaplotypeCaller</a:t>
            </a:r>
            <a:endParaRPr lang="en-US" sz="4000" dirty="0"/>
          </a:p>
        </p:txBody>
      </p:sp>
      <p:sp>
        <p:nvSpPr>
          <p:cNvPr id="3" name="Subtitle 2"/>
          <p:cNvSpPr>
            <a:spLocks noGrp="1"/>
          </p:cNvSpPr>
          <p:nvPr>
            <p:ph type="subTitle" idx="1"/>
          </p:nvPr>
        </p:nvSpPr>
        <p:spPr>
          <a:xfrm>
            <a:off x="1164939" y="3100709"/>
            <a:ext cx="6769795" cy="1143000"/>
          </a:xfrm>
        </p:spPr>
        <p:txBody>
          <a:bodyPr>
            <a:normAutofit/>
          </a:bodyPr>
          <a:lstStyle/>
          <a:p>
            <a:pPr>
              <a:lnSpc>
                <a:spcPct val="70000"/>
              </a:lnSpc>
            </a:pPr>
            <a:r>
              <a:rPr lang="en-US" sz="2800" dirty="0"/>
              <a:t>Basic operation and algorithm</a:t>
            </a:r>
          </a:p>
        </p:txBody>
      </p:sp>
      <p:sp>
        <p:nvSpPr>
          <p:cNvPr id="6" name="Rectangle 5"/>
          <p:cNvSpPr/>
          <p:nvPr/>
        </p:nvSpPr>
        <p:spPr>
          <a:xfrm>
            <a:off x="0" y="0"/>
            <a:ext cx="9144000" cy="66675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dirty="0"/>
          </a:p>
        </p:txBody>
      </p:sp>
      <p:sp>
        <p:nvSpPr>
          <p:cNvPr id="9" name="Title 3"/>
          <p:cNvSpPr txBox="1">
            <a:spLocks/>
          </p:cNvSpPr>
          <p:nvPr/>
        </p:nvSpPr>
        <p:spPr>
          <a:xfrm>
            <a:off x="1795346" y="166678"/>
            <a:ext cx="6269153" cy="838297"/>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000" dirty="0">
                <a:solidFill>
                  <a:schemeClr val="bg1"/>
                </a:solidFill>
              </a:rPr>
              <a:t>GATK Best Practices for Variant Discovery</a:t>
            </a:r>
          </a:p>
        </p:txBody>
      </p:sp>
    </p:spTree>
    <p:extLst>
      <p:ext uri="{BB962C8B-B14F-4D97-AF65-F5344CB8AC3E}">
        <p14:creationId xmlns:p14="http://schemas.microsoft.com/office/powerpoint/2010/main" val="3149236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60A898-2156-BB47-A26E-38C704C89E43}"/>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HC_phasing.png"/>
          <p:cNvPicPr>
            <a:picLocks noChangeAspect="1"/>
          </p:cNvPicPr>
          <p:nvPr/>
        </p:nvPicPr>
        <p:blipFill>
          <a:blip r:embed="rId3"/>
          <a:stretch>
            <a:fillRect/>
          </a:stretch>
        </p:blipFill>
        <p:spPr>
          <a:xfrm>
            <a:off x="457200" y="1430078"/>
            <a:ext cx="3938187" cy="2004619"/>
          </a:xfrm>
          <a:prstGeom prst="rect">
            <a:avLst/>
          </a:prstGeom>
        </p:spPr>
      </p:pic>
      <p:pic>
        <p:nvPicPr>
          <p:cNvPr id="13" name="Picture 12" descr="phasing2.png"/>
          <p:cNvPicPr>
            <a:picLocks noChangeAspect="1"/>
          </p:cNvPicPr>
          <p:nvPr/>
        </p:nvPicPr>
        <p:blipFill>
          <a:blip r:embed="rId4"/>
          <a:stretch>
            <a:fillRect/>
          </a:stretch>
        </p:blipFill>
        <p:spPr>
          <a:xfrm>
            <a:off x="4669743" y="1430078"/>
            <a:ext cx="3938187" cy="2004619"/>
          </a:xfrm>
          <a:prstGeom prst="rect">
            <a:avLst/>
          </a:prstGeom>
        </p:spPr>
      </p:pic>
      <p:sp>
        <p:nvSpPr>
          <p:cNvPr id="15" name="Rectangle 14"/>
          <p:cNvSpPr/>
          <p:nvPr/>
        </p:nvSpPr>
        <p:spPr>
          <a:xfrm>
            <a:off x="177799" y="3510557"/>
            <a:ext cx="8806767" cy="369332"/>
          </a:xfrm>
          <a:prstGeom prst="rect">
            <a:avLst/>
          </a:prstGeom>
        </p:spPr>
        <p:txBody>
          <a:bodyPr wrap="square">
            <a:spAutoFit/>
          </a:bodyPr>
          <a:lstStyle/>
          <a:p>
            <a:r>
              <a:rPr lang="en-US" dirty="0"/>
              <a:t>Two new sample-level annotations are PGT (phased genotype) and PID (phase identifier):</a:t>
            </a:r>
          </a:p>
        </p:txBody>
      </p:sp>
      <p:sp>
        <p:nvSpPr>
          <p:cNvPr id="5" name="TextBox 4"/>
          <p:cNvSpPr txBox="1"/>
          <p:nvPr/>
        </p:nvSpPr>
        <p:spPr>
          <a:xfrm>
            <a:off x="177801" y="4056043"/>
            <a:ext cx="8806767" cy="830997"/>
          </a:xfrm>
          <a:prstGeom prst="rect">
            <a:avLst/>
          </a:prstGeom>
          <a:solidFill>
            <a:schemeClr val="bg1">
              <a:lumMod val="85000"/>
            </a:schemeClr>
          </a:solidFill>
          <a:ln>
            <a:solidFill>
              <a:schemeClr val="tx1">
                <a:lumMod val="85000"/>
                <a:lumOff val="15000"/>
              </a:schemeClr>
            </a:solidFill>
          </a:ln>
        </p:spPr>
        <p:txBody>
          <a:bodyPr wrap="square" rtlCol="0">
            <a:spAutoFit/>
          </a:bodyPr>
          <a:lstStyle/>
          <a:p>
            <a:r>
              <a:rPr lang="en-US" sz="1600" dirty="0">
                <a:latin typeface="Andale Mono"/>
                <a:cs typeface="Andale Mono"/>
              </a:rPr>
              <a:t>#CHROM POS … REF ALT          …  FORMAT		   SAMPLE</a:t>
            </a:r>
          </a:p>
          <a:p>
            <a:r>
              <a:rPr lang="en-US" sz="1600" dirty="0">
                <a:latin typeface="Andale Mono"/>
                <a:cs typeface="Andale Mono"/>
              </a:rPr>
              <a:t>1  1372268 . G   A,&lt;NON_REF&gt;  …  GT…:PGT:PID:…  0/1…:0|1:1372268_G_A:…</a:t>
            </a:r>
          </a:p>
          <a:p>
            <a:r>
              <a:rPr lang="en-US" sz="1600" dirty="0">
                <a:latin typeface="Andale Mono"/>
                <a:cs typeface="Andale Mono"/>
              </a:rPr>
              <a:t>1  1372269 . G   T,&lt;NON_REF&gt;  …  GT…:PGT:PID:…  0/1…:0|1:1372268_G_A:…</a:t>
            </a:r>
          </a:p>
        </p:txBody>
      </p:sp>
      <p:sp>
        <p:nvSpPr>
          <p:cNvPr id="9" name="Title 5"/>
          <p:cNvSpPr>
            <a:spLocks noGrp="1"/>
          </p:cNvSpPr>
          <p:nvPr>
            <p:ph type="title"/>
          </p:nvPr>
        </p:nvSpPr>
        <p:spPr>
          <a:xfrm>
            <a:off x="1817648" y="204797"/>
            <a:ext cx="6869151" cy="557208"/>
          </a:xfrm>
        </p:spPr>
        <p:txBody>
          <a:bodyPr/>
          <a:lstStyle/>
          <a:p>
            <a:r>
              <a:rPr lang="en-US" sz="2400" dirty="0"/>
              <a:t>Bonus perk of haplotype calling: physical phasing</a:t>
            </a:r>
          </a:p>
        </p:txBody>
      </p:sp>
      <p:sp>
        <p:nvSpPr>
          <p:cNvPr id="2" name="TextBox 1"/>
          <p:cNvSpPr txBox="1"/>
          <p:nvPr/>
        </p:nvSpPr>
        <p:spPr>
          <a:xfrm>
            <a:off x="457200" y="1024462"/>
            <a:ext cx="3938187" cy="369332"/>
          </a:xfrm>
          <a:prstGeom prst="rect">
            <a:avLst/>
          </a:prstGeom>
          <a:noFill/>
        </p:spPr>
        <p:txBody>
          <a:bodyPr wrap="square" rtlCol="0">
            <a:spAutoFit/>
          </a:bodyPr>
          <a:lstStyle/>
          <a:p>
            <a:pPr algn="ctr"/>
            <a:r>
              <a:rPr lang="en-US" dirty="0"/>
              <a:t>Same haplotype</a:t>
            </a:r>
          </a:p>
        </p:txBody>
      </p:sp>
      <p:sp>
        <p:nvSpPr>
          <p:cNvPr id="10" name="TextBox 9"/>
          <p:cNvSpPr txBox="1"/>
          <p:nvPr/>
        </p:nvSpPr>
        <p:spPr>
          <a:xfrm>
            <a:off x="4669743" y="1031109"/>
            <a:ext cx="3938187" cy="369332"/>
          </a:xfrm>
          <a:prstGeom prst="rect">
            <a:avLst/>
          </a:prstGeom>
          <a:noFill/>
        </p:spPr>
        <p:txBody>
          <a:bodyPr wrap="square" rtlCol="0">
            <a:spAutoFit/>
          </a:bodyPr>
          <a:lstStyle/>
          <a:p>
            <a:pPr algn="ctr"/>
            <a:r>
              <a:rPr lang="en-US" dirty="0"/>
              <a:t>Different haplotypes</a:t>
            </a:r>
          </a:p>
        </p:txBody>
      </p:sp>
    </p:spTree>
    <p:extLst>
      <p:ext uri="{BB962C8B-B14F-4D97-AF65-F5344CB8AC3E}">
        <p14:creationId xmlns:p14="http://schemas.microsoft.com/office/powerpoint/2010/main" val="144880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94498" y="205979"/>
            <a:ext cx="6892301" cy="557208"/>
          </a:xfrm>
        </p:spPr>
        <p:txBody>
          <a:bodyPr/>
          <a:lstStyle/>
          <a:p>
            <a:r>
              <a:rPr lang="en-US" sz="2400" dirty="0"/>
              <a:t>Functional implications of variant phasing</a:t>
            </a:r>
          </a:p>
        </p:txBody>
      </p:sp>
      <p:grpSp>
        <p:nvGrpSpPr>
          <p:cNvPr id="142" name="Group 141"/>
          <p:cNvGrpSpPr/>
          <p:nvPr/>
        </p:nvGrpSpPr>
        <p:grpSpPr>
          <a:xfrm>
            <a:off x="779720" y="1339647"/>
            <a:ext cx="4117473" cy="213895"/>
            <a:chOff x="741620" y="1403147"/>
            <a:chExt cx="4117473" cy="213895"/>
          </a:xfrm>
        </p:grpSpPr>
        <p:cxnSp>
          <p:nvCxnSpPr>
            <p:cNvPr id="10" name="Straight Connector 9"/>
            <p:cNvCxnSpPr/>
            <p:nvPr/>
          </p:nvCxnSpPr>
          <p:spPr>
            <a:xfrm>
              <a:off x="741620" y="1510095"/>
              <a:ext cx="4117473" cy="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912651" y="1403147"/>
              <a:ext cx="1163053" cy="21389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352214" y="1403147"/>
              <a:ext cx="276073" cy="21389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1" name="Curved Connector 50"/>
          <p:cNvCxnSpPr/>
          <p:nvPr/>
        </p:nvCxnSpPr>
        <p:spPr>
          <a:xfrm rot="5400000" flipH="1" flipV="1">
            <a:off x="5468817" y="1919080"/>
            <a:ext cx="1321214" cy="254006"/>
          </a:xfrm>
          <a:prstGeom prst="curvedConnector3">
            <a:avLst>
              <a:gd name="adj1" fmla="val 99023"/>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55" name="Curved Connector 54"/>
          <p:cNvCxnSpPr/>
          <p:nvPr/>
        </p:nvCxnSpPr>
        <p:spPr>
          <a:xfrm rot="16200000" flipV="1">
            <a:off x="5542516" y="2090032"/>
            <a:ext cx="1663116" cy="254004"/>
          </a:xfrm>
          <a:prstGeom prst="curvedConnector3">
            <a:avLst>
              <a:gd name="adj1" fmla="val 99636"/>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rot="16010229">
            <a:off x="5884796" y="2085359"/>
            <a:ext cx="1163053" cy="213895"/>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rot="16200000">
            <a:off x="5877083" y="2001759"/>
            <a:ext cx="276073" cy="213895"/>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ight Arrow 63"/>
          <p:cNvSpPr/>
          <p:nvPr/>
        </p:nvSpPr>
        <p:spPr>
          <a:xfrm>
            <a:off x="5102826" y="2301303"/>
            <a:ext cx="330200" cy="322471"/>
          </a:xfrm>
          <a:prstGeom prst="rightArrow">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6120073" y="2118585"/>
            <a:ext cx="242822" cy="0"/>
          </a:xfrm>
          <a:prstGeom prst="line">
            <a:avLst/>
          </a:prstGeom>
          <a:ln>
            <a:solidFill>
              <a:srgbClr val="3366FF"/>
            </a:solidFill>
            <a:prstDash val="sysDash"/>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7912727" y="1930004"/>
            <a:ext cx="1025341" cy="338554"/>
          </a:xfrm>
          <a:prstGeom prst="rect">
            <a:avLst/>
          </a:prstGeom>
          <a:noFill/>
        </p:spPr>
        <p:txBody>
          <a:bodyPr wrap="none" rtlCol="0">
            <a:spAutoFit/>
          </a:bodyPr>
          <a:lstStyle/>
          <a:p>
            <a:pPr algn="ctr"/>
            <a:r>
              <a:rPr lang="en-US" sz="1600" dirty="0"/>
              <a:t>functional</a:t>
            </a:r>
          </a:p>
        </p:txBody>
      </p:sp>
      <p:cxnSp>
        <p:nvCxnSpPr>
          <p:cNvPr id="70" name="Curved Connector 69"/>
          <p:cNvCxnSpPr/>
          <p:nvPr/>
        </p:nvCxnSpPr>
        <p:spPr>
          <a:xfrm rot="16200000" flipV="1">
            <a:off x="6797158" y="3881427"/>
            <a:ext cx="1663116" cy="254004"/>
          </a:xfrm>
          <a:prstGeom prst="curvedConnector3">
            <a:avLst>
              <a:gd name="adj1" fmla="val 99636"/>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rot="16010229">
            <a:off x="7139438" y="3876754"/>
            <a:ext cx="1163053" cy="213895"/>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7893208" y="3458925"/>
            <a:ext cx="1064379" cy="584776"/>
          </a:xfrm>
          <a:prstGeom prst="rect">
            <a:avLst/>
          </a:prstGeom>
          <a:noFill/>
        </p:spPr>
        <p:txBody>
          <a:bodyPr wrap="square" rtlCol="0">
            <a:spAutoFit/>
          </a:bodyPr>
          <a:lstStyle/>
          <a:p>
            <a:pPr algn="ctr"/>
            <a:r>
              <a:rPr lang="en-US" sz="1600" dirty="0"/>
              <a:t>non-functional</a:t>
            </a:r>
          </a:p>
        </p:txBody>
      </p:sp>
      <p:cxnSp>
        <p:nvCxnSpPr>
          <p:cNvPr id="76" name="Curved Connector 75"/>
          <p:cNvCxnSpPr/>
          <p:nvPr/>
        </p:nvCxnSpPr>
        <p:spPr>
          <a:xfrm rot="5400000" flipH="1" flipV="1">
            <a:off x="6586417" y="1908859"/>
            <a:ext cx="1321214" cy="254006"/>
          </a:xfrm>
          <a:prstGeom prst="curvedConnector3">
            <a:avLst>
              <a:gd name="adj1" fmla="val 99023"/>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V="1">
            <a:off x="6660116" y="2079811"/>
            <a:ext cx="1663116" cy="254004"/>
          </a:xfrm>
          <a:prstGeom prst="curvedConnector3">
            <a:avLst>
              <a:gd name="adj1" fmla="val 99636"/>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78" name="Rectangle 77"/>
          <p:cNvSpPr/>
          <p:nvPr/>
        </p:nvSpPr>
        <p:spPr>
          <a:xfrm rot="16010229">
            <a:off x="7002396" y="2075138"/>
            <a:ext cx="1163053" cy="213895"/>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rot="16200000">
            <a:off x="6994683" y="1991538"/>
            <a:ext cx="276073" cy="213895"/>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7237673" y="2108364"/>
            <a:ext cx="242822" cy="0"/>
          </a:xfrm>
          <a:prstGeom prst="line">
            <a:avLst/>
          </a:prstGeom>
          <a:ln>
            <a:solidFill>
              <a:srgbClr val="3366FF"/>
            </a:solidFill>
            <a:prstDash val="sysDash"/>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7585604" y="3748640"/>
            <a:ext cx="299631" cy="369332"/>
          </a:xfrm>
          <a:prstGeom prst="rect">
            <a:avLst/>
          </a:prstGeom>
          <a:noFill/>
        </p:spPr>
        <p:txBody>
          <a:bodyPr wrap="none" rtlCol="0">
            <a:spAutoFit/>
          </a:bodyPr>
          <a:lstStyle/>
          <a:p>
            <a:r>
              <a:rPr lang="en-US" b="1" dirty="0">
                <a:solidFill>
                  <a:srgbClr val="FF0000"/>
                </a:solidFill>
              </a:rPr>
              <a:t>*</a:t>
            </a:r>
          </a:p>
        </p:txBody>
      </p:sp>
      <p:sp>
        <p:nvSpPr>
          <p:cNvPr id="83" name="TextBox 82"/>
          <p:cNvSpPr txBox="1"/>
          <p:nvPr/>
        </p:nvSpPr>
        <p:spPr>
          <a:xfrm>
            <a:off x="7442396" y="1949098"/>
            <a:ext cx="299631" cy="369332"/>
          </a:xfrm>
          <a:prstGeom prst="rect">
            <a:avLst/>
          </a:prstGeom>
          <a:noFill/>
        </p:spPr>
        <p:txBody>
          <a:bodyPr wrap="none" rtlCol="0">
            <a:spAutoFit/>
          </a:bodyPr>
          <a:lstStyle/>
          <a:p>
            <a:r>
              <a:rPr lang="en-US" b="1" dirty="0">
                <a:solidFill>
                  <a:srgbClr val="FF0000"/>
                </a:solidFill>
              </a:rPr>
              <a:t>*</a:t>
            </a:r>
          </a:p>
        </p:txBody>
      </p:sp>
      <p:cxnSp>
        <p:nvCxnSpPr>
          <p:cNvPr id="85" name="Curved Connector 84"/>
          <p:cNvCxnSpPr/>
          <p:nvPr/>
        </p:nvCxnSpPr>
        <p:spPr>
          <a:xfrm rot="5400000" flipH="1" flipV="1">
            <a:off x="5556647" y="3424123"/>
            <a:ext cx="1061332" cy="566826"/>
          </a:xfrm>
          <a:prstGeom prst="curvedConnector3">
            <a:avLst>
              <a:gd name="adj1" fmla="val 99061"/>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16200000" flipV="1">
            <a:off x="5656815" y="3881426"/>
            <a:ext cx="1663116" cy="254004"/>
          </a:xfrm>
          <a:prstGeom prst="curvedConnector3">
            <a:avLst>
              <a:gd name="adj1" fmla="val 99636"/>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rot="16010229">
            <a:off x="5999095" y="3876753"/>
            <a:ext cx="1163053" cy="213895"/>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rot="16504131">
            <a:off x="5729363" y="3473931"/>
            <a:ext cx="276073" cy="213895"/>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ight Arrow 93"/>
          <p:cNvSpPr/>
          <p:nvPr/>
        </p:nvSpPr>
        <p:spPr>
          <a:xfrm>
            <a:off x="5102826" y="3697673"/>
            <a:ext cx="330200" cy="322471"/>
          </a:xfrm>
          <a:prstGeom prst="rightArrow">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4" name="Group 153"/>
          <p:cNvGrpSpPr/>
          <p:nvPr/>
        </p:nvGrpSpPr>
        <p:grpSpPr>
          <a:xfrm>
            <a:off x="177334" y="1940371"/>
            <a:ext cx="4705521" cy="1010785"/>
            <a:chOff x="139234" y="1991171"/>
            <a:chExt cx="4705521" cy="1010785"/>
          </a:xfrm>
        </p:grpSpPr>
        <p:grpSp>
          <p:nvGrpSpPr>
            <p:cNvPr id="105" name="Group 104"/>
            <p:cNvGrpSpPr/>
            <p:nvPr/>
          </p:nvGrpSpPr>
          <p:grpSpPr>
            <a:xfrm>
              <a:off x="2884945" y="2152050"/>
              <a:ext cx="1156368" cy="87962"/>
              <a:chOff x="2884945" y="2252997"/>
              <a:chExt cx="1156368" cy="87962"/>
            </a:xfrm>
          </p:grpSpPr>
          <p:sp>
            <p:nvSpPr>
              <p:cNvPr id="30" name="Pentagon 29"/>
              <p:cNvSpPr/>
              <p:nvPr/>
            </p:nvSpPr>
            <p:spPr>
              <a:xfrm>
                <a:off x="2884945" y="2252997"/>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entagon 30"/>
              <p:cNvSpPr/>
              <p:nvPr/>
            </p:nvSpPr>
            <p:spPr>
              <a:xfrm>
                <a:off x="3466471" y="2252997"/>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Pentagon 31"/>
            <p:cNvSpPr/>
            <p:nvPr/>
          </p:nvSpPr>
          <p:spPr>
            <a:xfrm>
              <a:off x="1181557" y="2152050"/>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Pentagon 42"/>
            <p:cNvSpPr/>
            <p:nvPr/>
          </p:nvSpPr>
          <p:spPr>
            <a:xfrm flipH="1">
              <a:off x="1257757" y="2265281"/>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flipH="1">
              <a:off x="2984158" y="2265281"/>
              <a:ext cx="1156368" cy="87962"/>
              <a:chOff x="6968965" y="1836830"/>
              <a:chExt cx="1156368" cy="87962"/>
            </a:xfrm>
          </p:grpSpPr>
          <p:sp>
            <p:nvSpPr>
              <p:cNvPr id="46" name="Pentagon 45"/>
              <p:cNvSpPr/>
              <p:nvPr/>
            </p:nvSpPr>
            <p:spPr>
              <a:xfrm>
                <a:off x="6968965" y="1836830"/>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Pentagon 46"/>
              <p:cNvSpPr/>
              <p:nvPr/>
            </p:nvSpPr>
            <p:spPr>
              <a:xfrm>
                <a:off x="7550491" y="1836830"/>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 name="TextBox 91"/>
            <p:cNvSpPr txBox="1"/>
            <p:nvPr/>
          </p:nvSpPr>
          <p:spPr>
            <a:xfrm>
              <a:off x="139234" y="2304431"/>
              <a:ext cx="479982" cy="369332"/>
            </a:xfrm>
            <a:prstGeom prst="rect">
              <a:avLst/>
            </a:prstGeom>
            <a:noFill/>
          </p:spPr>
          <p:txBody>
            <a:bodyPr wrap="none" rtlCol="0">
              <a:spAutoFit/>
            </a:bodyPr>
            <a:lstStyle/>
            <a:p>
              <a:r>
                <a:rPr lang="en-US" i="1" dirty="0" err="1"/>
                <a:t>cis</a:t>
              </a:r>
              <a:endParaRPr lang="en-US" i="1" dirty="0"/>
            </a:p>
          </p:txBody>
        </p:sp>
        <p:sp>
          <p:nvSpPr>
            <p:cNvPr id="95" name="Rectangle 94"/>
            <p:cNvSpPr/>
            <p:nvPr/>
          </p:nvSpPr>
          <p:spPr>
            <a:xfrm>
              <a:off x="727282" y="1991171"/>
              <a:ext cx="4117473" cy="995853"/>
            </a:xfrm>
            <a:prstGeom prst="rect">
              <a:avLst/>
            </a:prstGeom>
            <a:no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6" name="Group 95"/>
            <p:cNvGrpSpPr/>
            <p:nvPr/>
          </p:nvGrpSpPr>
          <p:grpSpPr>
            <a:xfrm flipH="1">
              <a:off x="2909018" y="2745742"/>
              <a:ext cx="1156368" cy="87962"/>
              <a:chOff x="6874057" y="2178805"/>
              <a:chExt cx="1156368" cy="87962"/>
            </a:xfrm>
          </p:grpSpPr>
          <p:sp>
            <p:nvSpPr>
              <p:cNvPr id="97" name="Pentagon 96"/>
              <p:cNvSpPr/>
              <p:nvPr/>
            </p:nvSpPr>
            <p:spPr>
              <a:xfrm>
                <a:off x="6874057" y="2178805"/>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Pentagon 97"/>
              <p:cNvSpPr/>
              <p:nvPr/>
            </p:nvSpPr>
            <p:spPr>
              <a:xfrm>
                <a:off x="7455583" y="2178805"/>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2825049" y="2632512"/>
              <a:ext cx="1416785" cy="87962"/>
              <a:chOff x="6790088" y="1954213"/>
              <a:chExt cx="1416785" cy="87962"/>
            </a:xfrm>
          </p:grpSpPr>
          <p:sp>
            <p:nvSpPr>
              <p:cNvPr id="100" name="Pentagon 99"/>
              <p:cNvSpPr/>
              <p:nvPr/>
            </p:nvSpPr>
            <p:spPr>
              <a:xfrm>
                <a:off x="7050505" y="1954213"/>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Pentagon 100"/>
              <p:cNvSpPr/>
              <p:nvPr/>
            </p:nvSpPr>
            <p:spPr>
              <a:xfrm>
                <a:off x="7632031" y="1954213"/>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Pentagon 101"/>
              <p:cNvSpPr/>
              <p:nvPr/>
            </p:nvSpPr>
            <p:spPr>
              <a:xfrm>
                <a:off x="6790088" y="1954213"/>
                <a:ext cx="245657"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Pentagon 102"/>
            <p:cNvSpPr/>
            <p:nvPr/>
          </p:nvSpPr>
          <p:spPr>
            <a:xfrm>
              <a:off x="1340642" y="2632512"/>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Pentagon 103"/>
            <p:cNvSpPr/>
            <p:nvPr/>
          </p:nvSpPr>
          <p:spPr>
            <a:xfrm flipH="1">
              <a:off x="1206957" y="2745742"/>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1341003" y="2520269"/>
              <a:ext cx="299631" cy="369332"/>
            </a:xfrm>
            <a:prstGeom prst="rect">
              <a:avLst/>
            </a:prstGeom>
            <a:noFill/>
          </p:spPr>
          <p:txBody>
            <a:bodyPr wrap="none" rtlCol="0">
              <a:spAutoFit/>
            </a:bodyPr>
            <a:lstStyle/>
            <a:p>
              <a:r>
                <a:rPr lang="en-US" b="1" dirty="0">
                  <a:solidFill>
                    <a:srgbClr val="FF0000"/>
                  </a:solidFill>
                </a:rPr>
                <a:t>*</a:t>
              </a:r>
            </a:p>
          </p:txBody>
        </p:sp>
        <p:sp>
          <p:nvSpPr>
            <p:cNvPr id="126" name="TextBox 125"/>
            <p:cNvSpPr txBox="1"/>
            <p:nvPr/>
          </p:nvSpPr>
          <p:spPr>
            <a:xfrm>
              <a:off x="1341356" y="2632624"/>
              <a:ext cx="299631" cy="369332"/>
            </a:xfrm>
            <a:prstGeom prst="rect">
              <a:avLst/>
            </a:prstGeom>
            <a:noFill/>
          </p:spPr>
          <p:txBody>
            <a:bodyPr wrap="none" rtlCol="0">
              <a:spAutoFit/>
            </a:bodyPr>
            <a:lstStyle/>
            <a:p>
              <a:r>
                <a:rPr lang="en-US" b="1" dirty="0">
                  <a:solidFill>
                    <a:srgbClr val="FF0000"/>
                  </a:solidFill>
                </a:rPr>
                <a:t>*</a:t>
              </a:r>
            </a:p>
          </p:txBody>
        </p:sp>
        <p:sp>
          <p:nvSpPr>
            <p:cNvPr id="127" name="TextBox 126"/>
            <p:cNvSpPr txBox="1"/>
            <p:nvPr/>
          </p:nvSpPr>
          <p:spPr>
            <a:xfrm>
              <a:off x="3265408" y="2518037"/>
              <a:ext cx="299631" cy="369332"/>
            </a:xfrm>
            <a:prstGeom prst="rect">
              <a:avLst/>
            </a:prstGeom>
            <a:noFill/>
          </p:spPr>
          <p:txBody>
            <a:bodyPr wrap="none" rtlCol="0">
              <a:spAutoFit/>
            </a:bodyPr>
            <a:lstStyle/>
            <a:p>
              <a:r>
                <a:rPr lang="en-US" b="1" dirty="0">
                  <a:solidFill>
                    <a:srgbClr val="FF0000"/>
                  </a:solidFill>
                </a:rPr>
                <a:t>*</a:t>
              </a:r>
            </a:p>
          </p:txBody>
        </p:sp>
        <p:sp>
          <p:nvSpPr>
            <p:cNvPr id="128" name="TextBox 127"/>
            <p:cNvSpPr txBox="1"/>
            <p:nvPr/>
          </p:nvSpPr>
          <p:spPr>
            <a:xfrm>
              <a:off x="3265761" y="2630392"/>
              <a:ext cx="299631" cy="369332"/>
            </a:xfrm>
            <a:prstGeom prst="rect">
              <a:avLst/>
            </a:prstGeom>
            <a:noFill/>
          </p:spPr>
          <p:txBody>
            <a:bodyPr wrap="none" rtlCol="0">
              <a:spAutoFit/>
            </a:bodyPr>
            <a:lstStyle/>
            <a:p>
              <a:r>
                <a:rPr lang="en-US" b="1" dirty="0">
                  <a:solidFill>
                    <a:srgbClr val="FF0000"/>
                  </a:solidFill>
                </a:rPr>
                <a:t>*</a:t>
              </a:r>
            </a:p>
          </p:txBody>
        </p:sp>
        <p:sp>
          <p:nvSpPr>
            <p:cNvPr id="133" name="TextBox 132"/>
            <p:cNvSpPr txBox="1"/>
            <p:nvPr/>
          </p:nvSpPr>
          <p:spPr>
            <a:xfrm>
              <a:off x="2222500" y="2031779"/>
              <a:ext cx="290953" cy="369332"/>
            </a:xfrm>
            <a:prstGeom prst="rect">
              <a:avLst/>
            </a:prstGeom>
            <a:noFill/>
          </p:spPr>
          <p:txBody>
            <a:bodyPr wrap="none" rtlCol="0">
              <a:spAutoFit/>
            </a:bodyPr>
            <a:lstStyle/>
            <a:p>
              <a:r>
                <a:rPr lang="en-US" dirty="0"/>
                <a:t>|</a:t>
              </a:r>
            </a:p>
          </p:txBody>
        </p:sp>
        <p:sp>
          <p:nvSpPr>
            <p:cNvPr id="134" name="TextBox 133"/>
            <p:cNvSpPr txBox="1"/>
            <p:nvPr/>
          </p:nvSpPr>
          <p:spPr>
            <a:xfrm>
              <a:off x="2222500" y="2522976"/>
              <a:ext cx="290953" cy="369332"/>
            </a:xfrm>
            <a:prstGeom prst="rect">
              <a:avLst/>
            </a:prstGeom>
            <a:noFill/>
          </p:spPr>
          <p:txBody>
            <a:bodyPr wrap="none" rtlCol="0">
              <a:spAutoFit/>
            </a:bodyPr>
            <a:lstStyle/>
            <a:p>
              <a:r>
                <a:rPr lang="en-US" dirty="0"/>
                <a:t>|</a:t>
              </a:r>
            </a:p>
          </p:txBody>
        </p:sp>
        <p:cxnSp>
          <p:nvCxnSpPr>
            <p:cNvPr id="138" name="Straight Connector 137"/>
            <p:cNvCxnSpPr>
              <a:stCxn id="95" idx="1"/>
              <a:endCxn id="95" idx="3"/>
            </p:cNvCxnSpPr>
            <p:nvPr/>
          </p:nvCxnSpPr>
          <p:spPr>
            <a:xfrm>
              <a:off x="727282" y="2489098"/>
              <a:ext cx="4117473" cy="0"/>
            </a:xfrm>
            <a:prstGeom prst="line">
              <a:avLst/>
            </a:prstGeom>
            <a:ln w="9525" cmpd="sng">
              <a:solidFill>
                <a:schemeClr val="accent5"/>
              </a:solidFill>
              <a:prstDash val="dot"/>
            </a:ln>
            <a:effectLst/>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54930" y="3370269"/>
            <a:ext cx="4841555" cy="1008553"/>
            <a:chOff x="16830" y="3421069"/>
            <a:chExt cx="4841555" cy="1008553"/>
          </a:xfrm>
        </p:grpSpPr>
        <p:grpSp>
          <p:nvGrpSpPr>
            <p:cNvPr id="106" name="Group 105"/>
            <p:cNvGrpSpPr/>
            <p:nvPr/>
          </p:nvGrpSpPr>
          <p:grpSpPr>
            <a:xfrm>
              <a:off x="2884945" y="3581948"/>
              <a:ext cx="1156368" cy="87962"/>
              <a:chOff x="2884945" y="2252997"/>
              <a:chExt cx="1156368" cy="87962"/>
            </a:xfrm>
          </p:grpSpPr>
          <p:sp>
            <p:nvSpPr>
              <p:cNvPr id="107" name="Pentagon 106"/>
              <p:cNvSpPr/>
              <p:nvPr/>
            </p:nvSpPr>
            <p:spPr>
              <a:xfrm>
                <a:off x="2884945" y="2252997"/>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Pentagon 107"/>
              <p:cNvSpPr/>
              <p:nvPr/>
            </p:nvSpPr>
            <p:spPr>
              <a:xfrm>
                <a:off x="3466471" y="2252997"/>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9" name="Pentagon 108"/>
            <p:cNvSpPr/>
            <p:nvPr/>
          </p:nvSpPr>
          <p:spPr>
            <a:xfrm>
              <a:off x="1181557" y="3581948"/>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Pentagon 109"/>
            <p:cNvSpPr/>
            <p:nvPr/>
          </p:nvSpPr>
          <p:spPr>
            <a:xfrm flipH="1">
              <a:off x="1257757" y="3695179"/>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1" name="Group 110"/>
            <p:cNvGrpSpPr/>
            <p:nvPr/>
          </p:nvGrpSpPr>
          <p:grpSpPr>
            <a:xfrm flipH="1">
              <a:off x="2984158" y="3695179"/>
              <a:ext cx="1156368" cy="87962"/>
              <a:chOff x="6968965" y="1836830"/>
              <a:chExt cx="1156368" cy="87962"/>
            </a:xfrm>
          </p:grpSpPr>
          <p:sp>
            <p:nvSpPr>
              <p:cNvPr id="112" name="Pentagon 111"/>
              <p:cNvSpPr/>
              <p:nvPr/>
            </p:nvSpPr>
            <p:spPr>
              <a:xfrm>
                <a:off x="6968965" y="1836830"/>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Pentagon 112"/>
              <p:cNvSpPr/>
              <p:nvPr/>
            </p:nvSpPr>
            <p:spPr>
              <a:xfrm>
                <a:off x="7550491" y="1836830"/>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4" name="TextBox 113"/>
            <p:cNvSpPr txBox="1"/>
            <p:nvPr/>
          </p:nvSpPr>
          <p:spPr>
            <a:xfrm>
              <a:off x="16830" y="3734329"/>
              <a:ext cx="724790" cy="369332"/>
            </a:xfrm>
            <a:prstGeom prst="rect">
              <a:avLst/>
            </a:prstGeom>
            <a:noFill/>
          </p:spPr>
          <p:txBody>
            <a:bodyPr wrap="none" rtlCol="0">
              <a:spAutoFit/>
            </a:bodyPr>
            <a:lstStyle/>
            <a:p>
              <a:r>
                <a:rPr lang="en-US" i="1" dirty="0"/>
                <a:t>trans</a:t>
              </a:r>
            </a:p>
          </p:txBody>
        </p:sp>
        <p:sp>
          <p:nvSpPr>
            <p:cNvPr id="115" name="Rectangle 114"/>
            <p:cNvSpPr/>
            <p:nvPr/>
          </p:nvSpPr>
          <p:spPr>
            <a:xfrm>
              <a:off x="727282" y="3421069"/>
              <a:ext cx="4117473" cy="995853"/>
            </a:xfrm>
            <a:prstGeom prst="rect">
              <a:avLst/>
            </a:prstGeom>
            <a:no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6" name="Group 115"/>
            <p:cNvGrpSpPr/>
            <p:nvPr/>
          </p:nvGrpSpPr>
          <p:grpSpPr>
            <a:xfrm flipH="1">
              <a:off x="2909018" y="4175640"/>
              <a:ext cx="1156368" cy="87962"/>
              <a:chOff x="6874057" y="2178805"/>
              <a:chExt cx="1156368" cy="87962"/>
            </a:xfrm>
          </p:grpSpPr>
          <p:sp>
            <p:nvSpPr>
              <p:cNvPr id="117" name="Pentagon 116"/>
              <p:cNvSpPr/>
              <p:nvPr/>
            </p:nvSpPr>
            <p:spPr>
              <a:xfrm>
                <a:off x="6874057" y="2178805"/>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Pentagon 117"/>
              <p:cNvSpPr/>
              <p:nvPr/>
            </p:nvSpPr>
            <p:spPr>
              <a:xfrm>
                <a:off x="7455583" y="2178805"/>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9" name="Group 118"/>
            <p:cNvGrpSpPr/>
            <p:nvPr/>
          </p:nvGrpSpPr>
          <p:grpSpPr>
            <a:xfrm>
              <a:off x="2825049" y="4062410"/>
              <a:ext cx="1416785" cy="87962"/>
              <a:chOff x="6790088" y="1954213"/>
              <a:chExt cx="1416785" cy="87962"/>
            </a:xfrm>
          </p:grpSpPr>
          <p:sp>
            <p:nvSpPr>
              <p:cNvPr id="120" name="Pentagon 119"/>
              <p:cNvSpPr/>
              <p:nvPr/>
            </p:nvSpPr>
            <p:spPr>
              <a:xfrm>
                <a:off x="7050505" y="1954213"/>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Pentagon 120"/>
              <p:cNvSpPr/>
              <p:nvPr/>
            </p:nvSpPr>
            <p:spPr>
              <a:xfrm>
                <a:off x="7632031" y="1954213"/>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Pentagon 121"/>
              <p:cNvSpPr/>
              <p:nvPr/>
            </p:nvSpPr>
            <p:spPr>
              <a:xfrm>
                <a:off x="6790088" y="1954213"/>
                <a:ext cx="245657"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3" name="Pentagon 122"/>
            <p:cNvSpPr/>
            <p:nvPr/>
          </p:nvSpPr>
          <p:spPr>
            <a:xfrm>
              <a:off x="1340642" y="4062410"/>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Pentagon 123"/>
            <p:cNvSpPr/>
            <p:nvPr/>
          </p:nvSpPr>
          <p:spPr>
            <a:xfrm flipH="1">
              <a:off x="1206957" y="4175640"/>
              <a:ext cx="574842" cy="8796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TextBox 128"/>
            <p:cNvSpPr txBox="1"/>
            <p:nvPr/>
          </p:nvSpPr>
          <p:spPr>
            <a:xfrm>
              <a:off x="1341356" y="3947935"/>
              <a:ext cx="299631" cy="369332"/>
            </a:xfrm>
            <a:prstGeom prst="rect">
              <a:avLst/>
            </a:prstGeom>
            <a:noFill/>
          </p:spPr>
          <p:txBody>
            <a:bodyPr wrap="none" rtlCol="0">
              <a:spAutoFit/>
            </a:bodyPr>
            <a:lstStyle/>
            <a:p>
              <a:r>
                <a:rPr lang="en-US" b="1" dirty="0">
                  <a:solidFill>
                    <a:srgbClr val="FF0000"/>
                  </a:solidFill>
                </a:rPr>
                <a:t>*</a:t>
              </a:r>
            </a:p>
          </p:txBody>
        </p:sp>
        <p:sp>
          <p:nvSpPr>
            <p:cNvPr id="130" name="TextBox 129"/>
            <p:cNvSpPr txBox="1"/>
            <p:nvPr/>
          </p:nvSpPr>
          <p:spPr>
            <a:xfrm>
              <a:off x="1341709" y="4060290"/>
              <a:ext cx="299631" cy="369332"/>
            </a:xfrm>
            <a:prstGeom prst="rect">
              <a:avLst/>
            </a:prstGeom>
            <a:noFill/>
          </p:spPr>
          <p:txBody>
            <a:bodyPr wrap="none" rtlCol="0">
              <a:spAutoFit/>
            </a:bodyPr>
            <a:lstStyle/>
            <a:p>
              <a:r>
                <a:rPr lang="en-US" b="1" dirty="0">
                  <a:solidFill>
                    <a:srgbClr val="FF0000"/>
                  </a:solidFill>
                </a:rPr>
                <a:t>*</a:t>
              </a:r>
            </a:p>
          </p:txBody>
        </p:sp>
        <p:sp>
          <p:nvSpPr>
            <p:cNvPr id="131" name="TextBox 130"/>
            <p:cNvSpPr txBox="1"/>
            <p:nvPr/>
          </p:nvSpPr>
          <p:spPr>
            <a:xfrm>
              <a:off x="3268095" y="3461658"/>
              <a:ext cx="299631" cy="369332"/>
            </a:xfrm>
            <a:prstGeom prst="rect">
              <a:avLst/>
            </a:prstGeom>
            <a:noFill/>
          </p:spPr>
          <p:txBody>
            <a:bodyPr wrap="none" rtlCol="0">
              <a:spAutoFit/>
            </a:bodyPr>
            <a:lstStyle/>
            <a:p>
              <a:r>
                <a:rPr lang="en-US" b="1" dirty="0">
                  <a:solidFill>
                    <a:srgbClr val="FF0000"/>
                  </a:solidFill>
                </a:rPr>
                <a:t>*</a:t>
              </a:r>
            </a:p>
          </p:txBody>
        </p:sp>
        <p:sp>
          <p:nvSpPr>
            <p:cNvPr id="132" name="TextBox 131"/>
            <p:cNvSpPr txBox="1"/>
            <p:nvPr/>
          </p:nvSpPr>
          <p:spPr>
            <a:xfrm>
              <a:off x="3268448" y="3574013"/>
              <a:ext cx="299631" cy="369332"/>
            </a:xfrm>
            <a:prstGeom prst="rect">
              <a:avLst/>
            </a:prstGeom>
            <a:noFill/>
          </p:spPr>
          <p:txBody>
            <a:bodyPr wrap="none" rtlCol="0">
              <a:spAutoFit/>
            </a:bodyPr>
            <a:lstStyle/>
            <a:p>
              <a:r>
                <a:rPr lang="en-US" b="1" dirty="0">
                  <a:solidFill>
                    <a:srgbClr val="FF0000"/>
                  </a:solidFill>
                </a:rPr>
                <a:t>*</a:t>
              </a:r>
            </a:p>
          </p:txBody>
        </p:sp>
        <p:sp>
          <p:nvSpPr>
            <p:cNvPr id="135" name="TextBox 134"/>
            <p:cNvSpPr txBox="1"/>
            <p:nvPr/>
          </p:nvSpPr>
          <p:spPr>
            <a:xfrm>
              <a:off x="2222500" y="3454793"/>
              <a:ext cx="290953" cy="369332"/>
            </a:xfrm>
            <a:prstGeom prst="rect">
              <a:avLst/>
            </a:prstGeom>
            <a:noFill/>
          </p:spPr>
          <p:txBody>
            <a:bodyPr wrap="none" rtlCol="0">
              <a:spAutoFit/>
            </a:bodyPr>
            <a:lstStyle/>
            <a:p>
              <a:r>
                <a:rPr lang="en-US" dirty="0"/>
                <a:t>|</a:t>
              </a:r>
            </a:p>
          </p:txBody>
        </p:sp>
        <p:sp>
          <p:nvSpPr>
            <p:cNvPr id="136" name="TextBox 135"/>
            <p:cNvSpPr txBox="1"/>
            <p:nvPr/>
          </p:nvSpPr>
          <p:spPr>
            <a:xfrm>
              <a:off x="2222500" y="3945990"/>
              <a:ext cx="290953" cy="369332"/>
            </a:xfrm>
            <a:prstGeom prst="rect">
              <a:avLst/>
            </a:prstGeom>
            <a:noFill/>
          </p:spPr>
          <p:txBody>
            <a:bodyPr wrap="none" rtlCol="0">
              <a:spAutoFit/>
            </a:bodyPr>
            <a:lstStyle/>
            <a:p>
              <a:r>
                <a:rPr lang="en-US" dirty="0"/>
                <a:t>|</a:t>
              </a:r>
            </a:p>
          </p:txBody>
        </p:sp>
        <p:cxnSp>
          <p:nvCxnSpPr>
            <p:cNvPr id="139" name="Straight Connector 138"/>
            <p:cNvCxnSpPr/>
            <p:nvPr/>
          </p:nvCxnSpPr>
          <p:spPr>
            <a:xfrm>
              <a:off x="740912" y="3904490"/>
              <a:ext cx="4117473" cy="0"/>
            </a:xfrm>
            <a:prstGeom prst="line">
              <a:avLst/>
            </a:prstGeom>
            <a:ln w="9525" cmpd="sng">
              <a:solidFill>
                <a:schemeClr val="accent5"/>
              </a:solidFill>
              <a:prstDash val="dot"/>
            </a:ln>
            <a:effectLst/>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6989255" y="1942748"/>
            <a:ext cx="299631" cy="369332"/>
          </a:xfrm>
          <a:prstGeom prst="rect">
            <a:avLst/>
          </a:prstGeom>
          <a:noFill/>
        </p:spPr>
        <p:txBody>
          <a:bodyPr wrap="none" rtlCol="0">
            <a:spAutoFit/>
          </a:bodyPr>
          <a:lstStyle/>
          <a:p>
            <a:r>
              <a:rPr lang="en-US" b="1" dirty="0">
                <a:solidFill>
                  <a:srgbClr val="FF0000"/>
                </a:solidFill>
              </a:rPr>
              <a:t>*</a:t>
            </a:r>
          </a:p>
        </p:txBody>
      </p:sp>
      <p:sp>
        <p:nvSpPr>
          <p:cNvPr id="148" name="TextBox 147"/>
          <p:cNvSpPr txBox="1"/>
          <p:nvPr/>
        </p:nvSpPr>
        <p:spPr>
          <a:xfrm>
            <a:off x="5726958" y="3419647"/>
            <a:ext cx="299631" cy="369332"/>
          </a:xfrm>
          <a:prstGeom prst="rect">
            <a:avLst/>
          </a:prstGeom>
          <a:noFill/>
        </p:spPr>
        <p:txBody>
          <a:bodyPr wrap="none" rtlCol="0">
            <a:spAutoFit/>
          </a:bodyPr>
          <a:lstStyle/>
          <a:p>
            <a:r>
              <a:rPr lang="en-US" b="1" dirty="0">
                <a:solidFill>
                  <a:srgbClr val="FF0000"/>
                </a:solidFill>
              </a:rPr>
              <a:t>*</a:t>
            </a:r>
          </a:p>
        </p:txBody>
      </p:sp>
      <p:cxnSp>
        <p:nvCxnSpPr>
          <p:cNvPr id="149" name="Curved Connector 148"/>
          <p:cNvCxnSpPr/>
          <p:nvPr/>
        </p:nvCxnSpPr>
        <p:spPr>
          <a:xfrm rot="5400000" flipH="1" flipV="1">
            <a:off x="6693985" y="3426927"/>
            <a:ext cx="1061332" cy="566826"/>
          </a:xfrm>
          <a:prstGeom prst="curvedConnector3">
            <a:avLst>
              <a:gd name="adj1" fmla="val 99061"/>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50" name="Rectangle 149"/>
          <p:cNvSpPr/>
          <p:nvPr/>
        </p:nvSpPr>
        <p:spPr>
          <a:xfrm rot="16504131">
            <a:off x="6866701" y="3476735"/>
            <a:ext cx="276073" cy="213895"/>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TextBox 155"/>
          <p:cNvSpPr txBox="1"/>
          <p:nvPr/>
        </p:nvSpPr>
        <p:spPr>
          <a:xfrm>
            <a:off x="174862" y="1261929"/>
            <a:ext cx="453970" cy="369332"/>
          </a:xfrm>
          <a:prstGeom prst="rect">
            <a:avLst/>
          </a:prstGeom>
          <a:noFill/>
        </p:spPr>
        <p:txBody>
          <a:bodyPr wrap="none" rtlCol="0">
            <a:spAutoFit/>
          </a:bodyPr>
          <a:lstStyle/>
          <a:p>
            <a:r>
              <a:rPr lang="en-US" dirty="0"/>
              <a:t>ref</a:t>
            </a:r>
          </a:p>
        </p:txBody>
      </p:sp>
    </p:spTree>
    <p:extLst>
      <p:ext uri="{BB962C8B-B14F-4D97-AF65-F5344CB8AC3E}">
        <p14:creationId xmlns:p14="http://schemas.microsoft.com/office/powerpoint/2010/main" val="145443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498" y="205979"/>
            <a:ext cx="6892301" cy="557208"/>
          </a:xfrm>
        </p:spPr>
        <p:txBody>
          <a:bodyPr/>
          <a:lstStyle/>
          <a:p>
            <a:r>
              <a:rPr lang="en-US" sz="2400" dirty="0"/>
              <a:t>Functional implications of variant phasing</a:t>
            </a:r>
          </a:p>
        </p:txBody>
      </p:sp>
      <p:sp>
        <p:nvSpPr>
          <p:cNvPr id="93" name="Rectangle 92"/>
          <p:cNvSpPr/>
          <p:nvPr/>
        </p:nvSpPr>
        <p:spPr>
          <a:xfrm>
            <a:off x="337233" y="1194167"/>
            <a:ext cx="8806767" cy="1323439"/>
          </a:xfrm>
          <a:prstGeom prst="rect">
            <a:avLst/>
          </a:prstGeom>
        </p:spPr>
        <p:txBody>
          <a:bodyPr wrap="square">
            <a:spAutoFit/>
          </a:bodyPr>
          <a:lstStyle/>
          <a:p>
            <a:r>
              <a:rPr lang="en-US" sz="3200" dirty="0"/>
              <a:t>Two SNPs in the same codon: A &gt; T and C &gt; G</a:t>
            </a:r>
          </a:p>
          <a:p>
            <a:r>
              <a:rPr lang="en-US" sz="2400" dirty="0"/>
              <a:t>	In trans </a:t>
            </a:r>
            <a:r>
              <a:rPr lang="mr-IN" sz="2400" dirty="0"/>
              <a:t>–</a:t>
            </a:r>
            <a:r>
              <a:rPr lang="en-US" sz="2400" dirty="0"/>
              <a:t> two copies, each with a missense mutation</a:t>
            </a:r>
          </a:p>
          <a:p>
            <a:r>
              <a:rPr lang="en-US" sz="2400" dirty="0"/>
              <a:t>	In cis </a:t>
            </a:r>
            <a:r>
              <a:rPr lang="mr-IN" sz="2400" dirty="0"/>
              <a:t>–</a:t>
            </a:r>
            <a:r>
              <a:rPr lang="en-US" sz="2400" dirty="0"/>
              <a:t> one functional copy and one loss of function!</a:t>
            </a:r>
          </a:p>
        </p:txBody>
      </p:sp>
      <p:grpSp>
        <p:nvGrpSpPr>
          <p:cNvPr id="22" name="Group 21"/>
          <p:cNvGrpSpPr/>
          <p:nvPr/>
        </p:nvGrpSpPr>
        <p:grpSpPr>
          <a:xfrm>
            <a:off x="2438400" y="2717358"/>
            <a:ext cx="3410607" cy="2000641"/>
            <a:chOff x="1198179" y="2554014"/>
            <a:chExt cx="3410607" cy="2000641"/>
          </a:xfrm>
        </p:grpSpPr>
        <p:sp>
          <p:nvSpPr>
            <p:cNvPr id="4" name="Octagon 3"/>
            <p:cNvSpPr/>
            <p:nvPr/>
          </p:nvSpPr>
          <p:spPr>
            <a:xfrm>
              <a:off x="3237188" y="3478924"/>
              <a:ext cx="1072055" cy="1072055"/>
            </a:xfrm>
            <a:prstGeom prst="octagon">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tx1"/>
                  </a:solidFill>
                </a:ln>
              </a:endParaRPr>
            </a:p>
          </p:txBody>
        </p:sp>
        <p:sp>
          <p:nvSpPr>
            <p:cNvPr id="3" name="TextBox 2"/>
            <p:cNvSpPr txBox="1"/>
            <p:nvPr/>
          </p:nvSpPr>
          <p:spPr>
            <a:xfrm>
              <a:off x="1198179" y="2554014"/>
              <a:ext cx="1629104" cy="923330"/>
            </a:xfrm>
            <a:prstGeom prst="rect">
              <a:avLst/>
            </a:prstGeom>
            <a:noFill/>
          </p:spPr>
          <p:txBody>
            <a:bodyPr wrap="square" rtlCol="0">
              <a:spAutoFit/>
            </a:bodyPr>
            <a:lstStyle/>
            <a:p>
              <a:pPr algn="ctr"/>
              <a:r>
                <a:rPr lang="en-US" sz="3600" dirty="0"/>
                <a:t>AAC</a:t>
              </a:r>
            </a:p>
            <a:p>
              <a:pPr algn="ctr"/>
              <a:r>
                <a:rPr lang="en-US" dirty="0"/>
                <a:t>(</a:t>
              </a:r>
              <a:r>
                <a:rPr lang="en-US" dirty="0" err="1"/>
                <a:t>Asn</a:t>
              </a:r>
              <a:r>
                <a:rPr lang="en-US" dirty="0"/>
                <a:t>)</a:t>
              </a:r>
            </a:p>
          </p:txBody>
        </p:sp>
        <p:sp>
          <p:nvSpPr>
            <p:cNvPr id="89" name="TextBox 88"/>
            <p:cNvSpPr txBox="1"/>
            <p:nvPr/>
          </p:nvSpPr>
          <p:spPr>
            <a:xfrm>
              <a:off x="2979682" y="2554014"/>
              <a:ext cx="1629104" cy="923330"/>
            </a:xfrm>
            <a:prstGeom prst="rect">
              <a:avLst/>
            </a:prstGeom>
            <a:noFill/>
          </p:spPr>
          <p:txBody>
            <a:bodyPr wrap="square" rtlCol="0">
              <a:spAutoFit/>
            </a:bodyPr>
            <a:lstStyle/>
            <a:p>
              <a:pPr algn="ctr"/>
              <a:r>
                <a:rPr lang="en-US" sz="3600" dirty="0"/>
                <a:t>AA</a:t>
              </a:r>
              <a:r>
                <a:rPr lang="en-US" sz="3600" u="sng" dirty="0"/>
                <a:t>G</a:t>
              </a:r>
            </a:p>
            <a:p>
              <a:pPr algn="ctr"/>
              <a:r>
                <a:rPr lang="en-US" dirty="0"/>
                <a:t>(Lys)</a:t>
              </a:r>
            </a:p>
          </p:txBody>
        </p:sp>
        <p:sp>
          <p:nvSpPr>
            <p:cNvPr id="90" name="TextBox 89"/>
            <p:cNvSpPr txBox="1"/>
            <p:nvPr/>
          </p:nvSpPr>
          <p:spPr>
            <a:xfrm>
              <a:off x="1198179" y="3631325"/>
              <a:ext cx="1629104" cy="923330"/>
            </a:xfrm>
            <a:prstGeom prst="rect">
              <a:avLst/>
            </a:prstGeom>
            <a:noFill/>
          </p:spPr>
          <p:txBody>
            <a:bodyPr wrap="square" rtlCol="0">
              <a:spAutoFit/>
            </a:bodyPr>
            <a:lstStyle/>
            <a:p>
              <a:pPr algn="ctr"/>
              <a:r>
                <a:rPr lang="en-US" sz="3600" u="sng" dirty="0"/>
                <a:t>T</a:t>
              </a:r>
              <a:r>
                <a:rPr lang="en-US" sz="3600" dirty="0"/>
                <a:t>AC</a:t>
              </a:r>
            </a:p>
            <a:p>
              <a:pPr algn="ctr"/>
              <a:r>
                <a:rPr lang="en-US" dirty="0"/>
                <a:t>(Tyr)</a:t>
              </a:r>
            </a:p>
          </p:txBody>
        </p:sp>
        <p:sp>
          <p:nvSpPr>
            <p:cNvPr id="91" name="TextBox 90"/>
            <p:cNvSpPr txBox="1"/>
            <p:nvPr/>
          </p:nvSpPr>
          <p:spPr>
            <a:xfrm>
              <a:off x="2979682" y="3631325"/>
              <a:ext cx="1629104" cy="923330"/>
            </a:xfrm>
            <a:prstGeom prst="rect">
              <a:avLst/>
            </a:prstGeom>
            <a:noFill/>
          </p:spPr>
          <p:txBody>
            <a:bodyPr wrap="square" rtlCol="0">
              <a:spAutoFit/>
            </a:bodyPr>
            <a:lstStyle/>
            <a:p>
              <a:pPr algn="ctr"/>
              <a:r>
                <a:rPr lang="en-US" sz="3600" u="sng" dirty="0"/>
                <a:t>T</a:t>
              </a:r>
              <a:r>
                <a:rPr lang="en-US" sz="3600" dirty="0"/>
                <a:t>A</a:t>
              </a:r>
              <a:r>
                <a:rPr lang="en-US" sz="3600" u="sng" dirty="0"/>
                <a:t>G</a:t>
              </a:r>
            </a:p>
            <a:p>
              <a:pPr algn="ctr"/>
              <a:r>
                <a:rPr lang="en-US" dirty="0"/>
                <a:t>STOP!</a:t>
              </a:r>
            </a:p>
          </p:txBody>
        </p:sp>
        <p:cxnSp>
          <p:nvCxnSpPr>
            <p:cNvPr id="6" name="Straight Arrow Connector 5"/>
            <p:cNvCxnSpPr/>
            <p:nvPr/>
          </p:nvCxnSpPr>
          <p:spPr>
            <a:xfrm>
              <a:off x="2606566" y="2877179"/>
              <a:ext cx="6306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2012731" y="3452655"/>
              <a:ext cx="0" cy="352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2364827" y="3200345"/>
              <a:ext cx="872361" cy="4309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8843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498" y="205979"/>
            <a:ext cx="6880302" cy="557208"/>
          </a:xfrm>
        </p:spPr>
        <p:txBody>
          <a:bodyPr/>
          <a:lstStyle/>
          <a:p>
            <a:r>
              <a:rPr lang="en-US" sz="2400" b="1" dirty="0"/>
              <a:t>Step 3: </a:t>
            </a:r>
            <a:r>
              <a:rPr lang="en-US" sz="2400" dirty="0"/>
              <a:t>Score haplotypes using </a:t>
            </a:r>
            <a:r>
              <a:rPr lang="en-US" sz="2400" dirty="0" err="1"/>
              <a:t>PairHMM</a:t>
            </a:r>
            <a:endParaRPr lang="en-US" sz="2400" dirty="0"/>
          </a:p>
        </p:txBody>
      </p:sp>
      <p:sp>
        <p:nvSpPr>
          <p:cNvPr id="10" name="Content Placeholder 2"/>
          <p:cNvSpPr>
            <a:spLocks noGrp="1"/>
          </p:cNvSpPr>
          <p:nvPr>
            <p:ph sz="half" idx="1"/>
          </p:nvPr>
        </p:nvSpPr>
        <p:spPr>
          <a:xfrm>
            <a:off x="323520" y="1241968"/>
            <a:ext cx="3779982" cy="2432121"/>
          </a:xfrm>
        </p:spPr>
        <p:txBody>
          <a:bodyPr>
            <a:normAutofit/>
          </a:bodyPr>
          <a:lstStyle/>
          <a:p>
            <a:pPr>
              <a:spcAft>
                <a:spcPts val="600"/>
              </a:spcAft>
            </a:pPr>
            <a:r>
              <a:rPr lang="en-US" sz="1800" dirty="0" err="1"/>
              <a:t>PairHMM</a:t>
            </a:r>
            <a:r>
              <a:rPr lang="en-US" sz="1800" dirty="0"/>
              <a:t>* aligns each read </a:t>
            </a:r>
            <a:br>
              <a:rPr lang="en-US" sz="1800" dirty="0"/>
            </a:br>
            <a:r>
              <a:rPr lang="en-US" sz="1800" dirty="0"/>
              <a:t>to each haplotype</a:t>
            </a:r>
          </a:p>
          <a:p>
            <a:pPr>
              <a:spcAft>
                <a:spcPts val="600"/>
              </a:spcAft>
            </a:pPr>
            <a:r>
              <a:rPr lang="en-US" sz="1800" dirty="0"/>
              <a:t>Uses base qualities as the </a:t>
            </a:r>
            <a:br>
              <a:rPr lang="en-US" sz="1800" dirty="0"/>
            </a:br>
            <a:r>
              <a:rPr lang="en-US" sz="1800" dirty="0"/>
              <a:t>estimate of error </a:t>
            </a:r>
          </a:p>
          <a:p>
            <a:endParaRPr lang="en-US" sz="1800" dirty="0"/>
          </a:p>
        </p:txBody>
      </p:sp>
      <p:pic>
        <p:nvPicPr>
          <p:cNvPr id="11" name="Content Placeholder 4" descr="haplotypecaller.ai"/>
          <p:cNvPicPr>
            <a:picLocks noGrp="1" noChangeAspect="1"/>
          </p:cNvPicPr>
          <p:nvPr>
            <p:ph sz="half" idx="2"/>
          </p:nvPr>
        </p:nvPicPr>
        <p:blipFill rotWithShape="1">
          <a:blip r:embed="rId3"/>
          <a:srcRect l="1810" t="57406" r="36026"/>
          <a:stretch/>
        </p:blipFill>
        <p:spPr>
          <a:xfrm>
            <a:off x="3848430" y="1355262"/>
            <a:ext cx="4761345" cy="2076770"/>
          </a:xfrm>
          <a:prstGeom prst="rect">
            <a:avLst/>
          </a:prstGeom>
        </p:spPr>
      </p:pic>
      <p:sp>
        <p:nvSpPr>
          <p:cNvPr id="12" name="Rectangle 11"/>
          <p:cNvSpPr/>
          <p:nvPr/>
        </p:nvSpPr>
        <p:spPr>
          <a:xfrm>
            <a:off x="3232335" y="4056608"/>
            <a:ext cx="5579440" cy="461665"/>
          </a:xfrm>
          <a:prstGeom prst="rect">
            <a:avLst/>
          </a:prstGeom>
        </p:spPr>
        <p:txBody>
          <a:bodyPr wrap="square">
            <a:spAutoFit/>
          </a:bodyPr>
          <a:lstStyle/>
          <a:p>
            <a:pPr>
              <a:spcAft>
                <a:spcPts val="600"/>
              </a:spcAft>
            </a:pPr>
            <a:r>
              <a:rPr lang="en-US" sz="2400" b="1" dirty="0"/>
              <a:t>Likelihoods of the haplotypes given reads</a:t>
            </a:r>
          </a:p>
        </p:txBody>
      </p:sp>
      <p:sp>
        <p:nvSpPr>
          <p:cNvPr id="13" name="Right Arrow 12"/>
          <p:cNvSpPr/>
          <p:nvPr/>
        </p:nvSpPr>
        <p:spPr>
          <a:xfrm>
            <a:off x="2362527" y="4115292"/>
            <a:ext cx="742462" cy="402981"/>
          </a:xfrm>
          <a:prstGeom prst="rightArrow">
            <a:avLst>
              <a:gd name="adj1" fmla="val 40545"/>
              <a:gd name="adj2" fmla="val 50000"/>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4" name="Picture 13" descr="MEDIUM_1471-2105-9-33-3.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712" y="2687639"/>
            <a:ext cx="1709448" cy="1098210"/>
          </a:xfrm>
          <a:prstGeom prst="rect">
            <a:avLst/>
          </a:prstGeom>
        </p:spPr>
      </p:pic>
      <p:sp>
        <p:nvSpPr>
          <p:cNvPr id="15" name="TextBox 14"/>
          <p:cNvSpPr txBox="1"/>
          <p:nvPr/>
        </p:nvSpPr>
        <p:spPr>
          <a:xfrm>
            <a:off x="1" y="4861396"/>
            <a:ext cx="7521710" cy="307777"/>
          </a:xfrm>
          <a:prstGeom prst="rect">
            <a:avLst/>
          </a:prstGeom>
          <a:noFill/>
        </p:spPr>
        <p:txBody>
          <a:bodyPr wrap="none" rtlCol="0">
            <a:spAutoFit/>
          </a:bodyPr>
          <a:lstStyle/>
          <a:p>
            <a:r>
              <a:rPr lang="en-US" sz="1400" i="1" dirty="0"/>
              <a:t>* Hardware-optimized versions of </a:t>
            </a:r>
            <a:r>
              <a:rPr lang="en-US" sz="1400" i="1" dirty="0" err="1"/>
              <a:t>PairHMM</a:t>
            </a:r>
            <a:r>
              <a:rPr lang="en-US" sz="1400" i="1" dirty="0"/>
              <a:t> are included and are activated automatically at runtime</a:t>
            </a:r>
          </a:p>
        </p:txBody>
      </p:sp>
    </p:spTree>
    <p:extLst>
      <p:ext uri="{BB962C8B-B14F-4D97-AF65-F5344CB8AC3E}">
        <p14:creationId xmlns:p14="http://schemas.microsoft.com/office/powerpoint/2010/main" val="222641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MEDIUM_1471-2105-9-33-3.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27" y="920470"/>
            <a:ext cx="3274145" cy="2103427"/>
          </a:xfrm>
          <a:prstGeom prst="rect">
            <a:avLst/>
          </a:prstGeom>
        </p:spPr>
      </p:pic>
      <p:sp>
        <p:nvSpPr>
          <p:cNvPr id="15" name="Rectangle 14"/>
          <p:cNvSpPr/>
          <p:nvPr/>
        </p:nvSpPr>
        <p:spPr>
          <a:xfrm>
            <a:off x="0" y="3002312"/>
            <a:ext cx="9144000" cy="2141188"/>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Calibri"/>
            </a:endParaRPr>
          </a:p>
        </p:txBody>
      </p:sp>
      <p:sp>
        <p:nvSpPr>
          <p:cNvPr id="2" name="TextBox 1"/>
          <p:cNvSpPr txBox="1"/>
          <p:nvPr/>
        </p:nvSpPr>
        <p:spPr>
          <a:xfrm>
            <a:off x="4225628" y="917173"/>
            <a:ext cx="4668982" cy="2800766"/>
          </a:xfrm>
          <a:prstGeom prst="rect">
            <a:avLst/>
          </a:prstGeom>
          <a:noFill/>
        </p:spPr>
        <p:txBody>
          <a:bodyPr wrap="square" numCol="2" rtlCol="0">
            <a:spAutoFit/>
          </a:bodyPr>
          <a:lstStyle/>
          <a:p>
            <a:r>
              <a:rPr lang="en-US" sz="1600" dirty="0">
                <a:latin typeface="Calibri"/>
                <a:cs typeface="Calibri"/>
              </a:rPr>
              <a:t>	</a:t>
            </a:r>
            <a:r>
              <a:rPr lang="en-US" sz="1600" b="1" dirty="0">
                <a:latin typeface="Calibri"/>
                <a:cs typeface="Calibri"/>
              </a:rPr>
              <a:t>State</a:t>
            </a:r>
            <a:endParaRPr lang="en-US" sz="1600" dirty="0">
              <a:latin typeface="Calibri"/>
              <a:cs typeface="Calibri"/>
            </a:endParaRPr>
          </a:p>
          <a:p>
            <a:r>
              <a:rPr lang="en-US" sz="1600" dirty="0">
                <a:latin typeface="Calibri"/>
                <a:cs typeface="Calibri"/>
              </a:rPr>
              <a:t>(</a:t>
            </a:r>
            <a:r>
              <a:rPr lang="en-US" sz="1600" i="1" dirty="0">
                <a:latin typeface="Calibri"/>
                <a:cs typeface="Calibri"/>
              </a:rPr>
              <a:t>M</a:t>
            </a:r>
            <a:r>
              <a:rPr lang="en-US" sz="1600" dirty="0">
                <a:latin typeface="Calibri"/>
                <a:cs typeface="Calibri"/>
              </a:rPr>
              <a:t>)  	Match</a:t>
            </a:r>
          </a:p>
          <a:p>
            <a:r>
              <a:rPr lang="en-US" sz="1600" dirty="0">
                <a:latin typeface="Calibri"/>
                <a:cs typeface="Calibri"/>
              </a:rPr>
              <a:t>(</a:t>
            </a:r>
            <a:r>
              <a:rPr lang="en-US" sz="1600" i="1" dirty="0">
                <a:latin typeface="Calibri"/>
                <a:cs typeface="Calibri"/>
              </a:rPr>
              <a:t>I</a:t>
            </a:r>
            <a:r>
              <a:rPr lang="en-US" sz="1600" i="1" baseline="-25000" dirty="0">
                <a:latin typeface="Calibri"/>
                <a:cs typeface="Calibri"/>
              </a:rPr>
              <a:t>x</a:t>
            </a:r>
            <a:r>
              <a:rPr lang="en-US" sz="1600" dirty="0">
                <a:latin typeface="Calibri"/>
                <a:cs typeface="Calibri"/>
              </a:rPr>
              <a:t>)	Insertion</a:t>
            </a:r>
          </a:p>
          <a:p>
            <a:r>
              <a:rPr lang="en-US" sz="1600" dirty="0">
                <a:latin typeface="Calibri"/>
                <a:cs typeface="Calibri"/>
              </a:rPr>
              <a:t>(</a:t>
            </a:r>
            <a:r>
              <a:rPr lang="en-US" sz="1600" i="1" dirty="0" err="1">
                <a:latin typeface="Calibri"/>
                <a:cs typeface="Calibri"/>
              </a:rPr>
              <a:t>I</a:t>
            </a:r>
            <a:r>
              <a:rPr lang="en-US" sz="1600" i="1" baseline="-25000" dirty="0" err="1">
                <a:latin typeface="Calibri"/>
                <a:cs typeface="Calibri"/>
              </a:rPr>
              <a:t>y</a:t>
            </a:r>
            <a:r>
              <a:rPr lang="en-US" sz="1600" dirty="0">
                <a:latin typeface="Calibri"/>
                <a:cs typeface="Calibri"/>
              </a:rPr>
              <a:t>)  	Deletion</a:t>
            </a:r>
          </a:p>
          <a:p>
            <a:endParaRPr lang="en-US" sz="1600" dirty="0">
              <a:latin typeface="Calibri"/>
              <a:cs typeface="Calibri"/>
            </a:endParaRPr>
          </a:p>
          <a:p>
            <a:endParaRPr lang="en-US" sz="1600" dirty="0">
              <a:latin typeface="Calibri"/>
              <a:cs typeface="Calibri"/>
            </a:endParaRPr>
          </a:p>
          <a:p>
            <a:endParaRPr lang="en-US" sz="1600" dirty="0">
              <a:latin typeface="Calibri"/>
              <a:cs typeface="Calibri"/>
            </a:endParaRPr>
          </a:p>
          <a:p>
            <a:endParaRPr lang="en-US" sz="1600" dirty="0">
              <a:latin typeface="Calibri"/>
              <a:cs typeface="Calibri"/>
            </a:endParaRPr>
          </a:p>
          <a:p>
            <a:endParaRPr lang="en-US" sz="1600" dirty="0">
              <a:latin typeface="Calibri"/>
              <a:cs typeface="Calibri"/>
            </a:endParaRPr>
          </a:p>
          <a:p>
            <a:endParaRPr lang="en-US" sz="1600" dirty="0">
              <a:latin typeface="Calibri"/>
              <a:cs typeface="Calibri"/>
            </a:endParaRPr>
          </a:p>
          <a:p>
            <a:endParaRPr lang="en-US" sz="1600" dirty="0">
              <a:latin typeface="Calibri"/>
              <a:cs typeface="Calibri"/>
            </a:endParaRPr>
          </a:p>
          <a:p>
            <a:r>
              <a:rPr lang="en-US" sz="1600" b="1" dirty="0">
                <a:latin typeface="Calibri"/>
                <a:cs typeface="Calibri"/>
              </a:rPr>
              <a:t>Transition probabilities </a:t>
            </a:r>
          </a:p>
          <a:p>
            <a:r>
              <a:rPr lang="en-US" sz="1600" dirty="0">
                <a:latin typeface="Calibri"/>
                <a:cs typeface="Calibri"/>
              </a:rPr>
              <a:t>(</a:t>
            </a:r>
            <a:r>
              <a:rPr lang="en-US" sz="1600" i="1" dirty="0" err="1">
                <a:latin typeface="Calibri"/>
                <a:cs typeface="Calibri"/>
              </a:rPr>
              <a:t>ε</a:t>
            </a:r>
            <a:r>
              <a:rPr lang="en-US" sz="1600" dirty="0">
                <a:latin typeface="Calibri"/>
                <a:cs typeface="Calibri"/>
              </a:rPr>
              <a:t>) = Gap continuation</a:t>
            </a:r>
          </a:p>
          <a:p>
            <a:r>
              <a:rPr lang="en-US" sz="1600" dirty="0">
                <a:latin typeface="Calibri"/>
                <a:cs typeface="Calibri"/>
              </a:rPr>
              <a:t>(</a:t>
            </a:r>
            <a:r>
              <a:rPr lang="en-US" sz="1600" i="1" dirty="0" err="1">
                <a:latin typeface="Calibri"/>
                <a:cs typeface="Calibri"/>
              </a:rPr>
              <a:t>δ</a:t>
            </a:r>
            <a:r>
              <a:rPr lang="en-US" sz="1600" dirty="0">
                <a:latin typeface="Calibri"/>
                <a:cs typeface="Calibri"/>
              </a:rPr>
              <a:t>) = Gap open penalty</a:t>
            </a:r>
          </a:p>
          <a:p>
            <a:r>
              <a:rPr lang="en-US" sz="1600" dirty="0">
                <a:latin typeface="Calibri"/>
                <a:cs typeface="Calibri"/>
              </a:rPr>
              <a:t>(1 - </a:t>
            </a:r>
            <a:r>
              <a:rPr lang="en-US" sz="1600" i="1" dirty="0" err="1">
                <a:latin typeface="Calibri"/>
                <a:cs typeface="Calibri"/>
              </a:rPr>
              <a:t>ε</a:t>
            </a:r>
            <a:r>
              <a:rPr lang="en-US" sz="1600" dirty="0">
                <a:latin typeface="Calibri"/>
                <a:cs typeface="Calibri"/>
              </a:rPr>
              <a:t>) = Base precedes an insertion or a deletion</a:t>
            </a:r>
          </a:p>
          <a:p>
            <a:r>
              <a:rPr lang="en-US" sz="1600" dirty="0">
                <a:latin typeface="Calibri"/>
                <a:cs typeface="Calibri"/>
              </a:rPr>
              <a:t>(1 - 2</a:t>
            </a:r>
            <a:r>
              <a:rPr lang="en-US" sz="1600" i="1" dirty="0">
                <a:latin typeface="Calibri"/>
                <a:cs typeface="Calibri"/>
              </a:rPr>
              <a:t>δ</a:t>
            </a:r>
            <a:r>
              <a:rPr lang="en-US" sz="1600" dirty="0">
                <a:latin typeface="Calibri"/>
                <a:cs typeface="Calibri"/>
              </a:rPr>
              <a:t>) = Base matches and continues</a:t>
            </a:r>
          </a:p>
        </p:txBody>
      </p:sp>
      <p:sp>
        <p:nvSpPr>
          <p:cNvPr id="17" name="Rectangle 16"/>
          <p:cNvSpPr/>
          <p:nvPr/>
        </p:nvSpPr>
        <p:spPr>
          <a:xfrm>
            <a:off x="1779851" y="4564175"/>
            <a:ext cx="6678349" cy="400110"/>
          </a:xfrm>
          <a:prstGeom prst="rect">
            <a:avLst/>
          </a:prstGeom>
        </p:spPr>
        <p:txBody>
          <a:bodyPr wrap="square">
            <a:spAutoFit/>
          </a:bodyPr>
          <a:lstStyle/>
          <a:p>
            <a:r>
              <a:rPr lang="en-US" sz="2000" b="1" dirty="0"/>
              <a:t>Matrix contains l</a:t>
            </a:r>
            <a:r>
              <a:rPr lang="en" sz="2000" b="1" dirty="0"/>
              <a:t>ikelihoods of the </a:t>
            </a:r>
            <a:r>
              <a:rPr lang="en-US" sz="2000" b="1" dirty="0"/>
              <a:t>haplotypes given the reads</a:t>
            </a:r>
          </a:p>
        </p:txBody>
      </p:sp>
      <p:pic>
        <p:nvPicPr>
          <p:cNvPr id="18" name="Content Placeholder 7"/>
          <p:cNvPicPr>
            <a:picLocks noGrp="1" noChangeAspect="1"/>
          </p:cNvPicPr>
          <p:nvPr>
            <p:ph idx="1"/>
          </p:nvPr>
        </p:nvPicPr>
        <p:blipFill rotWithShape="1">
          <a:blip r:embed="rId4"/>
          <a:srcRect l="21293" t="69" b="69"/>
          <a:stretch/>
        </p:blipFill>
        <p:spPr>
          <a:xfrm>
            <a:off x="1471596" y="3376196"/>
            <a:ext cx="1848907" cy="1191018"/>
          </a:xfrm>
        </p:spPr>
      </p:pic>
      <p:sp>
        <p:nvSpPr>
          <p:cNvPr id="19" name="TextBox 18"/>
          <p:cNvSpPr txBox="1"/>
          <p:nvPr/>
        </p:nvSpPr>
        <p:spPr>
          <a:xfrm>
            <a:off x="1765477" y="2955415"/>
            <a:ext cx="1360869" cy="400110"/>
          </a:xfrm>
          <a:prstGeom prst="rect">
            <a:avLst/>
          </a:prstGeom>
          <a:noFill/>
        </p:spPr>
        <p:txBody>
          <a:bodyPr wrap="none" rtlCol="0">
            <a:spAutoFit/>
          </a:bodyPr>
          <a:lstStyle/>
          <a:p>
            <a:r>
              <a:rPr lang="en-US" sz="2000" dirty="0"/>
              <a:t>Haplotypes</a:t>
            </a:r>
          </a:p>
        </p:txBody>
      </p:sp>
      <p:sp>
        <p:nvSpPr>
          <p:cNvPr id="20" name="TextBox 19"/>
          <p:cNvSpPr txBox="1"/>
          <p:nvPr/>
        </p:nvSpPr>
        <p:spPr>
          <a:xfrm>
            <a:off x="612427" y="3685966"/>
            <a:ext cx="809461" cy="400110"/>
          </a:xfrm>
          <a:prstGeom prst="rect">
            <a:avLst/>
          </a:prstGeom>
          <a:noFill/>
        </p:spPr>
        <p:txBody>
          <a:bodyPr wrap="none" rtlCol="0">
            <a:spAutoFit/>
          </a:bodyPr>
          <a:lstStyle/>
          <a:p>
            <a:r>
              <a:rPr lang="en-US" sz="2000" dirty="0"/>
              <a:t>Reads</a:t>
            </a:r>
          </a:p>
        </p:txBody>
      </p:sp>
      <p:sp>
        <p:nvSpPr>
          <p:cNvPr id="22" name="TextBox 21"/>
          <p:cNvSpPr txBox="1"/>
          <p:nvPr/>
        </p:nvSpPr>
        <p:spPr>
          <a:xfrm>
            <a:off x="3827370" y="3685966"/>
            <a:ext cx="3784660" cy="369332"/>
          </a:xfrm>
          <a:prstGeom prst="rect">
            <a:avLst/>
          </a:prstGeom>
          <a:noFill/>
        </p:spPr>
        <p:txBody>
          <a:bodyPr wrap="none" rtlCol="0">
            <a:spAutoFit/>
          </a:bodyPr>
          <a:lstStyle/>
          <a:p>
            <a:r>
              <a:rPr lang="en-US" dirty="0" err="1"/>
              <a:t>A</a:t>
            </a:r>
            <a:r>
              <a:rPr lang="en-US" baseline="-25000" dirty="0" err="1"/>
              <a:t>ij</a:t>
            </a:r>
            <a:r>
              <a:rPr lang="en-US" dirty="0"/>
              <a:t> = probability of haplotype-read pair</a:t>
            </a:r>
          </a:p>
        </p:txBody>
      </p:sp>
      <p:sp>
        <p:nvSpPr>
          <p:cNvPr id="13" name="Right Arrow 12"/>
          <p:cNvSpPr/>
          <p:nvPr/>
        </p:nvSpPr>
        <p:spPr>
          <a:xfrm>
            <a:off x="948489" y="4632199"/>
            <a:ext cx="742462" cy="402981"/>
          </a:xfrm>
          <a:prstGeom prst="rightArrow">
            <a:avLst>
              <a:gd name="adj1" fmla="val 40545"/>
              <a:gd name="adj2" fmla="val 50000"/>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Title 1"/>
          <p:cNvSpPr>
            <a:spLocks noGrp="1"/>
          </p:cNvSpPr>
          <p:nvPr>
            <p:ph type="title"/>
          </p:nvPr>
        </p:nvSpPr>
        <p:spPr>
          <a:xfrm>
            <a:off x="1779850" y="205979"/>
            <a:ext cx="6906949" cy="557208"/>
          </a:xfrm>
        </p:spPr>
        <p:txBody>
          <a:bodyPr/>
          <a:lstStyle/>
          <a:p>
            <a:r>
              <a:rPr lang="en-US" sz="2400" dirty="0" err="1"/>
              <a:t>PairHMM</a:t>
            </a:r>
            <a:r>
              <a:rPr lang="en-US" sz="2400" dirty="0"/>
              <a:t> uses base qualities to score alignments</a:t>
            </a:r>
          </a:p>
        </p:txBody>
      </p:sp>
    </p:spTree>
    <p:extLst>
      <p:ext uri="{BB962C8B-B14F-4D97-AF65-F5344CB8AC3E}">
        <p14:creationId xmlns:p14="http://schemas.microsoft.com/office/powerpoint/2010/main" val="3561999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7891ADC-67B8-8B43-B87B-EED274DF5181}"/>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524832" y="1381561"/>
            <a:ext cx="4230543" cy="2114171"/>
            <a:chOff x="1852293" y="989354"/>
            <a:chExt cx="5118101" cy="2209800"/>
          </a:xfrm>
        </p:grpSpPr>
        <p:pic>
          <p:nvPicPr>
            <p:cNvPr id="60" name="Picture 59" descr="haplotypecaller.ai"/>
            <p:cNvPicPr>
              <a:picLocks noChangeAspect="1"/>
            </p:cNvPicPr>
            <p:nvPr/>
          </p:nvPicPr>
          <p:blipFill rotWithShape="1">
            <a:blip r:embed="rId3"/>
            <a:srcRect l="2223" t="57111" r="36250" b="1144"/>
            <a:stretch/>
          </p:blipFill>
          <p:spPr>
            <a:xfrm>
              <a:off x="1852293" y="989354"/>
              <a:ext cx="5118101" cy="2209800"/>
            </a:xfrm>
            <a:prstGeom prst="rect">
              <a:avLst/>
            </a:prstGeom>
          </p:spPr>
        </p:pic>
        <p:sp>
          <p:nvSpPr>
            <p:cNvPr id="61" name="TextBox 60"/>
            <p:cNvSpPr txBox="1"/>
            <p:nvPr/>
          </p:nvSpPr>
          <p:spPr>
            <a:xfrm>
              <a:off x="3064816" y="1865654"/>
              <a:ext cx="409556" cy="288601"/>
            </a:xfrm>
            <a:prstGeom prst="rect">
              <a:avLst/>
            </a:prstGeom>
            <a:solidFill>
              <a:srgbClr val="ECFEEC"/>
            </a:solidFill>
          </p:spPr>
          <p:txBody>
            <a:bodyPr wrap="square" rtlCol="0">
              <a:spAutoFit/>
            </a:bodyPr>
            <a:lstStyle/>
            <a:p>
              <a:pPr algn="ctr">
                <a:lnSpc>
                  <a:spcPct val="50000"/>
                </a:lnSpc>
              </a:pPr>
              <a:r>
                <a:rPr lang="en-US" b="1" dirty="0">
                  <a:solidFill>
                    <a:schemeClr val="bg1">
                      <a:lumMod val="50000"/>
                    </a:schemeClr>
                  </a:solidFill>
                </a:rPr>
                <a:t>1</a:t>
              </a:r>
            </a:p>
          </p:txBody>
        </p:sp>
        <p:sp>
          <p:nvSpPr>
            <p:cNvPr id="62" name="TextBox 61"/>
            <p:cNvSpPr txBox="1"/>
            <p:nvPr/>
          </p:nvSpPr>
          <p:spPr>
            <a:xfrm>
              <a:off x="5012689" y="1865654"/>
              <a:ext cx="409556" cy="288601"/>
            </a:xfrm>
            <a:prstGeom prst="rect">
              <a:avLst/>
            </a:prstGeom>
            <a:solidFill>
              <a:srgbClr val="ECFEEC"/>
            </a:solidFill>
          </p:spPr>
          <p:txBody>
            <a:bodyPr wrap="square" rtlCol="0">
              <a:spAutoFit/>
            </a:bodyPr>
            <a:lstStyle/>
            <a:p>
              <a:pPr algn="ctr">
                <a:lnSpc>
                  <a:spcPct val="50000"/>
                </a:lnSpc>
              </a:pPr>
              <a:r>
                <a:rPr lang="en-US" b="1" dirty="0">
                  <a:solidFill>
                    <a:schemeClr val="bg1">
                      <a:lumMod val="50000"/>
                    </a:schemeClr>
                  </a:solidFill>
                </a:rPr>
                <a:t>3</a:t>
              </a:r>
            </a:p>
          </p:txBody>
        </p:sp>
        <p:sp>
          <p:nvSpPr>
            <p:cNvPr id="63" name="TextBox 62"/>
            <p:cNvSpPr txBox="1"/>
            <p:nvPr/>
          </p:nvSpPr>
          <p:spPr>
            <a:xfrm>
              <a:off x="3064816" y="2515943"/>
              <a:ext cx="409556" cy="288601"/>
            </a:xfrm>
            <a:prstGeom prst="rect">
              <a:avLst/>
            </a:prstGeom>
            <a:solidFill>
              <a:srgbClr val="ECFEEC"/>
            </a:solidFill>
          </p:spPr>
          <p:txBody>
            <a:bodyPr wrap="square" rtlCol="0">
              <a:spAutoFit/>
            </a:bodyPr>
            <a:lstStyle/>
            <a:p>
              <a:pPr algn="ctr">
                <a:lnSpc>
                  <a:spcPct val="50000"/>
                </a:lnSpc>
              </a:pPr>
              <a:r>
                <a:rPr lang="en-US" b="1" dirty="0">
                  <a:solidFill>
                    <a:schemeClr val="bg1">
                      <a:lumMod val="50000"/>
                    </a:schemeClr>
                  </a:solidFill>
                </a:rPr>
                <a:t>2</a:t>
              </a:r>
            </a:p>
          </p:txBody>
        </p:sp>
        <p:sp>
          <p:nvSpPr>
            <p:cNvPr id="64" name="TextBox 63"/>
            <p:cNvSpPr txBox="1"/>
            <p:nvPr/>
          </p:nvSpPr>
          <p:spPr>
            <a:xfrm>
              <a:off x="5012689" y="2515943"/>
              <a:ext cx="409556" cy="288601"/>
            </a:xfrm>
            <a:prstGeom prst="rect">
              <a:avLst/>
            </a:prstGeom>
            <a:solidFill>
              <a:srgbClr val="ECFEEC"/>
            </a:solidFill>
          </p:spPr>
          <p:txBody>
            <a:bodyPr wrap="square" rtlCol="0">
              <a:spAutoFit/>
            </a:bodyPr>
            <a:lstStyle/>
            <a:p>
              <a:pPr algn="ctr">
                <a:lnSpc>
                  <a:spcPct val="50000"/>
                </a:lnSpc>
              </a:pPr>
              <a:r>
                <a:rPr lang="en-US" b="1" dirty="0">
                  <a:solidFill>
                    <a:schemeClr val="bg1">
                      <a:lumMod val="50000"/>
                    </a:schemeClr>
                  </a:solidFill>
                </a:rPr>
                <a:t>4</a:t>
              </a:r>
            </a:p>
          </p:txBody>
        </p:sp>
      </p:grpSp>
      <p:graphicFrame>
        <p:nvGraphicFramePr>
          <p:cNvPr id="26" name="Table 25"/>
          <p:cNvGraphicFramePr>
            <a:graphicFrameLocks noGrp="1"/>
          </p:cNvGraphicFramePr>
          <p:nvPr>
            <p:extLst>
              <p:ext uri="{D42A27DB-BD31-4B8C-83A1-F6EECF244321}">
                <p14:modId xmlns:p14="http://schemas.microsoft.com/office/powerpoint/2010/main" val="3382557809"/>
              </p:ext>
            </p:extLst>
          </p:nvPr>
        </p:nvGraphicFramePr>
        <p:xfrm>
          <a:off x="5936079" y="1796279"/>
          <a:ext cx="2804584" cy="845820"/>
        </p:xfrm>
        <a:graphic>
          <a:graphicData uri="http://schemas.openxmlformats.org/drawingml/2006/table">
            <a:tbl>
              <a:tblPr firstRow="1" bandRow="1">
                <a:tableStyleId>{5C22544A-7EE6-4342-B048-85BDC9FD1C3A}</a:tableStyleId>
              </a:tblPr>
              <a:tblGrid>
                <a:gridCol w="701146">
                  <a:extLst>
                    <a:ext uri="{9D8B030D-6E8A-4147-A177-3AD203B41FA5}">
                      <a16:colId xmlns:a16="http://schemas.microsoft.com/office/drawing/2014/main" val="20000"/>
                    </a:ext>
                  </a:extLst>
                </a:gridCol>
                <a:gridCol w="701146">
                  <a:extLst>
                    <a:ext uri="{9D8B030D-6E8A-4147-A177-3AD203B41FA5}">
                      <a16:colId xmlns:a16="http://schemas.microsoft.com/office/drawing/2014/main" val="20001"/>
                    </a:ext>
                  </a:extLst>
                </a:gridCol>
                <a:gridCol w="701146">
                  <a:extLst>
                    <a:ext uri="{9D8B030D-6E8A-4147-A177-3AD203B41FA5}">
                      <a16:colId xmlns:a16="http://schemas.microsoft.com/office/drawing/2014/main" val="20002"/>
                    </a:ext>
                  </a:extLst>
                </a:gridCol>
                <a:gridCol w="701146">
                  <a:extLst>
                    <a:ext uri="{9D8B030D-6E8A-4147-A177-3AD203B41FA5}">
                      <a16:colId xmlns:a16="http://schemas.microsoft.com/office/drawing/2014/main" val="20003"/>
                    </a:ext>
                  </a:extLst>
                </a:gridCol>
              </a:tblGrid>
              <a:tr h="274320">
                <a:tc>
                  <a:txBody>
                    <a:bodyPr/>
                    <a:lstStyle/>
                    <a:p>
                      <a:pPr algn="ctr"/>
                      <a:r>
                        <a:rPr lang="en-US" sz="1400" b="1" dirty="0">
                          <a:solidFill>
                            <a:schemeClr val="tx1"/>
                          </a:solidFill>
                        </a:rPr>
                        <a:t>0.05</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c>
                  <a:txBody>
                    <a:bodyPr/>
                    <a:lstStyle/>
                    <a:p>
                      <a:pPr algn="ctr"/>
                      <a:r>
                        <a:rPr lang="en-US" sz="1400" b="1" dirty="0">
                          <a:solidFill>
                            <a:schemeClr val="tx1"/>
                          </a:solidFill>
                        </a:rPr>
                        <a:t>0.10</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US" sz="1400" b="1" dirty="0">
                          <a:solidFill>
                            <a:schemeClr val="tx1"/>
                          </a:solidFill>
                        </a:rPr>
                        <a:t>0.06</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AC090"/>
                    </a:solidFill>
                  </a:tcPr>
                </a:tc>
                <a:tc>
                  <a:txBody>
                    <a:bodyPr/>
                    <a:lstStyle/>
                    <a:p>
                      <a:pPr algn="ctr"/>
                      <a:r>
                        <a:rPr lang="en-US" sz="1400" b="1" dirty="0">
                          <a:solidFill>
                            <a:schemeClr val="tx1"/>
                          </a:solidFill>
                        </a:rPr>
                        <a:t>0.01</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8130">
                <a:tc>
                  <a:txBody>
                    <a:bodyPr/>
                    <a:lstStyle/>
                    <a:p>
                      <a:pPr algn="ctr"/>
                      <a:r>
                        <a:rPr lang="en-US" sz="1400" b="1" dirty="0">
                          <a:solidFill>
                            <a:schemeClr val="tx1"/>
                          </a:solidFill>
                        </a:rPr>
                        <a:t>0.05</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c>
                  <a:txBody>
                    <a:bodyPr/>
                    <a:lstStyle/>
                    <a:p>
                      <a:pPr algn="ctr"/>
                      <a:r>
                        <a:rPr lang="en-US" sz="1400" b="1" dirty="0">
                          <a:solidFill>
                            <a:schemeClr val="tx1"/>
                          </a:solidFill>
                        </a:rPr>
                        <a:t>0.02</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US" sz="1400" b="1" dirty="0">
                          <a:solidFill>
                            <a:schemeClr val="tx1"/>
                          </a:solidFill>
                        </a:rPr>
                        <a:t>0.09</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AC090"/>
                    </a:solidFill>
                  </a:tcPr>
                </a:tc>
                <a:tc>
                  <a:txBody>
                    <a:bodyPr/>
                    <a:lstStyle/>
                    <a:p>
                      <a:pPr algn="ctr"/>
                      <a:r>
                        <a:rPr lang="en-US" sz="1400" b="1" dirty="0">
                          <a:solidFill>
                            <a:schemeClr val="tx1"/>
                          </a:solidFill>
                        </a:rPr>
                        <a:t>0.10</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278130">
                <a:tc>
                  <a:txBody>
                    <a:bodyPr/>
                    <a:lstStyle/>
                    <a:p>
                      <a:pPr algn="ctr"/>
                      <a:r>
                        <a:rPr lang="en-US" sz="1400" b="1" dirty="0">
                          <a:solidFill>
                            <a:schemeClr val="tx1"/>
                          </a:solidFill>
                        </a:rPr>
                        <a:t>0.05</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c>
                  <a:txBody>
                    <a:bodyPr/>
                    <a:lstStyle/>
                    <a:p>
                      <a:pPr algn="ctr"/>
                      <a:r>
                        <a:rPr lang="en-US" sz="1400" b="1" dirty="0">
                          <a:solidFill>
                            <a:schemeClr val="tx1"/>
                          </a:solidFill>
                        </a:rPr>
                        <a:t>0.12</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US" sz="1400" b="1" dirty="0">
                          <a:solidFill>
                            <a:schemeClr val="tx1"/>
                          </a:solidFill>
                        </a:rPr>
                        <a:t>0.03</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AC090"/>
                    </a:solidFill>
                  </a:tcPr>
                </a:tc>
                <a:tc>
                  <a:txBody>
                    <a:bodyPr/>
                    <a:lstStyle/>
                    <a:p>
                      <a:pPr algn="ctr"/>
                      <a:r>
                        <a:rPr lang="en-US" sz="1400" b="1" dirty="0">
                          <a:solidFill>
                            <a:schemeClr val="tx1"/>
                          </a:solidFill>
                        </a:rPr>
                        <a:t>0.02</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2"/>
                  </a:ext>
                </a:extLst>
              </a:tr>
            </a:tbl>
          </a:graphicData>
        </a:graphic>
      </p:graphicFrame>
      <p:sp>
        <p:nvSpPr>
          <p:cNvPr id="27" name="TextBox 26"/>
          <p:cNvSpPr txBox="1"/>
          <p:nvPr/>
        </p:nvSpPr>
        <p:spPr>
          <a:xfrm>
            <a:off x="6718371" y="1063996"/>
            <a:ext cx="1249060" cy="369332"/>
          </a:xfrm>
          <a:prstGeom prst="rect">
            <a:avLst/>
          </a:prstGeom>
          <a:noFill/>
        </p:spPr>
        <p:txBody>
          <a:bodyPr wrap="none" rtlCol="0">
            <a:spAutoFit/>
          </a:bodyPr>
          <a:lstStyle/>
          <a:p>
            <a:r>
              <a:rPr lang="en-US" dirty="0"/>
              <a:t>Haplotypes</a:t>
            </a:r>
          </a:p>
        </p:txBody>
      </p:sp>
      <p:sp>
        <p:nvSpPr>
          <p:cNvPr id="28" name="TextBox 27"/>
          <p:cNvSpPr txBox="1"/>
          <p:nvPr/>
        </p:nvSpPr>
        <p:spPr>
          <a:xfrm>
            <a:off x="5935317" y="1428948"/>
            <a:ext cx="698500" cy="369332"/>
          </a:xfrm>
          <a:prstGeom prst="rect">
            <a:avLst/>
          </a:prstGeom>
          <a:noFill/>
        </p:spPr>
        <p:txBody>
          <a:bodyPr wrap="square" rtlCol="0">
            <a:spAutoFit/>
          </a:bodyPr>
          <a:lstStyle/>
          <a:p>
            <a:pPr algn="ctr"/>
            <a:r>
              <a:rPr lang="en-US" b="1" dirty="0">
                <a:solidFill>
                  <a:schemeClr val="bg1">
                    <a:lumMod val="50000"/>
                  </a:schemeClr>
                </a:solidFill>
              </a:rPr>
              <a:t>1</a:t>
            </a:r>
          </a:p>
        </p:txBody>
      </p:sp>
      <p:sp>
        <p:nvSpPr>
          <p:cNvPr id="29" name="TextBox 28"/>
          <p:cNvSpPr txBox="1"/>
          <p:nvPr/>
        </p:nvSpPr>
        <p:spPr>
          <a:xfrm>
            <a:off x="6633817" y="1428948"/>
            <a:ext cx="698500" cy="369332"/>
          </a:xfrm>
          <a:prstGeom prst="rect">
            <a:avLst/>
          </a:prstGeom>
          <a:noFill/>
        </p:spPr>
        <p:txBody>
          <a:bodyPr wrap="square" rtlCol="0">
            <a:spAutoFit/>
          </a:bodyPr>
          <a:lstStyle/>
          <a:p>
            <a:pPr algn="ctr"/>
            <a:r>
              <a:rPr lang="en-US" b="1" dirty="0">
                <a:solidFill>
                  <a:schemeClr val="bg1">
                    <a:lumMod val="50000"/>
                  </a:schemeClr>
                </a:solidFill>
              </a:rPr>
              <a:t>2</a:t>
            </a:r>
          </a:p>
        </p:txBody>
      </p:sp>
      <p:sp>
        <p:nvSpPr>
          <p:cNvPr id="30" name="TextBox 29"/>
          <p:cNvSpPr txBox="1"/>
          <p:nvPr/>
        </p:nvSpPr>
        <p:spPr>
          <a:xfrm>
            <a:off x="8041401" y="1428948"/>
            <a:ext cx="698500" cy="369332"/>
          </a:xfrm>
          <a:prstGeom prst="rect">
            <a:avLst/>
          </a:prstGeom>
          <a:noFill/>
        </p:spPr>
        <p:txBody>
          <a:bodyPr wrap="square" rtlCol="0">
            <a:spAutoFit/>
          </a:bodyPr>
          <a:lstStyle/>
          <a:p>
            <a:pPr algn="ctr"/>
            <a:r>
              <a:rPr lang="en-US" b="1" dirty="0">
                <a:solidFill>
                  <a:schemeClr val="bg1">
                    <a:lumMod val="50000"/>
                  </a:schemeClr>
                </a:solidFill>
              </a:rPr>
              <a:t>4</a:t>
            </a:r>
          </a:p>
        </p:txBody>
      </p:sp>
      <p:sp>
        <p:nvSpPr>
          <p:cNvPr id="31" name="TextBox 30"/>
          <p:cNvSpPr txBox="1"/>
          <p:nvPr/>
        </p:nvSpPr>
        <p:spPr>
          <a:xfrm>
            <a:off x="7342901" y="1428948"/>
            <a:ext cx="698500" cy="369332"/>
          </a:xfrm>
          <a:prstGeom prst="rect">
            <a:avLst/>
          </a:prstGeom>
          <a:noFill/>
        </p:spPr>
        <p:txBody>
          <a:bodyPr wrap="square" rtlCol="0">
            <a:spAutoFit/>
          </a:bodyPr>
          <a:lstStyle/>
          <a:p>
            <a:pPr algn="ctr"/>
            <a:r>
              <a:rPr lang="en-US" b="1" dirty="0">
                <a:solidFill>
                  <a:schemeClr val="bg1">
                    <a:lumMod val="50000"/>
                  </a:schemeClr>
                </a:solidFill>
              </a:rPr>
              <a:t>3</a:t>
            </a:r>
          </a:p>
        </p:txBody>
      </p:sp>
      <p:sp>
        <p:nvSpPr>
          <p:cNvPr id="32" name="TextBox 31"/>
          <p:cNvSpPr txBox="1"/>
          <p:nvPr/>
        </p:nvSpPr>
        <p:spPr>
          <a:xfrm rot="16200000">
            <a:off x="4964991" y="2053454"/>
            <a:ext cx="748923" cy="369332"/>
          </a:xfrm>
          <a:prstGeom prst="rect">
            <a:avLst/>
          </a:prstGeom>
          <a:noFill/>
        </p:spPr>
        <p:txBody>
          <a:bodyPr wrap="none" rtlCol="0">
            <a:spAutoFit/>
          </a:bodyPr>
          <a:lstStyle/>
          <a:p>
            <a:r>
              <a:rPr lang="en-US" dirty="0"/>
              <a:t>Reads</a:t>
            </a:r>
          </a:p>
        </p:txBody>
      </p:sp>
      <p:sp>
        <p:nvSpPr>
          <p:cNvPr id="33" name="TextBox 32"/>
          <p:cNvSpPr txBox="1"/>
          <p:nvPr/>
        </p:nvSpPr>
        <p:spPr>
          <a:xfrm>
            <a:off x="5543734" y="1791517"/>
            <a:ext cx="404284" cy="369332"/>
          </a:xfrm>
          <a:prstGeom prst="rect">
            <a:avLst/>
          </a:prstGeom>
          <a:noFill/>
        </p:spPr>
        <p:txBody>
          <a:bodyPr wrap="square" rtlCol="0">
            <a:spAutoFit/>
          </a:bodyPr>
          <a:lstStyle/>
          <a:p>
            <a:pPr algn="ctr"/>
            <a:r>
              <a:rPr lang="en-US" b="1" dirty="0"/>
              <a:t>1</a:t>
            </a:r>
          </a:p>
        </p:txBody>
      </p:sp>
      <p:sp>
        <p:nvSpPr>
          <p:cNvPr id="34" name="TextBox 33"/>
          <p:cNvSpPr txBox="1"/>
          <p:nvPr/>
        </p:nvSpPr>
        <p:spPr>
          <a:xfrm>
            <a:off x="5543734" y="2076981"/>
            <a:ext cx="404284" cy="369332"/>
          </a:xfrm>
          <a:prstGeom prst="rect">
            <a:avLst/>
          </a:prstGeom>
          <a:noFill/>
        </p:spPr>
        <p:txBody>
          <a:bodyPr wrap="square" rtlCol="0">
            <a:spAutoFit/>
          </a:bodyPr>
          <a:lstStyle/>
          <a:p>
            <a:pPr algn="ctr"/>
            <a:r>
              <a:rPr lang="en-US" b="1" dirty="0"/>
              <a:t>2</a:t>
            </a:r>
          </a:p>
        </p:txBody>
      </p:sp>
      <p:sp>
        <p:nvSpPr>
          <p:cNvPr id="35" name="TextBox 34"/>
          <p:cNvSpPr txBox="1"/>
          <p:nvPr/>
        </p:nvSpPr>
        <p:spPr>
          <a:xfrm>
            <a:off x="5543734" y="2353670"/>
            <a:ext cx="404284" cy="369332"/>
          </a:xfrm>
          <a:prstGeom prst="rect">
            <a:avLst/>
          </a:prstGeom>
          <a:noFill/>
        </p:spPr>
        <p:txBody>
          <a:bodyPr wrap="square" rtlCol="0">
            <a:spAutoFit/>
          </a:bodyPr>
          <a:lstStyle/>
          <a:p>
            <a:pPr algn="ctr"/>
            <a:r>
              <a:rPr lang="en-US" b="1" dirty="0"/>
              <a:t>3</a:t>
            </a:r>
          </a:p>
        </p:txBody>
      </p:sp>
      <p:sp>
        <p:nvSpPr>
          <p:cNvPr id="44" name="TextBox 43"/>
          <p:cNvSpPr txBox="1"/>
          <p:nvPr/>
        </p:nvSpPr>
        <p:spPr>
          <a:xfrm>
            <a:off x="-3092" y="4935751"/>
            <a:ext cx="2991724" cy="276999"/>
          </a:xfrm>
          <a:prstGeom prst="rect">
            <a:avLst/>
          </a:prstGeom>
          <a:noFill/>
        </p:spPr>
        <p:txBody>
          <a:bodyPr wrap="none" rtlCol="0">
            <a:spAutoFit/>
          </a:bodyPr>
          <a:lstStyle/>
          <a:p>
            <a:r>
              <a:rPr lang="en-US" sz="1200" i="1" dirty="0">
                <a:solidFill>
                  <a:schemeClr val="tx1">
                    <a:lumMod val="50000"/>
                    <a:lumOff val="50000"/>
                  </a:schemeClr>
                </a:solidFill>
              </a:rPr>
              <a:t>Numbers are artificially large for illustration.</a:t>
            </a:r>
          </a:p>
        </p:txBody>
      </p:sp>
      <p:sp>
        <p:nvSpPr>
          <p:cNvPr id="46" name="Rectangle 45"/>
          <p:cNvSpPr/>
          <p:nvPr/>
        </p:nvSpPr>
        <p:spPr>
          <a:xfrm>
            <a:off x="537129" y="3859163"/>
            <a:ext cx="5200073" cy="707886"/>
          </a:xfrm>
          <a:prstGeom prst="rect">
            <a:avLst/>
          </a:prstGeom>
        </p:spPr>
        <p:txBody>
          <a:bodyPr wrap="square">
            <a:spAutoFit/>
          </a:bodyPr>
          <a:lstStyle/>
          <a:p>
            <a:pPr algn="ctr">
              <a:spcBef>
                <a:spcPts val="0"/>
              </a:spcBef>
              <a:buNone/>
            </a:pPr>
            <a:r>
              <a:rPr lang="en-US" sz="2000" b="1" dirty="0"/>
              <a:t>Take the highest per-read likelihood of haplotypes with allele</a:t>
            </a:r>
          </a:p>
        </p:txBody>
      </p:sp>
      <p:cxnSp>
        <p:nvCxnSpPr>
          <p:cNvPr id="4" name="Straight Connector 3"/>
          <p:cNvCxnSpPr/>
          <p:nvPr/>
        </p:nvCxnSpPr>
        <p:spPr>
          <a:xfrm flipV="1">
            <a:off x="5961101" y="1421010"/>
            <a:ext cx="2768008" cy="7938"/>
          </a:xfrm>
          <a:prstGeom prst="line">
            <a:avLst/>
          </a:prstGeom>
          <a:ln w="3175"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543734" y="1824878"/>
            <a:ext cx="0" cy="801029"/>
          </a:xfrm>
          <a:prstGeom prst="line">
            <a:avLst/>
          </a:prstGeom>
          <a:ln w="3175"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7022055" y="3126401"/>
            <a:ext cx="800219" cy="369332"/>
          </a:xfrm>
          <a:prstGeom prst="rect">
            <a:avLst/>
          </a:prstGeom>
          <a:noFill/>
        </p:spPr>
        <p:txBody>
          <a:bodyPr wrap="none" rtlCol="0">
            <a:spAutoFit/>
          </a:bodyPr>
          <a:lstStyle/>
          <a:p>
            <a:r>
              <a:rPr lang="en-US" dirty="0"/>
              <a:t>Alleles</a:t>
            </a:r>
          </a:p>
        </p:txBody>
      </p:sp>
      <p:sp>
        <p:nvSpPr>
          <p:cNvPr id="50" name="TextBox 49"/>
          <p:cNvSpPr txBox="1"/>
          <p:nvPr/>
        </p:nvSpPr>
        <p:spPr>
          <a:xfrm>
            <a:off x="6903992" y="3487932"/>
            <a:ext cx="297011" cy="276999"/>
          </a:xfrm>
          <a:prstGeom prst="rect">
            <a:avLst/>
          </a:prstGeom>
          <a:noFill/>
        </p:spPr>
        <p:txBody>
          <a:bodyPr wrap="square" rtlCol="0" anchor="b">
            <a:spAutoFit/>
          </a:bodyPr>
          <a:lstStyle/>
          <a:p>
            <a:pPr algn="ctr">
              <a:lnSpc>
                <a:spcPct val="70000"/>
              </a:lnSpc>
            </a:pPr>
            <a:r>
              <a:rPr lang="en-US" sz="1600" dirty="0">
                <a:solidFill>
                  <a:srgbClr val="000000"/>
                </a:solidFill>
                <a:latin typeface="Arial Rounded MT Bold"/>
                <a:cs typeface="Arial Rounded MT Bold"/>
              </a:rPr>
              <a:t>C</a:t>
            </a:r>
          </a:p>
        </p:txBody>
      </p:sp>
      <p:sp>
        <p:nvSpPr>
          <p:cNvPr id="51" name="TextBox 50"/>
          <p:cNvSpPr txBox="1"/>
          <p:nvPr/>
        </p:nvSpPr>
        <p:spPr>
          <a:xfrm>
            <a:off x="6246976" y="3703136"/>
            <a:ext cx="586317" cy="369332"/>
          </a:xfrm>
          <a:prstGeom prst="rect">
            <a:avLst/>
          </a:prstGeom>
          <a:noFill/>
        </p:spPr>
        <p:txBody>
          <a:bodyPr wrap="square" rtlCol="0">
            <a:spAutoFit/>
          </a:bodyPr>
          <a:lstStyle/>
          <a:p>
            <a:pPr algn="ctr"/>
            <a:r>
              <a:rPr lang="en-US" b="1" dirty="0"/>
              <a:t>1</a:t>
            </a:r>
          </a:p>
        </p:txBody>
      </p:sp>
      <p:sp>
        <p:nvSpPr>
          <p:cNvPr id="52" name="TextBox 51"/>
          <p:cNvSpPr txBox="1"/>
          <p:nvPr/>
        </p:nvSpPr>
        <p:spPr>
          <a:xfrm>
            <a:off x="6246976" y="4026558"/>
            <a:ext cx="586317" cy="369332"/>
          </a:xfrm>
          <a:prstGeom prst="rect">
            <a:avLst/>
          </a:prstGeom>
          <a:noFill/>
        </p:spPr>
        <p:txBody>
          <a:bodyPr wrap="square" rtlCol="0">
            <a:spAutoFit/>
          </a:bodyPr>
          <a:lstStyle/>
          <a:p>
            <a:pPr algn="ctr"/>
            <a:r>
              <a:rPr lang="en-US" b="1" dirty="0"/>
              <a:t>2</a:t>
            </a:r>
          </a:p>
        </p:txBody>
      </p:sp>
      <p:sp>
        <p:nvSpPr>
          <p:cNvPr id="53" name="TextBox 52"/>
          <p:cNvSpPr txBox="1"/>
          <p:nvPr/>
        </p:nvSpPr>
        <p:spPr>
          <a:xfrm>
            <a:off x="6246976" y="4309210"/>
            <a:ext cx="586317" cy="369332"/>
          </a:xfrm>
          <a:prstGeom prst="rect">
            <a:avLst/>
          </a:prstGeom>
          <a:noFill/>
        </p:spPr>
        <p:txBody>
          <a:bodyPr wrap="square" rtlCol="0">
            <a:spAutoFit/>
          </a:bodyPr>
          <a:lstStyle/>
          <a:p>
            <a:pPr algn="ctr"/>
            <a:r>
              <a:rPr lang="en-US" b="1" dirty="0"/>
              <a:t>3</a:t>
            </a:r>
          </a:p>
        </p:txBody>
      </p:sp>
      <p:sp>
        <p:nvSpPr>
          <p:cNvPr id="54" name="TextBox 53"/>
          <p:cNvSpPr txBox="1"/>
          <p:nvPr/>
        </p:nvSpPr>
        <p:spPr>
          <a:xfrm>
            <a:off x="7577093" y="3487932"/>
            <a:ext cx="297011" cy="276999"/>
          </a:xfrm>
          <a:prstGeom prst="rect">
            <a:avLst/>
          </a:prstGeom>
          <a:noFill/>
          <a:ln>
            <a:noFill/>
          </a:ln>
        </p:spPr>
        <p:txBody>
          <a:bodyPr wrap="square" rtlCol="0" anchor="b">
            <a:spAutoFit/>
          </a:bodyPr>
          <a:lstStyle/>
          <a:p>
            <a:pPr algn="ctr">
              <a:lnSpc>
                <a:spcPct val="70000"/>
              </a:lnSpc>
            </a:pPr>
            <a:r>
              <a:rPr lang="en-US" sz="1600" dirty="0">
                <a:solidFill>
                  <a:srgbClr val="000000"/>
                </a:solidFill>
                <a:latin typeface="Arial Rounded MT Bold"/>
                <a:cs typeface="Arial Rounded MT Bold"/>
              </a:rPr>
              <a:t>A</a:t>
            </a:r>
          </a:p>
        </p:txBody>
      </p:sp>
      <p:cxnSp>
        <p:nvCxnSpPr>
          <p:cNvPr id="58" name="Straight Connector 57"/>
          <p:cNvCxnSpPr/>
          <p:nvPr/>
        </p:nvCxnSpPr>
        <p:spPr>
          <a:xfrm>
            <a:off x="6754996" y="3453297"/>
            <a:ext cx="1334337" cy="0"/>
          </a:xfrm>
          <a:prstGeom prst="line">
            <a:avLst/>
          </a:prstGeom>
          <a:ln w="3175"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66" name="Table 65"/>
          <p:cNvGraphicFramePr>
            <a:graphicFrameLocks noGrp="1"/>
          </p:cNvGraphicFramePr>
          <p:nvPr>
            <p:extLst>
              <p:ext uri="{D42A27DB-BD31-4B8C-83A1-F6EECF244321}">
                <p14:modId xmlns:p14="http://schemas.microsoft.com/office/powerpoint/2010/main" val="969416858"/>
              </p:ext>
            </p:extLst>
          </p:nvPr>
        </p:nvGraphicFramePr>
        <p:xfrm>
          <a:off x="6718371" y="3737444"/>
          <a:ext cx="1407584" cy="829605"/>
        </p:xfrm>
        <a:graphic>
          <a:graphicData uri="http://schemas.openxmlformats.org/drawingml/2006/table">
            <a:tbl>
              <a:tblPr firstRow="1" bandRow="1">
                <a:tableStyleId>{5C22544A-7EE6-4342-B048-85BDC9FD1C3A}</a:tableStyleId>
              </a:tblPr>
              <a:tblGrid>
                <a:gridCol w="703792">
                  <a:extLst>
                    <a:ext uri="{9D8B030D-6E8A-4147-A177-3AD203B41FA5}">
                      <a16:colId xmlns:a16="http://schemas.microsoft.com/office/drawing/2014/main" val="20000"/>
                    </a:ext>
                  </a:extLst>
                </a:gridCol>
                <a:gridCol w="703792">
                  <a:extLst>
                    <a:ext uri="{9D8B030D-6E8A-4147-A177-3AD203B41FA5}">
                      <a16:colId xmlns:a16="http://schemas.microsoft.com/office/drawing/2014/main" val="20001"/>
                    </a:ext>
                  </a:extLst>
                </a:gridCol>
              </a:tblGrid>
              <a:tr h="276535">
                <a:tc>
                  <a:txBody>
                    <a:bodyPr/>
                    <a:lstStyle/>
                    <a:p>
                      <a:pPr algn="ctr"/>
                      <a:r>
                        <a:rPr lang="en-US" sz="1200" b="1" dirty="0">
                          <a:solidFill>
                            <a:schemeClr val="tx1"/>
                          </a:solidFill>
                        </a:rPr>
                        <a:t>0.10</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rgbClr val="C3D69B"/>
                    </a:solidFill>
                  </a:tcPr>
                </a:tc>
                <a:tc>
                  <a:txBody>
                    <a:bodyPr/>
                    <a:lstStyle/>
                    <a:p>
                      <a:pPr algn="ctr"/>
                      <a:r>
                        <a:rPr lang="en-US" sz="1200" b="1" dirty="0">
                          <a:solidFill>
                            <a:schemeClr val="tx1"/>
                          </a:solidFill>
                        </a:rPr>
                        <a:t>0.06</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r h="276535">
                <a:tc>
                  <a:txBody>
                    <a:bodyPr/>
                    <a:lstStyle/>
                    <a:p>
                      <a:pPr algn="ctr"/>
                      <a:r>
                        <a:rPr lang="en-US" sz="1200" b="1" dirty="0">
                          <a:solidFill>
                            <a:schemeClr val="tx1"/>
                          </a:solidFill>
                        </a:rPr>
                        <a:t>0.10</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1">
                        <a:lumMod val="60000"/>
                        <a:lumOff val="40000"/>
                      </a:schemeClr>
                    </a:solidFill>
                  </a:tcPr>
                </a:tc>
                <a:tc>
                  <a:txBody>
                    <a:bodyPr/>
                    <a:lstStyle/>
                    <a:p>
                      <a:pPr algn="ctr"/>
                      <a:r>
                        <a:rPr lang="en-US" sz="1200" b="1" dirty="0">
                          <a:solidFill>
                            <a:schemeClr val="tx1"/>
                          </a:solidFill>
                        </a:rPr>
                        <a:t>0.09</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1"/>
                  </a:ext>
                </a:extLst>
              </a:tr>
              <a:tr h="276535">
                <a:tc>
                  <a:txBody>
                    <a:bodyPr/>
                    <a:lstStyle/>
                    <a:p>
                      <a:pPr algn="ctr"/>
                      <a:r>
                        <a:rPr lang="en-US" sz="1200" b="1" dirty="0">
                          <a:solidFill>
                            <a:schemeClr val="tx1"/>
                          </a:solidFill>
                        </a:rPr>
                        <a:t>0.12</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rgbClr val="C3D69B"/>
                    </a:solidFill>
                  </a:tcPr>
                </a:tc>
                <a:tc>
                  <a:txBody>
                    <a:bodyPr/>
                    <a:lstStyle/>
                    <a:p>
                      <a:pPr algn="ctr"/>
                      <a:r>
                        <a:rPr lang="en-US" sz="1200" b="1" dirty="0">
                          <a:solidFill>
                            <a:schemeClr val="tx1"/>
                          </a:solidFill>
                        </a:rPr>
                        <a:t>0.05</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2"/>
                  </a:ext>
                </a:extLst>
              </a:tr>
            </a:tbl>
          </a:graphicData>
        </a:graphic>
      </p:graphicFrame>
      <p:sp>
        <p:nvSpPr>
          <p:cNvPr id="41" name="Title 1"/>
          <p:cNvSpPr>
            <a:spLocks noGrp="1"/>
          </p:cNvSpPr>
          <p:nvPr>
            <p:ph type="title"/>
          </p:nvPr>
        </p:nvSpPr>
        <p:spPr>
          <a:xfrm>
            <a:off x="1865618" y="205979"/>
            <a:ext cx="6821182" cy="557208"/>
          </a:xfrm>
        </p:spPr>
        <p:txBody>
          <a:bodyPr/>
          <a:lstStyle/>
          <a:p>
            <a:r>
              <a:rPr lang="en-US" sz="2400" dirty="0"/>
              <a:t>Transforming </a:t>
            </a:r>
            <a:r>
              <a:rPr lang="en-US" sz="2400" b="1" dirty="0"/>
              <a:t>support for haplotypes </a:t>
            </a:r>
            <a:r>
              <a:rPr lang="en-US" sz="2400" dirty="0"/>
              <a:t>into </a:t>
            </a:r>
            <a:br>
              <a:rPr lang="en-US" sz="2400" dirty="0"/>
            </a:br>
            <a:r>
              <a:rPr lang="en-US" sz="2400" b="1" dirty="0"/>
              <a:t>support for alleles</a:t>
            </a:r>
          </a:p>
        </p:txBody>
      </p:sp>
      <p:sp>
        <p:nvSpPr>
          <p:cNvPr id="12" name="Down Arrow 11"/>
          <p:cNvSpPr/>
          <p:nvPr/>
        </p:nvSpPr>
        <p:spPr>
          <a:xfrm>
            <a:off x="7201003" y="2723002"/>
            <a:ext cx="376090" cy="36786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2663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61A44F8-F315-4542-9A22-8863EED0B9E4}"/>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53077" y="184727"/>
            <a:ext cx="7290923" cy="579836"/>
          </a:xfrm>
          <a:noFill/>
        </p:spPr>
        <p:txBody>
          <a:bodyPr>
            <a:normAutofit fontScale="90000"/>
          </a:bodyPr>
          <a:lstStyle/>
          <a:p>
            <a:r>
              <a:rPr lang="en-US" sz="2400" b="1" dirty="0">
                <a:solidFill>
                  <a:srgbClr val="FFFFFF"/>
                </a:solidFill>
              </a:rPr>
              <a:t>Step 4 : </a:t>
            </a:r>
            <a:r>
              <a:rPr lang="en-US" sz="2400" dirty="0">
                <a:solidFill>
                  <a:srgbClr val="FFFFFF"/>
                </a:solidFill>
              </a:rPr>
              <a:t>Genotype each sample at each potential variant site</a:t>
            </a:r>
          </a:p>
        </p:txBody>
      </p:sp>
      <p:pic>
        <p:nvPicPr>
          <p:cNvPr id="7" name="Picture 6" descr="haplotypecaller.ai"/>
          <p:cNvPicPr>
            <a:picLocks noChangeAspect="1"/>
          </p:cNvPicPr>
          <p:nvPr/>
        </p:nvPicPr>
        <p:blipFill rotWithShape="1">
          <a:blip r:embed="rId4"/>
          <a:srcRect l="68717" t="54360"/>
          <a:stretch/>
        </p:blipFill>
        <p:spPr>
          <a:xfrm>
            <a:off x="5625529" y="1111738"/>
            <a:ext cx="3202357" cy="2229803"/>
          </a:xfrm>
          <a:prstGeom prst="rect">
            <a:avLst/>
          </a:prstGeom>
          <a:noFill/>
          <a:ln>
            <a:noFill/>
          </a:ln>
        </p:spPr>
      </p:pic>
      <p:sp>
        <p:nvSpPr>
          <p:cNvPr id="10" name="Rectangle 9"/>
          <p:cNvSpPr/>
          <p:nvPr/>
        </p:nvSpPr>
        <p:spPr>
          <a:xfrm>
            <a:off x="416560" y="1200241"/>
            <a:ext cx="4572000" cy="1631216"/>
          </a:xfrm>
          <a:prstGeom prst="rect">
            <a:avLst/>
          </a:prstGeom>
        </p:spPr>
        <p:txBody>
          <a:bodyPr wrap="square">
            <a:spAutoFit/>
          </a:bodyPr>
          <a:lstStyle/>
          <a:p>
            <a:pPr marL="342900" indent="-342900">
              <a:spcAft>
                <a:spcPts val="600"/>
              </a:spcAft>
              <a:buFont typeface="Arial"/>
              <a:buChar char="•"/>
            </a:pPr>
            <a:r>
              <a:rPr lang="en-US" dirty="0"/>
              <a:t>Determine most likely combination of allele(s) for each site</a:t>
            </a:r>
          </a:p>
          <a:p>
            <a:pPr marL="342900" indent="-342900">
              <a:spcAft>
                <a:spcPts val="600"/>
              </a:spcAft>
              <a:buFont typeface="Arial"/>
              <a:buChar char="•"/>
            </a:pPr>
            <a:r>
              <a:rPr lang="en-US" dirty="0"/>
              <a:t>Based on allele likelihoods (from </a:t>
            </a:r>
            <a:r>
              <a:rPr lang="en-US" dirty="0" err="1"/>
              <a:t>PairHMM</a:t>
            </a:r>
            <a:r>
              <a:rPr lang="en-US" dirty="0"/>
              <a:t>)</a:t>
            </a:r>
          </a:p>
          <a:p>
            <a:pPr marL="342900" indent="-342900">
              <a:spcAft>
                <a:spcPts val="600"/>
              </a:spcAft>
              <a:buFont typeface="Arial"/>
              <a:buChar char="•"/>
            </a:pPr>
            <a:r>
              <a:rPr lang="en-US" dirty="0"/>
              <a:t>Apply Bayes’ theorem with </a:t>
            </a:r>
            <a:r>
              <a:rPr lang="en-US" dirty="0" err="1"/>
              <a:t>ploidy</a:t>
            </a:r>
            <a:r>
              <a:rPr lang="en-US" dirty="0"/>
              <a:t> assumption*</a:t>
            </a:r>
          </a:p>
        </p:txBody>
      </p:sp>
      <p:sp>
        <p:nvSpPr>
          <p:cNvPr id="11" name="Rectangle 10"/>
          <p:cNvSpPr/>
          <p:nvPr/>
        </p:nvSpPr>
        <p:spPr>
          <a:xfrm>
            <a:off x="6609629" y="4184825"/>
            <a:ext cx="2218257" cy="461665"/>
          </a:xfrm>
          <a:prstGeom prst="rect">
            <a:avLst/>
          </a:prstGeom>
        </p:spPr>
        <p:txBody>
          <a:bodyPr wrap="square">
            <a:spAutoFit/>
          </a:bodyPr>
          <a:lstStyle/>
          <a:p>
            <a:pPr>
              <a:spcAft>
                <a:spcPts val="600"/>
              </a:spcAft>
            </a:pPr>
            <a:r>
              <a:rPr lang="en-US" sz="2400" b="1" dirty="0">
                <a:solidFill>
                  <a:srgbClr val="000000"/>
                </a:solidFill>
              </a:rPr>
              <a:t>Genotype calls</a:t>
            </a:r>
            <a:endParaRPr lang="en-US" sz="2000" b="1" dirty="0">
              <a:solidFill>
                <a:srgbClr val="000000"/>
              </a:solidFill>
            </a:endParaRPr>
          </a:p>
        </p:txBody>
      </p:sp>
      <p:sp>
        <p:nvSpPr>
          <p:cNvPr id="12" name="Right Arrow 11"/>
          <p:cNvSpPr/>
          <p:nvPr/>
        </p:nvSpPr>
        <p:spPr>
          <a:xfrm>
            <a:off x="5506149" y="4243509"/>
            <a:ext cx="742462" cy="402981"/>
          </a:xfrm>
          <a:prstGeom prst="rightArrow">
            <a:avLst>
              <a:gd name="adj1" fmla="val 40545"/>
              <a:gd name="adj2" fmla="val 50000"/>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TextBox 13"/>
          <p:cNvSpPr txBox="1"/>
          <p:nvPr/>
        </p:nvSpPr>
        <p:spPr>
          <a:xfrm>
            <a:off x="1" y="4861396"/>
            <a:ext cx="4477307" cy="307777"/>
          </a:xfrm>
          <a:prstGeom prst="rect">
            <a:avLst/>
          </a:prstGeom>
          <a:noFill/>
        </p:spPr>
        <p:txBody>
          <a:bodyPr wrap="none" rtlCol="0">
            <a:spAutoFit/>
          </a:bodyPr>
          <a:lstStyle/>
          <a:p>
            <a:r>
              <a:rPr lang="en-US" sz="1400" i="1" dirty="0"/>
              <a:t>* Default is diploid; can set desired </a:t>
            </a:r>
            <a:r>
              <a:rPr lang="en-US" sz="1400" i="1" dirty="0" err="1"/>
              <a:t>ploidy</a:t>
            </a:r>
            <a:r>
              <a:rPr lang="en-US" sz="1400" i="1" dirty="0"/>
              <a:t> in command line </a:t>
            </a:r>
          </a:p>
        </p:txBody>
      </p:sp>
      <p:grpSp>
        <p:nvGrpSpPr>
          <p:cNvPr id="3" name="Group 2"/>
          <p:cNvGrpSpPr/>
          <p:nvPr/>
        </p:nvGrpSpPr>
        <p:grpSpPr>
          <a:xfrm>
            <a:off x="821158" y="2960234"/>
            <a:ext cx="4804371" cy="1676723"/>
            <a:chOff x="1452534" y="952500"/>
            <a:chExt cx="5906834" cy="2061481"/>
          </a:xfrm>
        </p:grpSpPr>
        <p:graphicFrame>
          <p:nvGraphicFramePr>
            <p:cNvPr id="9" name="Object 8"/>
            <p:cNvGraphicFramePr>
              <a:graphicFrameLocks noChangeAspect="1"/>
            </p:cNvGraphicFramePr>
            <p:nvPr>
              <p:extLst>
                <p:ext uri="{D42A27DB-BD31-4B8C-83A1-F6EECF244321}">
                  <p14:modId xmlns:p14="http://schemas.microsoft.com/office/powerpoint/2010/main" val="4124975052"/>
                </p:ext>
              </p:extLst>
            </p:nvPr>
          </p:nvGraphicFramePr>
          <p:xfrm>
            <a:off x="1524000" y="952500"/>
            <a:ext cx="4460875" cy="769938"/>
          </p:xfrm>
          <a:graphic>
            <a:graphicData uri="http://schemas.openxmlformats.org/presentationml/2006/ole">
              <mc:AlternateContent xmlns:mc="http://schemas.openxmlformats.org/markup-compatibility/2006">
                <mc:Choice xmlns:v="urn:schemas-microsoft-com:vml" Requires="v">
                  <p:oleObj spid="_x0000_s2133" name="Equation" r:id="rId5" imgW="2946400" imgH="508000" progId="Equation.3">
                    <p:embed/>
                  </p:oleObj>
                </mc:Choice>
                <mc:Fallback>
                  <p:oleObj name="Equation" r:id="rId5" imgW="2946400" imgH="508000" progId="Equation.3">
                    <p:embed/>
                    <p:pic>
                      <p:nvPicPr>
                        <p:cNvPr id="0" name=""/>
                        <p:cNvPicPr/>
                        <p:nvPr/>
                      </p:nvPicPr>
                      <p:blipFill>
                        <a:blip r:embed="rId6"/>
                        <a:stretch>
                          <a:fillRect/>
                        </a:stretch>
                      </p:blipFill>
                      <p:spPr>
                        <a:xfrm>
                          <a:off x="1524000" y="952500"/>
                          <a:ext cx="4460875" cy="769938"/>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193931141"/>
                </p:ext>
              </p:extLst>
            </p:nvPr>
          </p:nvGraphicFramePr>
          <p:xfrm>
            <a:off x="1460500" y="1756728"/>
            <a:ext cx="3257550" cy="777875"/>
          </p:xfrm>
          <a:graphic>
            <a:graphicData uri="http://schemas.openxmlformats.org/presentationml/2006/ole">
              <mc:AlternateContent xmlns:mc="http://schemas.openxmlformats.org/markup-compatibility/2006">
                <mc:Choice xmlns:v="urn:schemas-microsoft-com:vml" Requires="v">
                  <p:oleObj spid="_x0000_s2134" name="Equation" r:id="rId7" imgW="2438400" imgH="584200" progId="Equation.3">
                    <p:embed/>
                  </p:oleObj>
                </mc:Choice>
                <mc:Fallback>
                  <p:oleObj name="Equation" r:id="rId7" imgW="2438400" imgH="584200" progId="Equation.3">
                    <p:embed/>
                    <p:pic>
                      <p:nvPicPr>
                        <p:cNvPr id="0" name=""/>
                        <p:cNvPicPr/>
                        <p:nvPr/>
                      </p:nvPicPr>
                      <p:blipFill>
                        <a:blip r:embed="rId8"/>
                        <a:stretch>
                          <a:fillRect/>
                        </a:stretch>
                      </p:blipFill>
                      <p:spPr>
                        <a:xfrm>
                          <a:off x="1460500" y="1756728"/>
                          <a:ext cx="3257550" cy="777875"/>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27080490"/>
                </p:ext>
              </p:extLst>
            </p:nvPr>
          </p:nvGraphicFramePr>
          <p:xfrm>
            <a:off x="1452534" y="2561046"/>
            <a:ext cx="1010902" cy="447130"/>
          </p:xfrm>
          <a:graphic>
            <a:graphicData uri="http://schemas.openxmlformats.org/presentationml/2006/ole">
              <mc:AlternateContent xmlns:mc="http://schemas.openxmlformats.org/markup-compatibility/2006">
                <mc:Choice xmlns:v="urn:schemas-microsoft-com:vml" Requires="v">
                  <p:oleObj spid="_x0000_s2135" name="Equation" r:id="rId9" imgW="660400" imgH="292100" progId="Equation.3">
                    <p:embed/>
                  </p:oleObj>
                </mc:Choice>
                <mc:Fallback>
                  <p:oleObj name="Equation" r:id="rId9" imgW="660400" imgH="292100" progId="Equation.3">
                    <p:embed/>
                    <p:pic>
                      <p:nvPicPr>
                        <p:cNvPr id="0" name=""/>
                        <p:cNvPicPr/>
                        <p:nvPr/>
                      </p:nvPicPr>
                      <p:blipFill>
                        <a:blip r:embed="rId10"/>
                        <a:stretch>
                          <a:fillRect/>
                        </a:stretch>
                      </p:blipFill>
                      <p:spPr>
                        <a:xfrm>
                          <a:off x="1452534" y="2561046"/>
                          <a:ext cx="1010902" cy="447130"/>
                        </a:xfrm>
                        <a:prstGeom prst="rect">
                          <a:avLst/>
                        </a:prstGeom>
                      </p:spPr>
                    </p:pic>
                  </p:oleObj>
                </mc:Fallback>
              </mc:AlternateContent>
            </a:graphicData>
          </a:graphic>
        </p:graphicFrame>
        <p:sp>
          <p:nvSpPr>
            <p:cNvPr id="17" name="TextBox 16"/>
            <p:cNvSpPr txBox="1"/>
            <p:nvPr/>
          </p:nvSpPr>
          <p:spPr>
            <a:xfrm>
              <a:off x="4936125" y="1915749"/>
              <a:ext cx="2423243" cy="416242"/>
            </a:xfrm>
            <a:prstGeom prst="rect">
              <a:avLst/>
            </a:prstGeom>
            <a:noFill/>
          </p:spPr>
          <p:txBody>
            <a:bodyPr wrap="none" rtlCol="0">
              <a:spAutoFit/>
            </a:bodyPr>
            <a:lstStyle/>
            <a:p>
              <a:r>
                <a:rPr lang="en-US" sz="1600" i="1" dirty="0" err="1">
                  <a:latin typeface="Cambria"/>
                  <a:cs typeface="Cambria"/>
                </a:rPr>
                <a:t>G</a:t>
              </a:r>
              <a:r>
                <a:rPr lang="en-US" sz="1600" i="1" baseline="-25000" dirty="0" err="1">
                  <a:latin typeface="Cambria"/>
                  <a:cs typeface="Cambria"/>
                </a:rPr>
                <a:t>i</a:t>
              </a:r>
              <a:r>
                <a:rPr lang="en-US" sz="1600" dirty="0">
                  <a:latin typeface="Cambria"/>
                  <a:cs typeface="Cambria"/>
                </a:rPr>
                <a:t> = </a:t>
              </a:r>
              <a:r>
                <a:rPr lang="en-US" sz="1600" i="1" dirty="0">
                  <a:latin typeface="Cambria"/>
                  <a:cs typeface="Cambria"/>
                </a:rPr>
                <a:t>H</a:t>
              </a:r>
              <a:r>
                <a:rPr lang="en-US" sz="1600" i="1" baseline="-25000" dirty="0">
                  <a:latin typeface="Cambria"/>
                  <a:cs typeface="Cambria"/>
                </a:rPr>
                <a:t>1</a:t>
              </a:r>
              <a:r>
                <a:rPr lang="en-US" sz="1600" i="1" dirty="0">
                  <a:latin typeface="Cambria"/>
                  <a:cs typeface="Cambria"/>
                </a:rPr>
                <a:t>H</a:t>
              </a:r>
              <a:r>
                <a:rPr lang="en-US" sz="1600" i="1" baseline="-25000" dirty="0">
                  <a:latin typeface="Cambria"/>
                  <a:cs typeface="Cambria"/>
                </a:rPr>
                <a:t>2</a:t>
              </a:r>
              <a:r>
                <a:rPr lang="en-US" sz="1600" dirty="0">
                  <a:latin typeface="Cambria"/>
                  <a:cs typeface="Cambria"/>
                </a:rPr>
                <a:t> </a:t>
              </a:r>
              <a:r>
                <a:rPr lang="en-US" sz="1600" dirty="0"/>
                <a:t>for diploids</a:t>
              </a:r>
            </a:p>
          </p:txBody>
        </p:sp>
        <p:sp>
          <p:nvSpPr>
            <p:cNvPr id="18" name="TextBox 17"/>
            <p:cNvSpPr txBox="1"/>
            <p:nvPr/>
          </p:nvSpPr>
          <p:spPr>
            <a:xfrm>
              <a:off x="2721248" y="2597739"/>
              <a:ext cx="3012339" cy="416242"/>
            </a:xfrm>
            <a:prstGeom prst="rect">
              <a:avLst/>
            </a:prstGeom>
            <a:noFill/>
          </p:spPr>
          <p:txBody>
            <a:bodyPr wrap="none" rtlCol="0">
              <a:spAutoFit/>
            </a:bodyPr>
            <a:lstStyle/>
            <a:p>
              <a:r>
                <a:rPr lang="en-US" sz="1600" dirty="0">
                  <a:latin typeface="Calibri"/>
                  <a:cs typeface="Calibri"/>
                </a:rPr>
                <a:t>Read-haplotype likelihoods</a:t>
              </a:r>
            </a:p>
          </p:txBody>
        </p:sp>
      </p:grpSp>
    </p:spTree>
    <p:extLst>
      <p:ext uri="{BB962C8B-B14F-4D97-AF65-F5344CB8AC3E}">
        <p14:creationId xmlns:p14="http://schemas.microsoft.com/office/powerpoint/2010/main" val="168728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626C2F5-C560-784E-AC1A-9AB2318AFB7E}"/>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094" y="906693"/>
            <a:ext cx="9156699" cy="2184256"/>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275967873"/>
              </p:ext>
            </p:extLst>
          </p:nvPr>
        </p:nvGraphicFramePr>
        <p:xfrm>
          <a:off x="1524000" y="952500"/>
          <a:ext cx="4460875" cy="769938"/>
        </p:xfrm>
        <a:graphic>
          <a:graphicData uri="http://schemas.openxmlformats.org/presentationml/2006/ole">
            <mc:AlternateContent xmlns:mc="http://schemas.openxmlformats.org/markup-compatibility/2006">
              <mc:Choice xmlns:v="urn:schemas-microsoft-com:vml" Requires="v">
                <p:oleObj spid="_x0000_s1156" name="Equation" r:id="rId4" imgW="2946400" imgH="508000" progId="Equation.3">
                  <p:embed/>
                </p:oleObj>
              </mc:Choice>
              <mc:Fallback>
                <p:oleObj name="Equation" r:id="rId4" imgW="2946400" imgH="508000" progId="Equation.3">
                  <p:embed/>
                  <p:pic>
                    <p:nvPicPr>
                      <p:cNvPr id="0" name=""/>
                      <p:cNvPicPr/>
                      <p:nvPr/>
                    </p:nvPicPr>
                    <p:blipFill>
                      <a:blip r:embed="rId5"/>
                      <a:stretch>
                        <a:fillRect/>
                      </a:stretch>
                    </p:blipFill>
                    <p:spPr>
                      <a:xfrm>
                        <a:off x="1524000" y="952500"/>
                        <a:ext cx="4460875" cy="769938"/>
                      </a:xfrm>
                      <a:prstGeom prst="rect">
                        <a:avLst/>
                      </a:prstGeom>
                    </p:spPr>
                  </p:pic>
                </p:oleObj>
              </mc:Fallback>
            </mc:AlternateContent>
          </a:graphicData>
        </a:graphic>
      </p:graphicFrame>
      <p:sp>
        <p:nvSpPr>
          <p:cNvPr id="44" name="Rectangle 43"/>
          <p:cNvSpPr/>
          <p:nvPr/>
        </p:nvSpPr>
        <p:spPr>
          <a:xfrm>
            <a:off x="1845399" y="173784"/>
            <a:ext cx="7308206" cy="58964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rtlCol="0" anchor="ctr"/>
          <a:lstStyle/>
          <a:p>
            <a:r>
              <a:rPr lang="en-US" sz="2400" dirty="0">
                <a:solidFill>
                  <a:srgbClr val="FFFFFF"/>
                </a:solidFill>
              </a:rPr>
              <a:t>And finally, a bit of Bayesian math</a:t>
            </a:r>
            <a:endParaRPr lang="en-US" sz="2400" b="1" dirty="0">
              <a:solidFill>
                <a:srgbClr val="FFFFFF"/>
              </a:solidFill>
            </a:endParaRPr>
          </a:p>
        </p:txBody>
      </p:sp>
      <p:sp>
        <p:nvSpPr>
          <p:cNvPr id="21" name="TextBox 6"/>
          <p:cNvSpPr txBox="1">
            <a:spLocks noChangeArrowheads="1"/>
          </p:cNvSpPr>
          <p:nvPr/>
        </p:nvSpPr>
        <p:spPr bwMode="auto">
          <a:xfrm>
            <a:off x="6307329" y="1019315"/>
            <a:ext cx="1301074" cy="483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90000"/>
              </a:lnSpc>
            </a:pPr>
            <a:r>
              <a:rPr lang="en-US" sz="1400" dirty="0">
                <a:solidFill>
                  <a:schemeClr val="accent6"/>
                </a:solidFill>
                <a:latin typeface="+mn-lt"/>
                <a:cs typeface="Helvetica" charset="0"/>
              </a:rPr>
              <a:t>Genotype prior (constant)</a:t>
            </a:r>
          </a:p>
        </p:txBody>
      </p:sp>
      <p:sp>
        <p:nvSpPr>
          <p:cNvPr id="22" name="TextBox 7"/>
          <p:cNvSpPr txBox="1">
            <a:spLocks noChangeArrowheads="1"/>
          </p:cNvSpPr>
          <p:nvPr/>
        </p:nvSpPr>
        <p:spPr bwMode="auto">
          <a:xfrm>
            <a:off x="4273249" y="855484"/>
            <a:ext cx="1539886" cy="2898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90000"/>
              </a:lnSpc>
            </a:pPr>
            <a:r>
              <a:rPr lang="en-US" sz="1400" dirty="0">
                <a:solidFill>
                  <a:schemeClr val="accent4"/>
                </a:solidFill>
                <a:latin typeface="+mn-lt"/>
                <a:cs typeface="Helvetica" charset="0"/>
              </a:rPr>
              <a:t>Likelihood</a:t>
            </a:r>
          </a:p>
        </p:txBody>
      </p:sp>
      <p:sp>
        <p:nvSpPr>
          <p:cNvPr id="2" name="Right Arrow 1"/>
          <p:cNvSpPr/>
          <p:nvPr/>
        </p:nvSpPr>
        <p:spPr>
          <a:xfrm>
            <a:off x="4344544" y="3662142"/>
            <a:ext cx="742462" cy="402981"/>
          </a:xfrm>
          <a:prstGeom prst="rightArrow">
            <a:avLst>
              <a:gd name="adj1" fmla="val 40545"/>
              <a:gd name="adj2" fmla="val 50000"/>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p:cNvSpPr txBox="1"/>
          <p:nvPr/>
        </p:nvSpPr>
        <p:spPr>
          <a:xfrm>
            <a:off x="5287818" y="3278486"/>
            <a:ext cx="3612575" cy="1569660"/>
          </a:xfrm>
          <a:prstGeom prst="rect">
            <a:avLst/>
          </a:prstGeom>
          <a:noFill/>
        </p:spPr>
        <p:txBody>
          <a:bodyPr wrap="square" rtlCol="0">
            <a:spAutoFit/>
          </a:bodyPr>
          <a:lstStyle/>
          <a:p>
            <a:r>
              <a:rPr lang="en-US" sz="2400" dirty="0"/>
              <a:t>Determines the most likely genotype of the sample</a:t>
            </a:r>
          </a:p>
          <a:p>
            <a:r>
              <a:rPr lang="en-US" sz="2400" dirty="0"/>
              <a:t>at each event in the haplotypes </a:t>
            </a:r>
          </a:p>
        </p:txBody>
      </p:sp>
      <p:sp>
        <p:nvSpPr>
          <p:cNvPr id="9" name="Bent Arrow 8"/>
          <p:cNvSpPr/>
          <p:nvPr/>
        </p:nvSpPr>
        <p:spPr>
          <a:xfrm>
            <a:off x="478336" y="2684086"/>
            <a:ext cx="982163" cy="923637"/>
          </a:xfrm>
          <a:prstGeom prst="bentArrow">
            <a:avLst>
              <a:gd name="adj1" fmla="val 11250"/>
              <a:gd name="adj2" fmla="val 8914"/>
              <a:gd name="adj3" fmla="val 25000"/>
              <a:gd name="adj4" fmla="val 81336"/>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solidFill>
                <a:schemeClr val="tx1"/>
              </a:solidFill>
            </a:endParaRPr>
          </a:p>
        </p:txBody>
      </p:sp>
      <p:sp>
        <p:nvSpPr>
          <p:cNvPr id="4" name="Rounded Rectangle 3"/>
          <p:cNvSpPr/>
          <p:nvPr/>
        </p:nvSpPr>
        <p:spPr>
          <a:xfrm>
            <a:off x="455246" y="3411133"/>
            <a:ext cx="2853416" cy="1599862"/>
          </a:xfrm>
          <a:prstGeom prst="roundRect">
            <a:avLst/>
          </a:prstGeom>
          <a:solidFill>
            <a:srgbClr val="FFFFFF"/>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67947" y="4287310"/>
            <a:ext cx="748923" cy="369332"/>
          </a:xfrm>
          <a:prstGeom prst="rect">
            <a:avLst/>
          </a:prstGeom>
          <a:noFill/>
        </p:spPr>
        <p:txBody>
          <a:bodyPr wrap="none" rtlCol="0">
            <a:spAutoFit/>
          </a:bodyPr>
          <a:lstStyle/>
          <a:p>
            <a:r>
              <a:rPr lang="en-US" dirty="0"/>
              <a:t>Reads</a:t>
            </a:r>
          </a:p>
        </p:txBody>
      </p:sp>
      <p:cxnSp>
        <p:nvCxnSpPr>
          <p:cNvPr id="39" name="Straight Connector 38"/>
          <p:cNvCxnSpPr/>
          <p:nvPr/>
        </p:nvCxnSpPr>
        <p:spPr>
          <a:xfrm>
            <a:off x="1244057" y="4058734"/>
            <a:ext cx="0" cy="801029"/>
          </a:xfrm>
          <a:prstGeom prst="line">
            <a:avLst/>
          </a:prstGeom>
          <a:ln w="3175"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963462" y="3411133"/>
            <a:ext cx="800219" cy="369332"/>
          </a:xfrm>
          <a:prstGeom prst="rect">
            <a:avLst/>
          </a:prstGeom>
          <a:noFill/>
        </p:spPr>
        <p:txBody>
          <a:bodyPr wrap="none" rtlCol="0">
            <a:spAutoFit/>
          </a:bodyPr>
          <a:lstStyle/>
          <a:p>
            <a:r>
              <a:rPr lang="en-US" dirty="0"/>
              <a:t>Alleles</a:t>
            </a:r>
          </a:p>
        </p:txBody>
      </p:sp>
      <p:sp>
        <p:nvSpPr>
          <p:cNvPr id="43" name="TextBox 42"/>
          <p:cNvSpPr txBox="1"/>
          <p:nvPr/>
        </p:nvSpPr>
        <p:spPr>
          <a:xfrm>
            <a:off x="1845399" y="3780646"/>
            <a:ext cx="297011" cy="276999"/>
          </a:xfrm>
          <a:prstGeom prst="rect">
            <a:avLst/>
          </a:prstGeom>
          <a:noFill/>
        </p:spPr>
        <p:txBody>
          <a:bodyPr wrap="square" rtlCol="0" anchor="b">
            <a:spAutoFit/>
          </a:bodyPr>
          <a:lstStyle/>
          <a:p>
            <a:pPr algn="ctr">
              <a:lnSpc>
                <a:spcPct val="70000"/>
              </a:lnSpc>
            </a:pPr>
            <a:r>
              <a:rPr lang="en-US" sz="1600" dirty="0">
                <a:solidFill>
                  <a:srgbClr val="000000"/>
                </a:solidFill>
                <a:latin typeface="Arial Rounded MT Bold"/>
                <a:cs typeface="Arial Rounded MT Bold"/>
              </a:rPr>
              <a:t>C</a:t>
            </a:r>
          </a:p>
        </p:txBody>
      </p:sp>
      <p:sp>
        <p:nvSpPr>
          <p:cNvPr id="45" name="TextBox 44"/>
          <p:cNvSpPr txBox="1"/>
          <p:nvPr/>
        </p:nvSpPr>
        <p:spPr>
          <a:xfrm>
            <a:off x="1124884" y="3995851"/>
            <a:ext cx="586317" cy="369332"/>
          </a:xfrm>
          <a:prstGeom prst="rect">
            <a:avLst/>
          </a:prstGeom>
          <a:noFill/>
        </p:spPr>
        <p:txBody>
          <a:bodyPr wrap="square" rtlCol="0">
            <a:spAutoFit/>
          </a:bodyPr>
          <a:lstStyle/>
          <a:p>
            <a:pPr algn="ctr"/>
            <a:r>
              <a:rPr lang="en-US" b="1" dirty="0"/>
              <a:t>1</a:t>
            </a:r>
          </a:p>
        </p:txBody>
      </p:sp>
      <p:sp>
        <p:nvSpPr>
          <p:cNvPr id="47" name="TextBox 46"/>
          <p:cNvSpPr txBox="1"/>
          <p:nvPr/>
        </p:nvSpPr>
        <p:spPr>
          <a:xfrm>
            <a:off x="1124884" y="4319273"/>
            <a:ext cx="586317" cy="369332"/>
          </a:xfrm>
          <a:prstGeom prst="rect">
            <a:avLst/>
          </a:prstGeom>
          <a:noFill/>
        </p:spPr>
        <p:txBody>
          <a:bodyPr wrap="square" rtlCol="0">
            <a:spAutoFit/>
          </a:bodyPr>
          <a:lstStyle/>
          <a:p>
            <a:pPr algn="ctr"/>
            <a:r>
              <a:rPr lang="en-US" b="1" dirty="0"/>
              <a:t>2</a:t>
            </a:r>
          </a:p>
        </p:txBody>
      </p:sp>
      <p:sp>
        <p:nvSpPr>
          <p:cNvPr id="48" name="TextBox 47"/>
          <p:cNvSpPr txBox="1"/>
          <p:nvPr/>
        </p:nvSpPr>
        <p:spPr>
          <a:xfrm>
            <a:off x="1124884" y="4601925"/>
            <a:ext cx="586317" cy="369332"/>
          </a:xfrm>
          <a:prstGeom prst="rect">
            <a:avLst/>
          </a:prstGeom>
          <a:noFill/>
        </p:spPr>
        <p:txBody>
          <a:bodyPr wrap="square" rtlCol="0">
            <a:spAutoFit/>
          </a:bodyPr>
          <a:lstStyle/>
          <a:p>
            <a:pPr algn="ctr"/>
            <a:r>
              <a:rPr lang="en-US" b="1" dirty="0"/>
              <a:t>3</a:t>
            </a:r>
          </a:p>
        </p:txBody>
      </p:sp>
      <p:sp>
        <p:nvSpPr>
          <p:cNvPr id="49" name="TextBox 48"/>
          <p:cNvSpPr txBox="1"/>
          <p:nvPr/>
        </p:nvSpPr>
        <p:spPr>
          <a:xfrm>
            <a:off x="2518500" y="3780646"/>
            <a:ext cx="297011" cy="276999"/>
          </a:xfrm>
          <a:prstGeom prst="rect">
            <a:avLst/>
          </a:prstGeom>
          <a:noFill/>
          <a:ln>
            <a:noFill/>
          </a:ln>
        </p:spPr>
        <p:txBody>
          <a:bodyPr wrap="square" rtlCol="0" anchor="b">
            <a:spAutoFit/>
          </a:bodyPr>
          <a:lstStyle/>
          <a:p>
            <a:pPr algn="ctr">
              <a:lnSpc>
                <a:spcPct val="70000"/>
              </a:lnSpc>
            </a:pPr>
            <a:r>
              <a:rPr lang="en-US" sz="1600" dirty="0">
                <a:solidFill>
                  <a:srgbClr val="000000"/>
                </a:solidFill>
                <a:latin typeface="Arial Rounded MT Bold"/>
                <a:cs typeface="Arial Rounded MT Bold"/>
              </a:rPr>
              <a:t>A</a:t>
            </a:r>
          </a:p>
        </p:txBody>
      </p:sp>
      <p:cxnSp>
        <p:nvCxnSpPr>
          <p:cNvPr id="50" name="Straight Connector 49"/>
          <p:cNvCxnSpPr/>
          <p:nvPr/>
        </p:nvCxnSpPr>
        <p:spPr>
          <a:xfrm>
            <a:off x="1696403" y="3759056"/>
            <a:ext cx="1334337" cy="0"/>
          </a:xfrm>
          <a:prstGeom prst="line">
            <a:avLst/>
          </a:prstGeom>
          <a:ln w="3175"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51" name="Table 50"/>
          <p:cNvGraphicFramePr>
            <a:graphicFrameLocks noGrp="1"/>
          </p:cNvGraphicFramePr>
          <p:nvPr>
            <p:extLst>
              <p:ext uri="{D42A27DB-BD31-4B8C-83A1-F6EECF244321}">
                <p14:modId xmlns:p14="http://schemas.microsoft.com/office/powerpoint/2010/main" val="2170714744"/>
              </p:ext>
            </p:extLst>
          </p:nvPr>
        </p:nvGraphicFramePr>
        <p:xfrm>
          <a:off x="1659778" y="4030159"/>
          <a:ext cx="1407584" cy="829605"/>
        </p:xfrm>
        <a:graphic>
          <a:graphicData uri="http://schemas.openxmlformats.org/drawingml/2006/table">
            <a:tbl>
              <a:tblPr firstRow="1" bandRow="1">
                <a:tableStyleId>{5C22544A-7EE6-4342-B048-85BDC9FD1C3A}</a:tableStyleId>
              </a:tblPr>
              <a:tblGrid>
                <a:gridCol w="703792">
                  <a:extLst>
                    <a:ext uri="{9D8B030D-6E8A-4147-A177-3AD203B41FA5}">
                      <a16:colId xmlns:a16="http://schemas.microsoft.com/office/drawing/2014/main" val="20000"/>
                    </a:ext>
                  </a:extLst>
                </a:gridCol>
                <a:gridCol w="703792">
                  <a:extLst>
                    <a:ext uri="{9D8B030D-6E8A-4147-A177-3AD203B41FA5}">
                      <a16:colId xmlns:a16="http://schemas.microsoft.com/office/drawing/2014/main" val="20001"/>
                    </a:ext>
                  </a:extLst>
                </a:gridCol>
              </a:tblGrid>
              <a:tr h="276535">
                <a:tc>
                  <a:txBody>
                    <a:bodyPr/>
                    <a:lstStyle/>
                    <a:p>
                      <a:pPr algn="ctr"/>
                      <a:r>
                        <a:rPr lang="en-US" sz="1200" b="1" dirty="0">
                          <a:solidFill>
                            <a:schemeClr val="tx1"/>
                          </a:solidFill>
                        </a:rPr>
                        <a:t>0.10</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rgbClr val="C3D69B"/>
                    </a:solidFill>
                  </a:tcPr>
                </a:tc>
                <a:tc>
                  <a:txBody>
                    <a:bodyPr/>
                    <a:lstStyle/>
                    <a:p>
                      <a:pPr algn="ctr"/>
                      <a:r>
                        <a:rPr lang="en-US" sz="1200" b="1" dirty="0">
                          <a:solidFill>
                            <a:schemeClr val="tx1"/>
                          </a:solidFill>
                        </a:rPr>
                        <a:t>0.06</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r h="276535">
                <a:tc>
                  <a:txBody>
                    <a:bodyPr/>
                    <a:lstStyle/>
                    <a:p>
                      <a:pPr algn="ctr"/>
                      <a:r>
                        <a:rPr lang="en-US" sz="1200" b="1" dirty="0">
                          <a:solidFill>
                            <a:schemeClr val="tx1"/>
                          </a:solidFill>
                        </a:rPr>
                        <a:t>0.10</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1">
                        <a:lumMod val="60000"/>
                        <a:lumOff val="40000"/>
                      </a:schemeClr>
                    </a:solidFill>
                  </a:tcPr>
                </a:tc>
                <a:tc>
                  <a:txBody>
                    <a:bodyPr/>
                    <a:lstStyle/>
                    <a:p>
                      <a:pPr algn="ctr"/>
                      <a:r>
                        <a:rPr lang="en-US" sz="1200" b="1" dirty="0">
                          <a:solidFill>
                            <a:schemeClr val="tx1"/>
                          </a:solidFill>
                        </a:rPr>
                        <a:t>0.09</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1"/>
                  </a:ext>
                </a:extLst>
              </a:tr>
              <a:tr h="276535">
                <a:tc>
                  <a:txBody>
                    <a:bodyPr/>
                    <a:lstStyle/>
                    <a:p>
                      <a:pPr algn="ctr"/>
                      <a:r>
                        <a:rPr lang="en-US" sz="1200" b="1" dirty="0">
                          <a:solidFill>
                            <a:schemeClr val="tx1"/>
                          </a:solidFill>
                        </a:rPr>
                        <a:t>0.12</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rgbClr val="C3D69B"/>
                    </a:solidFill>
                  </a:tcPr>
                </a:tc>
                <a:tc>
                  <a:txBody>
                    <a:bodyPr/>
                    <a:lstStyle/>
                    <a:p>
                      <a:pPr algn="ctr"/>
                      <a:r>
                        <a:rPr lang="en-US" sz="1200" b="1" dirty="0">
                          <a:solidFill>
                            <a:schemeClr val="tx1"/>
                          </a:solidFill>
                        </a:rPr>
                        <a:t>0.05</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2"/>
                  </a:ext>
                </a:extLst>
              </a:tr>
            </a:tbl>
          </a:graphicData>
        </a:graphic>
      </p:graphicFrame>
      <p:sp>
        <p:nvSpPr>
          <p:cNvPr id="52" name="TextBox 7"/>
          <p:cNvSpPr txBox="1">
            <a:spLocks noChangeArrowheads="1"/>
          </p:cNvSpPr>
          <p:nvPr/>
        </p:nvSpPr>
        <p:spPr bwMode="auto">
          <a:xfrm>
            <a:off x="-41485" y="909263"/>
            <a:ext cx="1524500" cy="8715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90000"/>
              </a:lnSpc>
            </a:pPr>
            <a:r>
              <a:rPr lang="en-US" sz="1400" dirty="0">
                <a:solidFill>
                  <a:schemeClr val="accent3"/>
                </a:solidFill>
                <a:latin typeface="+mn-lt"/>
                <a:cs typeface="Helvetica" charset="0"/>
              </a:rPr>
              <a:t>Posterior probability of the genotype given the reads</a:t>
            </a:r>
          </a:p>
        </p:txBody>
      </p:sp>
      <p:cxnSp>
        <p:nvCxnSpPr>
          <p:cNvPr id="62" name="Straight Connector 61"/>
          <p:cNvCxnSpPr/>
          <p:nvPr/>
        </p:nvCxnSpPr>
        <p:spPr>
          <a:xfrm flipH="1">
            <a:off x="6058643" y="1231494"/>
            <a:ext cx="294866" cy="74792"/>
          </a:xfrm>
          <a:prstGeom prst="line">
            <a:avLst/>
          </a:prstGeom>
          <a:ln/>
        </p:spPr>
        <p:style>
          <a:lnRef idx="1">
            <a:schemeClr val="accent6"/>
          </a:lnRef>
          <a:fillRef idx="0">
            <a:schemeClr val="accent6"/>
          </a:fillRef>
          <a:effectRef idx="0">
            <a:schemeClr val="accent6"/>
          </a:effectRef>
          <a:fontRef idx="minor">
            <a:schemeClr val="tx1"/>
          </a:fontRef>
        </p:style>
      </p:cxnSp>
      <p:sp>
        <p:nvSpPr>
          <p:cNvPr id="30" name="TextBox 29"/>
          <p:cNvSpPr txBox="1"/>
          <p:nvPr/>
        </p:nvSpPr>
        <p:spPr>
          <a:xfrm>
            <a:off x="640431" y="3090949"/>
            <a:ext cx="1705553" cy="289823"/>
          </a:xfrm>
          <a:prstGeom prst="rect">
            <a:avLst/>
          </a:prstGeom>
          <a:noFill/>
        </p:spPr>
        <p:txBody>
          <a:bodyPr wrap="none" rtlCol="0">
            <a:spAutoFit/>
          </a:bodyPr>
          <a:lstStyle/>
          <a:p>
            <a:pPr>
              <a:lnSpc>
                <a:spcPct val="90000"/>
              </a:lnSpc>
            </a:pPr>
            <a:r>
              <a:rPr lang="en-US" sz="1400" dirty="0"/>
              <a:t>Plug in the numbers!</a:t>
            </a:r>
          </a:p>
        </p:txBody>
      </p:sp>
      <p:sp>
        <p:nvSpPr>
          <p:cNvPr id="19" name="Rectangle 18"/>
          <p:cNvSpPr/>
          <p:nvPr/>
        </p:nvSpPr>
        <p:spPr>
          <a:xfrm>
            <a:off x="1523089" y="1082336"/>
            <a:ext cx="862700" cy="451203"/>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Rectangle 19"/>
          <p:cNvSpPr/>
          <p:nvPr/>
        </p:nvSpPr>
        <p:spPr>
          <a:xfrm>
            <a:off x="4582160" y="1122734"/>
            <a:ext cx="821676" cy="380207"/>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Rectangle 22"/>
          <p:cNvSpPr/>
          <p:nvPr/>
        </p:nvSpPr>
        <p:spPr>
          <a:xfrm>
            <a:off x="5421978" y="1127944"/>
            <a:ext cx="562429" cy="375094"/>
          </a:xfrm>
          <a:prstGeom prst="rect">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29" name="Object 28"/>
          <p:cNvGraphicFramePr>
            <a:graphicFrameLocks noChangeAspect="1"/>
          </p:cNvGraphicFramePr>
          <p:nvPr>
            <p:extLst>
              <p:ext uri="{D42A27DB-BD31-4B8C-83A1-F6EECF244321}">
                <p14:modId xmlns:p14="http://schemas.microsoft.com/office/powerpoint/2010/main" val="938270460"/>
              </p:ext>
            </p:extLst>
          </p:nvPr>
        </p:nvGraphicFramePr>
        <p:xfrm>
          <a:off x="1390403" y="1756728"/>
          <a:ext cx="3368287" cy="804318"/>
        </p:xfrm>
        <a:graphic>
          <a:graphicData uri="http://schemas.openxmlformats.org/presentationml/2006/ole">
            <mc:AlternateContent xmlns:mc="http://schemas.openxmlformats.org/markup-compatibility/2006">
              <mc:Choice xmlns:v="urn:schemas-microsoft-com:vml" Requires="v">
                <p:oleObj spid="_x0000_s1157" name="Equation" r:id="rId6" imgW="2438400" imgH="584200" progId="Equation.3">
                  <p:embed/>
                </p:oleObj>
              </mc:Choice>
              <mc:Fallback>
                <p:oleObj name="Equation" r:id="rId6" imgW="2438400" imgH="584200" progId="Equation.3">
                  <p:embed/>
                  <p:pic>
                    <p:nvPicPr>
                      <p:cNvPr id="0" name=""/>
                      <p:cNvPicPr/>
                      <p:nvPr/>
                    </p:nvPicPr>
                    <p:blipFill>
                      <a:blip r:embed="rId7"/>
                      <a:stretch>
                        <a:fillRect/>
                      </a:stretch>
                    </p:blipFill>
                    <p:spPr>
                      <a:xfrm>
                        <a:off x="1390403" y="1756728"/>
                        <a:ext cx="3368287" cy="80431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59773917"/>
              </p:ext>
            </p:extLst>
          </p:nvPr>
        </p:nvGraphicFramePr>
        <p:xfrm>
          <a:off x="1452534" y="2561046"/>
          <a:ext cx="1010902" cy="447130"/>
        </p:xfrm>
        <a:graphic>
          <a:graphicData uri="http://schemas.openxmlformats.org/presentationml/2006/ole">
            <mc:AlternateContent xmlns:mc="http://schemas.openxmlformats.org/markup-compatibility/2006">
              <mc:Choice xmlns:v="urn:schemas-microsoft-com:vml" Requires="v">
                <p:oleObj spid="_x0000_s1158" name="Equation" r:id="rId8" imgW="660400" imgH="292100" progId="Equation.3">
                  <p:embed/>
                </p:oleObj>
              </mc:Choice>
              <mc:Fallback>
                <p:oleObj name="Equation" r:id="rId8" imgW="660400" imgH="292100" progId="Equation.3">
                  <p:embed/>
                  <p:pic>
                    <p:nvPicPr>
                      <p:cNvPr id="0" name=""/>
                      <p:cNvPicPr/>
                      <p:nvPr/>
                    </p:nvPicPr>
                    <p:blipFill>
                      <a:blip r:embed="rId9"/>
                      <a:stretch>
                        <a:fillRect/>
                      </a:stretch>
                    </p:blipFill>
                    <p:spPr>
                      <a:xfrm>
                        <a:off x="1452534" y="2561046"/>
                        <a:ext cx="1010902" cy="447130"/>
                      </a:xfrm>
                      <a:prstGeom prst="rect">
                        <a:avLst/>
                      </a:prstGeom>
                    </p:spPr>
                  </p:pic>
                </p:oleObj>
              </mc:Fallback>
            </mc:AlternateContent>
          </a:graphicData>
        </a:graphic>
      </p:graphicFrame>
      <p:sp>
        <p:nvSpPr>
          <p:cNvPr id="32" name="Bent Arrow 31"/>
          <p:cNvSpPr/>
          <p:nvPr/>
        </p:nvSpPr>
        <p:spPr>
          <a:xfrm rot="16200000" flipV="1">
            <a:off x="2949226" y="2005587"/>
            <a:ext cx="364824" cy="1275444"/>
          </a:xfrm>
          <a:prstGeom prst="bentArrow">
            <a:avLst>
              <a:gd name="adj1" fmla="val 27487"/>
              <a:gd name="adj2" fmla="val 34409"/>
              <a:gd name="adj3" fmla="val 28763"/>
              <a:gd name="adj4" fmla="val 43750"/>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solidFill>
                <a:schemeClr val="tx1"/>
              </a:solidFill>
            </a:endParaRPr>
          </a:p>
        </p:txBody>
      </p:sp>
      <p:sp>
        <p:nvSpPr>
          <p:cNvPr id="33" name="Bent Arrow 32"/>
          <p:cNvSpPr/>
          <p:nvPr/>
        </p:nvSpPr>
        <p:spPr>
          <a:xfrm rot="16200000" flipV="1">
            <a:off x="4717646" y="1702304"/>
            <a:ext cx="534747" cy="452660"/>
          </a:xfrm>
          <a:prstGeom prst="ben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260902" y="1929004"/>
            <a:ext cx="2238150" cy="369332"/>
          </a:xfrm>
          <a:prstGeom prst="rect">
            <a:avLst/>
          </a:prstGeom>
          <a:noFill/>
        </p:spPr>
        <p:txBody>
          <a:bodyPr wrap="none" rtlCol="0">
            <a:spAutoFit/>
          </a:bodyPr>
          <a:lstStyle/>
          <a:p>
            <a:r>
              <a:rPr lang="en-US" i="1" dirty="0" err="1">
                <a:latin typeface="Cambria"/>
                <a:cs typeface="Cambria"/>
              </a:rPr>
              <a:t>G</a:t>
            </a:r>
            <a:r>
              <a:rPr lang="en-US" i="1" baseline="-25000" dirty="0" err="1">
                <a:latin typeface="Cambria"/>
                <a:cs typeface="Cambria"/>
              </a:rPr>
              <a:t>i</a:t>
            </a:r>
            <a:r>
              <a:rPr lang="en-US" dirty="0">
                <a:latin typeface="Cambria"/>
                <a:cs typeface="Cambria"/>
              </a:rPr>
              <a:t> = </a:t>
            </a:r>
            <a:r>
              <a:rPr lang="en-US" i="1" dirty="0">
                <a:latin typeface="Cambria"/>
                <a:cs typeface="Cambria"/>
              </a:rPr>
              <a:t>H</a:t>
            </a:r>
            <a:r>
              <a:rPr lang="en-US" i="1" baseline="-25000" dirty="0">
                <a:latin typeface="Cambria"/>
                <a:cs typeface="Cambria"/>
              </a:rPr>
              <a:t>1</a:t>
            </a:r>
            <a:r>
              <a:rPr lang="en-US" i="1" dirty="0">
                <a:latin typeface="Cambria"/>
                <a:cs typeface="Cambria"/>
              </a:rPr>
              <a:t>H</a:t>
            </a:r>
            <a:r>
              <a:rPr lang="en-US" i="1" baseline="-25000" dirty="0">
                <a:latin typeface="Cambria"/>
                <a:cs typeface="Cambria"/>
              </a:rPr>
              <a:t>2</a:t>
            </a:r>
            <a:r>
              <a:rPr lang="en-US" dirty="0">
                <a:latin typeface="Cambria"/>
                <a:cs typeface="Cambria"/>
              </a:rPr>
              <a:t> </a:t>
            </a:r>
            <a:r>
              <a:rPr lang="en-US" dirty="0"/>
              <a:t>for diploids</a:t>
            </a:r>
          </a:p>
        </p:txBody>
      </p:sp>
      <p:sp>
        <p:nvSpPr>
          <p:cNvPr id="34" name="TextBox 33"/>
          <p:cNvSpPr txBox="1"/>
          <p:nvPr/>
        </p:nvSpPr>
        <p:spPr>
          <a:xfrm>
            <a:off x="3820493" y="2597739"/>
            <a:ext cx="2736647" cy="369332"/>
          </a:xfrm>
          <a:prstGeom prst="rect">
            <a:avLst/>
          </a:prstGeom>
          <a:noFill/>
        </p:spPr>
        <p:txBody>
          <a:bodyPr wrap="none" rtlCol="0">
            <a:spAutoFit/>
          </a:bodyPr>
          <a:lstStyle/>
          <a:p>
            <a:r>
              <a:rPr lang="en-US" dirty="0">
                <a:latin typeface="Calibri"/>
                <a:cs typeface="Calibri"/>
              </a:rPr>
              <a:t>Read-haplotype likelihoods</a:t>
            </a:r>
          </a:p>
        </p:txBody>
      </p:sp>
    </p:spTree>
    <p:extLst>
      <p:ext uri="{BB962C8B-B14F-4D97-AF65-F5344CB8AC3E}">
        <p14:creationId xmlns:p14="http://schemas.microsoft.com/office/powerpoint/2010/main" val="238098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A64FFD2-9779-D54B-B4E3-837BF394557E}"/>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3746" y="905554"/>
            <a:ext cx="9147746" cy="885386"/>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Calibri"/>
            </a:endParaRPr>
          </a:p>
        </p:txBody>
      </p:sp>
      <p:sp>
        <p:nvSpPr>
          <p:cNvPr id="5" name="Title 1"/>
          <p:cNvSpPr txBox="1">
            <a:spLocks/>
          </p:cNvSpPr>
          <p:nvPr/>
        </p:nvSpPr>
        <p:spPr>
          <a:xfrm>
            <a:off x="1774136" y="173783"/>
            <a:ext cx="7369864" cy="565296"/>
          </a:xfrm>
          <a:prstGeom prst="rect">
            <a:avLst/>
          </a:prstGeom>
          <a:no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FFFFFF"/>
                </a:solidFill>
              </a:rPr>
              <a:t>Follow through for genotype probability</a:t>
            </a:r>
            <a:endParaRPr lang="en-US" sz="2400" baseline="-25000" dirty="0">
              <a:solidFill>
                <a:srgbClr val="FFFFFF"/>
              </a:solidFill>
            </a:endParaRPr>
          </a:p>
        </p:txBody>
      </p:sp>
      <p:grpSp>
        <p:nvGrpSpPr>
          <p:cNvPr id="23" name="Group 22"/>
          <p:cNvGrpSpPr/>
          <p:nvPr/>
        </p:nvGrpSpPr>
        <p:grpSpPr>
          <a:xfrm>
            <a:off x="96778" y="1972711"/>
            <a:ext cx="2063580" cy="1431832"/>
            <a:chOff x="-189431" y="4034518"/>
            <a:chExt cx="2063580" cy="1909108"/>
          </a:xfrm>
        </p:grpSpPr>
        <p:sp>
          <p:nvSpPr>
            <p:cNvPr id="20" name="Rounded Rectangle 19"/>
            <p:cNvSpPr/>
            <p:nvPr/>
          </p:nvSpPr>
          <p:spPr>
            <a:xfrm>
              <a:off x="-156536" y="4132263"/>
              <a:ext cx="2030685" cy="1794532"/>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rot="16200000">
              <a:off x="-504047" y="5125464"/>
              <a:ext cx="998564" cy="369332"/>
            </a:xfrm>
            <a:prstGeom prst="rect">
              <a:avLst/>
            </a:prstGeom>
            <a:noFill/>
          </p:spPr>
          <p:txBody>
            <a:bodyPr wrap="none" rtlCol="0">
              <a:spAutoFit/>
            </a:bodyPr>
            <a:lstStyle/>
            <a:p>
              <a:r>
                <a:rPr lang="en-US" dirty="0"/>
                <a:t>Reads</a:t>
              </a:r>
            </a:p>
          </p:txBody>
        </p:sp>
        <p:sp>
          <p:nvSpPr>
            <p:cNvPr id="12" name="TextBox 11"/>
            <p:cNvSpPr txBox="1"/>
            <p:nvPr/>
          </p:nvSpPr>
          <p:spPr>
            <a:xfrm>
              <a:off x="687708" y="4034518"/>
              <a:ext cx="800219" cy="492442"/>
            </a:xfrm>
            <a:prstGeom prst="rect">
              <a:avLst/>
            </a:prstGeom>
            <a:noFill/>
          </p:spPr>
          <p:txBody>
            <a:bodyPr wrap="none" rtlCol="0">
              <a:spAutoFit/>
            </a:bodyPr>
            <a:lstStyle/>
            <a:p>
              <a:r>
                <a:rPr lang="en-US" dirty="0"/>
                <a:t>Alleles</a:t>
              </a:r>
            </a:p>
          </p:txBody>
        </p:sp>
        <p:sp>
          <p:nvSpPr>
            <p:cNvPr id="13" name="TextBox 12"/>
            <p:cNvSpPr txBox="1"/>
            <p:nvPr/>
          </p:nvSpPr>
          <p:spPr>
            <a:xfrm>
              <a:off x="625267" y="4470444"/>
              <a:ext cx="297011" cy="369332"/>
            </a:xfrm>
            <a:prstGeom prst="rect">
              <a:avLst/>
            </a:prstGeom>
            <a:noFill/>
          </p:spPr>
          <p:txBody>
            <a:bodyPr wrap="square" rtlCol="0" anchor="b">
              <a:spAutoFit/>
            </a:bodyPr>
            <a:lstStyle/>
            <a:p>
              <a:pPr algn="ctr">
                <a:lnSpc>
                  <a:spcPct val="70000"/>
                </a:lnSpc>
              </a:pPr>
              <a:r>
                <a:rPr lang="en-US" sz="1600" dirty="0">
                  <a:solidFill>
                    <a:srgbClr val="000000"/>
                  </a:solidFill>
                  <a:latin typeface="Arial Rounded MT Bold"/>
                  <a:cs typeface="Arial Rounded MT Bold"/>
                </a:rPr>
                <a:t>C</a:t>
              </a:r>
            </a:p>
          </p:txBody>
        </p:sp>
        <p:sp>
          <p:nvSpPr>
            <p:cNvPr id="14" name="TextBox 13"/>
            <p:cNvSpPr txBox="1"/>
            <p:nvPr/>
          </p:nvSpPr>
          <p:spPr>
            <a:xfrm>
              <a:off x="57152" y="4782786"/>
              <a:ext cx="586317" cy="492443"/>
            </a:xfrm>
            <a:prstGeom prst="rect">
              <a:avLst/>
            </a:prstGeom>
            <a:noFill/>
          </p:spPr>
          <p:txBody>
            <a:bodyPr wrap="square" rtlCol="0">
              <a:spAutoFit/>
            </a:bodyPr>
            <a:lstStyle/>
            <a:p>
              <a:pPr algn="ctr"/>
              <a:r>
                <a:rPr lang="en-US" b="1" dirty="0"/>
                <a:t>1</a:t>
              </a:r>
            </a:p>
          </p:txBody>
        </p:sp>
        <p:sp>
          <p:nvSpPr>
            <p:cNvPr id="15" name="TextBox 14"/>
            <p:cNvSpPr txBox="1"/>
            <p:nvPr/>
          </p:nvSpPr>
          <p:spPr>
            <a:xfrm>
              <a:off x="57152" y="5125114"/>
              <a:ext cx="586317" cy="492443"/>
            </a:xfrm>
            <a:prstGeom prst="rect">
              <a:avLst/>
            </a:prstGeom>
            <a:noFill/>
          </p:spPr>
          <p:txBody>
            <a:bodyPr wrap="square" rtlCol="0">
              <a:spAutoFit/>
            </a:bodyPr>
            <a:lstStyle/>
            <a:p>
              <a:pPr algn="ctr"/>
              <a:r>
                <a:rPr lang="en-US" b="1" dirty="0"/>
                <a:t>2</a:t>
              </a:r>
            </a:p>
          </p:txBody>
        </p:sp>
        <p:sp>
          <p:nvSpPr>
            <p:cNvPr id="16" name="TextBox 15"/>
            <p:cNvSpPr txBox="1"/>
            <p:nvPr/>
          </p:nvSpPr>
          <p:spPr>
            <a:xfrm>
              <a:off x="57152" y="5451183"/>
              <a:ext cx="586317" cy="492443"/>
            </a:xfrm>
            <a:prstGeom prst="rect">
              <a:avLst/>
            </a:prstGeom>
            <a:noFill/>
          </p:spPr>
          <p:txBody>
            <a:bodyPr wrap="square" rtlCol="0">
              <a:spAutoFit/>
            </a:bodyPr>
            <a:lstStyle/>
            <a:p>
              <a:pPr algn="ctr"/>
              <a:r>
                <a:rPr lang="en-US" b="1" dirty="0"/>
                <a:t>3</a:t>
              </a:r>
            </a:p>
          </p:txBody>
        </p:sp>
        <p:sp>
          <p:nvSpPr>
            <p:cNvPr id="17" name="TextBox 16"/>
            <p:cNvSpPr txBox="1"/>
            <p:nvPr/>
          </p:nvSpPr>
          <p:spPr>
            <a:xfrm>
              <a:off x="1272968" y="4470444"/>
              <a:ext cx="297011" cy="369332"/>
            </a:xfrm>
            <a:prstGeom prst="rect">
              <a:avLst/>
            </a:prstGeom>
            <a:noFill/>
            <a:ln>
              <a:noFill/>
            </a:ln>
          </p:spPr>
          <p:txBody>
            <a:bodyPr wrap="square" rtlCol="0" anchor="b">
              <a:spAutoFit/>
            </a:bodyPr>
            <a:lstStyle/>
            <a:p>
              <a:pPr algn="ctr">
                <a:lnSpc>
                  <a:spcPct val="70000"/>
                </a:lnSpc>
              </a:pPr>
              <a:r>
                <a:rPr lang="en-US" sz="1600" dirty="0">
                  <a:solidFill>
                    <a:srgbClr val="000000"/>
                  </a:solidFill>
                  <a:latin typeface="Arial Rounded MT Bold"/>
                  <a:cs typeface="Arial Rounded MT Bold"/>
                </a:rPr>
                <a:t>A</a:t>
              </a:r>
            </a:p>
          </p:txBody>
        </p:sp>
        <p:cxnSp>
          <p:nvCxnSpPr>
            <p:cNvPr id="18" name="Straight Connector 17"/>
            <p:cNvCxnSpPr/>
            <p:nvPr/>
          </p:nvCxnSpPr>
          <p:spPr>
            <a:xfrm>
              <a:off x="487398" y="4463880"/>
              <a:ext cx="1250972" cy="0"/>
            </a:xfrm>
            <a:prstGeom prst="line">
              <a:avLst/>
            </a:prstGeom>
            <a:solidFill>
              <a:schemeClr val="bg1"/>
            </a:solidFill>
            <a:ln w="3175"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79901" y="4782595"/>
              <a:ext cx="0" cy="1068038"/>
            </a:xfrm>
            <a:prstGeom prst="line">
              <a:avLst/>
            </a:prstGeom>
            <a:solidFill>
              <a:schemeClr val="bg1"/>
            </a:solidFill>
            <a:ln w="3175"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pSp>
      <p:sp>
        <p:nvSpPr>
          <p:cNvPr id="24" name="Right Arrow 23"/>
          <p:cNvSpPr/>
          <p:nvPr/>
        </p:nvSpPr>
        <p:spPr>
          <a:xfrm>
            <a:off x="2202378" y="2619205"/>
            <a:ext cx="544507" cy="251831"/>
          </a:xfrm>
          <a:prstGeom prst="rightArrow">
            <a:avLst>
              <a:gd name="adj1" fmla="val 40545"/>
              <a:gd name="adj2" fmla="val 50000"/>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TextBox 25"/>
          <p:cNvSpPr txBox="1"/>
          <p:nvPr/>
        </p:nvSpPr>
        <p:spPr>
          <a:xfrm>
            <a:off x="2730500" y="2001168"/>
            <a:ext cx="5920010" cy="369332"/>
          </a:xfrm>
          <a:prstGeom prst="rect">
            <a:avLst/>
          </a:prstGeom>
          <a:noFill/>
        </p:spPr>
        <p:txBody>
          <a:bodyPr wrap="none" rtlCol="0">
            <a:spAutoFit/>
          </a:bodyPr>
          <a:lstStyle/>
          <a:p>
            <a:r>
              <a:rPr lang="en-US" dirty="0"/>
              <a:t>Likelihoods for reads R</a:t>
            </a:r>
            <a:r>
              <a:rPr lang="en-US" baseline="-25000" dirty="0"/>
              <a:t>1-3</a:t>
            </a:r>
            <a:r>
              <a:rPr lang="en-US" dirty="0"/>
              <a:t> given genotypes G</a:t>
            </a:r>
            <a:r>
              <a:rPr lang="en-US" baseline="-25000" dirty="0"/>
              <a:t>C/C</a:t>
            </a:r>
            <a:r>
              <a:rPr lang="en-US" dirty="0"/>
              <a:t>, G</a:t>
            </a:r>
            <a:r>
              <a:rPr lang="en-US" baseline="-25000" dirty="0"/>
              <a:t>C/A </a:t>
            </a:r>
            <a:r>
              <a:rPr lang="en-US" dirty="0"/>
              <a:t>and G</a:t>
            </a:r>
            <a:r>
              <a:rPr lang="en-US" baseline="-25000" dirty="0"/>
              <a:t>A/A </a:t>
            </a:r>
            <a:r>
              <a:rPr lang="en-US" dirty="0"/>
              <a:t>:</a:t>
            </a:r>
          </a:p>
        </p:txBody>
      </p:sp>
      <p:sp>
        <p:nvSpPr>
          <p:cNvPr id="45" name="TextBox 44"/>
          <p:cNvSpPr txBox="1"/>
          <p:nvPr/>
        </p:nvSpPr>
        <p:spPr>
          <a:xfrm>
            <a:off x="2760588" y="2353295"/>
            <a:ext cx="6285327" cy="970522"/>
          </a:xfrm>
          <a:prstGeom prst="rect">
            <a:avLst/>
          </a:prstGeom>
          <a:solidFill>
            <a:schemeClr val="accent1">
              <a:lumMod val="20000"/>
              <a:lumOff val="80000"/>
            </a:schemeClr>
          </a:solidFill>
          <a:ln>
            <a:noFill/>
          </a:ln>
        </p:spPr>
        <p:txBody>
          <a:bodyPr wrap="none" rtlCol="0" anchor="t">
            <a:spAutoFit/>
          </a:bodyPr>
          <a:lstStyle/>
          <a:p>
            <a:pPr algn="ctr">
              <a:lnSpc>
                <a:spcPct val="120000"/>
              </a:lnSpc>
            </a:pPr>
            <a:r>
              <a:rPr lang="en-US" sz="1600" dirty="0">
                <a:cs typeface="Arial Rounded MT Bold"/>
              </a:rPr>
              <a:t>L(R</a:t>
            </a:r>
            <a:r>
              <a:rPr lang="en-US" sz="1600" baseline="-25000" dirty="0">
                <a:cs typeface="Arial Rounded MT Bold"/>
              </a:rPr>
              <a:t>1-3</a:t>
            </a:r>
            <a:r>
              <a:rPr lang="en-US" sz="1600" dirty="0">
                <a:cs typeface="Arial Rounded MT Bold"/>
              </a:rPr>
              <a:t>|G</a:t>
            </a:r>
            <a:r>
              <a:rPr lang="en-US" sz="1600" baseline="-25000" dirty="0">
                <a:cs typeface="Arial Rounded MT Bold"/>
              </a:rPr>
              <a:t>C/C</a:t>
            </a:r>
            <a:r>
              <a:rPr lang="en-US" sz="1600" dirty="0">
                <a:cs typeface="Arial Rounded MT Bold"/>
              </a:rPr>
              <a:t>) = [(</a:t>
            </a:r>
            <a:r>
              <a:rPr lang="en-US" sz="1600" b="1" dirty="0">
                <a:solidFill>
                  <a:srgbClr val="008000"/>
                </a:solidFill>
                <a:cs typeface="Arial Rounded MT Bold"/>
              </a:rPr>
              <a:t>0.10</a:t>
            </a:r>
            <a:r>
              <a:rPr lang="en-US" sz="1600" dirty="0">
                <a:cs typeface="Arial Rounded MT Bold"/>
              </a:rPr>
              <a:t>+</a:t>
            </a:r>
            <a:r>
              <a:rPr lang="en-US" sz="1600" b="1" dirty="0">
                <a:solidFill>
                  <a:srgbClr val="008000"/>
                </a:solidFill>
                <a:cs typeface="Arial Rounded MT Bold"/>
              </a:rPr>
              <a:t>0.10</a:t>
            </a:r>
            <a:r>
              <a:rPr lang="en-US" sz="1600" dirty="0">
                <a:cs typeface="Arial Rounded MT Bold"/>
              </a:rPr>
              <a:t>)/2]*[(</a:t>
            </a:r>
            <a:r>
              <a:rPr lang="en-US" sz="1600" b="1" dirty="0">
                <a:solidFill>
                  <a:srgbClr val="3366FF"/>
                </a:solidFill>
                <a:cs typeface="Arial Rounded MT Bold"/>
              </a:rPr>
              <a:t>0.10</a:t>
            </a:r>
            <a:r>
              <a:rPr lang="en-US" sz="1600" dirty="0">
                <a:cs typeface="Arial Rounded MT Bold"/>
              </a:rPr>
              <a:t>+</a:t>
            </a:r>
            <a:r>
              <a:rPr lang="en-US" sz="1600" b="1" dirty="0">
                <a:solidFill>
                  <a:srgbClr val="3366FF"/>
                </a:solidFill>
                <a:cs typeface="Arial Rounded MT Bold"/>
              </a:rPr>
              <a:t>0.10</a:t>
            </a:r>
            <a:r>
              <a:rPr lang="en-US" sz="1600" dirty="0">
                <a:cs typeface="Arial Rounded MT Bold"/>
              </a:rPr>
              <a:t>)/2]*[(</a:t>
            </a:r>
            <a:r>
              <a:rPr lang="en-US" sz="1600" b="1" dirty="0">
                <a:solidFill>
                  <a:srgbClr val="008000"/>
                </a:solidFill>
                <a:cs typeface="Arial Rounded MT Bold"/>
              </a:rPr>
              <a:t>0.12</a:t>
            </a:r>
            <a:r>
              <a:rPr lang="en-US" sz="1600" dirty="0">
                <a:cs typeface="Arial Rounded MT Bold"/>
              </a:rPr>
              <a:t>+</a:t>
            </a:r>
            <a:r>
              <a:rPr lang="en-US" sz="1600" b="1" dirty="0">
                <a:solidFill>
                  <a:srgbClr val="008000"/>
                </a:solidFill>
                <a:cs typeface="Arial Rounded MT Bold"/>
              </a:rPr>
              <a:t>0.12</a:t>
            </a:r>
            <a:r>
              <a:rPr lang="en-US" sz="1600" dirty="0">
                <a:cs typeface="Arial Rounded MT Bold"/>
              </a:rPr>
              <a:t>)/2] = </a:t>
            </a:r>
            <a:r>
              <a:rPr lang="en-US" sz="1600" b="1" dirty="0">
                <a:cs typeface="Arial Rounded MT Bold"/>
              </a:rPr>
              <a:t>0.00120</a:t>
            </a:r>
          </a:p>
          <a:p>
            <a:pPr algn="ctr">
              <a:lnSpc>
                <a:spcPct val="120000"/>
              </a:lnSpc>
            </a:pPr>
            <a:r>
              <a:rPr lang="en-US" sz="1600" dirty="0">
                <a:cs typeface="Arial Rounded MT Bold"/>
              </a:rPr>
              <a:t>L(R</a:t>
            </a:r>
            <a:r>
              <a:rPr lang="en-US" sz="1600" baseline="-25000" dirty="0">
                <a:cs typeface="Arial Rounded MT Bold"/>
              </a:rPr>
              <a:t>1-3</a:t>
            </a:r>
            <a:r>
              <a:rPr lang="en-US" sz="1600" dirty="0">
                <a:cs typeface="Arial Rounded MT Bold"/>
              </a:rPr>
              <a:t>|G</a:t>
            </a:r>
            <a:r>
              <a:rPr lang="en-US" sz="1600" baseline="-25000" dirty="0">
                <a:cs typeface="Arial Rounded MT Bold"/>
              </a:rPr>
              <a:t>C/A</a:t>
            </a:r>
            <a:r>
              <a:rPr lang="en-US" sz="1600" dirty="0">
                <a:cs typeface="Arial Rounded MT Bold"/>
              </a:rPr>
              <a:t>) = [</a:t>
            </a:r>
            <a:r>
              <a:rPr lang="en-US" sz="1600" dirty="0">
                <a:solidFill>
                  <a:srgbClr val="008000"/>
                </a:solidFill>
                <a:cs typeface="Arial Rounded MT Bold"/>
              </a:rPr>
              <a:t>(</a:t>
            </a:r>
            <a:r>
              <a:rPr lang="en-US" sz="1600" b="1" dirty="0">
                <a:solidFill>
                  <a:srgbClr val="008000"/>
                </a:solidFill>
                <a:cs typeface="Arial Rounded MT Bold"/>
              </a:rPr>
              <a:t>0.10</a:t>
            </a:r>
            <a:r>
              <a:rPr lang="en-US" sz="1600" dirty="0">
                <a:cs typeface="Arial Rounded MT Bold"/>
              </a:rPr>
              <a:t>+</a:t>
            </a:r>
            <a:r>
              <a:rPr lang="en-US" sz="1600" b="1" dirty="0">
                <a:solidFill>
                  <a:schemeClr val="accent6"/>
                </a:solidFill>
                <a:cs typeface="Arial Rounded MT Bold"/>
              </a:rPr>
              <a:t>0.06</a:t>
            </a:r>
            <a:r>
              <a:rPr lang="en-US" sz="1600" dirty="0">
                <a:cs typeface="Arial Rounded MT Bold"/>
              </a:rPr>
              <a:t>)/2]*[(</a:t>
            </a:r>
            <a:r>
              <a:rPr lang="en-US" sz="1600" b="1" dirty="0">
                <a:solidFill>
                  <a:srgbClr val="3366FF"/>
                </a:solidFill>
                <a:cs typeface="Arial Rounded MT Bold"/>
              </a:rPr>
              <a:t>0.10</a:t>
            </a:r>
            <a:r>
              <a:rPr lang="en-US" sz="1600" dirty="0">
                <a:cs typeface="Arial Rounded MT Bold"/>
              </a:rPr>
              <a:t>+</a:t>
            </a:r>
            <a:r>
              <a:rPr lang="en-US" sz="1600" b="1" dirty="0">
                <a:solidFill>
                  <a:srgbClr val="F79646"/>
                </a:solidFill>
                <a:cs typeface="Arial Rounded MT Bold"/>
              </a:rPr>
              <a:t>0.09</a:t>
            </a:r>
            <a:r>
              <a:rPr lang="en-US" sz="1600" dirty="0">
                <a:cs typeface="Arial Rounded MT Bold"/>
              </a:rPr>
              <a:t>)/2]*[(</a:t>
            </a:r>
            <a:r>
              <a:rPr lang="en-US" sz="1600" b="1" dirty="0">
                <a:solidFill>
                  <a:srgbClr val="008000"/>
                </a:solidFill>
                <a:cs typeface="Arial Rounded MT Bold"/>
              </a:rPr>
              <a:t>0.12</a:t>
            </a:r>
            <a:r>
              <a:rPr lang="en-US" sz="1600" dirty="0">
                <a:cs typeface="Arial Rounded MT Bold"/>
              </a:rPr>
              <a:t>+</a:t>
            </a:r>
            <a:r>
              <a:rPr lang="en-US" sz="1600" b="1" dirty="0">
                <a:solidFill>
                  <a:srgbClr val="FF0000"/>
                </a:solidFill>
                <a:cs typeface="Arial Rounded MT Bold"/>
              </a:rPr>
              <a:t>0.05</a:t>
            </a:r>
            <a:r>
              <a:rPr lang="en-US" sz="1600" dirty="0">
                <a:cs typeface="Arial Rounded MT Bold"/>
              </a:rPr>
              <a:t>)/2] = 0.00065</a:t>
            </a:r>
          </a:p>
          <a:p>
            <a:pPr algn="ctr">
              <a:lnSpc>
                <a:spcPct val="120000"/>
              </a:lnSpc>
            </a:pPr>
            <a:r>
              <a:rPr lang="en-US" sz="1600" dirty="0">
                <a:cs typeface="Arial Rounded MT Bold"/>
              </a:rPr>
              <a:t>L(R</a:t>
            </a:r>
            <a:r>
              <a:rPr lang="en-US" sz="1600" baseline="-25000" dirty="0">
                <a:cs typeface="Arial Rounded MT Bold"/>
              </a:rPr>
              <a:t>1-3</a:t>
            </a:r>
            <a:r>
              <a:rPr lang="en-US" sz="1600" dirty="0">
                <a:cs typeface="Arial Rounded MT Bold"/>
              </a:rPr>
              <a:t>|G</a:t>
            </a:r>
            <a:r>
              <a:rPr lang="en-US" sz="1600" baseline="-25000" dirty="0">
                <a:cs typeface="Arial Rounded MT Bold"/>
              </a:rPr>
              <a:t>A/A</a:t>
            </a:r>
            <a:r>
              <a:rPr lang="en-US" sz="1600" dirty="0">
                <a:cs typeface="Arial Rounded MT Bold"/>
              </a:rPr>
              <a:t>) = [(</a:t>
            </a:r>
            <a:r>
              <a:rPr lang="en-US" sz="1600" b="1" dirty="0">
                <a:solidFill>
                  <a:schemeClr val="accent6"/>
                </a:solidFill>
                <a:cs typeface="Arial Rounded MT Bold"/>
              </a:rPr>
              <a:t>0.06</a:t>
            </a:r>
            <a:r>
              <a:rPr lang="en-US" sz="1600" dirty="0">
                <a:cs typeface="Arial Rounded MT Bold"/>
              </a:rPr>
              <a:t>+</a:t>
            </a:r>
            <a:r>
              <a:rPr lang="en-US" sz="1600" b="1" dirty="0">
                <a:solidFill>
                  <a:srgbClr val="F79646"/>
                </a:solidFill>
                <a:cs typeface="Arial Rounded MT Bold"/>
              </a:rPr>
              <a:t>0.06</a:t>
            </a:r>
            <a:r>
              <a:rPr lang="en-US" sz="1600" dirty="0">
                <a:cs typeface="Arial Rounded MT Bold"/>
              </a:rPr>
              <a:t>)/2]*[(</a:t>
            </a:r>
            <a:r>
              <a:rPr lang="en-US" sz="1600" b="1" dirty="0">
                <a:solidFill>
                  <a:srgbClr val="F79646"/>
                </a:solidFill>
                <a:cs typeface="Arial Rounded MT Bold"/>
              </a:rPr>
              <a:t>0.09</a:t>
            </a:r>
            <a:r>
              <a:rPr lang="en-US" sz="1600" dirty="0">
                <a:cs typeface="Arial Rounded MT Bold"/>
              </a:rPr>
              <a:t>+</a:t>
            </a:r>
            <a:r>
              <a:rPr lang="en-US" sz="1600" b="1" dirty="0">
                <a:solidFill>
                  <a:srgbClr val="F79646"/>
                </a:solidFill>
                <a:cs typeface="Arial Rounded MT Bold"/>
              </a:rPr>
              <a:t>0.09</a:t>
            </a:r>
            <a:r>
              <a:rPr lang="en-US" sz="1600" dirty="0">
                <a:cs typeface="Arial Rounded MT Bold"/>
              </a:rPr>
              <a:t>)/2]*[(</a:t>
            </a:r>
            <a:r>
              <a:rPr lang="en-US" sz="1600" b="1" dirty="0">
                <a:solidFill>
                  <a:srgbClr val="FF0000"/>
                </a:solidFill>
                <a:cs typeface="Arial Rounded MT Bold"/>
              </a:rPr>
              <a:t>0.05</a:t>
            </a:r>
            <a:r>
              <a:rPr lang="en-US" sz="1600" dirty="0">
                <a:cs typeface="Arial Rounded MT Bold"/>
              </a:rPr>
              <a:t>+</a:t>
            </a:r>
            <a:r>
              <a:rPr lang="en-US" sz="1600" b="1" dirty="0">
                <a:solidFill>
                  <a:srgbClr val="FF0000"/>
                </a:solidFill>
                <a:cs typeface="Arial Rounded MT Bold"/>
              </a:rPr>
              <a:t>0.05</a:t>
            </a:r>
            <a:r>
              <a:rPr lang="en-US" sz="1600" dirty="0">
                <a:cs typeface="Arial Rounded MT Bold"/>
              </a:rPr>
              <a:t>)/2] = 0.00027</a:t>
            </a:r>
          </a:p>
        </p:txBody>
      </p:sp>
      <p:sp>
        <p:nvSpPr>
          <p:cNvPr id="22" name="TextBox 21"/>
          <p:cNvSpPr txBox="1"/>
          <p:nvPr/>
        </p:nvSpPr>
        <p:spPr>
          <a:xfrm>
            <a:off x="4795683" y="4264337"/>
            <a:ext cx="4207702" cy="675057"/>
          </a:xfrm>
          <a:prstGeom prst="rect">
            <a:avLst/>
          </a:prstGeom>
          <a:noFill/>
        </p:spPr>
        <p:txBody>
          <a:bodyPr wrap="square" rtlCol="0">
            <a:spAutoFit/>
          </a:bodyPr>
          <a:lstStyle/>
          <a:p>
            <a:pPr marL="285750" indent="-285750">
              <a:lnSpc>
                <a:spcPct val="120000"/>
              </a:lnSpc>
              <a:buFont typeface="Arial"/>
              <a:buChar char="•"/>
            </a:pPr>
            <a:r>
              <a:rPr lang="en-US" sz="1600" dirty="0"/>
              <a:t>Assigns highest probability genotype C/C</a:t>
            </a:r>
          </a:p>
          <a:p>
            <a:pPr marL="285750" indent="-285750">
              <a:lnSpc>
                <a:spcPct val="120000"/>
              </a:lnSpc>
              <a:buFont typeface="Arial"/>
              <a:buChar char="•"/>
            </a:pPr>
            <a:r>
              <a:rPr lang="en-US" sz="1600" dirty="0"/>
              <a:t>For variant genotypes, emit variant record</a:t>
            </a:r>
          </a:p>
        </p:txBody>
      </p:sp>
      <p:sp>
        <p:nvSpPr>
          <p:cNvPr id="29" name="TextBox 28"/>
          <p:cNvSpPr txBox="1"/>
          <p:nvPr/>
        </p:nvSpPr>
        <p:spPr>
          <a:xfrm>
            <a:off x="2803118" y="3835113"/>
            <a:ext cx="1804833" cy="970522"/>
          </a:xfrm>
          <a:prstGeom prst="rect">
            <a:avLst/>
          </a:prstGeom>
          <a:solidFill>
            <a:schemeClr val="accent1">
              <a:lumMod val="20000"/>
              <a:lumOff val="80000"/>
            </a:schemeClr>
          </a:solidFill>
          <a:ln>
            <a:noFill/>
          </a:ln>
        </p:spPr>
        <p:txBody>
          <a:bodyPr wrap="none" rtlCol="0" anchor="t">
            <a:spAutoFit/>
          </a:bodyPr>
          <a:lstStyle/>
          <a:p>
            <a:pPr algn="ctr">
              <a:lnSpc>
                <a:spcPct val="120000"/>
              </a:lnSpc>
            </a:pPr>
            <a:r>
              <a:rPr lang="en-US" sz="1600" dirty="0">
                <a:cs typeface="Arial Rounded MT Bold"/>
              </a:rPr>
              <a:t>P(G</a:t>
            </a:r>
            <a:r>
              <a:rPr lang="en-US" sz="1600" baseline="-25000" dirty="0">
                <a:cs typeface="Arial Rounded MT Bold"/>
              </a:rPr>
              <a:t>C/C</a:t>
            </a:r>
            <a:r>
              <a:rPr lang="en-US" sz="1600" dirty="0">
                <a:cs typeface="Arial Rounded MT Bold"/>
              </a:rPr>
              <a:t>|R</a:t>
            </a:r>
            <a:r>
              <a:rPr lang="en-US" sz="1600" baseline="-25000" dirty="0">
                <a:cs typeface="Arial Rounded MT Bold"/>
              </a:rPr>
              <a:t>1-3</a:t>
            </a:r>
            <a:r>
              <a:rPr lang="en-US" sz="1600" dirty="0">
                <a:cs typeface="Arial Rounded MT Bold"/>
              </a:rPr>
              <a:t>) = </a:t>
            </a:r>
            <a:r>
              <a:rPr lang="en-US" sz="1600" b="1" dirty="0">
                <a:cs typeface="Arial Rounded MT Bold"/>
              </a:rPr>
              <a:t>0.567</a:t>
            </a:r>
          </a:p>
          <a:p>
            <a:pPr algn="ctr">
              <a:lnSpc>
                <a:spcPct val="120000"/>
              </a:lnSpc>
            </a:pPr>
            <a:r>
              <a:rPr lang="en-US" sz="1600" dirty="0">
                <a:cs typeface="Arial Rounded MT Bold"/>
              </a:rPr>
              <a:t>P(G</a:t>
            </a:r>
            <a:r>
              <a:rPr lang="en-US" sz="1600" baseline="-25000" dirty="0">
                <a:cs typeface="Arial Rounded MT Bold"/>
              </a:rPr>
              <a:t>C/A</a:t>
            </a:r>
            <a:r>
              <a:rPr lang="en-US" sz="1600" dirty="0">
                <a:cs typeface="Arial Rounded MT Bold"/>
              </a:rPr>
              <a:t>|R</a:t>
            </a:r>
            <a:r>
              <a:rPr lang="en-US" sz="1600" baseline="-25000" dirty="0">
                <a:cs typeface="Arial Rounded MT Bold"/>
              </a:rPr>
              <a:t>1-3</a:t>
            </a:r>
            <a:r>
              <a:rPr lang="en-US" sz="1600" dirty="0">
                <a:cs typeface="Arial Rounded MT Bold"/>
              </a:rPr>
              <a:t>) = 0.305</a:t>
            </a:r>
          </a:p>
          <a:p>
            <a:pPr algn="ctr">
              <a:lnSpc>
                <a:spcPct val="120000"/>
              </a:lnSpc>
            </a:pPr>
            <a:r>
              <a:rPr lang="en-US" sz="1600" dirty="0">
                <a:cs typeface="Arial Rounded MT Bold"/>
              </a:rPr>
              <a:t>P(G</a:t>
            </a:r>
            <a:r>
              <a:rPr lang="en-US" sz="1600" baseline="-25000" dirty="0">
                <a:cs typeface="Arial Rounded MT Bold"/>
              </a:rPr>
              <a:t>A/A</a:t>
            </a:r>
            <a:r>
              <a:rPr lang="en-US" sz="1600" dirty="0">
                <a:cs typeface="Arial Rounded MT Bold"/>
              </a:rPr>
              <a:t>|R</a:t>
            </a:r>
            <a:r>
              <a:rPr lang="en-US" sz="1600" baseline="-25000" dirty="0">
                <a:cs typeface="Arial Rounded MT Bold"/>
              </a:rPr>
              <a:t>1-3</a:t>
            </a:r>
            <a:r>
              <a:rPr lang="en-US" sz="1600" dirty="0">
                <a:cs typeface="Arial Rounded MT Bold"/>
              </a:rPr>
              <a:t>) = 0.128</a:t>
            </a:r>
          </a:p>
        </p:txBody>
      </p:sp>
      <p:sp>
        <p:nvSpPr>
          <p:cNvPr id="4" name="Bent Arrow 3"/>
          <p:cNvSpPr/>
          <p:nvPr/>
        </p:nvSpPr>
        <p:spPr>
          <a:xfrm rot="10800000">
            <a:off x="4638916" y="3443582"/>
            <a:ext cx="4046176" cy="814651"/>
          </a:xfrm>
          <a:prstGeom prst="bentArrow">
            <a:avLst>
              <a:gd name="adj1" fmla="val 37708"/>
              <a:gd name="adj2" fmla="val 28300"/>
              <a:gd name="adj3" fmla="val 29965"/>
              <a:gd name="adj4" fmla="val 34572"/>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extBox 1"/>
          <p:cNvSpPr txBox="1"/>
          <p:nvPr/>
        </p:nvSpPr>
        <p:spPr>
          <a:xfrm>
            <a:off x="4797910" y="3858047"/>
            <a:ext cx="3596470" cy="307777"/>
          </a:xfrm>
          <a:prstGeom prst="rect">
            <a:avLst/>
          </a:prstGeom>
          <a:noFill/>
        </p:spPr>
        <p:txBody>
          <a:bodyPr wrap="none" rtlCol="0">
            <a:spAutoFit/>
          </a:bodyPr>
          <a:lstStyle/>
          <a:p>
            <a:r>
              <a:rPr lang="en-US" sz="1400" dirty="0">
                <a:solidFill>
                  <a:schemeClr val="bg1"/>
                </a:solidFill>
              </a:rPr>
              <a:t>Multiply by prior and divide by sum (0.002116)</a:t>
            </a:r>
          </a:p>
        </p:txBody>
      </p:sp>
      <p:sp>
        <p:nvSpPr>
          <p:cNvPr id="30" name="TextBox 29"/>
          <p:cNvSpPr txBox="1"/>
          <p:nvPr/>
        </p:nvSpPr>
        <p:spPr>
          <a:xfrm>
            <a:off x="2730500" y="3465781"/>
            <a:ext cx="2289546" cy="369332"/>
          </a:xfrm>
          <a:prstGeom prst="rect">
            <a:avLst/>
          </a:prstGeom>
          <a:noFill/>
        </p:spPr>
        <p:txBody>
          <a:bodyPr wrap="none" rtlCol="0">
            <a:spAutoFit/>
          </a:bodyPr>
          <a:lstStyle/>
          <a:p>
            <a:r>
              <a:rPr lang="en-US" dirty="0"/>
              <a:t>Genotype probability :</a:t>
            </a:r>
          </a:p>
        </p:txBody>
      </p:sp>
      <p:graphicFrame>
        <p:nvGraphicFramePr>
          <p:cNvPr id="40" name="Table 39"/>
          <p:cNvGraphicFramePr>
            <a:graphicFrameLocks noGrp="1"/>
          </p:cNvGraphicFramePr>
          <p:nvPr>
            <p:extLst>
              <p:ext uri="{D42A27DB-BD31-4B8C-83A1-F6EECF244321}">
                <p14:modId xmlns:p14="http://schemas.microsoft.com/office/powerpoint/2010/main" val="467411155"/>
              </p:ext>
            </p:extLst>
          </p:nvPr>
        </p:nvGraphicFramePr>
        <p:xfrm>
          <a:off x="766469" y="2533909"/>
          <a:ext cx="1293792" cy="778299"/>
        </p:xfrm>
        <a:graphic>
          <a:graphicData uri="http://schemas.openxmlformats.org/drawingml/2006/table">
            <a:tbl>
              <a:tblPr firstRow="1" bandRow="1">
                <a:tableStyleId>{5C22544A-7EE6-4342-B048-85BDC9FD1C3A}</a:tableStyleId>
              </a:tblPr>
              <a:tblGrid>
                <a:gridCol w="646896">
                  <a:extLst>
                    <a:ext uri="{9D8B030D-6E8A-4147-A177-3AD203B41FA5}">
                      <a16:colId xmlns:a16="http://schemas.microsoft.com/office/drawing/2014/main" val="20000"/>
                    </a:ext>
                  </a:extLst>
                </a:gridCol>
                <a:gridCol w="646896">
                  <a:extLst>
                    <a:ext uri="{9D8B030D-6E8A-4147-A177-3AD203B41FA5}">
                      <a16:colId xmlns:a16="http://schemas.microsoft.com/office/drawing/2014/main" val="20001"/>
                    </a:ext>
                  </a:extLst>
                </a:gridCol>
              </a:tblGrid>
              <a:tr h="259433">
                <a:tc>
                  <a:txBody>
                    <a:bodyPr/>
                    <a:lstStyle/>
                    <a:p>
                      <a:pPr algn="ctr"/>
                      <a:r>
                        <a:rPr lang="en-US" sz="1200" b="1" dirty="0">
                          <a:solidFill>
                            <a:schemeClr val="tx1"/>
                          </a:solidFill>
                        </a:rPr>
                        <a:t>0.10</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rgbClr val="C3D69B"/>
                    </a:solidFill>
                  </a:tcPr>
                </a:tc>
                <a:tc>
                  <a:txBody>
                    <a:bodyPr/>
                    <a:lstStyle/>
                    <a:p>
                      <a:pPr algn="ctr"/>
                      <a:r>
                        <a:rPr lang="en-US" sz="1200" b="1" dirty="0">
                          <a:solidFill>
                            <a:schemeClr val="tx1"/>
                          </a:solidFill>
                        </a:rPr>
                        <a:t>0.06</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r h="259433">
                <a:tc>
                  <a:txBody>
                    <a:bodyPr/>
                    <a:lstStyle/>
                    <a:p>
                      <a:pPr algn="ctr"/>
                      <a:r>
                        <a:rPr lang="en-US" sz="1200" b="1" dirty="0">
                          <a:solidFill>
                            <a:schemeClr val="tx1"/>
                          </a:solidFill>
                        </a:rPr>
                        <a:t>0.10</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1">
                        <a:lumMod val="60000"/>
                        <a:lumOff val="40000"/>
                      </a:schemeClr>
                    </a:solidFill>
                  </a:tcPr>
                </a:tc>
                <a:tc>
                  <a:txBody>
                    <a:bodyPr/>
                    <a:lstStyle/>
                    <a:p>
                      <a:pPr algn="ctr"/>
                      <a:r>
                        <a:rPr lang="en-US" sz="1200" b="1" dirty="0">
                          <a:solidFill>
                            <a:schemeClr val="tx1"/>
                          </a:solidFill>
                        </a:rPr>
                        <a:t>0.09</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1"/>
                  </a:ext>
                </a:extLst>
              </a:tr>
              <a:tr h="259433">
                <a:tc>
                  <a:txBody>
                    <a:bodyPr/>
                    <a:lstStyle/>
                    <a:p>
                      <a:pPr algn="ctr"/>
                      <a:r>
                        <a:rPr lang="en-US" sz="1200" b="1" dirty="0">
                          <a:solidFill>
                            <a:schemeClr val="tx1"/>
                          </a:solidFill>
                        </a:rPr>
                        <a:t>0.12</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rgbClr val="C3D69B"/>
                    </a:solidFill>
                  </a:tcPr>
                </a:tc>
                <a:tc>
                  <a:txBody>
                    <a:bodyPr/>
                    <a:lstStyle/>
                    <a:p>
                      <a:pPr algn="ctr"/>
                      <a:r>
                        <a:rPr lang="en-US" sz="1200" b="1" dirty="0">
                          <a:solidFill>
                            <a:schemeClr val="tx1"/>
                          </a:solidFill>
                        </a:rPr>
                        <a:t>0.05</a:t>
                      </a: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2"/>
                  </a:ext>
                </a:extLst>
              </a:tr>
            </a:tbl>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1767581597"/>
              </p:ext>
            </p:extLst>
          </p:nvPr>
        </p:nvGraphicFramePr>
        <p:xfrm>
          <a:off x="1452486" y="971238"/>
          <a:ext cx="3257550" cy="777875"/>
        </p:xfrm>
        <a:graphic>
          <a:graphicData uri="http://schemas.openxmlformats.org/presentationml/2006/ole">
            <mc:AlternateContent xmlns:mc="http://schemas.openxmlformats.org/markup-compatibility/2006">
              <mc:Choice xmlns:v="urn:schemas-microsoft-com:vml" Requires="v">
                <p:oleObj spid="_x0000_s3091" name="Equation" r:id="rId4" imgW="2438400" imgH="584200" progId="Equation.3">
                  <p:embed/>
                </p:oleObj>
              </mc:Choice>
              <mc:Fallback>
                <p:oleObj name="Equation" r:id="rId4" imgW="2438400" imgH="584200" progId="Equation.3">
                  <p:embed/>
                  <p:pic>
                    <p:nvPicPr>
                      <p:cNvPr id="0" name=""/>
                      <p:cNvPicPr/>
                      <p:nvPr/>
                    </p:nvPicPr>
                    <p:blipFill>
                      <a:blip r:embed="rId5"/>
                      <a:stretch>
                        <a:fillRect/>
                      </a:stretch>
                    </p:blipFill>
                    <p:spPr>
                      <a:xfrm>
                        <a:off x="1452486" y="971238"/>
                        <a:ext cx="3257550" cy="777875"/>
                      </a:xfrm>
                      <a:prstGeom prst="rect">
                        <a:avLst/>
                      </a:prstGeom>
                    </p:spPr>
                  </p:pic>
                </p:oleObj>
              </mc:Fallback>
            </mc:AlternateContent>
          </a:graphicData>
        </a:graphic>
      </p:graphicFrame>
      <p:sp>
        <p:nvSpPr>
          <p:cNvPr id="27" name="TextBox 26"/>
          <p:cNvSpPr txBox="1"/>
          <p:nvPr/>
        </p:nvSpPr>
        <p:spPr>
          <a:xfrm>
            <a:off x="4887128" y="1143514"/>
            <a:ext cx="2238150" cy="369332"/>
          </a:xfrm>
          <a:prstGeom prst="rect">
            <a:avLst/>
          </a:prstGeom>
          <a:noFill/>
        </p:spPr>
        <p:txBody>
          <a:bodyPr wrap="none" rtlCol="0">
            <a:spAutoFit/>
          </a:bodyPr>
          <a:lstStyle/>
          <a:p>
            <a:r>
              <a:rPr lang="en-US" i="1" dirty="0" err="1">
                <a:latin typeface="Cambria"/>
                <a:cs typeface="Cambria"/>
              </a:rPr>
              <a:t>G</a:t>
            </a:r>
            <a:r>
              <a:rPr lang="en-US" i="1" baseline="-25000" dirty="0" err="1">
                <a:latin typeface="Cambria"/>
                <a:cs typeface="Cambria"/>
              </a:rPr>
              <a:t>i</a:t>
            </a:r>
            <a:r>
              <a:rPr lang="en-US" dirty="0">
                <a:latin typeface="Cambria"/>
                <a:cs typeface="Cambria"/>
              </a:rPr>
              <a:t> = </a:t>
            </a:r>
            <a:r>
              <a:rPr lang="en-US" i="1" dirty="0">
                <a:latin typeface="Cambria"/>
                <a:cs typeface="Cambria"/>
              </a:rPr>
              <a:t>H</a:t>
            </a:r>
            <a:r>
              <a:rPr lang="en-US" i="1" baseline="-25000" dirty="0">
                <a:latin typeface="Cambria"/>
                <a:cs typeface="Cambria"/>
              </a:rPr>
              <a:t>1</a:t>
            </a:r>
            <a:r>
              <a:rPr lang="en-US" i="1" dirty="0">
                <a:latin typeface="Cambria"/>
                <a:cs typeface="Cambria"/>
              </a:rPr>
              <a:t>H</a:t>
            </a:r>
            <a:r>
              <a:rPr lang="en-US" i="1" baseline="-25000" dirty="0">
                <a:latin typeface="Cambria"/>
                <a:cs typeface="Cambria"/>
              </a:rPr>
              <a:t>2</a:t>
            </a:r>
            <a:r>
              <a:rPr lang="en-US" dirty="0">
                <a:latin typeface="Cambria"/>
                <a:cs typeface="Cambria"/>
              </a:rPr>
              <a:t> </a:t>
            </a:r>
            <a:r>
              <a:rPr lang="en-US" dirty="0"/>
              <a:t>for diploids</a:t>
            </a:r>
          </a:p>
        </p:txBody>
      </p:sp>
    </p:spTree>
    <p:extLst>
      <p:ext uri="{BB962C8B-B14F-4D97-AF65-F5344CB8AC3E}">
        <p14:creationId xmlns:p14="http://schemas.microsoft.com/office/powerpoint/2010/main" val="3066087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17649" y="208468"/>
            <a:ext cx="7326351" cy="562429"/>
          </a:xfrm>
          <a:prstGeom prst="rect">
            <a:avLst/>
          </a:prstGeom>
          <a:no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FFFFFF"/>
                </a:solidFill>
              </a:rPr>
              <a:t>Example </a:t>
            </a:r>
            <a:r>
              <a:rPr lang="en-US" sz="2400" b="1" dirty="0">
                <a:solidFill>
                  <a:srgbClr val="FFFFFF"/>
                </a:solidFill>
              </a:rPr>
              <a:t>PL</a:t>
            </a:r>
            <a:r>
              <a:rPr lang="en-US" sz="2400" dirty="0">
                <a:solidFill>
                  <a:srgbClr val="FFFFFF"/>
                </a:solidFill>
              </a:rPr>
              <a:t> and </a:t>
            </a:r>
            <a:r>
              <a:rPr lang="en-US" sz="2400" b="1" dirty="0">
                <a:solidFill>
                  <a:srgbClr val="FFFFFF"/>
                </a:solidFill>
              </a:rPr>
              <a:t>GQ</a:t>
            </a:r>
            <a:r>
              <a:rPr lang="en-US" sz="2400" dirty="0">
                <a:solidFill>
                  <a:srgbClr val="FFFFFF"/>
                </a:solidFill>
              </a:rPr>
              <a:t> calculations</a:t>
            </a:r>
            <a:endParaRPr lang="en-US" sz="2400" baseline="-25000" dirty="0">
              <a:solidFill>
                <a:srgbClr val="FFFFFF"/>
              </a:solidFill>
            </a:endParaRPr>
          </a:p>
        </p:txBody>
      </p:sp>
      <p:sp>
        <p:nvSpPr>
          <p:cNvPr id="6" name="Rectangle 5"/>
          <p:cNvSpPr/>
          <p:nvPr/>
        </p:nvSpPr>
        <p:spPr>
          <a:xfrm>
            <a:off x="6686384" y="2051162"/>
            <a:ext cx="1886116" cy="33855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dirty="0">
                <a:solidFill>
                  <a:schemeClr val="bg1"/>
                </a:solidFill>
              </a:rPr>
              <a:t>(-10) ∗ log</a:t>
            </a:r>
            <a:r>
              <a:rPr lang="en-US" sz="1600" baseline="-25000" dirty="0">
                <a:solidFill>
                  <a:schemeClr val="bg1"/>
                </a:solidFill>
              </a:rPr>
              <a:t>10</a:t>
            </a:r>
            <a:r>
              <a:rPr lang="en-US" sz="1600" dirty="0">
                <a:solidFill>
                  <a:schemeClr val="bg1"/>
                </a:solidFill>
              </a:rPr>
              <a:t>{P(</a:t>
            </a:r>
            <a:r>
              <a:rPr lang="en-US" sz="1600" dirty="0" err="1">
                <a:solidFill>
                  <a:schemeClr val="bg1"/>
                </a:solidFill>
              </a:rPr>
              <a:t>G</a:t>
            </a:r>
            <a:r>
              <a:rPr lang="en-US" sz="1600" baseline="-25000" dirty="0" err="1">
                <a:solidFill>
                  <a:schemeClr val="bg1"/>
                </a:solidFill>
              </a:rPr>
              <a:t>i</a:t>
            </a:r>
            <a:r>
              <a:rPr lang="en-US" sz="1600" dirty="0" err="1">
                <a:solidFill>
                  <a:schemeClr val="bg1"/>
                </a:solidFill>
              </a:rPr>
              <a:t>|R</a:t>
            </a:r>
            <a:r>
              <a:rPr lang="en-US" sz="1600" dirty="0">
                <a:solidFill>
                  <a:schemeClr val="bg1"/>
                </a:solidFill>
              </a:rPr>
              <a:t>)}</a:t>
            </a:r>
          </a:p>
        </p:txBody>
      </p:sp>
      <p:graphicFrame>
        <p:nvGraphicFramePr>
          <p:cNvPr id="7" name="Table 6"/>
          <p:cNvGraphicFramePr>
            <a:graphicFrameLocks noGrp="1"/>
          </p:cNvGraphicFramePr>
          <p:nvPr>
            <p:extLst>
              <p:ext uri="{D42A27DB-BD31-4B8C-83A1-F6EECF244321}">
                <p14:modId xmlns:p14="http://schemas.microsoft.com/office/powerpoint/2010/main" val="3971788453"/>
              </p:ext>
            </p:extLst>
          </p:nvPr>
        </p:nvGraphicFramePr>
        <p:xfrm>
          <a:off x="714225" y="1608012"/>
          <a:ext cx="5338825" cy="1127760"/>
        </p:xfrm>
        <a:graphic>
          <a:graphicData uri="http://schemas.openxmlformats.org/drawingml/2006/table">
            <a:tbl>
              <a:tblPr firstRow="1" bandRow="1">
                <a:effectLst/>
                <a:tableStyleId>{35758FB7-9AC5-4552-8A53-C91805E547FA}</a:tableStyleId>
              </a:tblPr>
              <a:tblGrid>
                <a:gridCol w="1670094">
                  <a:extLst>
                    <a:ext uri="{9D8B030D-6E8A-4147-A177-3AD203B41FA5}">
                      <a16:colId xmlns:a16="http://schemas.microsoft.com/office/drawing/2014/main" val="20000"/>
                    </a:ext>
                  </a:extLst>
                </a:gridCol>
                <a:gridCol w="1259415">
                  <a:extLst>
                    <a:ext uri="{9D8B030D-6E8A-4147-A177-3AD203B41FA5}">
                      <a16:colId xmlns:a16="http://schemas.microsoft.com/office/drawing/2014/main" val="20001"/>
                    </a:ext>
                  </a:extLst>
                </a:gridCol>
                <a:gridCol w="1218348">
                  <a:extLst>
                    <a:ext uri="{9D8B030D-6E8A-4147-A177-3AD203B41FA5}">
                      <a16:colId xmlns:a16="http://schemas.microsoft.com/office/drawing/2014/main" val="20002"/>
                    </a:ext>
                  </a:extLst>
                </a:gridCol>
                <a:gridCol w="1190968">
                  <a:extLst>
                    <a:ext uri="{9D8B030D-6E8A-4147-A177-3AD203B41FA5}">
                      <a16:colId xmlns:a16="http://schemas.microsoft.com/office/drawing/2014/main" val="20003"/>
                    </a:ext>
                  </a:extLst>
                </a:gridCol>
              </a:tblGrid>
              <a:tr h="274320">
                <a:tc>
                  <a:txBody>
                    <a:bodyPr/>
                    <a:lstStyle/>
                    <a:p>
                      <a:endParaRPr lang="en-US" sz="1400" dirty="0"/>
                    </a:p>
                  </a:txBody>
                  <a:tcPr marT="34290" marB="34290"/>
                </a:tc>
                <a:tc>
                  <a:txBody>
                    <a:bodyPr/>
                    <a:lstStyle/>
                    <a:p>
                      <a:pPr algn="ctr"/>
                      <a:r>
                        <a:rPr lang="en-US" sz="1400" dirty="0"/>
                        <a:t>A/A</a:t>
                      </a:r>
                    </a:p>
                  </a:txBody>
                  <a:tcPr marT="34290" marB="34290"/>
                </a:tc>
                <a:tc>
                  <a:txBody>
                    <a:bodyPr/>
                    <a:lstStyle/>
                    <a:p>
                      <a:pPr algn="ctr"/>
                      <a:r>
                        <a:rPr lang="en-US" sz="1400" dirty="0"/>
                        <a:t>A/C</a:t>
                      </a:r>
                    </a:p>
                  </a:txBody>
                  <a:tcPr marT="34290" marB="34290"/>
                </a:tc>
                <a:tc>
                  <a:txBody>
                    <a:bodyPr/>
                    <a:lstStyle/>
                    <a:p>
                      <a:pPr algn="ctr"/>
                      <a:r>
                        <a:rPr lang="en-US" sz="1400" dirty="0"/>
                        <a:t>C/C</a:t>
                      </a:r>
                    </a:p>
                  </a:txBody>
                  <a:tcPr marT="34290" marB="34290"/>
                </a:tc>
                <a:extLst>
                  <a:ext uri="{0D108BD9-81ED-4DB2-BD59-A6C34878D82A}">
                    <a16:rowId xmlns:a16="http://schemas.microsoft.com/office/drawing/2014/main" val="10000"/>
                  </a:ext>
                </a:extLst>
              </a:tr>
              <a:tr h="278130">
                <a:tc>
                  <a:txBody>
                    <a:bodyPr/>
                    <a:lstStyle/>
                    <a:p>
                      <a:r>
                        <a:rPr lang="en-US" sz="1400" b="0" dirty="0"/>
                        <a:t>P(</a:t>
                      </a:r>
                      <a:r>
                        <a:rPr lang="en-US" sz="1400" b="0" dirty="0" err="1"/>
                        <a:t>G</a:t>
                      </a:r>
                      <a:r>
                        <a:rPr lang="en-US" sz="1400" b="0" baseline="-25000" dirty="0" err="1"/>
                        <a:t>i</a:t>
                      </a:r>
                      <a:r>
                        <a:rPr lang="en-US" sz="1400" b="0" dirty="0" err="1"/>
                        <a:t>|R</a:t>
                      </a:r>
                      <a:r>
                        <a:rPr lang="en-US" sz="1400" b="0" baseline="0" dirty="0"/>
                        <a:t>)</a:t>
                      </a:r>
                      <a:endParaRPr lang="en-US" sz="1400" b="0" dirty="0"/>
                    </a:p>
                  </a:txBody>
                  <a:tcPr marT="34290" marB="34290"/>
                </a:tc>
                <a:tc>
                  <a:txBody>
                    <a:bodyPr/>
                    <a:lstStyle/>
                    <a:p>
                      <a:pPr algn="ctr"/>
                      <a:r>
                        <a:rPr lang="en-US" sz="1400" dirty="0"/>
                        <a:t>0.128</a:t>
                      </a:r>
                    </a:p>
                  </a:txBody>
                  <a:tcPr marT="34290" marB="34290"/>
                </a:tc>
                <a:tc>
                  <a:txBody>
                    <a:bodyPr/>
                    <a:lstStyle/>
                    <a:p>
                      <a:pPr algn="ctr"/>
                      <a:r>
                        <a:rPr lang="en-US" sz="1400" dirty="0"/>
                        <a:t>0.305</a:t>
                      </a:r>
                    </a:p>
                  </a:txBody>
                  <a:tcPr marT="34290" marB="34290"/>
                </a:tc>
                <a:tc>
                  <a:txBody>
                    <a:bodyPr/>
                    <a:lstStyle/>
                    <a:p>
                      <a:pPr algn="ctr"/>
                      <a:r>
                        <a:rPr lang="en-US" sz="1400" b="0" dirty="0"/>
                        <a:t>0.567</a:t>
                      </a:r>
                    </a:p>
                  </a:txBody>
                  <a:tcPr marT="34290" marB="34290"/>
                </a:tc>
                <a:extLst>
                  <a:ext uri="{0D108BD9-81ED-4DB2-BD59-A6C34878D82A}">
                    <a16:rowId xmlns:a16="http://schemas.microsoft.com/office/drawing/2014/main" val="10001"/>
                  </a:ext>
                </a:extLst>
              </a:tr>
              <a:tr h="278130">
                <a:tc>
                  <a:txBody>
                    <a:bodyPr/>
                    <a:lstStyle/>
                    <a:p>
                      <a:r>
                        <a:rPr lang="en-US" sz="1400" b="0" dirty="0"/>
                        <a:t>Raw PL</a:t>
                      </a:r>
                    </a:p>
                  </a:txBody>
                  <a:tcPr marT="34290" marB="34290"/>
                </a:tc>
                <a:tc>
                  <a:txBody>
                    <a:bodyPr/>
                    <a:lstStyle/>
                    <a:p>
                      <a:pPr algn="ctr"/>
                      <a:r>
                        <a:rPr lang="en-US" sz="1400" dirty="0"/>
                        <a:t>8.94</a:t>
                      </a:r>
                    </a:p>
                  </a:txBody>
                  <a:tcPr marT="34290" marB="34290"/>
                </a:tc>
                <a:tc>
                  <a:txBody>
                    <a:bodyPr/>
                    <a:lstStyle/>
                    <a:p>
                      <a:pPr algn="ctr"/>
                      <a:r>
                        <a:rPr lang="en-US" sz="1400" dirty="0"/>
                        <a:t>5.15</a:t>
                      </a:r>
                    </a:p>
                  </a:txBody>
                  <a:tcPr marT="34290" marB="34290"/>
                </a:tc>
                <a:tc>
                  <a:txBody>
                    <a:bodyPr/>
                    <a:lstStyle/>
                    <a:p>
                      <a:pPr algn="ctr"/>
                      <a:r>
                        <a:rPr lang="en-US" sz="1400" dirty="0"/>
                        <a:t>2.46</a:t>
                      </a:r>
                    </a:p>
                  </a:txBody>
                  <a:tcPr marT="34290" marB="34290"/>
                </a:tc>
                <a:extLst>
                  <a:ext uri="{0D108BD9-81ED-4DB2-BD59-A6C34878D82A}">
                    <a16:rowId xmlns:a16="http://schemas.microsoft.com/office/drawing/2014/main" val="10002"/>
                  </a:ext>
                </a:extLst>
              </a:tr>
              <a:tr h="278130">
                <a:tc>
                  <a:txBody>
                    <a:bodyPr/>
                    <a:lstStyle/>
                    <a:p>
                      <a:r>
                        <a:rPr lang="en-US" sz="1400" b="0" dirty="0"/>
                        <a:t>Normalized </a:t>
                      </a:r>
                      <a:r>
                        <a:rPr lang="en-US" sz="1400" b="1" dirty="0"/>
                        <a:t>PL</a:t>
                      </a:r>
                    </a:p>
                  </a:txBody>
                  <a:tcPr marT="34290" marB="34290"/>
                </a:tc>
                <a:tc>
                  <a:txBody>
                    <a:bodyPr/>
                    <a:lstStyle/>
                    <a:p>
                      <a:pPr algn="ctr"/>
                      <a:r>
                        <a:rPr lang="en-US" sz="1400" dirty="0"/>
                        <a:t>6</a:t>
                      </a:r>
                    </a:p>
                  </a:txBody>
                  <a:tcPr marT="34290" marB="34290"/>
                </a:tc>
                <a:tc>
                  <a:txBody>
                    <a:bodyPr/>
                    <a:lstStyle/>
                    <a:p>
                      <a:pPr algn="ctr"/>
                      <a:r>
                        <a:rPr lang="en-US" sz="1400" dirty="0"/>
                        <a:t>20</a:t>
                      </a:r>
                    </a:p>
                  </a:txBody>
                  <a:tcPr marT="34290" marB="34290"/>
                </a:tc>
                <a:tc>
                  <a:txBody>
                    <a:bodyPr/>
                    <a:lstStyle/>
                    <a:p>
                      <a:pPr algn="ctr"/>
                      <a:r>
                        <a:rPr lang="en-US" sz="1400" dirty="0"/>
                        <a:t>0</a:t>
                      </a:r>
                    </a:p>
                  </a:txBody>
                  <a:tcPr marT="34290" marB="34290"/>
                </a:tc>
                <a:extLst>
                  <a:ext uri="{0D108BD9-81ED-4DB2-BD59-A6C34878D82A}">
                    <a16:rowId xmlns:a16="http://schemas.microsoft.com/office/drawing/2014/main" val="10003"/>
                  </a:ext>
                </a:extLst>
              </a:tr>
            </a:tbl>
          </a:graphicData>
        </a:graphic>
      </p:graphicFrame>
      <p:sp>
        <p:nvSpPr>
          <p:cNvPr id="10" name="Rectangle 9"/>
          <p:cNvSpPr/>
          <p:nvPr/>
        </p:nvSpPr>
        <p:spPr>
          <a:xfrm>
            <a:off x="604764" y="1071067"/>
            <a:ext cx="7417660" cy="369332"/>
          </a:xfrm>
          <a:prstGeom prst="rect">
            <a:avLst/>
          </a:prstGeom>
        </p:spPr>
        <p:txBody>
          <a:bodyPr wrap="square">
            <a:spAutoFit/>
          </a:bodyPr>
          <a:lstStyle/>
          <a:p>
            <a:pPr marL="285750" indent="-285750">
              <a:buFont typeface="Arial"/>
              <a:buChar char="•"/>
            </a:pPr>
            <a:r>
              <a:rPr lang="en-US" dirty="0"/>
              <a:t>PL is the normalized </a:t>
            </a:r>
            <a:r>
              <a:rPr lang="en-US" dirty="0" err="1"/>
              <a:t>Phred</a:t>
            </a:r>
            <a:r>
              <a:rPr lang="en-US" dirty="0"/>
              <a:t>-scaled probability of each genotype</a:t>
            </a:r>
          </a:p>
        </p:txBody>
      </p:sp>
      <p:sp>
        <p:nvSpPr>
          <p:cNvPr id="11" name="Rectangle 10"/>
          <p:cNvSpPr/>
          <p:nvPr/>
        </p:nvSpPr>
        <p:spPr>
          <a:xfrm>
            <a:off x="604764" y="3190735"/>
            <a:ext cx="8437636" cy="646331"/>
          </a:xfrm>
          <a:prstGeom prst="rect">
            <a:avLst/>
          </a:prstGeom>
        </p:spPr>
        <p:txBody>
          <a:bodyPr wrap="square">
            <a:spAutoFit/>
          </a:bodyPr>
          <a:lstStyle/>
          <a:p>
            <a:pPr marL="285750" indent="-285750">
              <a:buFont typeface="Arial"/>
              <a:buChar char="•"/>
            </a:pPr>
            <a:r>
              <a:rPr lang="en-US" dirty="0"/>
              <a:t>GQ is the Genotype Quality and is the smaller of the 2</a:t>
            </a:r>
            <a:r>
              <a:rPr lang="en-US" baseline="30000" dirty="0"/>
              <a:t>nd</a:t>
            </a:r>
            <a:r>
              <a:rPr lang="en-US" dirty="0"/>
              <a:t> PL and 99</a:t>
            </a:r>
          </a:p>
          <a:p>
            <a:pPr marL="285750" indent="-285750">
              <a:buFont typeface="Arial"/>
              <a:buChar char="•"/>
            </a:pPr>
            <a:r>
              <a:rPr lang="en-US" dirty="0"/>
              <a:t>PLs are in pre-set order of possible genotypes, 0/0, 0/1 and 1/1 (for </a:t>
            </a:r>
            <a:r>
              <a:rPr lang="en-US" dirty="0" err="1"/>
              <a:t>biallelic</a:t>
            </a:r>
            <a:r>
              <a:rPr lang="en-US" dirty="0"/>
              <a:t> diploid) </a:t>
            </a:r>
          </a:p>
        </p:txBody>
      </p:sp>
      <p:sp>
        <p:nvSpPr>
          <p:cNvPr id="12" name="Rectangle 11"/>
          <p:cNvSpPr/>
          <p:nvPr/>
        </p:nvSpPr>
        <p:spPr>
          <a:xfrm>
            <a:off x="6686384" y="2354565"/>
            <a:ext cx="1886116" cy="33855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dirty="0">
                <a:solidFill>
                  <a:schemeClr val="bg1"/>
                </a:solidFill>
              </a:rPr>
              <a:t>subtract smallest PL</a:t>
            </a:r>
          </a:p>
        </p:txBody>
      </p:sp>
      <p:sp>
        <p:nvSpPr>
          <p:cNvPr id="13" name="Curved Left Arrow 12"/>
          <p:cNvSpPr/>
          <p:nvPr/>
        </p:nvSpPr>
        <p:spPr>
          <a:xfrm>
            <a:off x="6113525" y="2305079"/>
            <a:ext cx="442699" cy="340583"/>
          </a:xfrm>
          <a:prstGeom prst="curvedLeftArrow">
            <a:avLst/>
          </a:prstGeom>
          <a:solidFill>
            <a:schemeClr val="bg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4" name="Curved Left Arrow 13"/>
          <p:cNvSpPr/>
          <p:nvPr/>
        </p:nvSpPr>
        <p:spPr>
          <a:xfrm>
            <a:off x="6113525" y="2026011"/>
            <a:ext cx="442699" cy="340583"/>
          </a:xfrm>
          <a:prstGeom prst="curvedLeftArrow">
            <a:avLst/>
          </a:prstGeom>
          <a:solidFill>
            <a:schemeClr val="bg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5" name="Down Arrow Callout 14"/>
          <p:cNvSpPr/>
          <p:nvPr/>
        </p:nvSpPr>
        <p:spPr>
          <a:xfrm>
            <a:off x="3873501" y="2459698"/>
            <a:ext cx="774699" cy="371928"/>
          </a:xfrm>
          <a:prstGeom prst="downArrowCallout">
            <a:avLst/>
          </a:prstGeom>
          <a:ln>
            <a:no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a:t>
            </a:r>
          </a:p>
        </p:txBody>
      </p:sp>
      <p:sp>
        <p:nvSpPr>
          <p:cNvPr id="22" name="TextBox 21"/>
          <p:cNvSpPr txBox="1"/>
          <p:nvPr/>
        </p:nvSpPr>
        <p:spPr>
          <a:xfrm>
            <a:off x="714224" y="3924663"/>
            <a:ext cx="5340638" cy="584776"/>
          </a:xfrm>
          <a:prstGeom prst="rect">
            <a:avLst/>
          </a:prstGeom>
          <a:solidFill>
            <a:schemeClr val="bg1">
              <a:lumMod val="85000"/>
            </a:schemeClr>
          </a:solidFill>
          <a:ln>
            <a:solidFill>
              <a:schemeClr val="tx1">
                <a:lumMod val="85000"/>
                <a:lumOff val="15000"/>
              </a:schemeClr>
            </a:solidFill>
          </a:ln>
        </p:spPr>
        <p:txBody>
          <a:bodyPr wrap="square" rtlCol="0">
            <a:spAutoFit/>
          </a:bodyPr>
          <a:lstStyle/>
          <a:p>
            <a:r>
              <a:rPr lang="en-US" sz="1600" dirty="0">
                <a:latin typeface="Andale Mono"/>
                <a:cs typeface="Andale Mono"/>
              </a:rPr>
              <a:t>#… REF  ALT …  FORMAT      SAMPLE	</a:t>
            </a:r>
          </a:p>
          <a:p>
            <a:r>
              <a:rPr lang="en-US" sz="1600" dirty="0">
                <a:latin typeface="Andale Mono"/>
                <a:cs typeface="Andale Mono"/>
              </a:rPr>
              <a:t>…  A    C   …  GT…:GQ:PL…  1/1…:3:6,3,0…</a:t>
            </a:r>
          </a:p>
        </p:txBody>
      </p:sp>
      <p:sp>
        <p:nvSpPr>
          <p:cNvPr id="27" name="Rectangle 26"/>
          <p:cNvSpPr/>
          <p:nvPr/>
        </p:nvSpPr>
        <p:spPr>
          <a:xfrm>
            <a:off x="4024398" y="2797901"/>
            <a:ext cx="492443" cy="369332"/>
          </a:xfrm>
          <a:prstGeom prst="rect">
            <a:avLst/>
          </a:prstGeom>
        </p:spPr>
        <p:txBody>
          <a:bodyPr wrap="none">
            <a:spAutoFit/>
          </a:bodyPr>
          <a:lstStyle/>
          <a:p>
            <a:r>
              <a:rPr lang="en-US" b="1" dirty="0"/>
              <a:t>GQ </a:t>
            </a:r>
          </a:p>
        </p:txBody>
      </p:sp>
      <p:sp>
        <p:nvSpPr>
          <p:cNvPr id="17" name="Rectangle 16">
            <a:extLst>
              <a:ext uri="{FF2B5EF4-FFF2-40B4-BE49-F238E27FC236}">
                <a16:creationId xmlns:a16="http://schemas.microsoft.com/office/drawing/2014/main" id="{181A3F42-290A-8841-950F-2F8C72390456}"/>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405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7EE734-46B9-EE4A-99DC-614C8EA1340D}"/>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806498" y="205979"/>
            <a:ext cx="6880302" cy="557208"/>
          </a:xfrm>
        </p:spPr>
        <p:txBody>
          <a:bodyPr/>
          <a:lstStyle/>
          <a:p>
            <a:r>
              <a:rPr lang="en-US" sz="2400" dirty="0"/>
              <a:t>Best Practices for </a:t>
            </a:r>
            <a:r>
              <a:rPr lang="en-US" sz="2400" dirty="0" err="1"/>
              <a:t>Germline</a:t>
            </a:r>
            <a:r>
              <a:rPr lang="en-US" sz="2400" dirty="0"/>
              <a:t> SNP &amp; INDEL Discovery</a:t>
            </a:r>
            <a:endParaRPr lang="en-US" sz="2400" b="1" dirty="0"/>
          </a:p>
        </p:txBody>
      </p:sp>
      <p:pic>
        <p:nvPicPr>
          <p:cNvPr id="5" name="Content Placeholder 4" descr="BP_germline_snps_indels_4.0.png"/>
          <p:cNvPicPr>
            <a:picLocks noGrp="1" noChangeAspect="1"/>
          </p:cNvPicPr>
          <p:nvPr>
            <p:ph idx="1"/>
          </p:nvPr>
        </p:nvPicPr>
        <p:blipFill>
          <a:blip r:embed="rId3">
            <a:extLst>
              <a:ext uri="{28A0092B-C50C-407E-A947-70E740481C1C}">
                <a14:useLocalDpi xmlns:a14="http://schemas.microsoft.com/office/drawing/2010/main" val="0"/>
              </a:ext>
            </a:extLst>
          </a:blip>
          <a:srcRect l="-5732" r="-5732"/>
          <a:stretch>
            <a:fillRect/>
          </a:stretch>
        </p:blipFill>
        <p:spPr>
          <a:xfrm>
            <a:off x="19367" y="1149350"/>
            <a:ext cx="9086685" cy="3747770"/>
          </a:xfrm>
          <a:prstGeom prst="rect">
            <a:avLst/>
          </a:prstGeom>
        </p:spPr>
      </p:pic>
      <p:sp>
        <p:nvSpPr>
          <p:cNvPr id="6" name="Rectangle 5"/>
          <p:cNvSpPr/>
          <p:nvPr/>
        </p:nvSpPr>
        <p:spPr>
          <a:xfrm>
            <a:off x="404103" y="1046479"/>
            <a:ext cx="3050298" cy="3804981"/>
          </a:xfrm>
          <a:prstGeom prst="rect">
            <a:avLst/>
          </a:prstGeom>
          <a:solidFill>
            <a:schemeClr val="bg1">
              <a:alpha val="62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p:cNvSpPr/>
          <p:nvPr/>
        </p:nvSpPr>
        <p:spPr>
          <a:xfrm>
            <a:off x="6187440" y="1046479"/>
            <a:ext cx="2626033" cy="3804981"/>
          </a:xfrm>
          <a:prstGeom prst="rect">
            <a:avLst/>
          </a:prstGeom>
          <a:solidFill>
            <a:schemeClr val="bg1">
              <a:alpha val="62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182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0F5137-CA48-6146-AB8E-6AFD71F7EC8F}"/>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haplotypecaller.ai"/>
          <p:cNvPicPr>
            <a:picLocks noChangeAspect="1"/>
          </p:cNvPicPr>
          <p:nvPr/>
        </p:nvPicPr>
        <p:blipFill>
          <a:blip r:embed="rId3"/>
          <a:stretch>
            <a:fillRect/>
          </a:stretch>
        </p:blipFill>
        <p:spPr>
          <a:xfrm>
            <a:off x="1202724" y="1419716"/>
            <a:ext cx="4916369" cy="2953328"/>
          </a:xfrm>
          <a:prstGeom prst="rect">
            <a:avLst/>
          </a:prstGeom>
        </p:spPr>
      </p:pic>
      <p:sp>
        <p:nvSpPr>
          <p:cNvPr id="5" name="Title 1"/>
          <p:cNvSpPr>
            <a:spLocks noGrp="1"/>
          </p:cNvSpPr>
          <p:nvPr>
            <p:ph type="title"/>
          </p:nvPr>
        </p:nvSpPr>
        <p:spPr>
          <a:xfrm>
            <a:off x="1795346" y="190304"/>
            <a:ext cx="7348654" cy="560785"/>
          </a:xfrm>
          <a:noFill/>
        </p:spPr>
        <p:txBody>
          <a:bodyPr>
            <a:normAutofit/>
          </a:bodyPr>
          <a:lstStyle/>
          <a:p>
            <a:r>
              <a:rPr lang="en-US" sz="2400" dirty="0" err="1">
                <a:solidFill>
                  <a:srgbClr val="FFFFFF"/>
                </a:solidFill>
              </a:rPr>
              <a:t>HaplotypeCaller</a:t>
            </a:r>
            <a:r>
              <a:rPr lang="en-US" sz="2400" dirty="0">
                <a:solidFill>
                  <a:srgbClr val="FFFFFF"/>
                </a:solidFill>
              </a:rPr>
              <a:t> recap: reads in / variants out</a:t>
            </a:r>
          </a:p>
        </p:txBody>
      </p:sp>
      <p:sp>
        <p:nvSpPr>
          <p:cNvPr id="2" name="TextBox 1"/>
          <p:cNvSpPr txBox="1"/>
          <p:nvPr/>
        </p:nvSpPr>
        <p:spPr>
          <a:xfrm>
            <a:off x="377704" y="1097385"/>
            <a:ext cx="655686" cy="369332"/>
          </a:xfrm>
          <a:prstGeom prst="rect">
            <a:avLst/>
          </a:prstGeom>
          <a:noFill/>
        </p:spPr>
        <p:txBody>
          <a:bodyPr wrap="none" rtlCol="0">
            <a:spAutoFit/>
          </a:bodyPr>
          <a:lstStyle/>
          <a:p>
            <a:r>
              <a:rPr lang="en-US" b="1" dirty="0">
                <a:solidFill>
                  <a:srgbClr val="000000"/>
                </a:solidFill>
              </a:rPr>
              <a:t>BAM</a:t>
            </a:r>
          </a:p>
        </p:txBody>
      </p:sp>
      <p:sp>
        <p:nvSpPr>
          <p:cNvPr id="3" name="Bent-Up Arrow 2"/>
          <p:cNvSpPr/>
          <p:nvPr/>
        </p:nvSpPr>
        <p:spPr>
          <a:xfrm rot="5400000">
            <a:off x="610930" y="1476777"/>
            <a:ext cx="670500" cy="556381"/>
          </a:xfrm>
          <a:prstGeom prst="bentUp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Bent Arrow 5"/>
          <p:cNvSpPr/>
          <p:nvPr/>
        </p:nvSpPr>
        <p:spPr>
          <a:xfrm rot="5400000">
            <a:off x="6272895" y="3662600"/>
            <a:ext cx="517071" cy="628952"/>
          </a:xfrm>
          <a:prstGeom prst="bent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5972357" y="4355524"/>
            <a:ext cx="1351652" cy="369332"/>
          </a:xfrm>
          <a:prstGeom prst="rect">
            <a:avLst/>
          </a:prstGeom>
          <a:noFill/>
        </p:spPr>
        <p:txBody>
          <a:bodyPr wrap="none" rtlCol="0">
            <a:spAutoFit/>
          </a:bodyPr>
          <a:lstStyle/>
          <a:p>
            <a:r>
              <a:rPr lang="en-US" b="1" dirty="0">
                <a:solidFill>
                  <a:srgbClr val="000000"/>
                </a:solidFill>
              </a:rPr>
              <a:t>VCF &amp; index</a:t>
            </a:r>
          </a:p>
        </p:txBody>
      </p:sp>
      <p:sp>
        <p:nvSpPr>
          <p:cNvPr id="10" name="Rectangle 9"/>
          <p:cNvSpPr/>
          <p:nvPr/>
        </p:nvSpPr>
        <p:spPr>
          <a:xfrm>
            <a:off x="6442363" y="1328423"/>
            <a:ext cx="2493819" cy="1938992"/>
          </a:xfrm>
          <a:prstGeom prst="rect">
            <a:avLst/>
          </a:prstGeom>
        </p:spPr>
        <p:txBody>
          <a:bodyPr wrap="square">
            <a:spAutoFit/>
          </a:bodyPr>
          <a:lstStyle/>
          <a:p>
            <a:r>
              <a:rPr lang="en-US" sz="2400" dirty="0"/>
              <a:t>This is all you need for a </a:t>
            </a:r>
          </a:p>
          <a:p>
            <a:r>
              <a:rPr lang="en-US" sz="2400" b="1" dirty="0"/>
              <a:t>single sample </a:t>
            </a:r>
            <a:r>
              <a:rPr lang="en-US" sz="2400" dirty="0"/>
              <a:t>or </a:t>
            </a:r>
            <a:r>
              <a:rPr lang="en-US" sz="2400" b="1" dirty="0"/>
              <a:t>traditional multi-sample </a:t>
            </a:r>
            <a:r>
              <a:rPr lang="en-US" sz="2400" dirty="0"/>
              <a:t>analysis</a:t>
            </a:r>
          </a:p>
        </p:txBody>
      </p:sp>
    </p:spTree>
    <p:extLst>
      <p:ext uri="{BB962C8B-B14F-4D97-AF65-F5344CB8AC3E}">
        <p14:creationId xmlns:p14="http://schemas.microsoft.com/office/powerpoint/2010/main" val="4148866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28EA1FB-2CCB-104D-BFDB-A37236D89025}"/>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806498" y="202774"/>
            <a:ext cx="7337502" cy="560785"/>
          </a:xfrm>
          <a:noFill/>
        </p:spPr>
        <p:txBody>
          <a:bodyPr>
            <a:normAutofit/>
          </a:bodyPr>
          <a:lstStyle/>
          <a:p>
            <a:r>
              <a:rPr lang="en-US" sz="2400" dirty="0">
                <a:solidFill>
                  <a:srgbClr val="FFFFFF"/>
                </a:solidFill>
              </a:rPr>
              <a:t>For scalable analysis: emit </a:t>
            </a:r>
            <a:r>
              <a:rPr lang="en-US" sz="2400" b="1" dirty="0">
                <a:solidFill>
                  <a:srgbClr val="FFFFFF"/>
                </a:solidFill>
              </a:rPr>
              <a:t>GVCF</a:t>
            </a:r>
            <a:r>
              <a:rPr lang="en-US" sz="2400" dirty="0">
                <a:solidFill>
                  <a:srgbClr val="FFFFFF"/>
                </a:solidFill>
              </a:rPr>
              <a:t> + add </a:t>
            </a:r>
            <a:r>
              <a:rPr lang="en-US" sz="2400" b="1" dirty="0">
                <a:solidFill>
                  <a:srgbClr val="FFFFFF"/>
                </a:solidFill>
              </a:rPr>
              <a:t>joint calling </a:t>
            </a:r>
            <a:r>
              <a:rPr lang="en-US" sz="2400" dirty="0">
                <a:solidFill>
                  <a:srgbClr val="FFFFFF"/>
                </a:solidFill>
              </a:rPr>
              <a:t>step</a:t>
            </a:r>
          </a:p>
        </p:txBody>
      </p:sp>
      <p:pic>
        <p:nvPicPr>
          <p:cNvPr id="5" name="Picture 4" descr="haplotypecaller.ai"/>
          <p:cNvPicPr>
            <a:picLocks noChangeAspect="1"/>
          </p:cNvPicPr>
          <p:nvPr/>
        </p:nvPicPr>
        <p:blipFill>
          <a:blip r:embed="rId3"/>
          <a:stretch>
            <a:fillRect/>
          </a:stretch>
        </p:blipFill>
        <p:spPr>
          <a:xfrm>
            <a:off x="3689941" y="1354404"/>
            <a:ext cx="2850198" cy="1597511"/>
          </a:xfrm>
          <a:prstGeom prst="rect">
            <a:avLst/>
          </a:prstGeom>
        </p:spPr>
      </p:pic>
      <p:sp>
        <p:nvSpPr>
          <p:cNvPr id="7" name="Right Brace 6"/>
          <p:cNvSpPr/>
          <p:nvPr/>
        </p:nvSpPr>
        <p:spPr>
          <a:xfrm flipH="1">
            <a:off x="3327097" y="1436434"/>
            <a:ext cx="362844" cy="1433451"/>
          </a:xfrm>
          <a:prstGeom prst="rightBrace">
            <a:avLst/>
          </a:prstGeom>
          <a:ln>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Arrow Connector 13"/>
          <p:cNvCxnSpPr/>
          <p:nvPr/>
        </p:nvCxnSpPr>
        <p:spPr>
          <a:xfrm flipH="1">
            <a:off x="2930325" y="2153160"/>
            <a:ext cx="394776" cy="1191"/>
          </a:xfrm>
          <a:prstGeom prst="straightConnector1">
            <a:avLst/>
          </a:prstGeom>
          <a:ln>
            <a:solidFill>
              <a:schemeClr val="accent5">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Right Brace 7"/>
          <p:cNvSpPr/>
          <p:nvPr/>
        </p:nvSpPr>
        <p:spPr>
          <a:xfrm flipH="1">
            <a:off x="3604177" y="3297139"/>
            <a:ext cx="362844" cy="1433451"/>
          </a:xfrm>
          <a:prstGeom prst="rightBrace">
            <a:avLst/>
          </a:prstGeom>
          <a:ln>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9" name="Picture 8" descr="haplotypecaller.ai"/>
          <p:cNvPicPr>
            <a:picLocks noChangeAspect="1"/>
          </p:cNvPicPr>
          <p:nvPr/>
        </p:nvPicPr>
        <p:blipFill>
          <a:blip r:embed="rId3"/>
          <a:srcRect l="68631" t="54500"/>
          <a:stretch>
            <a:fillRect/>
          </a:stretch>
        </p:blipFill>
        <p:spPr>
          <a:xfrm>
            <a:off x="3967021" y="3263434"/>
            <a:ext cx="1850090" cy="1480218"/>
          </a:xfrm>
          <a:prstGeom prst="rect">
            <a:avLst/>
          </a:prstGeom>
        </p:spPr>
      </p:pic>
      <p:sp>
        <p:nvSpPr>
          <p:cNvPr id="17" name="Rectangle 16"/>
          <p:cNvSpPr/>
          <p:nvPr/>
        </p:nvSpPr>
        <p:spPr>
          <a:xfrm>
            <a:off x="2523553" y="2574159"/>
            <a:ext cx="406772" cy="351054"/>
          </a:xfrm>
          <a:prstGeom prst="rect">
            <a:avLst/>
          </a:prstGeom>
          <a:ln>
            <a:solidFill>
              <a:srgbClr val="FFFF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TextBox 19"/>
          <p:cNvSpPr txBox="1"/>
          <p:nvPr/>
        </p:nvSpPr>
        <p:spPr>
          <a:xfrm>
            <a:off x="5324717" y="3293842"/>
            <a:ext cx="276751" cy="369332"/>
          </a:xfrm>
          <a:prstGeom prst="rect">
            <a:avLst/>
          </a:prstGeom>
          <a:noFill/>
        </p:spPr>
        <p:txBody>
          <a:bodyPr wrap="none" rtlCol="0">
            <a:spAutoFit/>
          </a:bodyPr>
          <a:lstStyle/>
          <a:p>
            <a:r>
              <a:rPr lang="en-US" b="1" dirty="0">
                <a:solidFill>
                  <a:schemeClr val="accent2"/>
                </a:solidFill>
              </a:rPr>
              <a:t>s</a:t>
            </a:r>
          </a:p>
        </p:txBody>
      </p:sp>
      <p:sp>
        <p:nvSpPr>
          <p:cNvPr id="21" name="Rectangle 20"/>
          <p:cNvSpPr/>
          <p:nvPr/>
        </p:nvSpPr>
        <p:spPr>
          <a:xfrm>
            <a:off x="5882049" y="3425025"/>
            <a:ext cx="3111861" cy="1190069"/>
          </a:xfrm>
          <a:prstGeom prst="rect">
            <a:avLst/>
          </a:prstGeom>
        </p:spPr>
        <p:txBody>
          <a:bodyPr wrap="square">
            <a:spAutoFit/>
          </a:bodyPr>
          <a:lstStyle/>
          <a:p>
            <a:pPr marL="285750" indent="-285750">
              <a:lnSpc>
                <a:spcPct val="120000"/>
              </a:lnSpc>
              <a:buFont typeface="Arial"/>
              <a:buChar char="•"/>
            </a:pPr>
            <a:r>
              <a:rPr lang="en-US" sz="2000" dirty="0"/>
              <a:t>Run </a:t>
            </a:r>
            <a:r>
              <a:rPr lang="en-US" sz="2000" dirty="0" err="1"/>
              <a:t>GenotypeGVCFs</a:t>
            </a:r>
            <a:r>
              <a:rPr lang="en-US" sz="2000" dirty="0"/>
              <a:t> to re-genotype samples with </a:t>
            </a:r>
            <a:r>
              <a:rPr lang="en-US" sz="2000" b="1" dirty="0"/>
              <a:t>multi-sample model</a:t>
            </a:r>
          </a:p>
        </p:txBody>
      </p:sp>
      <p:grpSp>
        <p:nvGrpSpPr>
          <p:cNvPr id="15" name="Group 14"/>
          <p:cNvGrpSpPr/>
          <p:nvPr/>
        </p:nvGrpSpPr>
        <p:grpSpPr>
          <a:xfrm>
            <a:off x="233679" y="1137920"/>
            <a:ext cx="2692400" cy="3769360"/>
            <a:chOff x="335280" y="1158240"/>
            <a:chExt cx="2692400" cy="3769360"/>
          </a:xfrm>
        </p:grpSpPr>
        <p:pic>
          <p:nvPicPr>
            <p:cNvPr id="16" name="Content Placeholder 3" descr="BP_germline_snps_indels_4.0_Artboard 2.png"/>
            <p:cNvPicPr>
              <a:picLocks noChangeAspect="1"/>
            </p:cNvPicPr>
            <p:nvPr/>
          </p:nvPicPr>
          <p:blipFill rotWithShape="1">
            <a:blip r:embed="rId4">
              <a:extLst>
                <a:ext uri="{28A0092B-C50C-407E-A947-70E740481C1C}">
                  <a14:useLocalDpi xmlns:a14="http://schemas.microsoft.com/office/drawing/2010/main" val="0"/>
                </a:ext>
              </a:extLst>
            </a:blip>
            <a:srcRect l="36436" r="30727"/>
            <a:stretch/>
          </p:blipFill>
          <p:spPr>
            <a:xfrm>
              <a:off x="335280" y="1158240"/>
              <a:ext cx="2692400" cy="3769360"/>
            </a:xfrm>
            <a:prstGeom prst="rect">
              <a:avLst/>
            </a:prstGeom>
          </p:spPr>
        </p:pic>
        <p:sp>
          <p:nvSpPr>
            <p:cNvPr id="18" name="Rectangle 17"/>
            <p:cNvSpPr/>
            <p:nvPr/>
          </p:nvSpPr>
          <p:spPr>
            <a:xfrm>
              <a:off x="2651760" y="4511040"/>
              <a:ext cx="375920" cy="4165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24" name="Straight Arrow Connector 23"/>
          <p:cNvCxnSpPr/>
          <p:nvPr/>
        </p:nvCxnSpPr>
        <p:spPr>
          <a:xfrm flipH="1">
            <a:off x="2654300" y="4020060"/>
            <a:ext cx="949877" cy="0"/>
          </a:xfrm>
          <a:prstGeom prst="straightConnector1">
            <a:avLst/>
          </a:prstGeom>
          <a:ln>
            <a:solidFill>
              <a:schemeClr val="accent5">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705600" y="1463307"/>
            <a:ext cx="2806700" cy="1080296"/>
          </a:xfrm>
          <a:prstGeom prst="rect">
            <a:avLst/>
          </a:prstGeom>
        </p:spPr>
        <p:txBody>
          <a:bodyPr wrap="square">
            <a:spAutoFit/>
          </a:bodyPr>
          <a:lstStyle/>
          <a:p>
            <a:pPr marL="285750" indent="-285750">
              <a:lnSpc>
                <a:spcPct val="120000"/>
              </a:lnSpc>
              <a:buFont typeface="Arial"/>
              <a:buChar char="•"/>
            </a:pPr>
            <a:r>
              <a:rPr lang="en-US" dirty="0"/>
              <a:t>Run HC in </a:t>
            </a:r>
            <a:br>
              <a:rPr lang="en-US" dirty="0"/>
            </a:br>
            <a:r>
              <a:rPr lang="en-US" b="1" dirty="0"/>
              <a:t>GVCF mode </a:t>
            </a:r>
            <a:br>
              <a:rPr lang="en-US" b="1" dirty="0"/>
            </a:br>
            <a:r>
              <a:rPr lang="en-US" dirty="0"/>
              <a:t>to emit GVCF</a:t>
            </a:r>
          </a:p>
        </p:txBody>
      </p:sp>
    </p:spTree>
    <p:extLst>
      <p:ext uri="{BB962C8B-B14F-4D97-AF65-F5344CB8AC3E}">
        <p14:creationId xmlns:p14="http://schemas.microsoft.com/office/powerpoint/2010/main" val="1122079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0" y="954399"/>
            <a:ext cx="4368800" cy="405342"/>
          </a:xfrm>
        </p:spPr>
        <p:txBody>
          <a:bodyPr>
            <a:noAutofit/>
          </a:bodyPr>
          <a:lstStyle/>
          <a:p>
            <a:pPr marL="0" indent="0">
              <a:buNone/>
            </a:pPr>
            <a:r>
              <a:rPr lang="en-US" sz="1800" b="1" dirty="0"/>
              <a:t>Basic mode (no GVCF):</a:t>
            </a:r>
            <a:endParaRPr lang="en-US" sz="1200" b="1" dirty="0"/>
          </a:p>
        </p:txBody>
      </p:sp>
      <p:sp>
        <p:nvSpPr>
          <p:cNvPr id="2" name="Title 1"/>
          <p:cNvSpPr>
            <a:spLocks noGrp="1"/>
          </p:cNvSpPr>
          <p:nvPr>
            <p:ph type="title"/>
          </p:nvPr>
        </p:nvSpPr>
        <p:spPr>
          <a:xfrm>
            <a:off x="1817648" y="206671"/>
            <a:ext cx="7326351" cy="597134"/>
          </a:xfrm>
          <a:noFill/>
        </p:spPr>
        <p:txBody>
          <a:bodyPr>
            <a:noAutofit/>
          </a:bodyPr>
          <a:lstStyle/>
          <a:p>
            <a:r>
              <a:rPr lang="en-US" sz="2400" dirty="0"/>
              <a:t>Running </a:t>
            </a:r>
            <a:r>
              <a:rPr lang="en-US" sz="2400" dirty="0" err="1"/>
              <a:t>HaplotypeCaller</a:t>
            </a:r>
            <a:endParaRPr lang="en-US" sz="2400" dirty="0">
              <a:solidFill>
                <a:srgbClr val="FFFFFF"/>
              </a:solidFill>
            </a:endParaRPr>
          </a:p>
        </p:txBody>
      </p:sp>
      <p:sp>
        <p:nvSpPr>
          <p:cNvPr id="27" name="Rectangle 26"/>
          <p:cNvSpPr>
            <a:spLocks noChangeAspect="1"/>
          </p:cNvSpPr>
          <p:nvPr/>
        </p:nvSpPr>
        <p:spPr>
          <a:xfrm>
            <a:off x="1007592" y="1386632"/>
            <a:ext cx="7145808" cy="1384995"/>
          </a:xfrm>
          <a:prstGeom prst="rect">
            <a:avLst/>
          </a:prstGeom>
          <a:solidFill>
            <a:srgbClr val="404040"/>
          </a:solidFill>
          <a:ln>
            <a:noFill/>
          </a:ln>
        </p:spPr>
        <p:txBody>
          <a:bodyPr wrap="square">
            <a:spAutoFit/>
          </a:bodyPr>
          <a:lstStyle/>
          <a:p>
            <a:pPr indent="169863"/>
            <a:endParaRPr lang="en-US" sz="1400" dirty="0">
              <a:solidFill>
                <a:srgbClr val="FFFF00"/>
              </a:solidFill>
              <a:latin typeface="Courier New"/>
              <a:cs typeface="Courier New"/>
            </a:endParaRPr>
          </a:p>
          <a:p>
            <a:pPr indent="169863"/>
            <a:r>
              <a:rPr lang="en-US" sz="1400" dirty="0" err="1">
                <a:solidFill>
                  <a:srgbClr val="FFFF00"/>
                </a:solidFill>
                <a:latin typeface="Courier New"/>
                <a:cs typeface="Courier New"/>
              </a:rPr>
              <a:t>gatk</a:t>
            </a:r>
            <a:r>
              <a:rPr lang="en-US" sz="1400" dirty="0">
                <a:solidFill>
                  <a:srgbClr val="FFFF00"/>
                </a:solidFill>
                <a:latin typeface="Courier New"/>
                <a:cs typeface="Courier New"/>
              </a:rPr>
              <a:t> </a:t>
            </a:r>
            <a:r>
              <a:rPr lang="en-US" sz="1400" dirty="0" err="1">
                <a:solidFill>
                  <a:srgbClr val="FFFFFF"/>
                </a:solidFill>
                <a:latin typeface="Courier New"/>
                <a:cs typeface="Courier New"/>
              </a:rPr>
              <a:t>HaplotypeCaller</a:t>
            </a:r>
            <a:r>
              <a:rPr lang="en-US" sz="1400" dirty="0">
                <a:solidFill>
                  <a:srgbClr val="FFFFFF"/>
                </a:solidFill>
                <a:latin typeface="Courier New"/>
                <a:cs typeface="Courier New"/>
              </a:rPr>
              <a:t> \</a:t>
            </a:r>
          </a:p>
          <a:p>
            <a:pPr indent="169863"/>
            <a:r>
              <a:rPr lang="en-US" sz="1400" dirty="0">
                <a:solidFill>
                  <a:srgbClr val="FFFFFF"/>
                </a:solidFill>
                <a:latin typeface="Courier New"/>
                <a:cs typeface="Courier New"/>
              </a:rPr>
              <a:t>	-R </a:t>
            </a:r>
            <a:r>
              <a:rPr lang="en-US" sz="1400" dirty="0" err="1">
                <a:solidFill>
                  <a:srgbClr val="FFFFFF"/>
                </a:solidFill>
                <a:latin typeface="Courier New"/>
                <a:cs typeface="Courier New"/>
              </a:rPr>
              <a:t>reference.fasta</a:t>
            </a:r>
            <a:r>
              <a:rPr lang="en-US" sz="1400" dirty="0">
                <a:solidFill>
                  <a:srgbClr val="FFFFFF"/>
                </a:solidFill>
                <a:latin typeface="Courier New"/>
                <a:cs typeface="Courier New"/>
              </a:rPr>
              <a:t> \</a:t>
            </a:r>
          </a:p>
          <a:p>
            <a:pPr indent="169863"/>
            <a:r>
              <a:rPr lang="en-US" sz="1400" dirty="0">
                <a:solidFill>
                  <a:srgbClr val="FFFFFF"/>
                </a:solidFill>
                <a:latin typeface="Courier New"/>
                <a:cs typeface="Courier New"/>
              </a:rPr>
              <a:t>	–I </a:t>
            </a:r>
            <a:r>
              <a:rPr lang="en-US" sz="1400" dirty="0" err="1">
                <a:solidFill>
                  <a:srgbClr val="FFFFFF"/>
                </a:solidFill>
                <a:latin typeface="Courier New"/>
                <a:cs typeface="Courier New"/>
              </a:rPr>
              <a:t>preprocessed_reads.bam</a:t>
            </a:r>
            <a:r>
              <a:rPr lang="en-US" sz="1400" dirty="0">
                <a:solidFill>
                  <a:srgbClr val="FFFFFF"/>
                </a:solidFill>
                <a:latin typeface="Courier New"/>
                <a:cs typeface="Courier New"/>
              </a:rPr>
              <a:t> \</a:t>
            </a:r>
          </a:p>
          <a:p>
            <a:pPr indent="169863"/>
            <a:r>
              <a:rPr lang="en-US" sz="1400" dirty="0">
                <a:solidFill>
                  <a:srgbClr val="FFFFFF"/>
                </a:solidFill>
                <a:latin typeface="Courier New"/>
                <a:cs typeface="Courier New"/>
              </a:rPr>
              <a:t>	–O </a:t>
            </a:r>
            <a:r>
              <a:rPr lang="en-US" sz="1400" dirty="0" err="1">
                <a:solidFill>
                  <a:srgbClr val="FFFFFF"/>
                </a:solidFill>
                <a:latin typeface="Courier New"/>
                <a:cs typeface="Courier New"/>
              </a:rPr>
              <a:t>germline_variants.vcf</a:t>
            </a:r>
            <a:r>
              <a:rPr lang="en-US" sz="1400" dirty="0">
                <a:solidFill>
                  <a:srgbClr val="FFFFFF"/>
                </a:solidFill>
                <a:latin typeface="Courier New"/>
                <a:cs typeface="Courier New"/>
              </a:rPr>
              <a:t> </a:t>
            </a:r>
          </a:p>
          <a:p>
            <a:pPr marL="0" lvl="1" indent="169863"/>
            <a:endParaRPr lang="en-US" sz="1400" dirty="0">
              <a:solidFill>
                <a:srgbClr val="FFFFFF"/>
              </a:solidFill>
              <a:latin typeface="Courier New"/>
              <a:cs typeface="Courier New"/>
            </a:endParaRPr>
          </a:p>
        </p:txBody>
      </p:sp>
      <p:sp>
        <p:nvSpPr>
          <p:cNvPr id="5" name="Content Placeholder 2"/>
          <p:cNvSpPr txBox="1">
            <a:spLocks/>
          </p:cNvSpPr>
          <p:nvPr/>
        </p:nvSpPr>
        <p:spPr>
          <a:xfrm>
            <a:off x="889000" y="3122104"/>
            <a:ext cx="7518400" cy="40534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dirty="0"/>
              <a:t>To produce a block-compressed GVCF, substitute output filename and add:</a:t>
            </a:r>
            <a:endParaRPr lang="en-US" sz="1200" b="1" dirty="0"/>
          </a:p>
        </p:txBody>
      </p:sp>
      <p:sp>
        <p:nvSpPr>
          <p:cNvPr id="6" name="Rectangle 5"/>
          <p:cNvSpPr>
            <a:spLocks noChangeAspect="1"/>
          </p:cNvSpPr>
          <p:nvPr/>
        </p:nvSpPr>
        <p:spPr>
          <a:xfrm>
            <a:off x="1001818" y="3527446"/>
            <a:ext cx="7151582" cy="954107"/>
          </a:xfrm>
          <a:prstGeom prst="rect">
            <a:avLst/>
          </a:prstGeom>
          <a:solidFill>
            <a:srgbClr val="404040"/>
          </a:solidFill>
          <a:ln>
            <a:noFill/>
          </a:ln>
        </p:spPr>
        <p:txBody>
          <a:bodyPr wrap="square">
            <a:spAutoFit/>
          </a:bodyPr>
          <a:lstStyle/>
          <a:p>
            <a:pPr indent="169863"/>
            <a:endParaRPr lang="en-US" sz="1400" dirty="0">
              <a:solidFill>
                <a:srgbClr val="FFFF00"/>
              </a:solidFill>
              <a:latin typeface="Courier New"/>
              <a:cs typeface="Courier New"/>
            </a:endParaRPr>
          </a:p>
          <a:p>
            <a:pPr indent="169863"/>
            <a:r>
              <a:rPr lang="en-US" sz="1400" dirty="0">
                <a:solidFill>
                  <a:srgbClr val="FFFFFF"/>
                </a:solidFill>
                <a:latin typeface="Courier New"/>
                <a:cs typeface="Courier New"/>
              </a:rPr>
              <a:t>	–O </a:t>
            </a:r>
            <a:r>
              <a:rPr lang="en-US" sz="1400" dirty="0" err="1">
                <a:solidFill>
                  <a:srgbClr val="FFFFFF"/>
                </a:solidFill>
                <a:latin typeface="Courier New"/>
                <a:cs typeface="Courier New"/>
              </a:rPr>
              <a:t>germline_variants.g.vcf</a:t>
            </a:r>
            <a:r>
              <a:rPr lang="en-US" sz="1400" dirty="0">
                <a:solidFill>
                  <a:srgbClr val="FFFFFF"/>
                </a:solidFill>
                <a:latin typeface="Courier New"/>
                <a:cs typeface="Courier New"/>
              </a:rPr>
              <a:t> \</a:t>
            </a:r>
          </a:p>
          <a:p>
            <a:pPr indent="169863"/>
            <a:r>
              <a:rPr lang="en-US" sz="1400" dirty="0">
                <a:solidFill>
                  <a:srgbClr val="FFFFFF"/>
                </a:solidFill>
                <a:latin typeface="Courier New"/>
                <a:cs typeface="Courier New"/>
              </a:rPr>
              <a:t>	–ERC GVCF</a:t>
            </a:r>
          </a:p>
          <a:p>
            <a:pPr marL="0" lvl="1" indent="169863"/>
            <a:endParaRPr lang="en-US" sz="1400" dirty="0">
              <a:solidFill>
                <a:srgbClr val="FFFFFF"/>
              </a:solidFill>
              <a:latin typeface="Courier New"/>
              <a:cs typeface="Courier New"/>
            </a:endParaRPr>
          </a:p>
        </p:txBody>
      </p:sp>
    </p:spTree>
    <p:extLst>
      <p:ext uri="{BB962C8B-B14F-4D97-AF65-F5344CB8AC3E}">
        <p14:creationId xmlns:p14="http://schemas.microsoft.com/office/powerpoint/2010/main" val="1387158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E6C275-BE37-684B-B04C-9E66BA2DAEDA}"/>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806498" y="205979"/>
            <a:ext cx="6880302" cy="557208"/>
          </a:xfrm>
        </p:spPr>
        <p:txBody>
          <a:bodyPr/>
          <a:lstStyle/>
          <a:p>
            <a:r>
              <a:rPr lang="en-US" sz="2400" dirty="0"/>
              <a:t>Next step: joint calling</a:t>
            </a:r>
            <a:endParaRPr lang="en-US" sz="2400" b="1" dirty="0"/>
          </a:p>
        </p:txBody>
      </p:sp>
      <p:pic>
        <p:nvPicPr>
          <p:cNvPr id="5" name="Content Placeholder 4" descr="BP_germline_snps_indels_4.0.png"/>
          <p:cNvPicPr>
            <a:picLocks noGrp="1" noChangeAspect="1"/>
          </p:cNvPicPr>
          <p:nvPr>
            <p:ph idx="1"/>
          </p:nvPr>
        </p:nvPicPr>
        <p:blipFill>
          <a:blip r:embed="rId2">
            <a:extLst>
              <a:ext uri="{28A0092B-C50C-407E-A947-70E740481C1C}">
                <a14:useLocalDpi xmlns:a14="http://schemas.microsoft.com/office/drawing/2010/main" val="0"/>
              </a:ext>
            </a:extLst>
          </a:blip>
          <a:srcRect l="-5732" r="-5732"/>
          <a:stretch>
            <a:fillRect/>
          </a:stretch>
        </p:blipFill>
        <p:spPr>
          <a:xfrm>
            <a:off x="19367" y="1149350"/>
            <a:ext cx="9086685" cy="3747770"/>
          </a:xfrm>
          <a:prstGeom prst="rect">
            <a:avLst/>
          </a:prstGeom>
        </p:spPr>
      </p:pic>
      <p:sp>
        <p:nvSpPr>
          <p:cNvPr id="6" name="Rectangle 5"/>
          <p:cNvSpPr/>
          <p:nvPr/>
        </p:nvSpPr>
        <p:spPr>
          <a:xfrm>
            <a:off x="404103" y="1046479"/>
            <a:ext cx="3050298" cy="3804981"/>
          </a:xfrm>
          <a:prstGeom prst="rect">
            <a:avLst/>
          </a:prstGeom>
          <a:solidFill>
            <a:schemeClr val="bg1">
              <a:alpha val="62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p:cNvSpPr/>
          <p:nvPr/>
        </p:nvSpPr>
        <p:spPr>
          <a:xfrm>
            <a:off x="6187440" y="1046479"/>
            <a:ext cx="2626033" cy="3804981"/>
          </a:xfrm>
          <a:prstGeom prst="rect">
            <a:avLst/>
          </a:prstGeom>
          <a:solidFill>
            <a:schemeClr val="bg1">
              <a:alpha val="62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03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946237-17FB-494A-AECD-1C59204EE38A}"/>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7648" y="205979"/>
            <a:ext cx="6869151" cy="557208"/>
          </a:xfrm>
        </p:spPr>
        <p:txBody>
          <a:bodyPr/>
          <a:lstStyle/>
          <a:p>
            <a:r>
              <a:rPr lang="en-US" sz="2400" dirty="0"/>
              <a:t>Call variants per-sample with </a:t>
            </a:r>
            <a:r>
              <a:rPr lang="en-US" sz="2400" dirty="0" err="1"/>
              <a:t>HaplotypeCaller</a:t>
            </a:r>
            <a:r>
              <a:rPr lang="en-US" sz="2400" dirty="0"/>
              <a:t> -&gt; GVCF</a:t>
            </a:r>
          </a:p>
        </p:txBody>
      </p:sp>
      <p:pic>
        <p:nvPicPr>
          <p:cNvPr id="5" name="Picture 4" descr="haplotypecaller.ai"/>
          <p:cNvPicPr>
            <a:picLocks noChangeAspect="1"/>
          </p:cNvPicPr>
          <p:nvPr/>
        </p:nvPicPr>
        <p:blipFill>
          <a:blip r:embed="rId3"/>
          <a:stretch>
            <a:fillRect/>
          </a:stretch>
        </p:blipFill>
        <p:spPr>
          <a:xfrm>
            <a:off x="3276599" y="1331951"/>
            <a:ext cx="5606675" cy="3455326"/>
          </a:xfrm>
          <a:prstGeom prst="rect">
            <a:avLst/>
          </a:prstGeom>
        </p:spPr>
      </p:pic>
      <p:grpSp>
        <p:nvGrpSpPr>
          <p:cNvPr id="6" name="Group 5"/>
          <p:cNvGrpSpPr/>
          <p:nvPr/>
        </p:nvGrpSpPr>
        <p:grpSpPr>
          <a:xfrm>
            <a:off x="233679" y="1149071"/>
            <a:ext cx="2692400" cy="3769360"/>
            <a:chOff x="335280" y="1158240"/>
            <a:chExt cx="2692400" cy="3769360"/>
          </a:xfrm>
        </p:grpSpPr>
        <p:pic>
          <p:nvPicPr>
            <p:cNvPr id="7" name="Content Placeholder 3" descr="BP_germline_snps_indels_4.0_Artboard 2.png"/>
            <p:cNvPicPr>
              <a:picLocks noChangeAspect="1"/>
            </p:cNvPicPr>
            <p:nvPr/>
          </p:nvPicPr>
          <p:blipFill rotWithShape="1">
            <a:blip r:embed="rId4">
              <a:extLst>
                <a:ext uri="{28A0092B-C50C-407E-A947-70E740481C1C}">
                  <a14:useLocalDpi xmlns:a14="http://schemas.microsoft.com/office/drawing/2010/main" val="0"/>
                </a:ext>
              </a:extLst>
            </a:blip>
            <a:srcRect l="36436" r="30727"/>
            <a:stretch/>
          </p:blipFill>
          <p:spPr>
            <a:xfrm>
              <a:off x="335280" y="1158240"/>
              <a:ext cx="2692400" cy="3769360"/>
            </a:xfrm>
            <a:prstGeom prst="rect">
              <a:avLst/>
            </a:prstGeom>
          </p:spPr>
        </p:pic>
        <p:sp>
          <p:nvSpPr>
            <p:cNvPr id="8" name="Rectangle 7"/>
            <p:cNvSpPr/>
            <p:nvPr/>
          </p:nvSpPr>
          <p:spPr>
            <a:xfrm>
              <a:off x="2651760" y="4511040"/>
              <a:ext cx="375920" cy="4165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9" name="Right Arrow 8"/>
          <p:cNvSpPr/>
          <p:nvPr/>
        </p:nvSpPr>
        <p:spPr>
          <a:xfrm rot="10800000">
            <a:off x="2484119" y="2043151"/>
            <a:ext cx="665481" cy="284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3149600" y="1331951"/>
            <a:ext cx="0" cy="3455326"/>
          </a:xfrm>
          <a:prstGeom prst="line">
            <a:avLst/>
          </a:prstGeom>
          <a:ln>
            <a:solidFill>
              <a:schemeClr val="accent1">
                <a:lumMod val="75000"/>
              </a:schemeClr>
            </a:solidFill>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70208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498" y="205979"/>
            <a:ext cx="6880302" cy="557208"/>
          </a:xfrm>
        </p:spPr>
        <p:txBody>
          <a:bodyPr/>
          <a:lstStyle/>
          <a:p>
            <a:r>
              <a:rPr lang="en-US" sz="2400" dirty="0" err="1"/>
              <a:t>HaplotypeCaller</a:t>
            </a:r>
            <a:r>
              <a:rPr lang="en-US" sz="2400" dirty="0"/>
              <a:t> consists of 4 distinct operations</a:t>
            </a:r>
          </a:p>
        </p:txBody>
      </p:sp>
      <p:sp>
        <p:nvSpPr>
          <p:cNvPr id="5" name="Rectangle 4">
            <a:extLst>
              <a:ext uri="{FF2B5EF4-FFF2-40B4-BE49-F238E27FC236}">
                <a16:creationId xmlns:a16="http://schemas.microsoft.com/office/drawing/2014/main" id="{B087AAD5-BED7-DC4A-9B57-49BFF1DB3808}"/>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haplotypecaller.ai"/>
          <p:cNvPicPr>
            <a:picLocks noChangeAspect="1"/>
          </p:cNvPicPr>
          <p:nvPr/>
        </p:nvPicPr>
        <p:blipFill>
          <a:blip r:embed="rId3"/>
          <a:stretch>
            <a:fillRect/>
          </a:stretch>
        </p:blipFill>
        <p:spPr>
          <a:xfrm>
            <a:off x="1270121" y="985992"/>
            <a:ext cx="6336511" cy="3905115"/>
          </a:xfrm>
          <a:prstGeom prst="rect">
            <a:avLst/>
          </a:prstGeom>
        </p:spPr>
      </p:pic>
    </p:spTree>
    <p:extLst>
      <p:ext uri="{BB962C8B-B14F-4D97-AF65-F5344CB8AC3E}">
        <p14:creationId xmlns:p14="http://schemas.microsoft.com/office/powerpoint/2010/main" val="8938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ctive_region_5.png"/>
          <p:cNvPicPr>
            <a:picLocks noChangeAspect="1"/>
          </p:cNvPicPr>
          <p:nvPr/>
        </p:nvPicPr>
        <p:blipFill rotWithShape="1">
          <a:blip r:embed="rId3">
            <a:extLst>
              <a:ext uri="{28A0092B-C50C-407E-A947-70E740481C1C}">
                <a14:useLocalDpi xmlns:a14="http://schemas.microsoft.com/office/drawing/2010/main" val="0"/>
              </a:ext>
            </a:extLst>
          </a:blip>
          <a:srcRect l="13398" t="59387" r="7356" b="2745"/>
          <a:stretch/>
        </p:blipFill>
        <p:spPr>
          <a:xfrm>
            <a:off x="-608196" y="5585376"/>
            <a:ext cx="3713599" cy="1690296"/>
          </a:xfrm>
          <a:prstGeom prst="rect">
            <a:avLst/>
          </a:prstGeom>
        </p:spPr>
      </p:pic>
      <p:sp>
        <p:nvSpPr>
          <p:cNvPr id="4" name="Title 3"/>
          <p:cNvSpPr>
            <a:spLocks noGrp="1"/>
          </p:cNvSpPr>
          <p:nvPr>
            <p:ph type="title"/>
          </p:nvPr>
        </p:nvSpPr>
        <p:spPr>
          <a:xfrm>
            <a:off x="1795346" y="205979"/>
            <a:ext cx="6891454" cy="557208"/>
          </a:xfrm>
        </p:spPr>
        <p:txBody>
          <a:bodyPr/>
          <a:lstStyle/>
          <a:p>
            <a:r>
              <a:rPr lang="en-US" sz="2400" b="1" dirty="0"/>
              <a:t>Step 1: </a:t>
            </a:r>
            <a:r>
              <a:rPr lang="en-US" sz="2400" dirty="0"/>
              <a:t>Identify </a:t>
            </a:r>
            <a:r>
              <a:rPr lang="en-US" sz="2400" dirty="0" err="1"/>
              <a:t>ActiveRegions</a:t>
            </a:r>
            <a:endParaRPr lang="en-US" sz="2400" dirty="0"/>
          </a:p>
        </p:txBody>
      </p:sp>
      <p:sp>
        <p:nvSpPr>
          <p:cNvPr id="7" name="Content Placeholder 6"/>
          <p:cNvSpPr>
            <a:spLocks noGrp="1"/>
          </p:cNvSpPr>
          <p:nvPr>
            <p:ph sz="half" idx="2"/>
          </p:nvPr>
        </p:nvSpPr>
        <p:spPr>
          <a:xfrm>
            <a:off x="4648200" y="1114638"/>
            <a:ext cx="4038600" cy="3775582"/>
          </a:xfrm>
        </p:spPr>
        <p:txBody>
          <a:bodyPr>
            <a:normAutofit/>
          </a:bodyPr>
          <a:lstStyle/>
          <a:p>
            <a:r>
              <a:rPr lang="en-US" dirty="0"/>
              <a:t>Sliding window along the reference</a:t>
            </a:r>
          </a:p>
          <a:p>
            <a:r>
              <a:rPr lang="en-US" dirty="0"/>
              <a:t>Count mismatches, </a:t>
            </a:r>
            <a:r>
              <a:rPr lang="en-US" dirty="0" err="1"/>
              <a:t>indels</a:t>
            </a:r>
            <a:r>
              <a:rPr lang="en-US" dirty="0"/>
              <a:t> and soft-clips</a:t>
            </a:r>
          </a:p>
          <a:p>
            <a:r>
              <a:rPr lang="en-US" dirty="0"/>
              <a:t>Measure of entropy</a:t>
            </a:r>
            <a:endParaRPr lang="en-US" sz="1050" dirty="0"/>
          </a:p>
          <a:p>
            <a:endParaRPr lang="en-US" dirty="0"/>
          </a:p>
          <a:p>
            <a:pPr marL="0" indent="0">
              <a:buNone/>
            </a:pPr>
            <a:r>
              <a:rPr lang="en-US" dirty="0"/>
              <a:t>Trim and continue with </a:t>
            </a:r>
            <a:r>
              <a:rPr lang="en-US" dirty="0" err="1"/>
              <a:t>ActiveRegions</a:t>
            </a:r>
            <a:r>
              <a:rPr lang="en-US" dirty="0"/>
              <a:t> over threshold</a:t>
            </a:r>
          </a:p>
          <a:p>
            <a:endParaRPr lang="en-US" dirty="0"/>
          </a:p>
        </p:txBody>
      </p:sp>
      <p:sp>
        <p:nvSpPr>
          <p:cNvPr id="3" name="Rectangle 2"/>
          <p:cNvSpPr/>
          <p:nvPr/>
        </p:nvSpPr>
        <p:spPr>
          <a:xfrm>
            <a:off x="2295314" y="2929317"/>
            <a:ext cx="314477" cy="435040"/>
          </a:xfrm>
          <a:prstGeom prst="rect">
            <a:avLst/>
          </a:prstGeom>
          <a:ln>
            <a:solidFill>
              <a:srgbClr val="FFFF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5" name="Picture 4" descr="haplotypecaller.ai"/>
          <p:cNvPicPr>
            <a:picLocks noChangeAspect="1"/>
          </p:cNvPicPr>
          <p:nvPr/>
        </p:nvPicPr>
        <p:blipFill>
          <a:blip r:embed="rId4"/>
          <a:srcRect r="58942" b="52109"/>
          <a:stretch>
            <a:fillRect/>
          </a:stretch>
        </p:blipFill>
        <p:spPr>
          <a:xfrm>
            <a:off x="731520" y="1041326"/>
            <a:ext cx="2933700" cy="1901359"/>
          </a:xfrm>
          <a:prstGeom prst="rect">
            <a:avLst/>
          </a:prstGeom>
        </p:spPr>
      </p:pic>
      <p:pic>
        <p:nvPicPr>
          <p:cNvPr id="12" name="Picture 11" descr="Screenshot 2017-09-11 23.08.12.png"/>
          <p:cNvPicPr>
            <a:picLocks noChangeAspect="1"/>
          </p:cNvPicPr>
          <p:nvPr/>
        </p:nvPicPr>
        <p:blipFill>
          <a:blip r:embed="rId5">
            <a:extLst>
              <a:ext uri="{BEBA8EAE-BF5A-486C-A8C5-ECC9F3942E4B}">
                <a14:imgProps xmlns:a14="http://schemas.microsoft.com/office/drawing/2010/main">
                  <a14:imgLayer r:embed="rId6">
                    <a14:imgEffect>
                      <a14:backgroundRemoval t="1406" b="100000" l="460" r="99023"/>
                    </a14:imgEffect>
                  </a14:imgLayer>
                </a14:imgProps>
              </a:ext>
              <a:ext uri="{28A0092B-C50C-407E-A947-70E740481C1C}">
                <a14:useLocalDpi xmlns:a14="http://schemas.microsoft.com/office/drawing/2010/main" val="0"/>
              </a:ext>
            </a:extLst>
          </a:blip>
          <a:stretch>
            <a:fillRect/>
          </a:stretch>
        </p:blipFill>
        <p:spPr>
          <a:xfrm>
            <a:off x="490895" y="3780458"/>
            <a:ext cx="2894966" cy="592276"/>
          </a:xfrm>
          <a:prstGeom prst="rect">
            <a:avLst/>
          </a:prstGeom>
        </p:spPr>
      </p:pic>
      <p:pic>
        <p:nvPicPr>
          <p:cNvPr id="13" name="Picture 12" descr="Screenshot 2017-09-11 23.08.03.png"/>
          <p:cNvPicPr>
            <a:picLocks noChangeAspect="1"/>
          </p:cNvPicPr>
          <p:nvPr/>
        </p:nvPicPr>
        <p:blipFill>
          <a:blip r:embed="rId7">
            <a:extLst>
              <a:ext uri="{BEBA8EAE-BF5A-486C-A8C5-ECC9F3942E4B}">
                <a14:imgProps xmlns:a14="http://schemas.microsoft.com/office/drawing/2010/main">
                  <a14:imgLayer r:embed="rId8">
                    <a14:imgEffect>
                      <a14:backgroundRemoval t="2160" b="99383" l="1037" r="99770"/>
                    </a14:imgEffect>
                  </a14:imgLayer>
                </a14:imgProps>
              </a:ext>
              <a:ext uri="{28A0092B-C50C-407E-A947-70E740481C1C}">
                <a14:useLocalDpi xmlns:a14="http://schemas.microsoft.com/office/drawing/2010/main" val="0"/>
              </a:ext>
            </a:extLst>
          </a:blip>
          <a:stretch>
            <a:fillRect/>
          </a:stretch>
        </p:blipFill>
        <p:spPr>
          <a:xfrm>
            <a:off x="490896" y="3037781"/>
            <a:ext cx="2888313" cy="599680"/>
          </a:xfrm>
          <a:prstGeom prst="rect">
            <a:avLst/>
          </a:prstGeom>
        </p:spPr>
      </p:pic>
      <p:sp>
        <p:nvSpPr>
          <p:cNvPr id="14" name="Right Bracket 13"/>
          <p:cNvSpPr/>
          <p:nvPr/>
        </p:nvSpPr>
        <p:spPr>
          <a:xfrm rot="5400000">
            <a:off x="1075642" y="3921876"/>
            <a:ext cx="83050" cy="1118452"/>
          </a:xfrm>
          <a:prstGeom prst="righ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ight Bracket 14"/>
          <p:cNvSpPr/>
          <p:nvPr/>
        </p:nvSpPr>
        <p:spPr>
          <a:xfrm rot="5400000">
            <a:off x="2434304" y="3721771"/>
            <a:ext cx="83048" cy="1518659"/>
          </a:xfrm>
          <a:prstGeom prst="righ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 name="Straight Connector 16"/>
          <p:cNvCxnSpPr/>
          <p:nvPr/>
        </p:nvCxnSpPr>
        <p:spPr>
          <a:xfrm>
            <a:off x="571309" y="4197680"/>
            <a:ext cx="2794532" cy="0"/>
          </a:xfrm>
          <a:prstGeom prst="line">
            <a:avLst/>
          </a:prstGeom>
          <a:ln w="9525"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91621" y="4482519"/>
            <a:ext cx="706018" cy="276999"/>
          </a:xfrm>
          <a:prstGeom prst="rect">
            <a:avLst/>
          </a:prstGeom>
          <a:noFill/>
        </p:spPr>
        <p:txBody>
          <a:bodyPr wrap="none" rtlCol="0">
            <a:spAutoFit/>
          </a:bodyPr>
          <a:lstStyle/>
          <a:p>
            <a:r>
              <a:rPr lang="en-US" sz="1200" i="1" dirty="0"/>
              <a:t>inactive</a:t>
            </a:r>
          </a:p>
        </p:txBody>
      </p:sp>
      <p:sp>
        <p:nvSpPr>
          <p:cNvPr id="21" name="TextBox 20"/>
          <p:cNvSpPr txBox="1"/>
          <p:nvPr/>
        </p:nvSpPr>
        <p:spPr>
          <a:xfrm>
            <a:off x="2172703" y="4477057"/>
            <a:ext cx="591578" cy="276999"/>
          </a:xfrm>
          <a:prstGeom prst="rect">
            <a:avLst/>
          </a:prstGeom>
          <a:noFill/>
        </p:spPr>
        <p:txBody>
          <a:bodyPr wrap="none" rtlCol="0">
            <a:spAutoFit/>
          </a:bodyPr>
          <a:lstStyle/>
          <a:p>
            <a:r>
              <a:rPr lang="en-US" sz="1200" i="1" dirty="0"/>
              <a:t>active</a:t>
            </a:r>
          </a:p>
        </p:txBody>
      </p:sp>
      <p:sp>
        <p:nvSpPr>
          <p:cNvPr id="22" name="TextBox 21"/>
          <p:cNvSpPr txBox="1"/>
          <p:nvPr/>
        </p:nvSpPr>
        <p:spPr>
          <a:xfrm>
            <a:off x="0" y="4866501"/>
            <a:ext cx="1118540" cy="276999"/>
          </a:xfrm>
          <a:prstGeom prst="rect">
            <a:avLst/>
          </a:prstGeom>
          <a:noFill/>
        </p:spPr>
        <p:txBody>
          <a:bodyPr wrap="none" rtlCol="0">
            <a:spAutoFit/>
          </a:bodyPr>
          <a:lstStyle/>
          <a:p>
            <a:r>
              <a:rPr lang="en-US" sz="1200" i="1" dirty="0">
                <a:solidFill>
                  <a:schemeClr val="tx1">
                    <a:lumMod val="50000"/>
                    <a:lumOff val="50000"/>
                  </a:schemeClr>
                </a:solidFill>
              </a:rPr>
              <a:t>* Toy example</a:t>
            </a:r>
          </a:p>
        </p:txBody>
      </p:sp>
    </p:spTree>
    <p:extLst>
      <p:ext uri="{BB962C8B-B14F-4D97-AF65-F5344CB8AC3E}">
        <p14:creationId xmlns:p14="http://schemas.microsoft.com/office/powerpoint/2010/main" val="206422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498" y="205979"/>
            <a:ext cx="6880302" cy="557208"/>
          </a:xfrm>
        </p:spPr>
        <p:txBody>
          <a:bodyPr/>
          <a:lstStyle/>
          <a:p>
            <a:r>
              <a:rPr lang="en-US" sz="2400" b="1" dirty="0"/>
              <a:t>Step 2: </a:t>
            </a:r>
            <a:r>
              <a:rPr lang="en-US" sz="2400" dirty="0"/>
              <a:t>Assemble plausible haplotypes</a:t>
            </a:r>
          </a:p>
        </p:txBody>
      </p:sp>
      <p:sp>
        <p:nvSpPr>
          <p:cNvPr id="3" name="Content Placeholder 2"/>
          <p:cNvSpPr>
            <a:spLocks noGrp="1"/>
          </p:cNvSpPr>
          <p:nvPr>
            <p:ph sz="half" idx="1"/>
          </p:nvPr>
        </p:nvSpPr>
        <p:spPr>
          <a:xfrm>
            <a:off x="457200" y="1315158"/>
            <a:ext cx="4038600" cy="2545556"/>
          </a:xfrm>
        </p:spPr>
        <p:txBody>
          <a:bodyPr>
            <a:normAutofit/>
          </a:bodyPr>
          <a:lstStyle/>
          <a:p>
            <a:pPr>
              <a:spcAft>
                <a:spcPts val="600"/>
              </a:spcAft>
            </a:pPr>
            <a:r>
              <a:rPr lang="en-US" sz="1800" dirty="0"/>
              <a:t>Local realignment via</a:t>
            </a:r>
            <a:br>
              <a:rPr lang="en-US" sz="1800" dirty="0"/>
            </a:br>
            <a:r>
              <a:rPr lang="en-US" sz="1800" dirty="0"/>
              <a:t>graph assembly</a:t>
            </a:r>
          </a:p>
          <a:p>
            <a:pPr>
              <a:spcAft>
                <a:spcPts val="600"/>
              </a:spcAft>
            </a:pPr>
            <a:r>
              <a:rPr lang="en-US" sz="1800" dirty="0"/>
              <a:t>Traverse graph to collect</a:t>
            </a:r>
            <a:br>
              <a:rPr lang="en-US" sz="1800" dirty="0"/>
            </a:br>
            <a:r>
              <a:rPr lang="en-US" sz="1800" dirty="0"/>
              <a:t>most likely haplotypes</a:t>
            </a:r>
          </a:p>
          <a:p>
            <a:pPr>
              <a:spcAft>
                <a:spcPts val="600"/>
              </a:spcAft>
            </a:pPr>
            <a:r>
              <a:rPr lang="en-US" sz="1800" dirty="0"/>
              <a:t>Align haplotypes to reference</a:t>
            </a:r>
            <a:br>
              <a:rPr lang="en-US" sz="1800" dirty="0"/>
            </a:br>
            <a:r>
              <a:rPr lang="en-US" sz="1800" dirty="0"/>
              <a:t>using Smith-Waterman</a:t>
            </a:r>
            <a:endParaRPr lang="en-US" sz="900" dirty="0"/>
          </a:p>
          <a:p>
            <a:endParaRPr lang="en-US" sz="1800" dirty="0"/>
          </a:p>
        </p:txBody>
      </p:sp>
      <p:pic>
        <p:nvPicPr>
          <p:cNvPr id="5" name="Content Placeholder 4" descr="haplotypecaller.ai"/>
          <p:cNvPicPr>
            <a:picLocks noGrp="1" noChangeAspect="1"/>
          </p:cNvPicPr>
          <p:nvPr>
            <p:ph sz="half" idx="2"/>
          </p:nvPr>
        </p:nvPicPr>
        <p:blipFill rotWithShape="1">
          <a:blip r:embed="rId3"/>
          <a:srcRect l="45157" t="491" r="2516" b="51678"/>
          <a:stretch/>
        </p:blipFill>
        <p:spPr>
          <a:xfrm>
            <a:off x="4382931" y="1244038"/>
            <a:ext cx="3999069" cy="2326930"/>
          </a:xfrm>
          <a:prstGeom prst="rect">
            <a:avLst/>
          </a:prstGeom>
        </p:spPr>
      </p:pic>
      <p:sp>
        <p:nvSpPr>
          <p:cNvPr id="6" name="TextBox 5"/>
          <p:cNvSpPr txBox="1"/>
          <p:nvPr/>
        </p:nvSpPr>
        <p:spPr>
          <a:xfrm>
            <a:off x="1" y="4861396"/>
            <a:ext cx="7446407" cy="307777"/>
          </a:xfrm>
          <a:prstGeom prst="rect">
            <a:avLst/>
          </a:prstGeom>
          <a:noFill/>
        </p:spPr>
        <p:txBody>
          <a:bodyPr wrap="none" rtlCol="0">
            <a:spAutoFit/>
          </a:bodyPr>
          <a:lstStyle/>
          <a:p>
            <a:r>
              <a:rPr lang="en-US" sz="1400" i="1" dirty="0"/>
              <a:t>Can make HC output the reassembled reads and selected haplotypes using the –</a:t>
            </a:r>
            <a:r>
              <a:rPr lang="en-US" sz="1400" i="1" dirty="0" err="1"/>
              <a:t>bamOut</a:t>
            </a:r>
            <a:r>
              <a:rPr lang="en-US" sz="1400" i="1" dirty="0"/>
              <a:t> parameter</a:t>
            </a:r>
          </a:p>
        </p:txBody>
      </p:sp>
      <p:sp>
        <p:nvSpPr>
          <p:cNvPr id="7" name="Rectangle 6"/>
          <p:cNvSpPr/>
          <p:nvPr/>
        </p:nvSpPr>
        <p:spPr>
          <a:xfrm>
            <a:off x="2468880" y="3970135"/>
            <a:ext cx="5181600" cy="400110"/>
          </a:xfrm>
          <a:prstGeom prst="rect">
            <a:avLst/>
          </a:prstGeom>
        </p:spPr>
        <p:txBody>
          <a:bodyPr wrap="square">
            <a:spAutoFit/>
          </a:bodyPr>
          <a:lstStyle/>
          <a:p>
            <a:pPr lvl="1">
              <a:spcAft>
                <a:spcPts val="600"/>
              </a:spcAft>
              <a:buNone/>
            </a:pPr>
            <a:r>
              <a:rPr lang="en-US" sz="2000" b="1" dirty="0"/>
              <a:t>Likely haplotypes + candidate variant sites</a:t>
            </a:r>
          </a:p>
        </p:txBody>
      </p:sp>
      <p:sp>
        <p:nvSpPr>
          <p:cNvPr id="8" name="Right Arrow 7"/>
          <p:cNvSpPr/>
          <p:nvPr/>
        </p:nvSpPr>
        <p:spPr>
          <a:xfrm>
            <a:off x="1726418" y="3970135"/>
            <a:ext cx="742462" cy="402981"/>
          </a:xfrm>
          <a:prstGeom prst="rightArrow">
            <a:avLst>
              <a:gd name="adj1" fmla="val 40545"/>
              <a:gd name="adj2" fmla="val 50000"/>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25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B243983-5AFD-FE4C-888B-DCC5CB3DC826}"/>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06498" y="205979"/>
            <a:ext cx="6880302" cy="557208"/>
          </a:xfrm>
        </p:spPr>
        <p:txBody>
          <a:bodyPr/>
          <a:lstStyle/>
          <a:p>
            <a:r>
              <a:rPr lang="en-US" sz="2400" dirty="0"/>
              <a:t>Example </a:t>
            </a:r>
            <a:r>
              <a:rPr lang="en-US" sz="2400" dirty="0" err="1"/>
              <a:t>HaplotypeCaller</a:t>
            </a:r>
            <a:r>
              <a:rPr lang="en-US" sz="2400" dirty="0"/>
              <a:t> assembly graph</a:t>
            </a:r>
          </a:p>
        </p:txBody>
      </p:sp>
      <p:pic>
        <p:nvPicPr>
          <p:cNvPr id="4" name="Content Placeholder 3" descr="LG_code_generated'''''.png"/>
          <p:cNvPicPr>
            <a:picLocks noGrp="1" noChangeAspect="1"/>
          </p:cNvPicPr>
          <p:nvPr>
            <p:ph idx="1"/>
          </p:nvPr>
        </p:nvPicPr>
        <p:blipFill>
          <a:blip r:embed="rId3">
            <a:extLst>
              <a:ext uri="{28A0092B-C50C-407E-A947-70E740481C1C}">
                <a14:useLocalDpi xmlns:a14="http://schemas.microsoft.com/office/drawing/2010/main" val="0"/>
              </a:ext>
            </a:extLst>
          </a:blip>
          <a:srcRect t="-10080" b="-10080"/>
          <a:stretch>
            <a:fillRect/>
          </a:stretch>
        </p:blipFill>
        <p:spPr>
          <a:xfrm>
            <a:off x="888540" y="1007110"/>
            <a:ext cx="7284720" cy="3004385"/>
          </a:xfrm>
          <a:prstGeom prst="rect">
            <a:avLst/>
          </a:prstGeom>
        </p:spPr>
      </p:pic>
      <p:sp>
        <p:nvSpPr>
          <p:cNvPr id="5" name="TextBox 4"/>
          <p:cNvSpPr txBox="1"/>
          <p:nvPr/>
        </p:nvSpPr>
        <p:spPr>
          <a:xfrm>
            <a:off x="888540" y="4010108"/>
            <a:ext cx="7798260" cy="923330"/>
          </a:xfrm>
          <a:prstGeom prst="rect">
            <a:avLst/>
          </a:prstGeom>
          <a:noFill/>
        </p:spPr>
        <p:txBody>
          <a:bodyPr wrap="square" rtlCol="0">
            <a:spAutoFit/>
          </a:bodyPr>
          <a:lstStyle/>
          <a:p>
            <a:pPr marL="285750" indent="-285750">
              <a:buFont typeface="Arial"/>
              <a:buChar char="•"/>
            </a:pPr>
            <a:r>
              <a:rPr lang="en-US" dirty="0"/>
              <a:t>Ignore previous alignments</a:t>
            </a:r>
          </a:p>
          <a:p>
            <a:pPr marL="285750" indent="-285750">
              <a:buFont typeface="Arial"/>
              <a:buChar char="•"/>
            </a:pPr>
            <a:r>
              <a:rPr lang="en-US" dirty="0"/>
              <a:t>Graph consists of every possible sequence combination based on reads</a:t>
            </a:r>
          </a:p>
          <a:p>
            <a:pPr marL="285750" indent="-285750">
              <a:buFont typeface="Arial"/>
              <a:buChar char="•"/>
            </a:pPr>
            <a:r>
              <a:rPr lang="en-US" dirty="0"/>
              <a:t>Count reads that support paths</a:t>
            </a:r>
          </a:p>
        </p:txBody>
      </p:sp>
      <p:sp>
        <p:nvSpPr>
          <p:cNvPr id="6" name="Rounded Rectangle 5"/>
          <p:cNvSpPr/>
          <p:nvPr/>
        </p:nvSpPr>
        <p:spPr>
          <a:xfrm>
            <a:off x="611909" y="1157139"/>
            <a:ext cx="7920182" cy="2712357"/>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2383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D70D5B-F2BD-364E-9AED-9681C1E313E6}"/>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1806498" y="205979"/>
            <a:ext cx="6880302" cy="557208"/>
          </a:xfrm>
        </p:spPr>
        <p:txBody>
          <a:bodyPr/>
          <a:lstStyle/>
          <a:p>
            <a:r>
              <a:rPr lang="en-US" sz="2400" dirty="0"/>
              <a:t>Graph assembly recovers </a:t>
            </a:r>
            <a:r>
              <a:rPr lang="en-US" sz="2400" dirty="0" err="1"/>
              <a:t>indels</a:t>
            </a:r>
            <a:r>
              <a:rPr lang="en-US" sz="2400" dirty="0"/>
              <a:t> and removes artifacts</a:t>
            </a:r>
          </a:p>
        </p:txBody>
      </p:sp>
      <p:sp>
        <p:nvSpPr>
          <p:cNvPr id="37" name="TextBox 36"/>
          <p:cNvSpPr txBox="1"/>
          <p:nvPr/>
        </p:nvSpPr>
        <p:spPr>
          <a:xfrm>
            <a:off x="1259307" y="4899525"/>
            <a:ext cx="6654800" cy="276999"/>
          </a:xfrm>
          <a:prstGeom prst="rect">
            <a:avLst/>
          </a:prstGeom>
          <a:noFill/>
        </p:spPr>
        <p:txBody>
          <a:bodyPr wrap="square" rtlCol="0">
            <a:spAutoFit/>
          </a:bodyPr>
          <a:lstStyle/>
          <a:p>
            <a:pPr algn="ctr"/>
            <a:r>
              <a:rPr lang="en-US" sz="1200" i="1" dirty="0">
                <a:solidFill>
                  <a:srgbClr val="7F7F7F"/>
                </a:solidFill>
              </a:rPr>
              <a:t>Showing 100bp region starting at 10:96,825,862 for NA12878 </a:t>
            </a:r>
          </a:p>
        </p:txBody>
      </p:sp>
      <p:pic>
        <p:nvPicPr>
          <p:cNvPr id="7" name="Picture 6" descr="HC_reassemb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855" y="934891"/>
            <a:ext cx="6111118" cy="3964634"/>
          </a:xfrm>
          <a:prstGeom prst="rect">
            <a:avLst/>
          </a:prstGeom>
        </p:spPr>
      </p:pic>
    </p:spTree>
    <p:extLst>
      <p:ext uri="{BB962C8B-B14F-4D97-AF65-F5344CB8AC3E}">
        <p14:creationId xmlns:p14="http://schemas.microsoft.com/office/powerpoint/2010/main" val="370381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ubstitution.png"/>
          <p:cNvPicPr>
            <a:picLocks noChangeAspect="1"/>
          </p:cNvPicPr>
          <p:nvPr/>
        </p:nvPicPr>
        <p:blipFill rotWithShape="1">
          <a:blip r:embed="rId3">
            <a:extLst>
              <a:ext uri="{28A0092B-C50C-407E-A947-70E740481C1C}">
                <a14:useLocalDpi xmlns:a14="http://schemas.microsoft.com/office/drawing/2010/main" val="0"/>
              </a:ext>
            </a:extLst>
          </a:blip>
          <a:srcRect l="19180" t="38351" r="10185" b="40598"/>
          <a:stretch/>
        </p:blipFill>
        <p:spPr>
          <a:xfrm>
            <a:off x="1579465" y="2385507"/>
            <a:ext cx="6022877" cy="777556"/>
          </a:xfrm>
          <a:prstGeom prst="rect">
            <a:avLst/>
          </a:prstGeom>
        </p:spPr>
      </p:pic>
      <p:pic>
        <p:nvPicPr>
          <p:cNvPr id="18" name="Picture 17" descr="substitution.png"/>
          <p:cNvPicPr>
            <a:picLocks noChangeAspect="1"/>
          </p:cNvPicPr>
          <p:nvPr/>
        </p:nvPicPr>
        <p:blipFill rotWithShape="1">
          <a:blip r:embed="rId3">
            <a:extLst>
              <a:ext uri="{28A0092B-C50C-407E-A947-70E740481C1C}">
                <a14:useLocalDpi xmlns:a14="http://schemas.microsoft.com/office/drawing/2010/main" val="0"/>
              </a:ext>
            </a:extLst>
          </a:blip>
          <a:srcRect l="19213" t="76699" r="10152"/>
          <a:stretch/>
        </p:blipFill>
        <p:spPr>
          <a:xfrm>
            <a:off x="1579465" y="3102069"/>
            <a:ext cx="6022877" cy="860652"/>
          </a:xfrm>
          <a:prstGeom prst="rect">
            <a:avLst/>
          </a:prstGeom>
        </p:spPr>
      </p:pic>
      <p:sp>
        <p:nvSpPr>
          <p:cNvPr id="12" name="Rectangle 11"/>
          <p:cNvSpPr/>
          <p:nvPr/>
        </p:nvSpPr>
        <p:spPr>
          <a:xfrm>
            <a:off x="1958864" y="2641003"/>
            <a:ext cx="1028360" cy="971550"/>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Original BWA alignments</a:t>
            </a:r>
          </a:p>
        </p:txBody>
      </p:sp>
      <p:sp>
        <p:nvSpPr>
          <p:cNvPr id="5" name="TextBox 4"/>
          <p:cNvSpPr txBox="1"/>
          <p:nvPr/>
        </p:nvSpPr>
        <p:spPr>
          <a:xfrm>
            <a:off x="1496827" y="1008571"/>
            <a:ext cx="5725546" cy="923330"/>
          </a:xfrm>
          <a:prstGeom prst="rect">
            <a:avLst/>
          </a:prstGeom>
          <a:noFill/>
        </p:spPr>
        <p:txBody>
          <a:bodyPr wrap="none" rtlCol="0">
            <a:spAutoFit/>
          </a:bodyPr>
          <a:lstStyle/>
          <a:p>
            <a:r>
              <a:rPr lang="en-US" b="1" dirty="0">
                <a:solidFill>
                  <a:schemeClr val="accent1"/>
                </a:solidFill>
                <a:latin typeface="Courier"/>
                <a:cs typeface="Courier"/>
              </a:rPr>
              <a:t>Reference                 T</a:t>
            </a:r>
          </a:p>
          <a:p>
            <a:r>
              <a:rPr lang="en-US" b="1" dirty="0">
                <a:latin typeface="Courier"/>
                <a:cs typeface="Courier"/>
              </a:rPr>
              <a:t>Consensus    C T T A A T     A A G T G T</a:t>
            </a:r>
          </a:p>
          <a:p>
            <a:r>
              <a:rPr lang="en-US" b="1" dirty="0">
                <a:solidFill>
                  <a:schemeClr val="accent2"/>
                </a:solidFill>
                <a:latin typeface="Courier"/>
                <a:cs typeface="Courier"/>
              </a:rPr>
              <a:t>Reads                    A C</a:t>
            </a:r>
          </a:p>
        </p:txBody>
      </p:sp>
      <p:cxnSp>
        <p:nvCxnSpPr>
          <p:cNvPr id="9" name="Straight Connector 8"/>
          <p:cNvCxnSpPr/>
          <p:nvPr/>
        </p:nvCxnSpPr>
        <p:spPr>
          <a:xfrm flipV="1">
            <a:off x="4919774" y="1268342"/>
            <a:ext cx="145143" cy="997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356418" y="1255641"/>
            <a:ext cx="133048" cy="112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853250" y="1579407"/>
            <a:ext cx="66524" cy="112486"/>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5489467" y="1579407"/>
            <a:ext cx="105347" cy="11430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065027" y="1917527"/>
            <a:ext cx="5519460" cy="369332"/>
          </a:xfrm>
          <a:prstGeom prst="rect">
            <a:avLst/>
          </a:prstGeom>
          <a:noFill/>
        </p:spPr>
        <p:txBody>
          <a:bodyPr wrap="none" rtlCol="0">
            <a:spAutoFit/>
          </a:bodyPr>
          <a:lstStyle/>
          <a:p>
            <a:pPr marL="285750" indent="-285750">
              <a:buFont typeface="Arial"/>
              <a:buChar char="•"/>
            </a:pPr>
            <a:r>
              <a:rPr lang="en-US" dirty="0"/>
              <a:t>Mapper can represent two different ways, at random: </a:t>
            </a:r>
            <a:endParaRPr lang="en-US" b="1" dirty="0"/>
          </a:p>
        </p:txBody>
      </p:sp>
      <p:sp>
        <p:nvSpPr>
          <p:cNvPr id="28" name="TextBox 27"/>
          <p:cNvSpPr txBox="1"/>
          <p:nvPr/>
        </p:nvSpPr>
        <p:spPr>
          <a:xfrm>
            <a:off x="968265" y="4066392"/>
            <a:ext cx="7096815" cy="369332"/>
          </a:xfrm>
          <a:prstGeom prst="rect">
            <a:avLst/>
          </a:prstGeom>
          <a:noFill/>
        </p:spPr>
        <p:txBody>
          <a:bodyPr wrap="none" rtlCol="0">
            <a:spAutoFit/>
          </a:bodyPr>
          <a:lstStyle/>
          <a:p>
            <a:pPr marL="285750" indent="-285750">
              <a:buFont typeface="Arial"/>
              <a:buChar char="•"/>
            </a:pPr>
            <a:r>
              <a:rPr lang="en-US" dirty="0" err="1"/>
              <a:t>HaplotypeCaller</a:t>
            </a:r>
            <a:r>
              <a:rPr lang="en-US" dirty="0"/>
              <a:t> will settle on one representation -&gt; cleaner output call</a:t>
            </a:r>
          </a:p>
        </p:txBody>
      </p:sp>
      <p:sp>
        <p:nvSpPr>
          <p:cNvPr id="29" name="Rectangle 28"/>
          <p:cNvSpPr/>
          <p:nvPr/>
        </p:nvSpPr>
        <p:spPr>
          <a:xfrm>
            <a:off x="3429483" y="2632734"/>
            <a:ext cx="1161421" cy="369332"/>
          </a:xfrm>
          <a:prstGeom prst="rect">
            <a:avLst/>
          </a:prstGeom>
        </p:spPr>
        <p:txBody>
          <a:bodyPr wrap="none">
            <a:spAutoFit/>
          </a:bodyPr>
          <a:lstStyle/>
          <a:p>
            <a:r>
              <a:rPr lang="en-US" b="1" dirty="0"/>
              <a:t>[+A][T-&gt;C]</a:t>
            </a:r>
            <a:endParaRPr lang="en-US" dirty="0"/>
          </a:p>
        </p:txBody>
      </p:sp>
      <p:sp>
        <p:nvSpPr>
          <p:cNvPr id="30" name="Rectangle 29"/>
          <p:cNvSpPr/>
          <p:nvPr/>
        </p:nvSpPr>
        <p:spPr>
          <a:xfrm>
            <a:off x="3429483" y="3163063"/>
            <a:ext cx="1161421" cy="369332"/>
          </a:xfrm>
          <a:prstGeom prst="rect">
            <a:avLst/>
          </a:prstGeom>
        </p:spPr>
        <p:txBody>
          <a:bodyPr wrap="none">
            <a:spAutoFit/>
          </a:bodyPr>
          <a:lstStyle/>
          <a:p>
            <a:r>
              <a:rPr lang="en-US" b="1" dirty="0"/>
              <a:t>[T-&gt;A][+C]</a:t>
            </a:r>
          </a:p>
        </p:txBody>
      </p:sp>
      <p:sp>
        <p:nvSpPr>
          <p:cNvPr id="19" name="Title 5"/>
          <p:cNvSpPr>
            <a:spLocks noGrp="1"/>
          </p:cNvSpPr>
          <p:nvPr>
            <p:ph type="title"/>
          </p:nvPr>
        </p:nvSpPr>
        <p:spPr>
          <a:xfrm>
            <a:off x="1825050" y="204797"/>
            <a:ext cx="7318950" cy="557208"/>
          </a:xfrm>
        </p:spPr>
        <p:txBody>
          <a:bodyPr/>
          <a:lstStyle/>
          <a:p>
            <a:r>
              <a:rPr lang="en-US" sz="2400" dirty="0">
                <a:cs typeface="Calibri"/>
              </a:rPr>
              <a:t>Resolves complexity caused by mapper limitations</a:t>
            </a:r>
            <a:endParaRPr lang="en-US" sz="2400" dirty="0"/>
          </a:p>
        </p:txBody>
      </p:sp>
    </p:spTree>
    <p:extLst>
      <p:ext uri="{BB962C8B-B14F-4D97-AF65-F5344CB8AC3E}">
        <p14:creationId xmlns:p14="http://schemas.microsoft.com/office/powerpoint/2010/main" val="395309778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roadTemplate16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23847</TotalTime>
  <Words>6203</Words>
  <Application>Microsoft Macintosh PowerPoint</Application>
  <PresentationFormat>On-screen Show (16:9)</PresentationFormat>
  <Paragraphs>631</Paragraphs>
  <Slides>23</Slides>
  <Notes>22</Notes>
  <HiddenSlides>1</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8" baseType="lpstr">
      <vt:lpstr>ＭＳ Ｐゴシック</vt:lpstr>
      <vt:lpstr>Andale Mono</vt:lpstr>
      <vt:lpstr>Arial</vt:lpstr>
      <vt:lpstr>Arial Rounded MT Bold</vt:lpstr>
      <vt:lpstr>Calibri</vt:lpstr>
      <vt:lpstr>Cambria</vt:lpstr>
      <vt:lpstr>Century Gothic</vt:lpstr>
      <vt:lpstr>Courier</vt:lpstr>
      <vt:lpstr>Courier New</vt:lpstr>
      <vt:lpstr>Helvetica</vt:lpstr>
      <vt:lpstr>Mangal</vt:lpstr>
      <vt:lpstr>Times</vt:lpstr>
      <vt:lpstr>Custom Design</vt:lpstr>
      <vt:lpstr>BroadTemplate1611</vt:lpstr>
      <vt:lpstr>Equation</vt:lpstr>
      <vt:lpstr>Variant calling with HaplotypeCaller</vt:lpstr>
      <vt:lpstr>Best Practices for Germline SNP &amp; INDEL Discovery</vt:lpstr>
      <vt:lpstr>Call variants per-sample with HaplotypeCaller -&gt; GVCF</vt:lpstr>
      <vt:lpstr>HaplotypeCaller consists of 4 distinct operations</vt:lpstr>
      <vt:lpstr>Step 1: Identify ActiveRegions</vt:lpstr>
      <vt:lpstr>Step 2: Assemble plausible haplotypes</vt:lpstr>
      <vt:lpstr>Example HaplotypeCaller assembly graph</vt:lpstr>
      <vt:lpstr>Graph assembly recovers indels and removes artifacts</vt:lpstr>
      <vt:lpstr>Resolves complexity caused by mapper limitations</vt:lpstr>
      <vt:lpstr>Bonus perk of haplotype calling: physical phasing</vt:lpstr>
      <vt:lpstr>Functional implications of variant phasing</vt:lpstr>
      <vt:lpstr>Functional implications of variant phasing</vt:lpstr>
      <vt:lpstr>Step 3: Score haplotypes using PairHMM</vt:lpstr>
      <vt:lpstr>PairHMM uses base qualities to score alignments</vt:lpstr>
      <vt:lpstr>Transforming support for haplotypes into  support for alleles</vt:lpstr>
      <vt:lpstr>Step 4 : Genotype each sample at each potential variant site</vt:lpstr>
      <vt:lpstr>PowerPoint Presentation</vt:lpstr>
      <vt:lpstr>PowerPoint Presentation</vt:lpstr>
      <vt:lpstr>PowerPoint Presentation</vt:lpstr>
      <vt:lpstr>HaplotypeCaller recap: reads in / variants out</vt:lpstr>
      <vt:lpstr>For scalable analysis: emit GVCF + add joint calling step</vt:lpstr>
      <vt:lpstr>Running HaplotypeCaller</vt:lpstr>
      <vt:lpstr>Next step: joint calling</vt:lpstr>
    </vt:vector>
  </TitlesOfParts>
  <Company>Harvard Medical School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Whole Genome vs. Exome</dc:title>
  <dc:creator>Geraldine Van der Auwera</dc:creator>
  <cp:lastModifiedBy>Kate Noblett</cp:lastModifiedBy>
  <cp:revision>637</cp:revision>
  <cp:lastPrinted>2016-04-08T23:16:03Z</cp:lastPrinted>
  <dcterms:created xsi:type="dcterms:W3CDTF">2015-04-14T00:12:37Z</dcterms:created>
  <dcterms:modified xsi:type="dcterms:W3CDTF">2019-07-02T16:19:42Z</dcterms:modified>
</cp:coreProperties>
</file>