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4"/>
  </p:notesMasterIdLst>
  <p:handoutMasterIdLst>
    <p:handoutMasterId r:id="rId25"/>
  </p:handoutMasterIdLst>
  <p:sldIdLst>
    <p:sldId id="257" r:id="rId3"/>
    <p:sldId id="409" r:id="rId4"/>
    <p:sldId id="418" r:id="rId5"/>
    <p:sldId id="419" r:id="rId6"/>
    <p:sldId id="421" r:id="rId7"/>
    <p:sldId id="422" r:id="rId8"/>
    <p:sldId id="420" r:id="rId9"/>
    <p:sldId id="402" r:id="rId10"/>
    <p:sldId id="403" r:id="rId11"/>
    <p:sldId id="415" r:id="rId12"/>
    <p:sldId id="414" r:id="rId13"/>
    <p:sldId id="404" r:id="rId14"/>
    <p:sldId id="416" r:id="rId15"/>
    <p:sldId id="405" r:id="rId16"/>
    <p:sldId id="417" r:id="rId17"/>
    <p:sldId id="413" r:id="rId18"/>
    <p:sldId id="426" r:id="rId19"/>
    <p:sldId id="424" r:id="rId20"/>
    <p:sldId id="425" r:id="rId21"/>
    <p:sldId id="410" r:id="rId22"/>
    <p:sldId id="411"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CF9C3B8-E6C9-974C-9027-2BF60CF8448E}">
          <p14:sldIdLst>
            <p14:sldId id="257"/>
            <p14:sldId id="409"/>
            <p14:sldId id="418"/>
            <p14:sldId id="419"/>
            <p14:sldId id="421"/>
            <p14:sldId id="422"/>
            <p14:sldId id="420"/>
            <p14:sldId id="402"/>
            <p14:sldId id="403"/>
            <p14:sldId id="415"/>
            <p14:sldId id="414"/>
            <p14:sldId id="404"/>
            <p14:sldId id="416"/>
            <p14:sldId id="405"/>
            <p14:sldId id="417"/>
            <p14:sldId id="413"/>
            <p14:sldId id="426"/>
            <p14:sldId id="424"/>
            <p14:sldId id="425"/>
          </p14:sldIdLst>
        </p14:section>
        <p14:section name="Wrap up" id="{E29B4BEE-F883-9A42-BAAB-954C848237B2}">
          <p14:sldIdLst>
            <p14:sldId id="410"/>
            <p14:sldId id="411"/>
          </p14:sldIdLst>
        </p14:section>
      </p14:sectionLst>
    </p:ext>
    <p:ext uri="{EFAFB233-063F-42B5-8137-9DF3F51BA10A}">
      <p15:sldGuideLst xmlns:p15="http://schemas.microsoft.com/office/powerpoint/2012/main">
        <p15:guide id="1" orient="horz">
          <p15:clr>
            <a:srgbClr val="A4A3A4"/>
          </p15:clr>
        </p15:guide>
        <p15:guide id="2" pos="57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initials="D" lastIdx="21" clrIdx="0"/>
  <p:cmAuthor id="1" name="Property of" initials="" lastIdx="13" clrIdx="1"/>
  <p:cmAuthor id="2" name="Property of" initials="SHL"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87"/>
    <a:srgbClr val="ECFEEC"/>
    <a:srgbClr val="BB5106"/>
    <a:srgbClr val="FDC2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85" autoAdjust="0"/>
    <p:restoredTop sz="64423" autoAdjust="0"/>
  </p:normalViewPr>
  <p:slideViewPr>
    <p:cSldViewPr snapToGrid="0" snapToObjects="1">
      <p:cViewPr varScale="1">
        <p:scale>
          <a:sx n="105" d="100"/>
          <a:sy n="105" d="100"/>
        </p:scale>
        <p:origin x="1328" y="184"/>
      </p:cViewPr>
      <p:guideLst>
        <p:guide orient="horz"/>
        <p:guide pos="5759"/>
      </p:guideLst>
    </p:cSldViewPr>
  </p:slideViewPr>
  <p:notesTextViewPr>
    <p:cViewPr>
      <p:scale>
        <a:sx n="100" d="100"/>
        <a:sy n="100" d="100"/>
      </p:scale>
      <p:origin x="0" y="-68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78F7E2-5AE1-E74E-A371-90DE8F32BFB1}" type="datetimeFigureOut">
              <a:rPr lang="en-US" smtClean="0"/>
              <a:t>6/28/19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5E2BAC-9BE0-0C4D-8726-D21159CB86FB}" type="slidenum">
              <a:rPr lang="en-US" smtClean="0"/>
              <a:t>‹#›</a:t>
            </a:fld>
            <a:endParaRPr lang="en-US"/>
          </a:p>
        </p:txBody>
      </p:sp>
    </p:spTree>
    <p:extLst>
      <p:ext uri="{BB962C8B-B14F-4D97-AF65-F5344CB8AC3E}">
        <p14:creationId xmlns:p14="http://schemas.microsoft.com/office/powerpoint/2010/main" val="2407052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EC3AA-3E50-1D4C-B016-29A0C6761900}" type="datetimeFigureOut">
              <a:rPr lang="en-US" smtClean="0"/>
              <a:pPr/>
              <a:t>6/28/19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B6799-44F7-8E48-BF67-B96B08ED8491}" type="slidenum">
              <a:rPr lang="en-US" smtClean="0"/>
              <a:pPr/>
              <a:t>‹#›</a:t>
            </a:fld>
            <a:endParaRPr lang="en-US"/>
          </a:p>
        </p:txBody>
      </p:sp>
    </p:spTree>
    <p:extLst>
      <p:ext uri="{BB962C8B-B14F-4D97-AF65-F5344CB8AC3E}">
        <p14:creationId xmlns:p14="http://schemas.microsoft.com/office/powerpoint/2010/main" val="13750806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baseline="0" dirty="0"/>
              <a:t>This section is the second part of the 2 step variant calling process of germline short variants which is this </a:t>
            </a:r>
            <a:r>
              <a:rPr lang="en-US" b="0" baseline="0" dirty="0" err="1"/>
              <a:t>gVCF</a:t>
            </a:r>
            <a:r>
              <a:rPr lang="en-US" b="0" baseline="0" dirty="0"/>
              <a:t> based workflow.</a:t>
            </a:r>
          </a:p>
          <a:p>
            <a:pPr marL="0" indent="0">
              <a:buNone/>
            </a:pPr>
            <a:endParaRPr lang="en-US" b="0" baseline="0"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a:t>
            </a:fld>
            <a:endParaRPr lang="en-US"/>
          </a:p>
        </p:txBody>
      </p:sp>
    </p:spTree>
    <p:extLst>
      <p:ext uri="{BB962C8B-B14F-4D97-AF65-F5344CB8AC3E}">
        <p14:creationId xmlns:p14="http://schemas.microsoft.com/office/powerpoint/2010/main" val="136476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endParaRPr lang="en-US" b="1" dirty="0"/>
          </a:p>
          <a:p>
            <a:pPr marL="0" indent="0">
              <a:buFont typeface="Arial"/>
              <a:buNone/>
            </a:pPr>
            <a:r>
              <a:rPr lang="en-US" b="1" dirty="0"/>
              <a:t>I just want to reiterate</a:t>
            </a:r>
            <a:r>
              <a:rPr lang="en-US" b="1" baseline="0" dirty="0"/>
              <a:t> that t</a:t>
            </a:r>
            <a:r>
              <a:rPr lang="en-US" b="1" dirty="0"/>
              <a:t>he GVCF</a:t>
            </a:r>
            <a:r>
              <a:rPr lang="en-US" b="1" baseline="0" dirty="0"/>
              <a:t> format is a valid VCF that follows the VCF specification. </a:t>
            </a:r>
          </a:p>
          <a:p>
            <a:pPr marL="171450" indent="-171450">
              <a:buFont typeface="Arial"/>
              <a:buChar char="•"/>
            </a:pPr>
            <a:r>
              <a:rPr lang="en-US" baseline="0" dirty="0"/>
              <a:t>It has of course some extra information as we’ve covered.</a:t>
            </a:r>
          </a:p>
          <a:p>
            <a:pPr marL="171450" indent="-171450">
              <a:buFont typeface="Arial"/>
              <a:buChar char="•"/>
            </a:pPr>
            <a:r>
              <a:rPr lang="en-US" baseline="0" dirty="0"/>
              <a:t>Here on the left is a diagram of a regular VCF and on the right HC’s GVCF.</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a:t>Just like the VCF, the GVCF’s header contains descriptions of the annotations within the file.</a:t>
            </a:r>
          </a:p>
          <a:p>
            <a:pPr marL="0" indent="0">
              <a:buFont typeface="Arial"/>
              <a:buNone/>
            </a:pPr>
            <a:endParaRPr lang="en-US" dirty="0"/>
          </a:p>
          <a:p>
            <a:r>
              <a:rPr lang="en-US" b="1" dirty="0"/>
              <a:t>What I didn’t mention before is that there are two options for HC’s ERC--Emit </a:t>
            </a:r>
            <a:r>
              <a:rPr lang="en-US" b="1" baseline="0" dirty="0"/>
              <a:t>Reference Confidence--Mode.</a:t>
            </a:r>
            <a:endParaRPr lang="en-US" baseline="0" dirty="0"/>
          </a:p>
          <a:p>
            <a:pPr marL="228600" indent="-228600">
              <a:buFont typeface="+mj-lt"/>
              <a:buAutoNum type="arabicPeriod"/>
            </a:pPr>
            <a:r>
              <a:rPr lang="en-US" baseline="0" dirty="0"/>
              <a:t>One is in the GVCF mode *proper*, {in the middle}, where consecutive NON-REF sites, of similar read depths, are in blocks. {Diagrammed here as these long blue records}</a:t>
            </a:r>
          </a:p>
          <a:p>
            <a:pPr marL="228600" indent="-228600">
              <a:buFont typeface="+mj-lt"/>
              <a:buAutoNum type="arabicPeriod"/>
            </a:pPr>
            <a:r>
              <a:rPr lang="en-US" baseline="0" dirty="0"/>
              <a:t>Two is in </a:t>
            </a:r>
            <a:r>
              <a:rPr lang="en-US" baseline="0" dirty="0" err="1"/>
              <a:t>basepair</a:t>
            </a:r>
            <a:r>
              <a:rPr lang="en-US" baseline="0" dirty="0"/>
              <a:t> resolution mode, {on the right}, were every site produces a record. The long blue records are broken up at a higher resolution {here}.</a:t>
            </a:r>
          </a:p>
          <a:p>
            <a:pPr marL="171450" indent="-171450">
              <a:buFont typeface="Arial"/>
              <a:buChar char="•"/>
            </a:pPr>
            <a:endParaRPr lang="en-US" baseline="0" dirty="0"/>
          </a:p>
          <a:p>
            <a:pPr marL="0" indent="0">
              <a:buFont typeface="Arial"/>
              <a:buNone/>
            </a:pPr>
            <a:r>
              <a:rPr lang="en-US" baseline="0" dirty="0"/>
              <a:t>Any questions before we look at commands?</a:t>
            </a:r>
          </a:p>
          <a:p>
            <a:pPr marL="0" indent="0">
              <a:buFont typeface="Arial"/>
              <a:buNone/>
            </a:pPr>
            <a:r>
              <a:rPr lang="en-US" baseline="0" dirty="0"/>
              <a:t>==========</a:t>
            </a:r>
          </a:p>
          <a:p>
            <a:pPr marL="0" indent="0">
              <a:buFont typeface="Arial"/>
              <a:buNone/>
            </a:pPr>
            <a:r>
              <a:rPr lang="en-US" baseline="0" dirty="0"/>
              <a:t>GVCF:</a:t>
            </a:r>
          </a:p>
          <a:p>
            <a:pPr marL="0" indent="0">
              <a:buFont typeface="Arial"/>
              <a:buNone/>
            </a:pPr>
            <a:r>
              <a:rPr lang="en-US" baseline="0" dirty="0"/>
              <a:t>##FILTER=&lt;ID=</a:t>
            </a:r>
            <a:r>
              <a:rPr lang="en-US" baseline="0" dirty="0" err="1"/>
              <a:t>LowQual,Description</a:t>
            </a:r>
            <a:r>
              <a:rPr lang="en-US" baseline="0" dirty="0"/>
              <a:t>="Low quality”&gt;</a:t>
            </a:r>
          </a:p>
          <a:p>
            <a:pPr marL="0" indent="0">
              <a:buFont typeface="Arial"/>
              <a:buNone/>
            </a:pPr>
            <a:r>
              <a:rPr lang="en-US" dirty="0"/>
              <a:t>##FORMAT=&lt;ID=</a:t>
            </a:r>
            <a:r>
              <a:rPr lang="en-US" dirty="0" err="1"/>
              <a:t>AD,Number</a:t>
            </a:r>
            <a:r>
              <a:rPr lang="en-US" dirty="0"/>
              <a:t>=.,Type=</a:t>
            </a:r>
            <a:r>
              <a:rPr lang="en-US" dirty="0" err="1"/>
              <a:t>Integer,Description</a:t>
            </a:r>
            <a:r>
              <a:rPr lang="en-US" dirty="0"/>
              <a:t>="Allelic depths for the ref and alt alleles in the order listed"&gt;</a:t>
            </a:r>
          </a:p>
          <a:p>
            <a:pPr marL="0" indent="0">
              <a:buFont typeface="Arial"/>
              <a:buNone/>
            </a:pPr>
            <a:r>
              <a:rPr lang="en-US" dirty="0"/>
              <a:t>##FORMAT=&lt;ID=</a:t>
            </a:r>
            <a:r>
              <a:rPr lang="en-US" dirty="0" err="1"/>
              <a:t>DP,Number</a:t>
            </a:r>
            <a:r>
              <a:rPr lang="en-US" dirty="0"/>
              <a:t>=1,Type=</a:t>
            </a:r>
            <a:r>
              <a:rPr lang="en-US" dirty="0" err="1"/>
              <a:t>Integer,Description</a:t>
            </a:r>
            <a:r>
              <a:rPr lang="en-US" dirty="0"/>
              <a:t>="Approximate read depth (reads with MQ=255 or with bad mates are filtered)"&gt;</a:t>
            </a:r>
          </a:p>
          <a:p>
            <a:pPr marL="0" indent="0">
              <a:buFont typeface="Arial"/>
              <a:buNone/>
            </a:pPr>
            <a:r>
              <a:rPr lang="en-US" dirty="0"/>
              <a:t>##FORMAT=&lt;ID=</a:t>
            </a:r>
            <a:r>
              <a:rPr lang="en-US" dirty="0" err="1"/>
              <a:t>GQ,Number</a:t>
            </a:r>
            <a:r>
              <a:rPr lang="en-US" dirty="0"/>
              <a:t>=1,Type=</a:t>
            </a:r>
            <a:r>
              <a:rPr lang="en-US" dirty="0" err="1"/>
              <a:t>Integer,Description</a:t>
            </a:r>
            <a:r>
              <a:rPr lang="en-US" dirty="0"/>
              <a:t>="Genotype Quality"&gt;</a:t>
            </a:r>
          </a:p>
          <a:p>
            <a:pPr marL="0" indent="0">
              <a:buFont typeface="Arial"/>
              <a:buNone/>
            </a:pPr>
            <a:r>
              <a:rPr lang="en-US" dirty="0"/>
              <a:t>##FORMAT=&lt;ID=</a:t>
            </a:r>
            <a:r>
              <a:rPr lang="en-US" dirty="0" err="1"/>
              <a:t>GT,Number</a:t>
            </a:r>
            <a:r>
              <a:rPr lang="en-US" dirty="0"/>
              <a:t>=1,Type=</a:t>
            </a:r>
            <a:r>
              <a:rPr lang="en-US" dirty="0" err="1"/>
              <a:t>String,Description</a:t>
            </a:r>
            <a:r>
              <a:rPr lang="en-US" dirty="0"/>
              <a:t>="Genotype"&gt;</a:t>
            </a:r>
          </a:p>
          <a:p>
            <a:pPr marL="0" indent="0">
              <a:buFont typeface="Arial"/>
              <a:buNone/>
            </a:pPr>
            <a:r>
              <a:rPr lang="en-US" dirty="0"/>
              <a:t>##FORMAT=&lt;ID=</a:t>
            </a:r>
            <a:r>
              <a:rPr lang="en-US" dirty="0" err="1"/>
              <a:t>MIN_DP,Number</a:t>
            </a:r>
            <a:r>
              <a:rPr lang="en-US" dirty="0"/>
              <a:t>=1,Type=</a:t>
            </a:r>
            <a:r>
              <a:rPr lang="en-US" dirty="0" err="1"/>
              <a:t>Integer,Description</a:t>
            </a:r>
            <a:r>
              <a:rPr lang="en-US" dirty="0"/>
              <a:t>="Minimum DP observed within the GVCF block"&gt;</a:t>
            </a:r>
          </a:p>
          <a:p>
            <a:pPr marL="0" indent="0">
              <a:buFont typeface="Arial"/>
              <a:buNone/>
            </a:pPr>
            <a:r>
              <a:rPr lang="en-US" dirty="0"/>
              <a:t>##FORMAT=&lt;ID=</a:t>
            </a:r>
            <a:r>
              <a:rPr lang="en-US" dirty="0" err="1"/>
              <a:t>PGT,Number</a:t>
            </a:r>
            <a:r>
              <a:rPr lang="en-US" dirty="0"/>
              <a:t>=1,Type=</a:t>
            </a:r>
            <a:r>
              <a:rPr lang="en-US" dirty="0" err="1"/>
              <a:t>String,Description</a:t>
            </a:r>
            <a:r>
              <a:rPr lang="en-US" dirty="0"/>
              <a:t>="Physical phasing haplotype information, describing how the alternate alleles are phased in relation to one another"&gt;</a:t>
            </a:r>
          </a:p>
          <a:p>
            <a:pPr marL="0" indent="0">
              <a:buFont typeface="Arial"/>
              <a:buNone/>
            </a:pPr>
            <a:r>
              <a:rPr lang="en-US" dirty="0"/>
              <a:t>##FORMAT=&lt;ID=</a:t>
            </a:r>
            <a:r>
              <a:rPr lang="en-US" dirty="0" err="1"/>
              <a:t>PID,Number</a:t>
            </a:r>
            <a:r>
              <a:rPr lang="en-US" dirty="0"/>
              <a:t>=1,Type=</a:t>
            </a:r>
            <a:r>
              <a:rPr lang="en-US" dirty="0" err="1"/>
              <a:t>String,Description</a:t>
            </a:r>
            <a:r>
              <a:rPr lang="en-US" dirty="0"/>
              <a:t>="Physical phasing ID information, where each unique ID within a given sample (but not across samples) connects records within a phasing group"&gt;</a:t>
            </a:r>
          </a:p>
          <a:p>
            <a:pPr marL="0" indent="0">
              <a:buFont typeface="Arial"/>
              <a:buNone/>
            </a:pPr>
            <a:r>
              <a:rPr lang="en-US" dirty="0"/>
              <a:t>##FORMAT=&lt;ID=</a:t>
            </a:r>
            <a:r>
              <a:rPr lang="en-US" dirty="0" err="1"/>
              <a:t>PL,Number</a:t>
            </a:r>
            <a:r>
              <a:rPr lang="en-US" dirty="0"/>
              <a:t>=</a:t>
            </a:r>
            <a:r>
              <a:rPr lang="en-US" dirty="0" err="1"/>
              <a:t>G,Type</a:t>
            </a:r>
            <a:r>
              <a:rPr lang="en-US" dirty="0"/>
              <a:t>=</a:t>
            </a:r>
            <a:r>
              <a:rPr lang="en-US" dirty="0" err="1"/>
              <a:t>Integer,Description</a:t>
            </a:r>
            <a:r>
              <a:rPr lang="en-US" dirty="0"/>
              <a:t>="Normalized, </a:t>
            </a:r>
            <a:r>
              <a:rPr lang="en-US" dirty="0" err="1"/>
              <a:t>Phred</a:t>
            </a:r>
            <a:r>
              <a:rPr lang="en-US" dirty="0"/>
              <a:t>-scaled likelihoods for genotypes as defined in the VCF specification"&gt;</a:t>
            </a:r>
          </a:p>
          <a:p>
            <a:pPr marL="0" indent="0">
              <a:buFont typeface="Arial"/>
              <a:buNone/>
            </a:pPr>
            <a:r>
              <a:rPr lang="en-US" dirty="0"/>
              <a:t>##FORMAT=&lt;ID=</a:t>
            </a:r>
            <a:r>
              <a:rPr lang="en-US" dirty="0" err="1"/>
              <a:t>SB,Number</a:t>
            </a:r>
            <a:r>
              <a:rPr lang="en-US" dirty="0"/>
              <a:t>=4,Type=</a:t>
            </a:r>
            <a:r>
              <a:rPr lang="en-US" dirty="0" err="1"/>
              <a:t>Integer,Description</a:t>
            </a:r>
            <a:r>
              <a:rPr lang="en-US" dirty="0"/>
              <a:t>="Per-sample component statistics which comprise the Fisher's Exact Test to detect strand bias."&gt;</a:t>
            </a:r>
          </a:p>
          <a:p>
            <a:pPr marL="0" indent="0">
              <a:buFont typeface="Arial"/>
              <a:buNone/>
            </a:pPr>
            <a:endParaRPr lang="en-US" dirty="0"/>
          </a:p>
          <a:p>
            <a:pPr marL="0" indent="0">
              <a:buFont typeface="Arial"/>
              <a:buNone/>
            </a:pPr>
            <a:r>
              <a:rPr lang="en-US" dirty="0"/>
              <a:t>Multi-sample VCF from GGVCFs:</a:t>
            </a:r>
          </a:p>
          <a:p>
            <a:pPr marL="0" indent="0">
              <a:buFont typeface="Arial"/>
              <a:buNone/>
            </a:pPr>
            <a:r>
              <a:rPr lang="en-US" dirty="0"/>
              <a:t>##ALT=&lt;ID=</a:t>
            </a:r>
            <a:r>
              <a:rPr lang="en-US" dirty="0" err="1"/>
              <a:t>NON_REF,Description</a:t>
            </a:r>
            <a:r>
              <a:rPr lang="en-US" dirty="0"/>
              <a:t>="Represents any possible alternative allele at this location"&gt;</a:t>
            </a:r>
          </a:p>
          <a:p>
            <a:pPr marL="0" indent="0">
              <a:buFont typeface="Arial"/>
              <a:buNone/>
            </a:pPr>
            <a:r>
              <a:rPr lang="en-US" dirty="0"/>
              <a:t>##FILTER=&lt;ID=</a:t>
            </a:r>
            <a:r>
              <a:rPr lang="en-US" dirty="0" err="1"/>
              <a:t>LowQual,Description</a:t>
            </a:r>
            <a:r>
              <a:rPr lang="en-US" dirty="0"/>
              <a:t>="Low quality"&gt;</a:t>
            </a:r>
          </a:p>
          <a:p>
            <a:pPr marL="0" indent="0">
              <a:buFont typeface="Arial"/>
              <a:buNone/>
            </a:pPr>
            <a:r>
              <a:rPr lang="en-US" dirty="0"/>
              <a:t>##FORMAT=&lt;ID=</a:t>
            </a:r>
            <a:r>
              <a:rPr lang="en-US" dirty="0" err="1"/>
              <a:t>AD,Number</a:t>
            </a:r>
            <a:r>
              <a:rPr lang="en-US" dirty="0"/>
              <a:t>=.,Type=</a:t>
            </a:r>
            <a:r>
              <a:rPr lang="en-US" dirty="0" err="1"/>
              <a:t>Integer,Description</a:t>
            </a:r>
            <a:r>
              <a:rPr lang="en-US" dirty="0"/>
              <a:t>="Allelic depths for the ref and alt alleles in the order listed"&gt;</a:t>
            </a:r>
          </a:p>
          <a:p>
            <a:pPr marL="0" indent="0">
              <a:buFont typeface="Arial"/>
              <a:buNone/>
            </a:pPr>
            <a:r>
              <a:rPr lang="en-US" dirty="0"/>
              <a:t>##FORMAT=&lt;ID=</a:t>
            </a:r>
            <a:r>
              <a:rPr lang="en-US" dirty="0" err="1"/>
              <a:t>DP,Number</a:t>
            </a:r>
            <a:r>
              <a:rPr lang="en-US" dirty="0"/>
              <a:t>=1,Type=</a:t>
            </a:r>
            <a:r>
              <a:rPr lang="en-US" dirty="0" err="1"/>
              <a:t>Integer,Description</a:t>
            </a:r>
            <a:r>
              <a:rPr lang="en-US" dirty="0"/>
              <a:t>="Approximate read depth (reads with MQ=255 or with bad mates are filtered)"&gt;</a:t>
            </a:r>
          </a:p>
          <a:p>
            <a:pPr marL="0" indent="0">
              <a:buFont typeface="Arial"/>
              <a:buNone/>
            </a:pPr>
            <a:r>
              <a:rPr lang="en-US" dirty="0"/>
              <a:t>##FORMAT=&lt;ID=</a:t>
            </a:r>
            <a:r>
              <a:rPr lang="en-US" dirty="0" err="1"/>
              <a:t>GQ,Number</a:t>
            </a:r>
            <a:r>
              <a:rPr lang="en-US" dirty="0"/>
              <a:t>=1,Type=</a:t>
            </a:r>
            <a:r>
              <a:rPr lang="en-US" dirty="0" err="1"/>
              <a:t>Integer,Description</a:t>
            </a:r>
            <a:r>
              <a:rPr lang="en-US" dirty="0"/>
              <a:t>="Genotype Quality"&gt;</a:t>
            </a:r>
          </a:p>
          <a:p>
            <a:pPr marL="0" indent="0">
              <a:buFont typeface="Arial"/>
              <a:buNone/>
            </a:pPr>
            <a:r>
              <a:rPr lang="en-US" dirty="0"/>
              <a:t>##FORMAT=&lt;ID=</a:t>
            </a:r>
            <a:r>
              <a:rPr lang="en-US" dirty="0" err="1"/>
              <a:t>GT,Number</a:t>
            </a:r>
            <a:r>
              <a:rPr lang="en-US" dirty="0"/>
              <a:t>=1,Type=</a:t>
            </a:r>
            <a:r>
              <a:rPr lang="en-US" dirty="0" err="1"/>
              <a:t>String,Description</a:t>
            </a:r>
            <a:r>
              <a:rPr lang="en-US" dirty="0"/>
              <a:t>="Genotype"&gt;</a:t>
            </a:r>
          </a:p>
          <a:p>
            <a:pPr marL="0" indent="0">
              <a:buFont typeface="Arial"/>
              <a:buNone/>
            </a:pPr>
            <a:r>
              <a:rPr lang="en-US" dirty="0"/>
              <a:t>##FORMAT=&lt;ID=</a:t>
            </a:r>
            <a:r>
              <a:rPr lang="en-US" dirty="0" err="1"/>
              <a:t>MIN_DP,Number</a:t>
            </a:r>
            <a:r>
              <a:rPr lang="en-US" dirty="0"/>
              <a:t>=1,Type=</a:t>
            </a:r>
            <a:r>
              <a:rPr lang="en-US" dirty="0" err="1"/>
              <a:t>Integer,Description</a:t>
            </a:r>
            <a:r>
              <a:rPr lang="en-US" dirty="0"/>
              <a:t>="Minimum DP observed within the GVCF block"&gt;</a:t>
            </a:r>
          </a:p>
          <a:p>
            <a:pPr marL="0" indent="0">
              <a:buFont typeface="Arial"/>
              <a:buNone/>
            </a:pPr>
            <a:r>
              <a:rPr lang="en-US" dirty="0"/>
              <a:t>##FORMAT=&lt;ID=</a:t>
            </a:r>
            <a:r>
              <a:rPr lang="en-US" dirty="0" err="1"/>
              <a:t>PGT,Number</a:t>
            </a:r>
            <a:r>
              <a:rPr lang="en-US" dirty="0"/>
              <a:t>=1,Type=</a:t>
            </a:r>
            <a:r>
              <a:rPr lang="en-US" dirty="0" err="1"/>
              <a:t>String,Description</a:t>
            </a:r>
            <a:r>
              <a:rPr lang="en-US" dirty="0"/>
              <a:t>="Physical phasing haplotype information, describing how the alternate alleles are phased in relation to one another"&gt;</a:t>
            </a:r>
          </a:p>
          <a:p>
            <a:pPr marL="0" indent="0">
              <a:buFont typeface="Arial"/>
              <a:buNone/>
            </a:pPr>
            <a:r>
              <a:rPr lang="en-US" dirty="0"/>
              <a:t>##FORMAT=&lt;ID=</a:t>
            </a:r>
            <a:r>
              <a:rPr lang="en-US" dirty="0" err="1"/>
              <a:t>PID,Number</a:t>
            </a:r>
            <a:r>
              <a:rPr lang="en-US" dirty="0"/>
              <a:t>=1,Type=</a:t>
            </a:r>
            <a:r>
              <a:rPr lang="en-US" dirty="0" err="1"/>
              <a:t>String,Description</a:t>
            </a:r>
            <a:r>
              <a:rPr lang="en-US" dirty="0"/>
              <a:t>="Physical phasing ID information, where each unique ID within a given sample (but not across samples) connects records within a phasing group"&gt;</a:t>
            </a:r>
          </a:p>
          <a:p>
            <a:pPr marL="0" indent="0">
              <a:buFont typeface="Arial"/>
              <a:buNone/>
            </a:pPr>
            <a:r>
              <a:rPr lang="en-US" dirty="0"/>
              <a:t>##FORMAT=&lt;ID=</a:t>
            </a:r>
            <a:r>
              <a:rPr lang="en-US" dirty="0" err="1"/>
              <a:t>PL,Number</a:t>
            </a:r>
            <a:r>
              <a:rPr lang="en-US" dirty="0"/>
              <a:t>=</a:t>
            </a:r>
            <a:r>
              <a:rPr lang="en-US" dirty="0" err="1"/>
              <a:t>G,Type</a:t>
            </a:r>
            <a:r>
              <a:rPr lang="en-US" dirty="0"/>
              <a:t>=</a:t>
            </a:r>
            <a:r>
              <a:rPr lang="en-US" dirty="0" err="1"/>
              <a:t>Integer,Description</a:t>
            </a:r>
            <a:r>
              <a:rPr lang="en-US" dirty="0"/>
              <a:t>="Normalized, </a:t>
            </a:r>
            <a:r>
              <a:rPr lang="en-US" dirty="0" err="1"/>
              <a:t>Phred</a:t>
            </a:r>
            <a:r>
              <a:rPr lang="en-US" dirty="0"/>
              <a:t>-scaled likelihoods for genotypes as defined in the VCF specification"&gt;</a:t>
            </a:r>
          </a:p>
          <a:p>
            <a:pPr marL="0" indent="0">
              <a:buFont typeface="Arial"/>
              <a:buNone/>
            </a:pPr>
            <a:r>
              <a:rPr lang="en-US" dirty="0"/>
              <a:t>##FORMAT=&lt;ID=</a:t>
            </a:r>
            <a:r>
              <a:rPr lang="en-US" dirty="0" err="1"/>
              <a:t>RGQ,Number</a:t>
            </a:r>
            <a:r>
              <a:rPr lang="en-US" dirty="0"/>
              <a:t>=1,Type=</a:t>
            </a:r>
            <a:r>
              <a:rPr lang="en-US" dirty="0" err="1"/>
              <a:t>Integer,Description</a:t>
            </a:r>
            <a:r>
              <a:rPr lang="en-US" dirty="0"/>
              <a:t>="Unconditional reference genotype confidence, encoded as a </a:t>
            </a:r>
            <a:r>
              <a:rPr lang="en-US" dirty="0" err="1"/>
              <a:t>phred</a:t>
            </a:r>
            <a:r>
              <a:rPr lang="en-US" dirty="0"/>
              <a:t> quality -10*log10 p(genotype call is wrong)"&gt;</a:t>
            </a:r>
          </a:p>
          <a:p>
            <a:pPr marL="0" indent="0">
              <a:buFont typeface="Arial"/>
              <a:buNone/>
            </a:pPr>
            <a:r>
              <a:rPr lang="en-US" dirty="0"/>
              <a:t>##FORMAT=&lt;ID=</a:t>
            </a:r>
            <a:r>
              <a:rPr lang="en-US" dirty="0" err="1"/>
              <a:t>SB,Number</a:t>
            </a:r>
            <a:r>
              <a:rPr lang="en-US" dirty="0"/>
              <a:t>=4,Type=</a:t>
            </a:r>
            <a:r>
              <a:rPr lang="en-US" dirty="0" err="1"/>
              <a:t>Integer,Description</a:t>
            </a:r>
            <a:r>
              <a:rPr lang="en-US" dirty="0"/>
              <a:t>="Per-sample component statistics which comprise the Fisher's Exact Test to detect strand bias.”&gt;</a:t>
            </a:r>
          </a:p>
          <a:p>
            <a:pPr marL="0" indent="0">
              <a:buFont typeface="Arial"/>
              <a:buNone/>
            </a:pPr>
            <a:endParaRPr lang="en-US" dirty="0"/>
          </a:p>
          <a:p>
            <a:pPr marL="0" indent="0">
              <a:buFont typeface="Arial"/>
              <a:buNone/>
            </a:pPr>
            <a:r>
              <a:rPr lang="en-US" dirty="0"/>
              <a:t>Multi-sample VCF:</a:t>
            </a:r>
          </a:p>
          <a:p>
            <a:pPr marL="0" indent="0">
              <a:buFont typeface="Arial"/>
              <a:buNone/>
            </a:pPr>
            <a:r>
              <a:rPr lang="en-US" dirty="0"/>
              <a:t>##FILTER=&lt;ID=</a:t>
            </a:r>
            <a:r>
              <a:rPr lang="en-US" dirty="0" err="1"/>
              <a:t>LowQual,Description</a:t>
            </a:r>
            <a:r>
              <a:rPr lang="en-US" dirty="0"/>
              <a:t>="Low quality"&gt;</a:t>
            </a:r>
          </a:p>
          <a:p>
            <a:pPr marL="0" indent="0">
              <a:buFont typeface="Arial"/>
              <a:buNone/>
            </a:pPr>
            <a:r>
              <a:rPr lang="en-US" dirty="0"/>
              <a:t>##FORMAT=&lt;ID=</a:t>
            </a:r>
            <a:r>
              <a:rPr lang="en-US" dirty="0" err="1"/>
              <a:t>AD,Number</a:t>
            </a:r>
            <a:r>
              <a:rPr lang="en-US" dirty="0"/>
              <a:t>=.,Type=</a:t>
            </a:r>
            <a:r>
              <a:rPr lang="en-US" dirty="0" err="1"/>
              <a:t>Integer,Description</a:t>
            </a:r>
            <a:r>
              <a:rPr lang="en-US" dirty="0"/>
              <a:t>="Allelic depths for the ref and alt alleles in the order listed"&gt;</a:t>
            </a:r>
          </a:p>
          <a:p>
            <a:pPr marL="0" indent="0">
              <a:buFont typeface="Arial"/>
              <a:buNone/>
            </a:pPr>
            <a:r>
              <a:rPr lang="en-US" dirty="0"/>
              <a:t>##FORMAT=&lt;ID=</a:t>
            </a:r>
            <a:r>
              <a:rPr lang="en-US" dirty="0" err="1"/>
              <a:t>DP,Number</a:t>
            </a:r>
            <a:r>
              <a:rPr lang="en-US" dirty="0"/>
              <a:t>=1,Type=</a:t>
            </a:r>
            <a:r>
              <a:rPr lang="en-US" dirty="0" err="1"/>
              <a:t>Integer,Description</a:t>
            </a:r>
            <a:r>
              <a:rPr lang="en-US" dirty="0"/>
              <a:t>="Approximate read depth (reads with MQ=255 or with bad mates are filtered)"&gt;</a:t>
            </a:r>
          </a:p>
          <a:p>
            <a:pPr marL="0" indent="0">
              <a:buFont typeface="Arial"/>
              <a:buNone/>
            </a:pPr>
            <a:r>
              <a:rPr lang="en-US" dirty="0"/>
              <a:t>##FORMAT=&lt;ID=</a:t>
            </a:r>
            <a:r>
              <a:rPr lang="en-US" dirty="0" err="1"/>
              <a:t>GQ,Number</a:t>
            </a:r>
            <a:r>
              <a:rPr lang="en-US" dirty="0"/>
              <a:t>=1,Type=</a:t>
            </a:r>
            <a:r>
              <a:rPr lang="en-US" dirty="0" err="1"/>
              <a:t>Integer,Description</a:t>
            </a:r>
            <a:r>
              <a:rPr lang="en-US" dirty="0"/>
              <a:t>="Genotype Quality"&gt;</a:t>
            </a:r>
          </a:p>
          <a:p>
            <a:pPr marL="0" indent="0">
              <a:buFont typeface="Arial"/>
              <a:buNone/>
            </a:pPr>
            <a:r>
              <a:rPr lang="en-US" dirty="0"/>
              <a:t>##FORMAT=&lt;ID=</a:t>
            </a:r>
            <a:r>
              <a:rPr lang="en-US" dirty="0" err="1"/>
              <a:t>GT,Number</a:t>
            </a:r>
            <a:r>
              <a:rPr lang="en-US" dirty="0"/>
              <a:t>=1,Type=</a:t>
            </a:r>
            <a:r>
              <a:rPr lang="en-US" dirty="0" err="1"/>
              <a:t>String,Description</a:t>
            </a:r>
            <a:r>
              <a:rPr lang="en-US" dirty="0"/>
              <a:t>="Genotype"&gt;</a:t>
            </a:r>
          </a:p>
          <a:p>
            <a:pPr marL="0" indent="0">
              <a:buFont typeface="Arial"/>
              <a:buNone/>
            </a:pPr>
            <a:r>
              <a:rPr lang="en-US" dirty="0"/>
              <a:t>##FORMAT=&lt;ID=</a:t>
            </a:r>
            <a:r>
              <a:rPr lang="en-US" dirty="0" err="1"/>
              <a:t>PL,Number</a:t>
            </a:r>
            <a:r>
              <a:rPr lang="en-US" dirty="0"/>
              <a:t>=</a:t>
            </a:r>
            <a:r>
              <a:rPr lang="en-US" dirty="0" err="1"/>
              <a:t>G,Type</a:t>
            </a:r>
            <a:r>
              <a:rPr lang="en-US" dirty="0"/>
              <a:t>=</a:t>
            </a:r>
            <a:r>
              <a:rPr lang="en-US" dirty="0" err="1"/>
              <a:t>Integer,Description</a:t>
            </a:r>
            <a:r>
              <a:rPr lang="en-US" dirty="0"/>
              <a:t>="Normalized, </a:t>
            </a:r>
            <a:r>
              <a:rPr lang="en-US" dirty="0" err="1"/>
              <a:t>Phred</a:t>
            </a:r>
            <a:r>
              <a:rPr lang="en-US" dirty="0"/>
              <a:t>-scaled likelihoods for genotypes as defined in the VCF specification"&gt;</a:t>
            </a:r>
          </a:p>
          <a:p>
            <a:pPr marL="0" indent="0">
              <a:buFont typeface="Arial"/>
              <a:buNone/>
            </a:pPr>
            <a:r>
              <a:rPr lang="en-US" dirty="0"/>
              <a:t>##INFO=&lt;ID=</a:t>
            </a:r>
            <a:r>
              <a:rPr lang="en-US" dirty="0" err="1"/>
              <a:t>AC,Number</a:t>
            </a:r>
            <a:r>
              <a:rPr lang="en-US" dirty="0"/>
              <a:t>=</a:t>
            </a:r>
            <a:r>
              <a:rPr lang="en-US" dirty="0" err="1"/>
              <a:t>A,Type</a:t>
            </a:r>
            <a:r>
              <a:rPr lang="en-US" dirty="0"/>
              <a:t>=</a:t>
            </a:r>
            <a:r>
              <a:rPr lang="en-US" dirty="0" err="1"/>
              <a:t>Integer,Description</a:t>
            </a:r>
            <a:r>
              <a:rPr lang="en-US" dirty="0"/>
              <a:t>="Allele count in genotypes, for each ALT allele, in the same order as listed"&gt;</a:t>
            </a:r>
          </a:p>
          <a:p>
            <a:pPr marL="0" indent="0">
              <a:buFont typeface="Arial"/>
              <a:buNone/>
            </a:pPr>
            <a:r>
              <a:rPr lang="en-US" dirty="0"/>
              <a:t>##INFO=&lt;ID=</a:t>
            </a:r>
            <a:r>
              <a:rPr lang="en-US" dirty="0" err="1"/>
              <a:t>AF,Number</a:t>
            </a:r>
            <a:r>
              <a:rPr lang="en-US" dirty="0"/>
              <a:t>=</a:t>
            </a:r>
            <a:r>
              <a:rPr lang="en-US" dirty="0" err="1"/>
              <a:t>A,Type</a:t>
            </a:r>
            <a:r>
              <a:rPr lang="en-US" dirty="0"/>
              <a:t>=</a:t>
            </a:r>
            <a:r>
              <a:rPr lang="en-US" dirty="0" err="1"/>
              <a:t>Float,Description</a:t>
            </a:r>
            <a:r>
              <a:rPr lang="en-US" dirty="0"/>
              <a:t>="Allele Frequency, for each ALT allele, in the same order as listed"&gt;</a:t>
            </a:r>
          </a:p>
          <a:p>
            <a:pPr marL="0" indent="0">
              <a:buFont typeface="Arial"/>
              <a:buNone/>
            </a:pPr>
            <a:r>
              <a:rPr lang="en-US" dirty="0"/>
              <a:t>##INFO=&lt;ID=</a:t>
            </a:r>
            <a:r>
              <a:rPr lang="en-US" dirty="0" err="1"/>
              <a:t>AN,Number</a:t>
            </a:r>
            <a:r>
              <a:rPr lang="en-US" dirty="0"/>
              <a:t>=1,Type=</a:t>
            </a:r>
            <a:r>
              <a:rPr lang="en-US" dirty="0" err="1"/>
              <a:t>Integer,Description</a:t>
            </a:r>
            <a:r>
              <a:rPr lang="en-US" dirty="0"/>
              <a:t>="Total number of alleles in called genotypes"&gt;</a:t>
            </a:r>
          </a:p>
          <a:p>
            <a:pPr marL="0" indent="0">
              <a:buFont typeface="Arial"/>
              <a:buNone/>
            </a:pPr>
            <a:r>
              <a:rPr lang="en-US" dirty="0"/>
              <a:t>##INFO=&lt;ID=</a:t>
            </a:r>
            <a:r>
              <a:rPr lang="en-US" dirty="0" err="1"/>
              <a:t>BaseQRankSum,Number</a:t>
            </a:r>
            <a:r>
              <a:rPr lang="en-US" dirty="0"/>
              <a:t>=1,Type=</a:t>
            </a:r>
            <a:r>
              <a:rPr lang="en-US" dirty="0" err="1"/>
              <a:t>Float,Description</a:t>
            </a:r>
            <a:r>
              <a:rPr lang="en-US" dirty="0"/>
              <a:t>="Z-score from Wilcoxon rank sum test of Alt Vs. Ref base qualities"&gt;</a:t>
            </a:r>
          </a:p>
          <a:p>
            <a:pPr marL="0" indent="0">
              <a:buFont typeface="Arial"/>
              <a:buNone/>
            </a:pPr>
            <a:r>
              <a:rPr lang="en-US" dirty="0"/>
              <a:t>##INFO=&lt;ID=</a:t>
            </a:r>
            <a:r>
              <a:rPr lang="en-US" dirty="0" err="1"/>
              <a:t>DP,Number</a:t>
            </a:r>
            <a:r>
              <a:rPr lang="en-US" dirty="0"/>
              <a:t>=1,Type=</a:t>
            </a:r>
            <a:r>
              <a:rPr lang="en-US" dirty="0" err="1"/>
              <a:t>Integer,Description</a:t>
            </a:r>
            <a:r>
              <a:rPr lang="en-US" dirty="0"/>
              <a:t>="Approximate read depth; some reads may have been filtered"&gt;</a:t>
            </a:r>
          </a:p>
          <a:p>
            <a:pPr marL="0" indent="0">
              <a:buFont typeface="Arial"/>
              <a:buNone/>
            </a:pPr>
            <a:r>
              <a:rPr lang="en-US" dirty="0"/>
              <a:t>##INFO=&lt;ID=</a:t>
            </a:r>
            <a:r>
              <a:rPr lang="en-US" dirty="0" err="1"/>
              <a:t>DS,Number</a:t>
            </a:r>
            <a:r>
              <a:rPr lang="en-US" dirty="0"/>
              <a:t>=0,Type=</a:t>
            </a:r>
            <a:r>
              <a:rPr lang="en-US" dirty="0" err="1"/>
              <a:t>Flag,Description</a:t>
            </a:r>
            <a:r>
              <a:rPr lang="en-US" dirty="0"/>
              <a:t>="Were any of the samples </a:t>
            </a:r>
            <a:r>
              <a:rPr lang="en-US" dirty="0" err="1"/>
              <a:t>downsampled</a:t>
            </a:r>
            <a:r>
              <a:rPr lang="en-US" dirty="0"/>
              <a:t>?"&gt;</a:t>
            </a:r>
          </a:p>
          <a:p>
            <a:pPr marL="0" indent="0">
              <a:buFont typeface="Arial"/>
              <a:buNone/>
            </a:pPr>
            <a:r>
              <a:rPr lang="en-US" dirty="0"/>
              <a:t>##INFO=&lt;ID=</a:t>
            </a:r>
            <a:r>
              <a:rPr lang="en-US" dirty="0" err="1"/>
              <a:t>Dels,Number</a:t>
            </a:r>
            <a:r>
              <a:rPr lang="en-US" dirty="0"/>
              <a:t>=1,Type=</a:t>
            </a:r>
            <a:r>
              <a:rPr lang="en-US" dirty="0" err="1"/>
              <a:t>Float,Description</a:t>
            </a:r>
            <a:r>
              <a:rPr lang="en-US" dirty="0"/>
              <a:t>="Fraction of Reads Containing Spanning Deletions"&gt;</a:t>
            </a:r>
          </a:p>
          <a:p>
            <a:pPr marL="0" indent="0">
              <a:buFont typeface="Arial"/>
              <a:buNone/>
            </a:pPr>
            <a:r>
              <a:rPr lang="en-US" dirty="0"/>
              <a:t>##INFO=&lt;ID=</a:t>
            </a:r>
            <a:r>
              <a:rPr lang="en-US" dirty="0" err="1"/>
              <a:t>FS,Number</a:t>
            </a:r>
            <a:r>
              <a:rPr lang="en-US" dirty="0"/>
              <a:t>=1,Type=</a:t>
            </a:r>
            <a:r>
              <a:rPr lang="en-US" dirty="0" err="1"/>
              <a:t>Float,Description</a:t>
            </a:r>
            <a:r>
              <a:rPr lang="en-US" dirty="0"/>
              <a:t>="</a:t>
            </a:r>
            <a:r>
              <a:rPr lang="en-US" dirty="0" err="1"/>
              <a:t>Phred</a:t>
            </a:r>
            <a:r>
              <a:rPr lang="en-US" dirty="0"/>
              <a:t>-scaled p-value using Fisher's exact test to detect strand bias"&gt;</a:t>
            </a:r>
          </a:p>
          <a:p>
            <a:pPr marL="0" indent="0">
              <a:buFont typeface="Arial"/>
              <a:buNone/>
            </a:pPr>
            <a:r>
              <a:rPr lang="en-US" dirty="0"/>
              <a:t>##INFO=&lt;ID=</a:t>
            </a:r>
            <a:r>
              <a:rPr lang="en-US" dirty="0" err="1"/>
              <a:t>HaplotypeScore,Number</a:t>
            </a:r>
            <a:r>
              <a:rPr lang="en-US" dirty="0"/>
              <a:t>=1,Type=</a:t>
            </a:r>
            <a:r>
              <a:rPr lang="en-US" dirty="0" err="1"/>
              <a:t>Float,Description</a:t>
            </a:r>
            <a:r>
              <a:rPr lang="en-US" dirty="0"/>
              <a:t>="Consistency of the site with at most two segregating haplotypes"&gt;</a:t>
            </a:r>
          </a:p>
          <a:p>
            <a:pPr marL="0" indent="0">
              <a:buFont typeface="Arial"/>
              <a:buNone/>
            </a:pPr>
            <a:r>
              <a:rPr lang="en-US" dirty="0"/>
              <a:t>##INFO=&lt;ID=</a:t>
            </a:r>
            <a:r>
              <a:rPr lang="en-US" dirty="0" err="1"/>
              <a:t>InbreedingCoeff,Number</a:t>
            </a:r>
            <a:r>
              <a:rPr lang="en-US" dirty="0"/>
              <a:t>=1,Type=</a:t>
            </a:r>
            <a:r>
              <a:rPr lang="en-US" dirty="0" err="1"/>
              <a:t>Float,Description</a:t>
            </a:r>
            <a:r>
              <a:rPr lang="en-US" dirty="0"/>
              <a:t>="Inbreeding coefficient as estimated from the genotype likelihoods per-sample when compared against the Hardy-Weinberg expectation"&gt;</a:t>
            </a:r>
          </a:p>
          <a:p>
            <a:pPr marL="0" indent="0">
              <a:buFont typeface="Arial"/>
              <a:buNone/>
            </a:pPr>
            <a:r>
              <a:rPr lang="en-US" dirty="0"/>
              <a:t>##INFO=&lt;ID=</a:t>
            </a:r>
            <a:r>
              <a:rPr lang="en-US" dirty="0" err="1"/>
              <a:t>MLEAC,Number</a:t>
            </a:r>
            <a:r>
              <a:rPr lang="en-US" dirty="0"/>
              <a:t>=</a:t>
            </a:r>
            <a:r>
              <a:rPr lang="en-US" dirty="0" err="1"/>
              <a:t>A,Type</a:t>
            </a:r>
            <a:r>
              <a:rPr lang="en-US" dirty="0"/>
              <a:t>=</a:t>
            </a:r>
            <a:r>
              <a:rPr lang="en-US" dirty="0" err="1"/>
              <a:t>Integer,Description</a:t>
            </a:r>
            <a:r>
              <a:rPr lang="en-US" dirty="0"/>
              <a:t>="Maximum likelihood expectation (MLE) for the allele counts (not necessarily the same as the AC), for each ALT allele, in the same order as listed"&gt;</a:t>
            </a:r>
          </a:p>
          <a:p>
            <a:pPr marL="0" indent="0">
              <a:buFont typeface="Arial"/>
              <a:buNone/>
            </a:pPr>
            <a:r>
              <a:rPr lang="en-US" dirty="0"/>
              <a:t>##INFO=&lt;ID=</a:t>
            </a:r>
            <a:r>
              <a:rPr lang="en-US" dirty="0" err="1"/>
              <a:t>MLEAF,Number</a:t>
            </a:r>
            <a:r>
              <a:rPr lang="en-US" dirty="0"/>
              <a:t>=</a:t>
            </a:r>
            <a:r>
              <a:rPr lang="en-US" dirty="0" err="1"/>
              <a:t>A,Type</a:t>
            </a:r>
            <a:r>
              <a:rPr lang="en-US" dirty="0"/>
              <a:t>=</a:t>
            </a:r>
            <a:r>
              <a:rPr lang="en-US" dirty="0" err="1"/>
              <a:t>Float,Description</a:t>
            </a:r>
            <a:r>
              <a:rPr lang="en-US" dirty="0"/>
              <a:t>="Maximum likelihood expectation (MLE) for the allele frequency (not necessarily the same as the AF), for each ALT allele, in the same order as listed"&gt;</a:t>
            </a:r>
          </a:p>
          <a:p>
            <a:pPr marL="0" indent="0">
              <a:buFont typeface="Arial"/>
              <a:buNone/>
            </a:pPr>
            <a:r>
              <a:rPr lang="en-US" dirty="0"/>
              <a:t>##INFO=&lt;ID=</a:t>
            </a:r>
            <a:r>
              <a:rPr lang="en-US" dirty="0" err="1"/>
              <a:t>MQ,Number</a:t>
            </a:r>
            <a:r>
              <a:rPr lang="en-US" dirty="0"/>
              <a:t>=1,Type=</a:t>
            </a:r>
            <a:r>
              <a:rPr lang="en-US" dirty="0" err="1"/>
              <a:t>Float,Description</a:t>
            </a:r>
            <a:r>
              <a:rPr lang="en-US" dirty="0"/>
              <a:t>="RMS Mapping Quality"&gt;</a:t>
            </a:r>
          </a:p>
          <a:p>
            <a:pPr marL="0" indent="0">
              <a:buFont typeface="Arial"/>
              <a:buNone/>
            </a:pPr>
            <a:r>
              <a:rPr lang="en-US" dirty="0"/>
              <a:t>##INFO=&lt;ID=MQ0,Number=1,Type=</a:t>
            </a:r>
            <a:r>
              <a:rPr lang="en-US" dirty="0" err="1"/>
              <a:t>Integer,Description</a:t>
            </a:r>
            <a:r>
              <a:rPr lang="en-US" dirty="0"/>
              <a:t>="Total Mapping Quality Zero Reads"&gt;</a:t>
            </a:r>
          </a:p>
          <a:p>
            <a:pPr marL="0" indent="0">
              <a:buFont typeface="Arial"/>
              <a:buNone/>
            </a:pPr>
            <a:r>
              <a:rPr lang="en-US" dirty="0"/>
              <a:t>##INFO=&lt;ID=</a:t>
            </a:r>
            <a:r>
              <a:rPr lang="en-US" dirty="0" err="1"/>
              <a:t>MQRankSum,Number</a:t>
            </a:r>
            <a:r>
              <a:rPr lang="en-US" dirty="0"/>
              <a:t>=1,Type=</a:t>
            </a:r>
            <a:r>
              <a:rPr lang="en-US" dirty="0" err="1"/>
              <a:t>Float,Description</a:t>
            </a:r>
            <a:r>
              <a:rPr lang="en-US" dirty="0"/>
              <a:t>="Z-score From Wilcoxon rank sum test of Alt vs. Ref read mapping qualities"&gt;</a:t>
            </a:r>
          </a:p>
          <a:p>
            <a:pPr marL="0" indent="0">
              <a:buFont typeface="Arial"/>
              <a:buNone/>
            </a:pPr>
            <a:r>
              <a:rPr lang="en-US" dirty="0"/>
              <a:t>##INFO=&lt;ID=</a:t>
            </a:r>
            <a:r>
              <a:rPr lang="en-US" dirty="0" err="1"/>
              <a:t>QD,Number</a:t>
            </a:r>
            <a:r>
              <a:rPr lang="en-US" dirty="0"/>
              <a:t>=1,Type=</a:t>
            </a:r>
            <a:r>
              <a:rPr lang="en-US" dirty="0" err="1"/>
              <a:t>Float,Description</a:t>
            </a:r>
            <a:r>
              <a:rPr lang="en-US" dirty="0"/>
              <a:t>="Variant Confidence/Quality by Depth"&gt;</a:t>
            </a:r>
          </a:p>
          <a:p>
            <a:pPr marL="0" indent="0">
              <a:buFont typeface="Arial"/>
              <a:buNone/>
            </a:pPr>
            <a:r>
              <a:rPr lang="en-US" dirty="0"/>
              <a:t>##INFO=&lt;ID=</a:t>
            </a:r>
            <a:r>
              <a:rPr lang="en-US" dirty="0" err="1"/>
              <a:t>RPA,Number</a:t>
            </a:r>
            <a:r>
              <a:rPr lang="en-US" dirty="0"/>
              <a:t>=.,Type=</a:t>
            </a:r>
            <a:r>
              <a:rPr lang="en-US" dirty="0" err="1"/>
              <a:t>Integer,Description</a:t>
            </a:r>
            <a:r>
              <a:rPr lang="en-US" dirty="0"/>
              <a:t>="Number of times tandem repeat unit is repeated, for each allele (including reference)"&gt;</a:t>
            </a:r>
          </a:p>
          <a:p>
            <a:pPr marL="0" indent="0">
              <a:buFont typeface="Arial"/>
              <a:buNone/>
            </a:pPr>
            <a:r>
              <a:rPr lang="en-US" dirty="0"/>
              <a:t>##INFO=&lt;ID=</a:t>
            </a:r>
            <a:r>
              <a:rPr lang="en-US" dirty="0" err="1"/>
              <a:t>RU,Number</a:t>
            </a:r>
            <a:r>
              <a:rPr lang="en-US" dirty="0"/>
              <a:t>=1,Type=</a:t>
            </a:r>
            <a:r>
              <a:rPr lang="en-US" dirty="0" err="1"/>
              <a:t>String,Description</a:t>
            </a:r>
            <a:r>
              <a:rPr lang="en-US" dirty="0"/>
              <a:t>="Tandem repeat unit (bases)"&gt;</a:t>
            </a:r>
          </a:p>
          <a:p>
            <a:pPr marL="0" indent="0">
              <a:buFont typeface="Arial"/>
              <a:buNone/>
            </a:pPr>
            <a:r>
              <a:rPr lang="en-US" dirty="0"/>
              <a:t>##INFO=&lt;ID=</a:t>
            </a:r>
            <a:r>
              <a:rPr lang="en-US" dirty="0" err="1"/>
              <a:t>ReadPosRankSum,Number</a:t>
            </a:r>
            <a:r>
              <a:rPr lang="en-US" dirty="0"/>
              <a:t>=1,Type=</a:t>
            </a:r>
            <a:r>
              <a:rPr lang="en-US" dirty="0" err="1"/>
              <a:t>Float,Description</a:t>
            </a:r>
            <a:r>
              <a:rPr lang="en-US" dirty="0"/>
              <a:t>="Z-score from Wilcoxon rank sum test of Alt vs. Ref read position bias"&gt;</a:t>
            </a:r>
          </a:p>
          <a:p>
            <a:pPr marL="0" indent="0">
              <a:buFont typeface="Arial"/>
              <a:buNone/>
            </a:pPr>
            <a:r>
              <a:rPr lang="en-US" dirty="0"/>
              <a:t>##INFO=&lt;ID=</a:t>
            </a:r>
            <a:r>
              <a:rPr lang="en-US" dirty="0" err="1"/>
              <a:t>SOR,Number</a:t>
            </a:r>
            <a:r>
              <a:rPr lang="en-US" dirty="0"/>
              <a:t>=1,Type=</a:t>
            </a:r>
            <a:r>
              <a:rPr lang="en-US" dirty="0" err="1"/>
              <a:t>Float,Description</a:t>
            </a:r>
            <a:r>
              <a:rPr lang="en-US" dirty="0"/>
              <a:t>="Symmetric Odds Ratio of 2x2 contingency table to detect strand bias"&gt;</a:t>
            </a:r>
          </a:p>
          <a:p>
            <a:pPr marL="0" indent="0">
              <a:buFont typeface="Arial"/>
              <a:buNone/>
            </a:pPr>
            <a:r>
              <a:rPr lang="en-US" dirty="0"/>
              <a:t>##INFO=&lt;ID=</a:t>
            </a:r>
            <a:r>
              <a:rPr lang="en-US" dirty="0" err="1"/>
              <a:t>STR,Number</a:t>
            </a:r>
            <a:r>
              <a:rPr lang="en-US" dirty="0"/>
              <a:t>=0,Type=</a:t>
            </a:r>
            <a:r>
              <a:rPr lang="en-US" dirty="0" err="1"/>
              <a:t>Flag,Description</a:t>
            </a:r>
            <a:r>
              <a:rPr lang="en-US" dirty="0"/>
              <a:t>="Variant is a short tandem repeat"&gt;</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10</a:t>
            </a:fld>
            <a:endParaRPr lang="en-US"/>
          </a:p>
        </p:txBody>
      </p:sp>
    </p:spTree>
    <p:extLst>
      <p:ext uri="{BB962C8B-B14F-4D97-AF65-F5344CB8AC3E}">
        <p14:creationId xmlns:p14="http://schemas.microsoft.com/office/powerpoint/2010/main" val="265578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baseline="0" dirty="0"/>
              <a:t>Joint Calling will run through all of the </a:t>
            </a:r>
            <a:r>
              <a:rPr lang="en-US" baseline="0" dirty="0" err="1"/>
              <a:t>gVCFs</a:t>
            </a:r>
            <a:r>
              <a:rPr lang="en-US" baseline="0" dirty="0"/>
              <a:t> and in the final VCF output you will not have any of the non variant records (NON_REF).</a:t>
            </a:r>
          </a:p>
          <a:p>
            <a:pPr marL="0" indent="0">
              <a:buFont typeface="Arial"/>
              <a:buNone/>
            </a:pPr>
            <a:r>
              <a:rPr lang="en-US" baseline="0" dirty="0"/>
              <a:t>All you should see are the definitive variant records determined based on the Joint calling.</a:t>
            </a:r>
          </a:p>
          <a:p>
            <a:pPr marL="0" indent="0">
              <a:buFont typeface="Arial"/>
              <a:buNone/>
            </a:pPr>
            <a:endParaRPr lang="en-US" baseline="0" dirty="0"/>
          </a:p>
          <a:p>
            <a:pPr marL="0" indent="0">
              <a:buFont typeface="Arial"/>
              <a:buNone/>
            </a:pPr>
            <a:r>
              <a:rPr lang="en-US" baseline="0" dirty="0"/>
              <a:t>In GATK 4.1 and newer you CAN however get the non variant records if you choose to do so.</a:t>
            </a:r>
          </a:p>
          <a:p>
            <a:pPr marL="0" indent="0">
              <a:buFont typeface="Arial"/>
              <a:buNone/>
            </a:pPr>
            <a:endParaRPr lang="en-US" baseline="0"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11</a:t>
            </a:fld>
            <a:endParaRPr lang="en-US"/>
          </a:p>
        </p:txBody>
      </p:sp>
    </p:spTree>
    <p:extLst>
      <p:ext uri="{BB962C8B-B14F-4D97-AF65-F5344CB8AC3E}">
        <p14:creationId xmlns:p14="http://schemas.microsoft.com/office/powerpoint/2010/main" val="372471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steps to the combination of the </a:t>
            </a:r>
            <a:r>
              <a:rPr lang="en-US" dirty="0" err="1"/>
              <a:t>gVCFs</a:t>
            </a:r>
            <a:r>
              <a:rPr lang="en-US" dirty="0"/>
              <a:t>.</a:t>
            </a:r>
          </a:p>
          <a:p>
            <a:endParaRPr lang="en-US" dirty="0"/>
          </a:p>
          <a:p>
            <a:r>
              <a:rPr lang="en-US" dirty="0"/>
              <a:t>The consolidation is technical step to deal with a large number of samples. We don’t want 1000 samples open at the same time so we are going to consolidate the files. There are 2 ways to do this:</a:t>
            </a:r>
          </a:p>
          <a:p>
            <a:pPr marL="228600" indent="-228600">
              <a:buAutoNum type="arabicPeriod"/>
            </a:pPr>
            <a:r>
              <a:rPr lang="en-US" dirty="0"/>
              <a:t>In GATK3 we had a way to combine all the files into 1 mega VCF file in batches of 200 samples at a time. Not efficient or elegant.</a:t>
            </a:r>
          </a:p>
          <a:p>
            <a:pPr marL="228600" indent="-228600">
              <a:buAutoNum type="arabicPeriod"/>
            </a:pPr>
            <a:r>
              <a:rPr lang="en-US" dirty="0" err="1"/>
              <a:t>GenomicsDBImport</a:t>
            </a:r>
            <a:r>
              <a:rPr lang="en-US" dirty="0"/>
              <a:t> uses datastore which is a database format that allows you do process them all at once with an intermediate database</a:t>
            </a:r>
          </a:p>
        </p:txBody>
      </p:sp>
      <p:sp>
        <p:nvSpPr>
          <p:cNvPr id="4" name="Slide Number Placeholder 3"/>
          <p:cNvSpPr>
            <a:spLocks noGrp="1"/>
          </p:cNvSpPr>
          <p:nvPr>
            <p:ph type="sldNum" sz="quarter" idx="10"/>
          </p:nvPr>
        </p:nvSpPr>
        <p:spPr/>
        <p:txBody>
          <a:bodyPr/>
          <a:lstStyle/>
          <a:p>
            <a:fld id="{46DB6799-44F7-8E48-BF67-B96B08ED8491}" type="slidenum">
              <a:rPr lang="en-US" smtClean="0"/>
              <a:pPr/>
              <a:t>12</a:t>
            </a:fld>
            <a:endParaRPr lang="en-US"/>
          </a:p>
        </p:txBody>
      </p:sp>
    </p:spTree>
    <p:extLst>
      <p:ext uri="{BB962C8B-B14F-4D97-AF65-F5344CB8AC3E}">
        <p14:creationId xmlns:p14="http://schemas.microsoft.com/office/powerpoint/2010/main" val="34459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commands that you can run for each of the aforementioned steps:</a:t>
            </a:r>
          </a:p>
          <a:p>
            <a:r>
              <a:rPr lang="en-US" b="1" dirty="0" err="1"/>
              <a:t>CombineGVCFs</a:t>
            </a:r>
            <a:r>
              <a:rPr lang="en-US" dirty="0"/>
              <a:t>: Combines all the files and it does not scale very well. This is better for about 500 files but larger than that you want to use </a:t>
            </a:r>
            <a:r>
              <a:rPr lang="en-US" dirty="0" err="1"/>
              <a:t>GenomicsDBImport</a:t>
            </a:r>
            <a:endParaRPr lang="en-US" dirty="0"/>
          </a:p>
          <a:p>
            <a:r>
              <a:rPr lang="en-US" b="1" dirty="0" err="1"/>
              <a:t>GenomicsDBImport</a:t>
            </a:r>
            <a:r>
              <a:rPr lang="en-US" dirty="0"/>
              <a:t>: can supply a –V with a list of all the file names that you want to feed in for the combination. Can use multiple intervals or a single interval. </a:t>
            </a:r>
          </a:p>
          <a:p>
            <a:endParaRPr lang="en-US" dirty="0"/>
          </a:p>
        </p:txBody>
      </p:sp>
      <p:sp>
        <p:nvSpPr>
          <p:cNvPr id="4" name="Slide Number Placeholder 3"/>
          <p:cNvSpPr>
            <a:spLocks noGrp="1"/>
          </p:cNvSpPr>
          <p:nvPr>
            <p:ph type="sldNum" sz="quarter" idx="10"/>
          </p:nvPr>
        </p:nvSpPr>
        <p:spPr/>
        <p:txBody>
          <a:bodyPr/>
          <a:lstStyle/>
          <a:p>
            <a:fld id="{C8C1F92D-9955-1040-85CD-F860BFE976F1}" type="slidenum">
              <a:rPr lang="en-US" smtClean="0"/>
              <a:pPr/>
              <a:t>13</a:t>
            </a:fld>
            <a:endParaRPr lang="en-US"/>
          </a:p>
        </p:txBody>
      </p:sp>
    </p:spTree>
    <p:extLst>
      <p:ext uri="{BB962C8B-B14F-4D97-AF65-F5344CB8AC3E}">
        <p14:creationId xmlns:p14="http://schemas.microsoft.com/office/powerpoint/2010/main" val="175049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will have either the mega </a:t>
            </a:r>
            <a:r>
              <a:rPr lang="en-US" dirty="0" err="1"/>
              <a:t>gVCF</a:t>
            </a:r>
            <a:r>
              <a:rPr lang="en-US" dirty="0"/>
              <a:t> or the </a:t>
            </a:r>
            <a:r>
              <a:rPr lang="en-US" dirty="0" err="1"/>
              <a:t>GenomicsDB</a:t>
            </a:r>
            <a:r>
              <a:rPr lang="en-US" dirty="0"/>
              <a:t> intermediate that you can run the Joint Calling tool on which is called </a:t>
            </a:r>
            <a:r>
              <a:rPr lang="en-US" dirty="0" err="1"/>
              <a:t>GenotypeGVCFs</a:t>
            </a:r>
            <a:r>
              <a:rPr lang="en-US" dirty="0"/>
              <a:t> which can either take multiple </a:t>
            </a:r>
            <a:r>
              <a:rPr lang="en-US" dirty="0" err="1"/>
              <a:t>gVCFs</a:t>
            </a:r>
            <a:r>
              <a:rPr lang="en-US" dirty="0"/>
              <a:t> or a single </a:t>
            </a:r>
            <a:r>
              <a:rPr lang="en-US" dirty="0" err="1"/>
              <a:t>vcf</a:t>
            </a:r>
            <a:r>
              <a:rPr lang="en-US" dirty="0"/>
              <a:t> from the datastore.</a:t>
            </a:r>
          </a:p>
          <a:p>
            <a:endParaRPr lang="en-US" dirty="0"/>
          </a:p>
          <a:p>
            <a:endParaRPr lang="en-US" dirty="0"/>
          </a:p>
          <a:p>
            <a:r>
              <a:rPr lang="en-US" dirty="0"/>
              <a:t>If you’ve already been usin</a:t>
            </a:r>
            <a:r>
              <a:rPr lang="en-US" baseline="0" dirty="0"/>
              <a:t>g GATK3, these are the differences with GATK4</a:t>
            </a:r>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14</a:t>
            </a:fld>
            <a:endParaRPr lang="en-US"/>
          </a:p>
        </p:txBody>
      </p:sp>
    </p:spTree>
    <p:extLst>
      <p:ext uri="{BB962C8B-B14F-4D97-AF65-F5344CB8AC3E}">
        <p14:creationId xmlns:p14="http://schemas.microsoft.com/office/powerpoint/2010/main" val="164028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commands are similar but the difference is that you are not using a path to the </a:t>
            </a:r>
            <a:r>
              <a:rPr lang="en-US" dirty="0" err="1"/>
              <a:t>GenomicsDB</a:t>
            </a:r>
            <a:r>
              <a:rPr lang="en-US" dirty="0"/>
              <a:t> workspace/datastore database. You provide that this is a </a:t>
            </a:r>
            <a:r>
              <a:rPr lang="en-US" dirty="0" err="1"/>
              <a:t>genomicsDB</a:t>
            </a:r>
            <a:r>
              <a:rPr lang="en-US" dirty="0"/>
              <a:t> workspace but everything else is the same.</a:t>
            </a:r>
          </a:p>
        </p:txBody>
      </p:sp>
      <p:sp>
        <p:nvSpPr>
          <p:cNvPr id="4" name="Slide Number Placeholder 3"/>
          <p:cNvSpPr>
            <a:spLocks noGrp="1"/>
          </p:cNvSpPr>
          <p:nvPr>
            <p:ph type="sldNum" sz="quarter" idx="10"/>
          </p:nvPr>
        </p:nvSpPr>
        <p:spPr/>
        <p:txBody>
          <a:bodyPr/>
          <a:lstStyle/>
          <a:p>
            <a:fld id="{C8C1F92D-9955-1040-85CD-F860BFE976F1}" type="slidenum">
              <a:rPr lang="en-US" smtClean="0"/>
              <a:pPr/>
              <a:t>15</a:t>
            </a:fld>
            <a:endParaRPr lang="en-US"/>
          </a:p>
        </p:txBody>
      </p:sp>
    </p:spTree>
    <p:extLst>
      <p:ext uri="{BB962C8B-B14F-4D97-AF65-F5344CB8AC3E}">
        <p14:creationId xmlns:p14="http://schemas.microsoft.com/office/powerpoint/2010/main" val="1750494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Recalculating QUAL scores for every record. As of version 4.1 there is a new model that is more appropriate and more robust and you can read more about it in the blogpost by David Benjamin. </a:t>
            </a:r>
          </a:p>
          <a:p>
            <a:endParaRPr lang="en-US" b="0" dirty="0"/>
          </a:p>
          <a:p>
            <a:r>
              <a:rPr lang="en-US" b="0" dirty="0"/>
              <a:t>This is essentially giving you a floor of how likely a variant call is. This is saying if you variant is above this QUAL score, it might not be junk but it is not the end all be all of variant quality – rather it is just an initial determination to see what is output in the VCF output file but there are other models that are </a:t>
            </a:r>
            <a:r>
              <a:rPr lang="en-US" b="0" dirty="0" err="1"/>
              <a:t>sophisitacated</a:t>
            </a:r>
            <a:r>
              <a:rPr lang="en-US" b="0" dirty="0"/>
              <a:t>.</a:t>
            </a:r>
          </a:p>
          <a:p>
            <a:endParaRPr lang="en-US" b="0" dirty="0"/>
          </a:p>
          <a:p>
            <a:r>
              <a:rPr lang="en-US" b="0" dirty="0"/>
              <a:t>--OLD</a:t>
            </a:r>
          </a:p>
          <a:p>
            <a:r>
              <a:rPr lang="en-US" b="0" dirty="0"/>
              <a:t>This is “OL</a:t>
            </a:r>
            <a:r>
              <a:rPr lang="en-US" b="0" baseline="0" dirty="0"/>
              <a:t>D </a:t>
            </a:r>
            <a:r>
              <a:rPr lang="en-US" b="0" baseline="0" dirty="0" err="1"/>
              <a:t>Qual</a:t>
            </a:r>
            <a:r>
              <a:rPr lang="en-US" b="0" baseline="0" dirty="0"/>
              <a:t>”.  Not going into too much detail, because we now have NEW qual.  Old model (detailed on this slide and in the notes below) was inferior due to:</a:t>
            </a:r>
          </a:p>
          <a:p>
            <a:endParaRPr lang="en-US" b="0" baseline="0" dirty="0"/>
          </a:p>
          <a:p>
            <a:r>
              <a:rPr lang="en-US" b="0" baseline="0" dirty="0"/>
              <a:t>From David Benjamin, “[old QUAL had high] </a:t>
            </a:r>
            <a:r>
              <a:rPr lang="en-US" dirty="0"/>
              <a:t>combinatorial complexity, and the fact that it necessitated awful hacks to shoehorn multiallelic sites and higher ploidies”</a:t>
            </a:r>
            <a:endParaRPr lang="en-US" b="0" baseline="0" dirty="0"/>
          </a:p>
          <a:p>
            <a:r>
              <a:rPr lang="en-US" b="0" baseline="0" dirty="0"/>
              <a:t>----</a:t>
            </a:r>
          </a:p>
          <a:p>
            <a:r>
              <a:rPr lang="en-US" b="0" baseline="0" dirty="0"/>
              <a:t>Score to see how reliable the variant call is across all samples.</a:t>
            </a:r>
          </a:p>
          <a:p>
            <a:endParaRPr lang="en-US" b="0" baseline="0" dirty="0"/>
          </a:p>
          <a:p>
            <a:r>
              <a:rPr lang="en-US" b="0" baseline="0" dirty="0" err="1"/>
              <a:t>Qual</a:t>
            </a:r>
            <a:r>
              <a:rPr lang="en-US" b="0" baseline="0" dirty="0"/>
              <a:t> &gt; 30 - more likely than human heterozygosity.  So we’ll only work with these.</a:t>
            </a:r>
          </a:p>
          <a:p>
            <a:r>
              <a:rPr lang="en-US" b="0" baseline="0" dirty="0"/>
              <a:t>But it’s a low bar, lots of variants. And we’re as permissive as possible.</a:t>
            </a:r>
          </a:p>
          <a:p>
            <a:endParaRPr lang="en-US" b="0" baseline="0" dirty="0"/>
          </a:p>
          <a:p>
            <a:r>
              <a:rPr lang="en-US" b="0" baseline="0" dirty="0"/>
              <a:t>Therefore we must filter our false-positives.  Next talk will go over filtering in detail.</a:t>
            </a:r>
            <a:endParaRPr lang="en-US" b="0" dirty="0"/>
          </a:p>
          <a:p>
            <a:endParaRPr lang="en-US" b="1" dirty="0"/>
          </a:p>
          <a:p>
            <a:r>
              <a:rPr lang="en-US" b="1" dirty="0"/>
              <a:t>QUAL</a:t>
            </a:r>
          </a:p>
          <a:p>
            <a:endParaRPr lang="en-US" dirty="0"/>
          </a:p>
          <a:p>
            <a:r>
              <a:rPr lang="en-US" dirty="0"/>
              <a:t>LG says:</a:t>
            </a:r>
            <a:r>
              <a:rPr lang="en-US" baseline="0" dirty="0"/>
              <a:t> “</a:t>
            </a:r>
            <a:r>
              <a:rPr lang="en-US" dirty="0"/>
              <a:t>QUAL emission threshold is typically 30. (I think we changed this, but in my heart it's still 30.)  This is because human SNP heterozygosity is one per thousand bases, which </a:t>
            </a:r>
            <a:r>
              <a:rPr lang="en-US" dirty="0" err="1"/>
              <a:t>Phred</a:t>
            </a:r>
            <a:r>
              <a:rPr lang="en-US" dirty="0"/>
              <a:t>-scaled is 30, so you could think of any given site as having a 1/1000 probability of being variant.  A QUAL score above 30 means your variant is more likely than this base level. So you'd need more than GQ 30 to emit based on a single sample, which is roughly three high quality reads.  But if you had two reads each in two samples (~GQ 24), now you've got a QUAL of (24+24)-30=18”</a:t>
            </a:r>
          </a:p>
          <a:p>
            <a:endParaRPr lang="en-US" dirty="0"/>
          </a:p>
          <a:p>
            <a:endParaRPr lang="en-US" dirty="0"/>
          </a:p>
          <a:p>
            <a:r>
              <a:rPr lang="en-US" b="1" dirty="0"/>
              <a:t>Annotations</a:t>
            </a:r>
            <a:endParaRPr lang="en-US" b="0" dirty="0"/>
          </a:p>
          <a:p>
            <a:endParaRPr lang="en-US" b="0" dirty="0"/>
          </a:p>
          <a:p>
            <a:r>
              <a:rPr lang="en-US" b="0" dirty="0"/>
              <a:t>Plot shows values</a:t>
            </a:r>
            <a:r>
              <a:rPr lang="en-US" b="0" baseline="0" dirty="0"/>
              <a:t> for </a:t>
            </a:r>
            <a:r>
              <a:rPr lang="en-US" b="0" baseline="0" dirty="0" err="1"/>
              <a:t>ReadPosRankSum</a:t>
            </a:r>
            <a:r>
              <a:rPr lang="en-US" b="0" baseline="0" dirty="0"/>
              <a:t> annotation for a set of variants called in a single sample along (green) or in a large cohort (red). The joint calling tightens the distribution -&gt; stabilizes the annotation and makes it more reliable for filtering. </a:t>
            </a:r>
            <a:endParaRPr lang="en-US" b="0" dirty="0"/>
          </a:p>
          <a:p>
            <a:endParaRPr lang="en-US" b="0" dirty="0"/>
          </a:p>
          <a:p>
            <a:r>
              <a:rPr lang="en-US" b="0" dirty="0"/>
              <a:t>SKIP THIS SLIDE. Needs to be replaced with the new </a:t>
            </a:r>
            <a:r>
              <a:rPr lang="en-US" b="0" dirty="0" err="1"/>
              <a:t>Qual</a:t>
            </a:r>
            <a:r>
              <a:rPr lang="en-US" b="0" dirty="0"/>
              <a:t> model. It’s good to show that the old model was difficult, but given that we don’t have a slide on the new model yet, it’s more confusing than helpful to go over. </a:t>
            </a:r>
          </a:p>
          <a:p>
            <a:endParaRPr lang="en-US" b="0" dirty="0"/>
          </a:p>
          <a:p>
            <a:r>
              <a:rPr lang="en-US" b="0" dirty="0"/>
              <a:t>---</a:t>
            </a:r>
          </a:p>
          <a:p>
            <a:endParaRPr lang="en-US" b="0" dirty="0"/>
          </a:p>
          <a:p>
            <a:r>
              <a:rPr lang="en-US" b="0" dirty="0"/>
              <a:t>This is “OL</a:t>
            </a:r>
            <a:r>
              <a:rPr lang="en-US" b="0" baseline="0" dirty="0"/>
              <a:t>D </a:t>
            </a:r>
            <a:r>
              <a:rPr lang="en-US" b="0" baseline="0" dirty="0" err="1"/>
              <a:t>Qual</a:t>
            </a:r>
            <a:r>
              <a:rPr lang="en-US" b="0" baseline="0" dirty="0"/>
              <a:t>”.  Not going into too much detail, because we now have NEW qual.  Old model (detailed on this slide and in the notes below) was inferior due to:</a:t>
            </a:r>
          </a:p>
          <a:p>
            <a:endParaRPr lang="en-US" b="0" baseline="0" dirty="0"/>
          </a:p>
          <a:p>
            <a:r>
              <a:rPr lang="en-US" b="0" baseline="0" dirty="0"/>
              <a:t>From David Benjamin, “[old QUAL had high] </a:t>
            </a:r>
            <a:r>
              <a:rPr lang="en-US" dirty="0"/>
              <a:t>combinatorial complexity, and the fact that it necessitated awful hacks to shoehorn </a:t>
            </a:r>
            <a:r>
              <a:rPr lang="en-US" dirty="0" err="1"/>
              <a:t>multiallelic</a:t>
            </a:r>
            <a:r>
              <a:rPr lang="en-US" dirty="0"/>
              <a:t> sites and higher ploidies”</a:t>
            </a:r>
            <a:endParaRPr lang="en-US" b="0" baseline="0" dirty="0"/>
          </a:p>
          <a:p>
            <a:r>
              <a:rPr lang="en-US" b="0" baseline="0" dirty="0"/>
              <a:t>----</a:t>
            </a:r>
          </a:p>
          <a:p>
            <a:r>
              <a:rPr lang="en-US" b="0" baseline="0" dirty="0"/>
              <a:t>Score to see how reliable the variant call is across all samples.</a:t>
            </a:r>
          </a:p>
          <a:p>
            <a:endParaRPr lang="en-US" b="0" baseline="0" dirty="0"/>
          </a:p>
          <a:p>
            <a:r>
              <a:rPr lang="en-US" b="0" baseline="0" dirty="0" err="1"/>
              <a:t>Qual</a:t>
            </a:r>
            <a:r>
              <a:rPr lang="en-US" b="0" baseline="0" dirty="0"/>
              <a:t> &gt; 30 - more likely than human heterozygosity.  So we’ll only work with these.</a:t>
            </a:r>
          </a:p>
          <a:p>
            <a:r>
              <a:rPr lang="en-US" b="0" baseline="0" dirty="0"/>
              <a:t>But it’s a low bar, lots of variants. And we’re as permissive as possible.</a:t>
            </a:r>
          </a:p>
          <a:p>
            <a:endParaRPr lang="en-US" b="0" baseline="0" dirty="0"/>
          </a:p>
          <a:p>
            <a:r>
              <a:rPr lang="en-US" b="0" baseline="0" dirty="0"/>
              <a:t>Therefore we must filter our false-positives.  Next talk will go over filtering in detail.</a:t>
            </a:r>
            <a:endParaRPr lang="en-US" b="0" dirty="0"/>
          </a:p>
          <a:p>
            <a:endParaRPr lang="en-US" b="1" dirty="0"/>
          </a:p>
          <a:p>
            <a:r>
              <a:rPr lang="en-US" b="1" dirty="0"/>
              <a:t>QUAL</a:t>
            </a:r>
          </a:p>
          <a:p>
            <a:endParaRPr lang="en-US" dirty="0"/>
          </a:p>
          <a:p>
            <a:r>
              <a:rPr lang="en-US" dirty="0"/>
              <a:t>LG says:</a:t>
            </a:r>
            <a:r>
              <a:rPr lang="en-US" baseline="0" dirty="0"/>
              <a:t> “</a:t>
            </a:r>
            <a:r>
              <a:rPr lang="en-US" dirty="0"/>
              <a:t>QUAL emission threshold is typically 30. (I think we changed this, but in my heart it's still 30.)  This is because human SNP </a:t>
            </a:r>
            <a:r>
              <a:rPr lang="en-US" dirty="0" err="1"/>
              <a:t>heterozygosity</a:t>
            </a:r>
            <a:r>
              <a:rPr lang="en-US" dirty="0"/>
              <a:t> is one per thousand bases, which </a:t>
            </a:r>
            <a:r>
              <a:rPr lang="en-US" dirty="0" err="1"/>
              <a:t>Phred</a:t>
            </a:r>
            <a:r>
              <a:rPr lang="en-US" dirty="0"/>
              <a:t>-scaled is 30, so you could think of any given site as having a 1/1000 probability of being variant.  A QUAL score above 30 means your variant is more likely than this base level. So you'd need more than GQ 30 to emit based on a single sample, which is roughly three high quality reads.  But if you had two reads each in two samples (~GQ 24), now you've got a QUAL of (24+24)-30=18”</a:t>
            </a:r>
          </a:p>
          <a:p>
            <a:endParaRPr lang="en-US" dirty="0"/>
          </a:p>
          <a:p>
            <a:endParaRPr lang="en-US" dirty="0"/>
          </a:p>
          <a:p>
            <a:r>
              <a:rPr lang="en-US" b="1" dirty="0"/>
              <a:t>Annotations</a:t>
            </a:r>
            <a:endParaRPr lang="en-US" b="0" dirty="0"/>
          </a:p>
          <a:p>
            <a:endParaRPr lang="en-US" b="0" dirty="0"/>
          </a:p>
          <a:p>
            <a:r>
              <a:rPr lang="en-US" b="0" dirty="0"/>
              <a:t>Plot shows values</a:t>
            </a:r>
            <a:r>
              <a:rPr lang="en-US" b="0" baseline="0" dirty="0"/>
              <a:t> for </a:t>
            </a:r>
            <a:r>
              <a:rPr lang="en-US" b="0" baseline="0" dirty="0" err="1"/>
              <a:t>ReadPosRankSum</a:t>
            </a:r>
            <a:r>
              <a:rPr lang="en-US" b="0" baseline="0" dirty="0"/>
              <a:t> annotation for a set of variants called in a single sample along (green) or in a large cohort (red). The joint calling tightens the distribution -&gt; stabilizes the annotation and makes it more reliable for filtering. </a:t>
            </a:r>
            <a:endParaRPr lang="en-US" b="0" dirty="0"/>
          </a:p>
        </p:txBody>
      </p:sp>
      <p:sp>
        <p:nvSpPr>
          <p:cNvPr id="4" name="Slide Number Placeholder 3"/>
          <p:cNvSpPr>
            <a:spLocks noGrp="1"/>
          </p:cNvSpPr>
          <p:nvPr>
            <p:ph type="sldNum" sz="quarter" idx="10"/>
          </p:nvPr>
        </p:nvSpPr>
        <p:spPr/>
        <p:txBody>
          <a:bodyPr/>
          <a:lstStyle/>
          <a:p>
            <a:fld id="{59B75EBA-A30A-664D-B5CD-06BF0C56AC02}" type="slidenum">
              <a:rPr lang="en-US" smtClean="0"/>
              <a:t>16</a:t>
            </a:fld>
            <a:endParaRPr lang="en-US"/>
          </a:p>
        </p:txBody>
      </p:sp>
    </p:spTree>
    <p:extLst>
      <p:ext uri="{BB962C8B-B14F-4D97-AF65-F5344CB8AC3E}">
        <p14:creationId xmlns:p14="http://schemas.microsoft.com/office/powerpoint/2010/main" val="164028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Read about rank sum.</a:t>
            </a:r>
          </a:p>
          <a:p>
            <a:endParaRPr lang="en-US" b="0" dirty="0"/>
          </a:p>
          <a:p>
            <a:r>
              <a:rPr lang="en-US" b="0" dirty="0"/>
              <a:t>Joint Calling tools also adds annotations (in addition to </a:t>
            </a:r>
            <a:r>
              <a:rPr lang="en-US" b="0" dirty="0" err="1"/>
              <a:t>HaplotypeCaller</a:t>
            </a:r>
            <a:r>
              <a:rPr lang="en-US" b="0" dirty="0"/>
              <a:t>).</a:t>
            </a:r>
          </a:p>
          <a:p>
            <a:r>
              <a:rPr lang="en-US" b="0" dirty="0"/>
              <a:t>The annotations help do better modeling and filtering of variants.</a:t>
            </a:r>
          </a:p>
          <a:p>
            <a:endParaRPr lang="en-US" b="0" dirty="0"/>
          </a:p>
          <a:p>
            <a:r>
              <a:rPr lang="en-US" b="0" dirty="0"/>
              <a:t>Here we see the effect of adding many samples to the analysis. It smooths out the chance fluctuations we may see.</a:t>
            </a:r>
          </a:p>
          <a:p>
            <a:endParaRPr lang="en-US" b="0" dirty="0"/>
          </a:p>
          <a:p>
            <a:r>
              <a:rPr lang="en-US" b="0" dirty="0"/>
              <a:t>In the first panel we see theoretically how we imagine the annotation distribution where we expected it to center around 0. If we have rare variants or singletons we can see that the spreads of valleys is pretty wide versus the more common variants within the samples you will have a tighter distribution. The recalculation across all the samples will even out disparities. As you tighten the distribution you get more separation from the good variants and the pink variants that shows the bad variants within the datasets.</a:t>
            </a:r>
          </a:p>
          <a:p>
            <a:endParaRPr lang="en-US" b="0" dirty="0"/>
          </a:p>
          <a:p>
            <a:r>
              <a:rPr lang="en-US" b="0" dirty="0"/>
              <a:t>The entire goal of filtering is to increase the gap between the distributions so you have more confident evidence of what you want to keep or throw out.</a:t>
            </a:r>
          </a:p>
          <a:p>
            <a:endParaRPr lang="en-US" b="0" dirty="0"/>
          </a:p>
          <a:p>
            <a:r>
              <a:rPr lang="en-US" b="0" dirty="0"/>
              <a:t>Green is single sample annotation values.</a:t>
            </a:r>
          </a:p>
          <a:p>
            <a:r>
              <a:rPr lang="en-US" b="0" dirty="0"/>
              <a:t>With Joint Calling with </a:t>
            </a:r>
            <a:r>
              <a:rPr lang="en-US" b="0" dirty="0" err="1"/>
              <a:t>Gnomad</a:t>
            </a:r>
            <a:r>
              <a:rPr lang="en-US" b="0" dirty="0"/>
              <a:t> you see a tighter distribution.</a:t>
            </a:r>
          </a:p>
          <a:p>
            <a:endParaRPr lang="en-US" b="0" dirty="0"/>
          </a:p>
          <a:p>
            <a:r>
              <a:rPr lang="en-US" b="0" dirty="0"/>
              <a:t>The x axis can be a statistic that measure strand bias or allele bias. There are various statistics that we can use but in general it’s a stat summarizing a variant.</a:t>
            </a:r>
          </a:p>
          <a:p>
            <a:endParaRPr lang="en-US" b="0" dirty="0"/>
          </a:p>
          <a:p>
            <a:r>
              <a:rPr lang="en-US" b="0" dirty="0"/>
              <a:t>In this case we consider the right one to be correct and the left to be incorrect.</a:t>
            </a:r>
          </a:p>
          <a:p>
            <a:r>
              <a:rPr lang="en-US" b="0" dirty="0"/>
              <a:t>Negative values are indicative of error.</a:t>
            </a:r>
          </a:p>
          <a:p>
            <a:endParaRPr lang="en-US" b="0" dirty="0"/>
          </a:p>
          <a:p>
            <a:r>
              <a:rPr lang="en-US" b="0" dirty="0"/>
              <a:t>Joint calling makes filtering easier.</a:t>
            </a:r>
          </a:p>
          <a:p>
            <a:endParaRPr lang="en-US" b="0" dirty="0"/>
          </a:p>
          <a:p>
            <a:r>
              <a:rPr lang="en-US" b="0" dirty="0"/>
              <a:t>Plot on left show theoretical distributions</a:t>
            </a:r>
            <a:r>
              <a:rPr lang="en-US" b="0" baseline="0" dirty="0"/>
              <a:t> for different subsets of variants</a:t>
            </a:r>
          </a:p>
          <a:p>
            <a:r>
              <a:rPr lang="en-US" b="0" baseline="0" dirty="0"/>
              <a:t>Farther from zero = more likely bad variant </a:t>
            </a:r>
            <a:r>
              <a:rPr lang="mr-IN" b="0" baseline="0" dirty="0"/>
              <a:t>–</a:t>
            </a:r>
            <a:r>
              <a:rPr lang="en-US" b="0" baseline="0" dirty="0"/>
              <a:t> Purple / error / false-positives</a:t>
            </a:r>
            <a:endParaRPr lang="en-US" b="0" dirty="0"/>
          </a:p>
          <a:p>
            <a:endParaRPr lang="en-US" b="0" dirty="0"/>
          </a:p>
          <a:p>
            <a:r>
              <a:rPr lang="en-US" b="0" dirty="0"/>
              <a:t>Plot on right shows values</a:t>
            </a:r>
            <a:r>
              <a:rPr lang="en-US" b="0" baseline="0" dirty="0"/>
              <a:t> for </a:t>
            </a:r>
            <a:r>
              <a:rPr lang="en-US" b="0" baseline="0" dirty="0" err="1"/>
              <a:t>ReadPosRankSum</a:t>
            </a:r>
            <a:r>
              <a:rPr lang="en-US" b="0" baseline="0" dirty="0"/>
              <a:t> annotation for a set of variants called in a single sample along (green) or in a large cohort (red). The joint calling tightens the distribution -&gt; stabilizes the annotation and makes it more reliable for filtering. </a:t>
            </a:r>
          </a:p>
          <a:p>
            <a:endParaRPr lang="en-US" b="0" baseline="0" dirty="0"/>
          </a:p>
          <a:p>
            <a:r>
              <a:rPr lang="en-US" b="0" baseline="0" dirty="0"/>
              <a:t>Tighter distribution = easier to set a threshold val.</a:t>
            </a:r>
            <a:endParaRPr lang="en-US" b="0" dirty="0"/>
          </a:p>
          <a:p>
            <a:r>
              <a:rPr lang="en-US" b="0" baseline="0" dirty="0"/>
              <a:t>.</a:t>
            </a:r>
            <a:endParaRPr lang="en-US" b="0" dirty="0"/>
          </a:p>
        </p:txBody>
      </p:sp>
      <p:sp>
        <p:nvSpPr>
          <p:cNvPr id="4" name="Slide Number Placeholder 3"/>
          <p:cNvSpPr>
            <a:spLocks noGrp="1"/>
          </p:cNvSpPr>
          <p:nvPr>
            <p:ph type="sldNum" sz="quarter" idx="10"/>
          </p:nvPr>
        </p:nvSpPr>
        <p:spPr/>
        <p:txBody>
          <a:bodyPr/>
          <a:lstStyle/>
          <a:p>
            <a:fld id="{59B75EBA-A30A-664D-B5CD-06BF0C56AC02}" type="slidenum">
              <a:rPr lang="en-US" smtClean="0"/>
              <a:t>17</a:t>
            </a:fld>
            <a:endParaRPr lang="en-US"/>
          </a:p>
        </p:txBody>
      </p:sp>
    </p:spTree>
    <p:extLst>
      <p:ext uri="{BB962C8B-B14F-4D97-AF65-F5344CB8AC3E}">
        <p14:creationId xmlns:p14="http://schemas.microsoft.com/office/powerpoint/2010/main" val="164028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what point do you max out the utility of adding more samples?</a:t>
            </a:r>
          </a:p>
          <a:p>
            <a:r>
              <a:rPr lang="en-US" dirty="0"/>
              <a:t>This analysis shows us that at low numbers of samples there is a very rapid gain in terms of how much sensitivity you gain but it does max out on this set of the 120K exomes.</a:t>
            </a:r>
          </a:p>
          <a:p>
            <a:r>
              <a:rPr lang="en-US" dirty="0"/>
              <a:t>Essentially a titration experiment: measuring on increasingly large subsets you saturate at a few hundred samples and after that the gains get more and more marginal.</a:t>
            </a:r>
          </a:p>
          <a:p>
            <a:endParaRPr lang="en-US" dirty="0"/>
          </a:p>
          <a:p>
            <a:r>
              <a:rPr lang="en-US" dirty="0"/>
              <a:t>With small numbers of samples still makes it worth it even if you do not have thousands of samples. </a:t>
            </a:r>
          </a:p>
          <a:p>
            <a:endParaRPr lang="en-US" dirty="0"/>
          </a:p>
          <a:p>
            <a:r>
              <a:rPr lang="en-US" dirty="0"/>
              <a:t>Increase in sensitivity,</a:t>
            </a:r>
            <a:r>
              <a:rPr lang="en-US" baseline="0" dirty="0"/>
              <a:t> no loss of precision in SNPs; slight loss of precision in indels linked to </a:t>
            </a:r>
            <a:r>
              <a:rPr lang="en-US" sz="1200" kern="1200" dirty="0">
                <a:solidFill>
                  <a:schemeClr val="tx1"/>
                </a:solidFill>
                <a:effectLst/>
                <a:latin typeface="+mn-lt"/>
                <a:ea typeface="+mn-ea"/>
                <a:cs typeface="+mn-cs"/>
              </a:rPr>
              <a:t>heterogeneous capture types </a:t>
            </a:r>
            <a:endParaRPr lang="en-US" dirty="0">
              <a:effectLst/>
            </a:endParaRPr>
          </a:p>
          <a:p>
            <a:r>
              <a:rPr lang="en-US" sz="1200" kern="1200" dirty="0">
                <a:solidFill>
                  <a:schemeClr val="tx1"/>
                </a:solidFill>
                <a:effectLst/>
                <a:latin typeface="+mn-lt"/>
                <a:ea typeface="+mn-ea"/>
                <a:cs typeface="+mn-cs"/>
              </a:rPr>
              <a:t>and/or differing read lengths </a:t>
            </a:r>
            <a:endParaRPr lang="en-US" dirty="0">
              <a:effectLst/>
            </a:endParaRPr>
          </a:p>
          <a:p>
            <a:endParaRPr lang="en-US" dirty="0"/>
          </a:p>
          <a:p>
            <a:r>
              <a:rPr lang="en-US" sz="1200" kern="1200" dirty="0">
                <a:solidFill>
                  <a:schemeClr val="tx1"/>
                </a:solidFill>
                <a:latin typeface="+mn-lt"/>
                <a:ea typeface="+mn-ea"/>
                <a:cs typeface="+mn-cs"/>
              </a:rPr>
              <a:t>LG says: “These are short reads so the NA12878 indel sensitivity isn't great.  The CHM is because the easy indels were removed from the truth set.”</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18</a:t>
            </a:fld>
            <a:endParaRPr lang="en-US"/>
          </a:p>
        </p:txBody>
      </p:sp>
    </p:spTree>
    <p:extLst>
      <p:ext uri="{BB962C8B-B14F-4D97-AF65-F5344CB8AC3E}">
        <p14:creationId xmlns:p14="http://schemas.microsoft.com/office/powerpoint/2010/main" val="3736923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flip side question: </a:t>
            </a:r>
          </a:p>
          <a:p>
            <a:endParaRPr lang="en-US" dirty="0"/>
          </a:p>
          <a:p>
            <a:r>
              <a:rPr lang="en-US" dirty="0"/>
              <a:t>If I do a Joint calling and see things multiple times, will I lose confidence in the singletons. </a:t>
            </a:r>
          </a:p>
          <a:p>
            <a:r>
              <a:rPr lang="en-US" dirty="0"/>
              <a:t>Anything you call by itself you will still be able to call with Joint Calling.</a:t>
            </a:r>
          </a:p>
          <a:p>
            <a:r>
              <a:rPr lang="en-US" dirty="0"/>
              <a:t>As normal, you wont be able to call it better but you also wont lose it via Joint Calling either.</a:t>
            </a:r>
          </a:p>
          <a:p>
            <a:endParaRPr lang="en-US" dirty="0"/>
          </a:p>
          <a:p>
            <a:r>
              <a:rPr lang="en-US" dirty="0"/>
              <a:t>Despite doing</a:t>
            </a:r>
            <a:r>
              <a:rPr lang="en-US" baseline="0" dirty="0"/>
              <a:t> joint calling, we can still call singleton variants as well.</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19</a:t>
            </a:fld>
            <a:endParaRPr lang="en-US"/>
          </a:p>
        </p:txBody>
      </p:sp>
    </p:spTree>
    <p:extLst>
      <p:ext uri="{BB962C8B-B14F-4D97-AF65-F5344CB8AC3E}">
        <p14:creationId xmlns:p14="http://schemas.microsoft.com/office/powerpoint/2010/main" val="373692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a:t>
            </a:r>
          </a:p>
          <a:p>
            <a:pPr marL="228600" indent="-228600">
              <a:buAutoNum type="arabicPeriod"/>
            </a:pPr>
            <a:r>
              <a:rPr lang="en-US" dirty="0"/>
              <a:t>What we do per sample with </a:t>
            </a:r>
            <a:r>
              <a:rPr lang="en-US" dirty="0" err="1"/>
              <a:t>HaplotypeCaller</a:t>
            </a:r>
            <a:r>
              <a:rPr lang="en-US" dirty="0"/>
              <a:t> is get variant calling results in the form of </a:t>
            </a:r>
            <a:r>
              <a:rPr lang="en-US" dirty="0" err="1"/>
              <a:t>gVCFs</a:t>
            </a:r>
            <a:endParaRPr lang="en-US" dirty="0"/>
          </a:p>
          <a:p>
            <a:pPr marL="228600" indent="-228600">
              <a:buAutoNum type="arabicPeriod"/>
            </a:pPr>
            <a:r>
              <a:rPr lang="en-US" dirty="0"/>
              <a:t>Now we are going to talk about consolidating </a:t>
            </a:r>
            <a:r>
              <a:rPr lang="en-US" dirty="0" err="1"/>
              <a:t>gVCFs</a:t>
            </a:r>
            <a:r>
              <a:rPr lang="en-US" dirty="0"/>
              <a:t> and “joint calling” them.</a:t>
            </a:r>
          </a:p>
          <a:p>
            <a:endParaRPr lang="en-US" dirty="0"/>
          </a:p>
        </p:txBody>
      </p:sp>
      <p:sp>
        <p:nvSpPr>
          <p:cNvPr id="4" name="Slide Number Placeholder 3"/>
          <p:cNvSpPr>
            <a:spLocks noGrp="1"/>
          </p:cNvSpPr>
          <p:nvPr>
            <p:ph type="sldNum" sz="quarter" idx="5"/>
          </p:nvPr>
        </p:nvSpPr>
        <p:spPr/>
        <p:txBody>
          <a:bodyPr/>
          <a:lstStyle/>
          <a:p>
            <a:fld id="{46DB6799-44F7-8E48-BF67-B96B08ED8491}" type="slidenum">
              <a:rPr lang="en-US" smtClean="0"/>
              <a:pPr/>
              <a:t>2</a:t>
            </a:fld>
            <a:endParaRPr lang="en-US"/>
          </a:p>
        </p:txBody>
      </p:sp>
    </p:spTree>
    <p:extLst>
      <p:ext uri="{BB962C8B-B14F-4D97-AF65-F5344CB8AC3E}">
        <p14:creationId xmlns:p14="http://schemas.microsoft.com/office/powerpoint/2010/main" val="864887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144K is the new number as of March </a:t>
            </a:r>
            <a:r>
              <a:rPr lang="en-US" dirty="0" err="1"/>
              <a:t>BroadE</a:t>
            </a:r>
            <a:endParaRPr lang="en-US" dirty="0"/>
          </a:p>
          <a:p>
            <a:endParaRPr lang="en-US" dirty="0"/>
          </a:p>
          <a:p>
            <a:r>
              <a:rPr lang="en-US" dirty="0"/>
              <a:t>Stats not yet available on the 65k.  At the time of this writing, the 76k </a:t>
            </a:r>
            <a:r>
              <a:rPr lang="en-US" dirty="0">
                <a:sym typeface="Wingdings" panose="05000000000000000000" pitchFamily="2" charset="2"/>
              </a:rPr>
              <a:t> 65k once duplicate samples were removed.</a:t>
            </a:r>
          </a:p>
          <a:p>
            <a:endParaRPr lang="en-US" dirty="0"/>
          </a:p>
        </p:txBody>
      </p:sp>
      <p:sp>
        <p:nvSpPr>
          <p:cNvPr id="4" name="Slide Number Placeholder 3"/>
          <p:cNvSpPr>
            <a:spLocks noGrp="1"/>
          </p:cNvSpPr>
          <p:nvPr>
            <p:ph type="sldNum" sz="quarter" idx="10"/>
          </p:nvPr>
        </p:nvSpPr>
        <p:spPr/>
        <p:txBody>
          <a:bodyPr/>
          <a:lstStyle/>
          <a:p>
            <a:fld id="{59B75EBA-A30A-664D-B5CD-06BF0C56AC02}" type="slidenum">
              <a:rPr lang="en-US" smtClean="0"/>
              <a:t>20</a:t>
            </a:fld>
            <a:endParaRPr lang="en-US"/>
          </a:p>
        </p:txBody>
      </p:sp>
    </p:spTree>
    <p:extLst>
      <p:ext uri="{BB962C8B-B14F-4D97-AF65-F5344CB8AC3E}">
        <p14:creationId xmlns:p14="http://schemas.microsoft.com/office/powerpoint/2010/main" val="1640283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it. The end.</a:t>
            </a:r>
          </a:p>
          <a:p>
            <a:endParaRPr lang="en-US" dirty="0"/>
          </a:p>
        </p:txBody>
      </p:sp>
      <p:sp>
        <p:nvSpPr>
          <p:cNvPr id="4" name="Slide Number Placeholder 3"/>
          <p:cNvSpPr>
            <a:spLocks noGrp="1"/>
          </p:cNvSpPr>
          <p:nvPr>
            <p:ph type="sldNum" sz="quarter" idx="5"/>
          </p:nvPr>
        </p:nvSpPr>
        <p:spPr/>
        <p:txBody>
          <a:bodyPr/>
          <a:lstStyle/>
          <a:p>
            <a:fld id="{46DB6799-44F7-8E48-BF67-B96B08ED8491}" type="slidenum">
              <a:rPr lang="en-US" smtClean="0"/>
              <a:pPr/>
              <a:t>21</a:t>
            </a:fld>
            <a:endParaRPr lang="en-US"/>
          </a:p>
        </p:txBody>
      </p:sp>
    </p:spTree>
    <p:extLst>
      <p:ext uri="{BB962C8B-B14F-4D97-AF65-F5344CB8AC3E}">
        <p14:creationId xmlns:p14="http://schemas.microsoft.com/office/powerpoint/2010/main" val="297336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germline </a:t>
            </a:r>
            <a:r>
              <a:rPr lang="en-US" dirty="0" err="1"/>
              <a:t>varaints</a:t>
            </a:r>
            <a:r>
              <a:rPr lang="en-US" dirty="0"/>
              <a:t> we want to look across populations to empower us in specifically the technical standpoint for the variant calling process right now.</a:t>
            </a:r>
          </a:p>
          <a:p>
            <a:endParaRPr lang="en-US" dirty="0"/>
          </a:p>
          <a:p>
            <a:r>
              <a:rPr lang="en-US" dirty="0"/>
              <a:t>Can do single sample pipeline and finish the entire pipeline including the genotyping and then finally combining the VCFs is the underpowered component.</a:t>
            </a:r>
          </a:p>
          <a:p>
            <a:r>
              <a:rPr lang="en-US" dirty="0"/>
              <a:t>What we want to do is combine the samples FIRST before JOINT genotyping. We want to genotype them together upfront to make them powerful before genotyping.</a:t>
            </a:r>
          </a:p>
          <a:p>
            <a:endParaRPr lang="en-US" dirty="0"/>
          </a:p>
          <a:p>
            <a:r>
              <a:rPr lang="en-US" dirty="0"/>
              <a:t>Call first then “</a:t>
            </a:r>
            <a:r>
              <a:rPr lang="en-US" dirty="0" err="1"/>
              <a:t>smush</a:t>
            </a:r>
            <a:r>
              <a:rPr lang="en-US" dirty="0"/>
              <a:t>”</a:t>
            </a:r>
          </a:p>
          <a:p>
            <a:r>
              <a:rPr lang="en-US" dirty="0"/>
              <a:t>More valuable information if you “</a:t>
            </a:r>
            <a:r>
              <a:rPr lang="en-US" dirty="0" err="1"/>
              <a:t>smush</a:t>
            </a:r>
            <a:r>
              <a:rPr lang="en-US" dirty="0"/>
              <a:t>” and then call.</a:t>
            </a:r>
          </a:p>
        </p:txBody>
      </p:sp>
      <p:sp>
        <p:nvSpPr>
          <p:cNvPr id="4" name="Slide Number Placeholder 3"/>
          <p:cNvSpPr>
            <a:spLocks noGrp="1"/>
          </p:cNvSpPr>
          <p:nvPr>
            <p:ph type="sldNum" sz="quarter" idx="5"/>
          </p:nvPr>
        </p:nvSpPr>
        <p:spPr/>
        <p:txBody>
          <a:bodyPr/>
          <a:lstStyle/>
          <a:p>
            <a:fld id="{46DB6799-44F7-8E48-BF67-B96B08ED8491}" type="slidenum">
              <a:rPr lang="en-US" smtClean="0"/>
              <a:pPr/>
              <a:t>3</a:t>
            </a:fld>
            <a:endParaRPr lang="en-US"/>
          </a:p>
        </p:txBody>
      </p:sp>
    </p:spTree>
    <p:extLst>
      <p:ext uri="{BB962C8B-B14F-4D97-AF65-F5344CB8AC3E}">
        <p14:creationId xmlns:p14="http://schemas.microsoft.com/office/powerpoint/2010/main" val="231098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WHY is Joint Genotyping Good? What does it do for you.</a:t>
            </a:r>
          </a:p>
          <a:p>
            <a:pPr marL="228600" indent="-228600">
              <a:buAutoNum type="arabicPeriod"/>
            </a:pPr>
            <a:endParaRPr lang="en-US" dirty="0"/>
          </a:p>
          <a:p>
            <a:pPr marL="228600" indent="-228600">
              <a:buAutoNum type="arabicPeriod"/>
            </a:pPr>
            <a:r>
              <a:rPr lang="en-US" dirty="0"/>
              <a:t>Helps us deal with errors – or when data is not obvious. </a:t>
            </a:r>
          </a:p>
          <a:p>
            <a:pPr marL="228600" indent="-228600">
              <a:buAutoNum type="arabicPeriod"/>
            </a:pPr>
            <a:r>
              <a:rPr lang="en-US" dirty="0"/>
              <a:t>For short variants you can pretty much look at the pileup of variants or reads in IGV. IF there is good balance between alleles with clean data and good coverage you can say confidently that this is a variant.</a:t>
            </a:r>
          </a:p>
          <a:p>
            <a:pPr marL="228600" indent="-228600">
              <a:buAutoNum type="arabicPeriod"/>
            </a:pPr>
            <a:r>
              <a:rPr lang="en-US" dirty="0"/>
              <a:t>Most times you see low quality or low coverage.</a:t>
            </a:r>
          </a:p>
          <a:p>
            <a:pPr marL="228600" indent="-228600">
              <a:buAutoNum type="arabicPeriod"/>
            </a:pPr>
            <a:endParaRPr lang="en-US" dirty="0"/>
          </a:p>
          <a:p>
            <a:pPr marL="228600" indent="-228600">
              <a:buAutoNum type="arabicPeriod"/>
            </a:pPr>
            <a:r>
              <a:rPr lang="en-US" dirty="0"/>
              <a:t>This example in Sample #1 – don’t have many reads. Just 6 and 4 are reference allele A and the others are possible variant allele G. This is not great evidence especially at this coverage can be just an artifact. Weak evidence would mean that this call gets filtered out.</a:t>
            </a:r>
          </a:p>
          <a:p>
            <a:pPr marL="228600" indent="-228600">
              <a:buAutoNum type="arabicPeriod"/>
            </a:pPr>
            <a:r>
              <a:rPr lang="en-US" dirty="0"/>
              <a:t>Sample #2 in addition to Sample #1 = if there is a chance that the variant is real, you might see the variant again. You may see that many of them are reference in this position but if you see the same variant allele pattern then you get more confidence that this variant is actually present in the population rather than an artifact. </a:t>
            </a:r>
          </a:p>
          <a:p>
            <a:pPr marL="228600" indent="-228600">
              <a:buAutoNum type="arabicPeriod"/>
            </a:pPr>
            <a:r>
              <a:rPr lang="en-US" dirty="0"/>
              <a:t>One of the reasons why we want to look at multiple samples with germline calling.</a:t>
            </a:r>
          </a:p>
          <a:p>
            <a:pPr marL="228600" indent="-228600">
              <a:buAutoNum type="arabicPeriod"/>
            </a:pPr>
            <a:r>
              <a:rPr lang="en-US" dirty="0"/>
              <a:t>IF you are looking at common variants you don’t always need lots of samples but if you are looking for rare variants then the large cohorts are important.</a:t>
            </a:r>
          </a:p>
          <a:p>
            <a:pPr marL="228600" indent="-228600">
              <a:buAutoNum type="arabicPeriod"/>
            </a:pPr>
            <a:endParaRPr lang="en-US" dirty="0"/>
          </a:p>
          <a:p>
            <a:pPr marL="228600" indent="-228600">
              <a:buAutoNum type="arabicPeriod"/>
            </a:pPr>
            <a:endParaRPr lang="en-US" dirty="0"/>
          </a:p>
          <a:p>
            <a:pPr marL="228600" indent="-228600">
              <a:buAutoNum type="arabicPeriod"/>
            </a:pPr>
            <a:r>
              <a:rPr lang="en-US" dirty="0"/>
              <a:t>Why repeat the joint genotyping steps? Need to evaluate all the samples together. In the original cohort you found a potential variant but didn’t find anything compared to that cohort. But then you get a bunch of new samples and this second cohort may have evidence to support the variant from cohort 1. If you don’t combine these two cohorts you will lose that variant since the information from 1 part doesn’t know about the information from the 2</a:t>
            </a:r>
            <a:r>
              <a:rPr lang="en-US" baseline="30000" dirty="0"/>
              <a:t>nd</a:t>
            </a:r>
            <a:r>
              <a:rPr lang="en-US" dirty="0"/>
              <a:t>. </a:t>
            </a:r>
            <a:r>
              <a:rPr lang="en-US" dirty="0" err="1"/>
              <a:t>Gnomad</a:t>
            </a:r>
            <a:r>
              <a:rPr lang="en-US" dirty="0"/>
              <a:t> is the resource that is a massive call-set that was made on over 100K samples which is useful for analysis</a:t>
            </a:r>
          </a:p>
          <a:p>
            <a:endParaRPr lang="en-US" dirty="0"/>
          </a:p>
        </p:txBody>
      </p:sp>
      <p:sp>
        <p:nvSpPr>
          <p:cNvPr id="4" name="Slide Number Placeholder 3"/>
          <p:cNvSpPr>
            <a:spLocks noGrp="1"/>
          </p:cNvSpPr>
          <p:nvPr>
            <p:ph type="sldNum" sz="quarter" idx="5"/>
          </p:nvPr>
        </p:nvSpPr>
        <p:spPr/>
        <p:txBody>
          <a:bodyPr/>
          <a:lstStyle/>
          <a:p>
            <a:fld id="{46DB6799-44F7-8E48-BF67-B96B08ED8491}" type="slidenum">
              <a:rPr lang="en-US" smtClean="0"/>
              <a:pPr/>
              <a:t>4</a:t>
            </a:fld>
            <a:endParaRPr lang="en-US"/>
          </a:p>
        </p:txBody>
      </p:sp>
    </p:spTree>
    <p:extLst>
      <p:ext uri="{BB962C8B-B14F-4D97-AF65-F5344CB8AC3E}">
        <p14:creationId xmlns:p14="http://schemas.microsoft.com/office/powerpoint/2010/main" val="3774551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evaluate whether what we are seeing is real variation in the case there is evidence. Or is it artifactual.</a:t>
            </a:r>
          </a:p>
          <a:p>
            <a:endParaRPr lang="en-US" dirty="0"/>
          </a:p>
          <a:p>
            <a:r>
              <a:rPr lang="en-US" dirty="0"/>
              <a:t>If you look at the left picture:</a:t>
            </a:r>
          </a:p>
          <a:p>
            <a:r>
              <a:rPr lang="en-US" dirty="0"/>
              <a:t>	There is a stack of reads at this single position. You can see some Cs among some As. Is this a variant?</a:t>
            </a:r>
          </a:p>
          <a:p>
            <a:r>
              <a:rPr lang="en-US" dirty="0"/>
              <a:t>	Lets break down the distribution of the reads and which variants exist on them.</a:t>
            </a:r>
          </a:p>
          <a:p>
            <a:r>
              <a:rPr lang="en-US" dirty="0"/>
              <a:t>	The F reads are in blue and the R ones in orange. The Reference Allele is A and the Alternate Allele is C.</a:t>
            </a:r>
          </a:p>
          <a:p>
            <a:r>
              <a:rPr lang="en-US" dirty="0"/>
              <a:t>	We see that the Ref allele is represented on both F and R reads.</a:t>
            </a:r>
          </a:p>
          <a:p>
            <a:r>
              <a:rPr lang="en-US" dirty="0"/>
              <a:t>	The variant allele C, however is only on the R read but not on any of the F reads. </a:t>
            </a:r>
          </a:p>
          <a:p>
            <a:r>
              <a:rPr lang="en-US" dirty="0"/>
              <a:t>	There may be fewer F reads and didn’t catch any with the variant allele but it could also be a sign of an artifact. We know of reasons for strand specific artifacts. </a:t>
            </a:r>
          </a:p>
          <a:p>
            <a:r>
              <a:rPr lang="en-US" dirty="0"/>
              <a:t>So, is this C variant an actual variant or is it an artifact?</a:t>
            </a:r>
          </a:p>
          <a:p>
            <a:endParaRPr lang="en-US" dirty="0"/>
          </a:p>
          <a:p>
            <a:r>
              <a:rPr lang="en-US" dirty="0"/>
              <a:t>	Additionally we can see that there is a 3:1 ratio of the reference allele A to the variant allele C. 9 As and 3 Cs</a:t>
            </a:r>
          </a:p>
          <a:p>
            <a:r>
              <a:rPr lang="en-US" dirty="0"/>
              <a:t>Is this C variant an actual variant or is it an artifact?</a:t>
            </a:r>
          </a:p>
          <a:p>
            <a:endParaRPr lang="en-US" dirty="0"/>
          </a:p>
          <a:p>
            <a:r>
              <a:rPr lang="en-US" dirty="0"/>
              <a:t>We would probably want to take this variant out BUT is the single sample’s information enough evidence to filter out this variant?</a:t>
            </a:r>
          </a:p>
          <a:p>
            <a:r>
              <a:rPr lang="en-US" dirty="0"/>
              <a:t>This breakdown is useful on one sample but we don’t always have enough information and it could just be by accident.</a:t>
            </a:r>
          </a:p>
          <a:p>
            <a:endParaRPr lang="en-US" dirty="0"/>
          </a:p>
          <a:p>
            <a:r>
              <a:rPr lang="en-US" dirty="0"/>
              <a:t>Single sample showing strand and allelic biases (could</a:t>
            </a:r>
            <a:r>
              <a:rPr lang="en-US" baseline="0" dirty="0"/>
              <a:t> be an </a:t>
            </a:r>
            <a:r>
              <a:rPr lang="en-US" dirty="0"/>
              <a:t>artifact</a:t>
            </a:r>
            <a:r>
              <a:rPr lang="en-US" baseline="0" dirty="0"/>
              <a:t>).</a:t>
            </a:r>
          </a:p>
          <a:p>
            <a:r>
              <a:rPr lang="en-US" baseline="0" dirty="0"/>
              <a:t>With just one sample it’s hard to know if this is an artifact or a true variant.</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5</a:t>
            </a:fld>
            <a:endParaRPr lang="en-US"/>
          </a:p>
        </p:txBody>
      </p:sp>
    </p:spTree>
    <p:extLst>
      <p:ext uri="{BB962C8B-B14F-4D97-AF65-F5344CB8AC3E}">
        <p14:creationId xmlns:p14="http://schemas.microsoft.com/office/powerpoint/2010/main" val="132898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we look at our cohort instead of a single sample (from the previous slide).</a:t>
            </a:r>
          </a:p>
          <a:p>
            <a:endParaRPr lang="en-US" dirty="0"/>
          </a:p>
          <a:p>
            <a:r>
              <a:rPr lang="en-US" dirty="0"/>
              <a:t>This pictures here represent the cohort. Look at multiple samples and look for patterns of bias from the larger data points.</a:t>
            </a:r>
          </a:p>
          <a:p>
            <a:endParaRPr lang="en-US" dirty="0"/>
          </a:p>
          <a:p>
            <a:r>
              <a:rPr lang="en-US" dirty="0"/>
              <a:t>In the </a:t>
            </a:r>
            <a:r>
              <a:rPr lang="en-US" b="1" dirty="0"/>
              <a:t>Allele bias </a:t>
            </a:r>
            <a:r>
              <a:rPr lang="en-US" dirty="0"/>
              <a:t>section:</a:t>
            </a:r>
          </a:p>
          <a:p>
            <a:r>
              <a:rPr lang="en-US" b="1" dirty="0"/>
              <a:t>Left</a:t>
            </a:r>
            <a:r>
              <a:rPr lang="en-US" dirty="0"/>
              <a:t> Gray: If you still see the 3:1 ratio in the cohort, you would flag the variant so that we can perhaps filter it out later.</a:t>
            </a:r>
          </a:p>
          <a:p>
            <a:r>
              <a:rPr lang="en-US" b="1" dirty="0"/>
              <a:t>Right</a:t>
            </a:r>
            <a:r>
              <a:rPr lang="en-US" dirty="0"/>
              <a:t> Gray: If you see in the cohort that there is an even 1:1 ratio then you keep the variant.</a:t>
            </a:r>
          </a:p>
          <a:p>
            <a:endParaRPr lang="en-US" dirty="0"/>
          </a:p>
          <a:p>
            <a:endParaRPr lang="en-US" dirty="0"/>
          </a:p>
          <a:p>
            <a:r>
              <a:rPr lang="en-US" dirty="0"/>
              <a:t>In the </a:t>
            </a:r>
            <a:r>
              <a:rPr lang="en-US" b="1" dirty="0"/>
              <a:t>Strand bias </a:t>
            </a:r>
            <a:r>
              <a:rPr lang="en-US" dirty="0"/>
              <a:t>section:</a:t>
            </a:r>
          </a:p>
          <a:p>
            <a:r>
              <a:rPr lang="en-US" b="1" dirty="0"/>
              <a:t>Left</a:t>
            </a:r>
            <a:r>
              <a:rPr lang="en-US" dirty="0"/>
              <a:t> :If you still see the same bias where the alternate allele, C, are all still on the reverse strand in the cohort you would probably flag to filter them out at a later time.</a:t>
            </a:r>
          </a:p>
          <a:p>
            <a:r>
              <a:rPr lang="en-US" b="1" dirty="0"/>
              <a:t>Right</a:t>
            </a:r>
            <a:r>
              <a:rPr lang="en-US" dirty="0"/>
              <a:t>: If you see that there is now an even distribution of the reference A and alternate C on equal Reverse and Alternate then you would keep it.</a:t>
            </a:r>
          </a:p>
          <a:p>
            <a:endParaRPr lang="en-US" dirty="0"/>
          </a:p>
          <a:p>
            <a:r>
              <a:rPr lang="en-US" dirty="0"/>
              <a:t>Allele bias</a:t>
            </a:r>
            <a:r>
              <a:rPr lang="mr-IN" baseline="0" dirty="0"/>
              <a:t>–</a:t>
            </a:r>
            <a:r>
              <a:rPr lang="en-US" baseline="0" dirty="0"/>
              <a:t> frequency of observation</a:t>
            </a:r>
          </a:p>
          <a:p>
            <a:r>
              <a:rPr lang="en-US" baseline="0" dirty="0"/>
              <a:t>Strand bias </a:t>
            </a:r>
            <a:r>
              <a:rPr lang="mr-IN" baseline="0" dirty="0"/>
              <a:t>–</a:t>
            </a:r>
            <a:r>
              <a:rPr lang="en-US" baseline="0" dirty="0"/>
              <a:t> which strand is it on</a:t>
            </a:r>
          </a:p>
          <a:p>
            <a:endParaRPr lang="en-US" baseline="0" dirty="0"/>
          </a:p>
          <a:p>
            <a:r>
              <a:rPr lang="en-US" baseline="0" dirty="0"/>
              <a:t>Why do we filter allele bias first and then strand bias?</a:t>
            </a: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6</a:t>
            </a:fld>
            <a:endParaRPr lang="en-US"/>
          </a:p>
        </p:txBody>
      </p:sp>
    </p:spTree>
    <p:extLst>
      <p:ext uri="{BB962C8B-B14F-4D97-AF65-F5344CB8AC3E}">
        <p14:creationId xmlns:p14="http://schemas.microsoft.com/office/powerpoint/2010/main" val="132898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gVCF</a:t>
            </a:r>
            <a:r>
              <a:rPr lang="en-US" dirty="0"/>
              <a:t> output that we produce we want to ask the important question:</a:t>
            </a:r>
          </a:p>
          <a:p>
            <a:r>
              <a:rPr lang="en-US" dirty="0" err="1"/>
              <a:t>Ff</a:t>
            </a:r>
            <a:r>
              <a:rPr lang="en-US" dirty="0"/>
              <a:t> we don’t get a variant call, is it because we have good evidence that there is actually NO variant?</a:t>
            </a:r>
          </a:p>
          <a:p>
            <a:r>
              <a:rPr lang="en-US" dirty="0"/>
              <a:t>Or is it because there is insufficient evidence to say for sure that there is NO variant?</a:t>
            </a:r>
          </a:p>
          <a:p>
            <a:r>
              <a:rPr lang="en-US" dirty="0"/>
              <a:t>This is important to the interpretation of the variants presence and significance.</a:t>
            </a:r>
          </a:p>
          <a:p>
            <a:endParaRPr lang="en-US" dirty="0"/>
          </a:p>
          <a:p>
            <a:r>
              <a:rPr lang="en-US" dirty="0"/>
              <a:t>In this image we see two predictive markers that are indicative for risk for </a:t>
            </a:r>
            <a:r>
              <a:rPr lang="en-US" dirty="0" err="1"/>
              <a:t>Alzheimers</a:t>
            </a:r>
            <a:r>
              <a:rPr lang="en-US" dirty="0"/>
              <a:t>.</a:t>
            </a:r>
          </a:p>
          <a:p>
            <a:r>
              <a:rPr lang="en-US" dirty="0"/>
              <a:t>If you have variants at these loci you are at higher risk for developing </a:t>
            </a:r>
            <a:r>
              <a:rPr lang="en-US" dirty="0" err="1"/>
              <a:t>Alzheimers</a:t>
            </a:r>
            <a:r>
              <a:rPr lang="en-US" dirty="0"/>
              <a:t>.</a:t>
            </a:r>
          </a:p>
          <a:p>
            <a:endParaRPr lang="en-US" dirty="0"/>
          </a:p>
          <a:p>
            <a:r>
              <a:rPr lang="en-US" dirty="0"/>
              <a:t>From sequencing these individuals separately, we can see that there is NO variant at the </a:t>
            </a:r>
            <a:r>
              <a:rPr lang="en-US" dirty="0" err="1"/>
              <a:t>rs</a:t>
            </a:r>
            <a:r>
              <a:rPr lang="en-US" dirty="0"/>
              <a:t> sites BUT for different reasons.</a:t>
            </a:r>
          </a:p>
          <a:p>
            <a:r>
              <a:rPr lang="en-US" dirty="0"/>
              <a:t>Sample A – We have excellent coverage and quality. We are very satisfied that this person does not have this risk factor, the variant is NOT called, and we don’t see the variant in the output VCF.</a:t>
            </a:r>
          </a:p>
          <a:p>
            <a:r>
              <a:rPr lang="en-US" dirty="0"/>
              <a:t>Sample B – It has bad sequencing with the gap in coverage in the sequence middle, so you can’t say for sure that there is NO variant. It may exist but the sequencing is bad but we wouldn’t see this variant in the output VCF either.</a:t>
            </a:r>
          </a:p>
          <a:p>
            <a:r>
              <a:rPr lang="en-US" dirty="0"/>
              <a:t>	May have to do a separate coverage analysis </a:t>
            </a:r>
            <a:r>
              <a:rPr lang="en-US" dirty="0" err="1"/>
              <a:t>etc</a:t>
            </a:r>
            <a:r>
              <a:rPr lang="en-US" dirty="0"/>
              <a:t> to figure this one out.</a:t>
            </a:r>
          </a:p>
          <a:p>
            <a:endParaRPr lang="en-US" dirty="0"/>
          </a:p>
          <a:p>
            <a:r>
              <a:rPr lang="en-US" dirty="0"/>
              <a:t>So, in the final VCF you would not have any information about this site but you can’t always tell why.</a:t>
            </a:r>
          </a:p>
          <a:p>
            <a:r>
              <a:rPr lang="en-US" dirty="0"/>
              <a:t>This is where Joint Analysis comes in:</a:t>
            </a:r>
          </a:p>
          <a:p>
            <a:r>
              <a:rPr lang="en-US" dirty="0"/>
              <a:t>With other samples included in the cohort, you may have positive controls of people who actually have variation at this </a:t>
            </a:r>
            <a:r>
              <a:rPr lang="en-US" dirty="0" err="1"/>
              <a:t>locs</a:t>
            </a:r>
            <a:r>
              <a:rPr lang="en-US" dirty="0"/>
              <a:t>. Therefore, in the final cohort VCF you will have a record at that site and for each person in the cohort you will have qualified information of “Do they have something and if so how likely is it to be real and if they don’t how likely is that call correct?”</a:t>
            </a:r>
          </a:p>
          <a:p>
            <a:endParaRPr lang="en-US" dirty="0"/>
          </a:p>
        </p:txBody>
      </p:sp>
      <p:sp>
        <p:nvSpPr>
          <p:cNvPr id="4" name="Slide Number Placeholder 3"/>
          <p:cNvSpPr>
            <a:spLocks noGrp="1"/>
          </p:cNvSpPr>
          <p:nvPr>
            <p:ph type="sldNum" sz="quarter" idx="5"/>
          </p:nvPr>
        </p:nvSpPr>
        <p:spPr/>
        <p:txBody>
          <a:bodyPr/>
          <a:lstStyle/>
          <a:p>
            <a:fld id="{46DB6799-44F7-8E48-BF67-B96B08ED8491}" type="slidenum">
              <a:rPr lang="en-US" smtClean="0"/>
              <a:pPr/>
              <a:t>7</a:t>
            </a:fld>
            <a:endParaRPr lang="en-US"/>
          </a:p>
        </p:txBody>
      </p:sp>
    </p:spTree>
    <p:extLst>
      <p:ext uri="{BB962C8B-B14F-4D97-AF65-F5344CB8AC3E}">
        <p14:creationId xmlns:p14="http://schemas.microsoft.com/office/powerpoint/2010/main" val="232468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a:t>First we run </a:t>
            </a:r>
            <a:r>
              <a:rPr lang="en-US" dirty="0" err="1"/>
              <a:t>HaplotypeCaller</a:t>
            </a:r>
            <a:r>
              <a:rPr lang="en-US" dirty="0"/>
              <a:t> for each sample and getting a </a:t>
            </a:r>
            <a:r>
              <a:rPr lang="en-US" dirty="0" err="1"/>
              <a:t>gVCF</a:t>
            </a:r>
            <a:r>
              <a:rPr lang="en-US" dirty="0"/>
              <a:t> for each sample.</a:t>
            </a:r>
          </a:p>
          <a:p>
            <a:pPr marL="0" indent="0">
              <a:buFontTx/>
              <a:buNone/>
            </a:pPr>
            <a:r>
              <a:rPr lang="en-US" dirty="0"/>
              <a:t>Then we do the </a:t>
            </a:r>
            <a:r>
              <a:rPr lang="en-US" dirty="0" err="1"/>
              <a:t>Joing</a:t>
            </a:r>
            <a:r>
              <a:rPr lang="en-US" dirty="0"/>
              <a:t> Calling across all the samples’ </a:t>
            </a:r>
            <a:r>
              <a:rPr lang="en-US" dirty="0" err="1"/>
              <a:t>gVCF</a:t>
            </a:r>
            <a:r>
              <a:rPr lang="en-US" dirty="0"/>
              <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46DB6799-44F7-8E48-BF67-B96B08ED8491}" type="slidenum">
              <a:rPr lang="en-US" smtClean="0"/>
              <a:pPr/>
              <a:t>8</a:t>
            </a:fld>
            <a:endParaRPr lang="en-US"/>
          </a:p>
        </p:txBody>
      </p:sp>
    </p:spTree>
    <p:extLst>
      <p:ext uri="{BB962C8B-B14F-4D97-AF65-F5344CB8AC3E}">
        <p14:creationId xmlns:p14="http://schemas.microsoft.com/office/powerpoint/2010/main" val="137681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baseline="0" dirty="0"/>
              <a:t>Lets talk about what the </a:t>
            </a:r>
            <a:r>
              <a:rPr lang="en-US" baseline="0" dirty="0" err="1"/>
              <a:t>gVCF</a:t>
            </a:r>
            <a:r>
              <a:rPr lang="en-US" baseline="0" dirty="0"/>
              <a:t> has – this is the output for </a:t>
            </a:r>
            <a:r>
              <a:rPr lang="en-US" baseline="0" dirty="0" err="1"/>
              <a:t>HaplotyeCaller</a:t>
            </a:r>
            <a:r>
              <a:rPr lang="en-US" baseline="0" dirty="0"/>
              <a:t>:</a:t>
            </a:r>
          </a:p>
          <a:p>
            <a:pPr marL="0" indent="0">
              <a:buFont typeface="Arial"/>
              <a:buNone/>
            </a:pPr>
            <a:r>
              <a:rPr lang="en-US" baseline="0" dirty="0"/>
              <a:t>Yellow: Usual variant call records. At this site we found there was a possible T variant.</a:t>
            </a:r>
          </a:p>
          <a:p>
            <a:pPr marL="0" indent="0">
              <a:buFont typeface="Arial"/>
              <a:buNone/>
            </a:pPr>
            <a:r>
              <a:rPr lang="en-US" baseline="0" dirty="0"/>
              <a:t>Blue: Contain NON variant calls/reference calls. Here we don’t have evidence of variation but we record what we did see. The NON_REF is a placeholder allele so we can have </a:t>
            </a:r>
            <a:r>
              <a:rPr lang="en-US" baseline="0" dirty="0" err="1"/>
              <a:t>phred</a:t>
            </a:r>
            <a:r>
              <a:rPr lang="en-US" baseline="0" dirty="0"/>
              <a:t> scale likelihoods for the homozygous reference case. This symbolizes the residual chance that this call might actually be a variant.</a:t>
            </a:r>
          </a:p>
          <a:p>
            <a:pPr marL="0" indent="0">
              <a:buFont typeface="Arial"/>
              <a:buNone/>
            </a:pPr>
            <a:endParaRPr lang="en-US" baseline="0" dirty="0"/>
          </a:p>
          <a:p>
            <a:pPr marL="0" indent="0">
              <a:buFont typeface="Arial"/>
              <a:buNone/>
            </a:pPr>
            <a:r>
              <a:rPr lang="en-US" baseline="0" dirty="0"/>
              <a:t>Mix of these kinds of records. </a:t>
            </a:r>
            <a:r>
              <a:rPr lang="en-US" baseline="0" dirty="0" err="1"/>
              <a:t>gVCFs</a:t>
            </a:r>
            <a:r>
              <a:rPr lang="en-US" baseline="0" dirty="0"/>
              <a:t> have the NON_REF alleles in it so you can recognize them.</a:t>
            </a:r>
          </a:p>
          <a:p>
            <a:pPr marL="0" indent="0">
              <a:buFont typeface="Arial"/>
              <a:buNone/>
            </a:pPr>
            <a:endParaRPr lang="en-US" baseline="0" dirty="0"/>
          </a:p>
          <a:p>
            <a:pPr marL="0" indent="0">
              <a:buFont typeface="Arial"/>
              <a:buNone/>
            </a:pPr>
            <a:endParaRPr lang="en-US" baseline="0" dirty="0"/>
          </a:p>
          <a:p>
            <a:pPr marL="0" indent="0">
              <a:buFont typeface="Arial"/>
              <a:buNone/>
            </a:pPr>
            <a:endParaRPr lang="en-US" baseline="0" dirty="0"/>
          </a:p>
          <a:p>
            <a:pPr marL="0" indent="0">
              <a:buFont typeface="Arial"/>
              <a:buNone/>
            </a:pPr>
            <a:r>
              <a:rPr lang="en-US" baseline="0" dirty="0"/>
              <a:t>PL = </a:t>
            </a:r>
            <a:r>
              <a:rPr lang="en-US" baseline="0" dirty="0" err="1"/>
              <a:t>Phred</a:t>
            </a:r>
            <a:r>
              <a:rPr lang="en-US" baseline="0" dirty="0"/>
              <a:t>-scaled likelihoods of genotypes</a:t>
            </a:r>
          </a:p>
          <a:p>
            <a:pPr marL="171450" indent="-171450">
              <a:buFont typeface="Arial"/>
              <a:buChar char="•"/>
            </a:pPr>
            <a:endParaRPr lang="en-US" baseline="0" dirty="0"/>
          </a:p>
          <a:p>
            <a:pPr marL="171450" indent="-171450">
              <a:buFont typeface="Arial"/>
              <a:buChar char="•"/>
            </a:pPr>
            <a:r>
              <a:rPr lang="en-US" baseline="0" dirty="0"/>
              <a:t>Google or Illumina came up with a genomic VCF spec that is different</a:t>
            </a:r>
          </a:p>
          <a:p>
            <a:pPr marL="628650" lvl="1" indent="-171450">
              <a:buFont typeface="Arial"/>
              <a:buChar char="•"/>
            </a:pPr>
            <a:r>
              <a:rPr lang="en-US" baseline="0" dirty="0"/>
              <a:t>No NON_REF allele and no PLs, so we can’t use for joint calling</a:t>
            </a:r>
          </a:p>
          <a:p>
            <a:pPr marL="628650" lvl="1" indent="-171450">
              <a:buFont typeface="Arial"/>
              <a:buChar char="•"/>
            </a:pPr>
            <a:endParaRPr lang="en-US" baseline="0" dirty="0"/>
          </a:p>
          <a:p>
            <a:pPr marL="628650" lvl="1" indent="-171450">
              <a:buFont typeface="Arial"/>
              <a:buChar char="•"/>
            </a:pPr>
            <a:endParaRPr lang="en-US" baseline="0" dirty="0"/>
          </a:p>
          <a:p>
            <a:pPr marL="628650" lvl="1" indent="-171450">
              <a:buFont typeface="Arial"/>
              <a:buChar char="•"/>
            </a:pPr>
            <a:endParaRPr lang="en-US" baseline="0" dirty="0"/>
          </a:p>
          <a:p>
            <a:pPr marL="628650" lvl="1" indent="-171450">
              <a:buFont typeface="Arial"/>
              <a:buChar char="•"/>
            </a:pPr>
            <a:r>
              <a:rPr lang="en-US" baseline="0" dirty="0"/>
              <a:t>NON_REF is the bucket where anything that is not the reference</a:t>
            </a:r>
          </a:p>
          <a:p>
            <a:pPr marL="628650" lvl="1" indent="-171450">
              <a:buFont typeface="Arial"/>
              <a:buChar char="•"/>
            </a:pPr>
            <a:r>
              <a:rPr lang="en-US" baseline="0" dirty="0"/>
              <a:t>PL is 0, 84, 1260</a:t>
            </a:r>
          </a:p>
        </p:txBody>
      </p:sp>
      <p:sp>
        <p:nvSpPr>
          <p:cNvPr id="4" name="Slide Number Placeholder 3"/>
          <p:cNvSpPr>
            <a:spLocks noGrp="1"/>
          </p:cNvSpPr>
          <p:nvPr>
            <p:ph type="sldNum" sz="quarter" idx="10"/>
          </p:nvPr>
        </p:nvSpPr>
        <p:spPr/>
        <p:txBody>
          <a:bodyPr/>
          <a:lstStyle/>
          <a:p>
            <a:fld id="{46DB6799-44F7-8E48-BF67-B96B08ED8491}" type="slidenum">
              <a:rPr lang="en-US" smtClean="0"/>
              <a:pPr/>
              <a:t>9</a:t>
            </a:fld>
            <a:endParaRPr lang="en-US"/>
          </a:p>
        </p:txBody>
      </p:sp>
    </p:spTree>
    <p:extLst>
      <p:ext uri="{BB962C8B-B14F-4D97-AF65-F5344CB8AC3E}">
        <p14:creationId xmlns:p14="http://schemas.microsoft.com/office/powerpoint/2010/main" val="372471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 Id="rId5" Type="http://schemas.openxmlformats.org/officeDocument/2006/relationships/hyperlink" Target="http://software.broadinstitute.org/gatk/" TargetMode="External"/><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oftware.broadinstitute.org/gatk/" TargetMode="External"/><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4D97DD-A0B7-694D-A120-B57E57F2E63E}"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276969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D97DD-A0B7-694D-A120-B57E57F2E63E}"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65123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D97DD-A0B7-694D-A120-B57E57F2E63E}"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118054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70E3D7-BB17-AA41-BA01-9D088791F95E}"/>
              </a:ext>
            </a:extLst>
          </p:cNvPr>
          <p:cNvPicPr>
            <a:picLocks noChangeAspect="1"/>
          </p:cNvPicPr>
          <p:nvPr userDrawn="1"/>
        </p:nvPicPr>
        <p:blipFill>
          <a:blip r:embed="rId2"/>
          <a:stretch>
            <a:fillRect/>
          </a:stretch>
        </p:blipFill>
        <p:spPr>
          <a:xfrm>
            <a:off x="0" y="2676"/>
            <a:ext cx="9144000" cy="5138148"/>
          </a:xfrm>
          <a:prstGeom prst="rect">
            <a:avLst/>
          </a:prstGeom>
        </p:spPr>
      </p:pic>
      <p:sp>
        <p:nvSpPr>
          <p:cNvPr id="9" name="Rectangle 8">
            <a:extLst>
              <a:ext uri="{FF2B5EF4-FFF2-40B4-BE49-F238E27FC236}">
                <a16:creationId xmlns:a16="http://schemas.microsoft.com/office/drawing/2014/main" id="{D8C7FB49-4645-424F-8DDB-874659543F5E}"/>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0" name="Picture 9">
            <a:extLst>
              <a:ext uri="{FF2B5EF4-FFF2-40B4-BE49-F238E27FC236}">
                <a16:creationId xmlns:a16="http://schemas.microsoft.com/office/drawing/2014/main" id="{35B6FCF0-BF23-094D-B1AF-3AFFD187D40D}"/>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1" name="Picture 10">
            <a:extLst>
              <a:ext uri="{FF2B5EF4-FFF2-40B4-BE49-F238E27FC236}">
                <a16:creationId xmlns:a16="http://schemas.microsoft.com/office/drawing/2014/main" id="{735AA857-1268-A346-81C5-FB654D1AB277}"/>
              </a:ext>
            </a:extLst>
          </p:cNvPr>
          <p:cNvPicPr>
            <a:picLocks noChangeAspect="1"/>
          </p:cNvPicPr>
          <p:nvPr userDrawn="1"/>
        </p:nvPicPr>
        <p:blipFill>
          <a:blip r:embed="rId5"/>
          <a:stretch>
            <a:fillRect/>
          </a:stretch>
        </p:blipFill>
        <p:spPr>
          <a:xfrm>
            <a:off x="285627" y="345387"/>
            <a:ext cx="1518256" cy="503242"/>
          </a:xfrm>
          <a:prstGeom prst="rect">
            <a:avLst/>
          </a:prstGeom>
        </p:spPr>
      </p:pic>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2209352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A82729-7FD3-AA46-93AB-0595FD756AC7}"/>
              </a:ext>
            </a:extLst>
          </p:cNvPr>
          <p:cNvPicPr>
            <a:picLocks noChangeAspect="1"/>
          </p:cNvPicPr>
          <p:nvPr userDrawn="1"/>
        </p:nvPicPr>
        <p:blipFill>
          <a:blip r:embed="rId2"/>
          <a:stretch>
            <a:fillRect/>
          </a:stretch>
        </p:blipFill>
        <p:spPr>
          <a:xfrm>
            <a:off x="0" y="14465"/>
            <a:ext cx="9144000" cy="900114"/>
          </a:xfrm>
          <a:prstGeom prst="rect">
            <a:avLst/>
          </a:prstGeom>
        </p:spPr>
      </p:pic>
      <p:pic>
        <p:nvPicPr>
          <p:cNvPr id="11" name="Picture 10">
            <a:extLst>
              <a:ext uri="{FF2B5EF4-FFF2-40B4-BE49-F238E27FC236}">
                <a16:creationId xmlns:a16="http://schemas.microsoft.com/office/drawing/2014/main" id="{4B9C8A2C-443B-0346-8AB3-AA92FDF18334}"/>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E29FBC-1043-E247-BA71-3FDE5A05530D}"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
        <p:nvSpPr>
          <p:cNvPr id="9" name="Title 1"/>
          <p:cNvSpPr>
            <a:spLocks noGrp="1"/>
          </p:cNvSpPr>
          <p:nvPr>
            <p:ph type="title"/>
          </p:nvPr>
        </p:nvSpPr>
        <p:spPr>
          <a:xfrm>
            <a:off x="1933730" y="205979"/>
            <a:ext cx="6753069" cy="557208"/>
          </a:xfrm>
        </p:spPr>
        <p:txBody>
          <a:bodyPr>
            <a:noAutofit/>
          </a:bodyPr>
          <a:lstStyle>
            <a:lvl1pPr algn="l">
              <a:defRPr sz="3600">
                <a:solidFill>
                  <a:srgbClr val="FFFFFF"/>
                </a:solidFill>
              </a:defRPr>
            </a:lvl1pPr>
          </a:lstStyle>
          <a:p>
            <a:r>
              <a:rPr lang="en-US" dirty="0"/>
              <a:t>Click to edit Master title style</a:t>
            </a:r>
          </a:p>
        </p:txBody>
      </p:sp>
      <p:pic>
        <p:nvPicPr>
          <p:cNvPr id="12" name="Picture 11">
            <a:extLst>
              <a:ext uri="{FF2B5EF4-FFF2-40B4-BE49-F238E27FC236}">
                <a16:creationId xmlns:a16="http://schemas.microsoft.com/office/drawing/2014/main" id="{9292AF25-1BCB-9D4B-AF09-4D098427F0D1}"/>
              </a:ext>
            </a:extLst>
          </p:cNvPr>
          <p:cNvPicPr>
            <a:picLocks noChangeAspect="1"/>
          </p:cNvPicPr>
          <p:nvPr userDrawn="1"/>
        </p:nvPicPr>
        <p:blipFill>
          <a:blip r:embed="rId4"/>
          <a:stretch>
            <a:fillRect/>
          </a:stretch>
        </p:blipFill>
        <p:spPr>
          <a:xfrm>
            <a:off x="404734" y="4760419"/>
            <a:ext cx="929391" cy="280688"/>
          </a:xfrm>
          <a:prstGeom prst="rect">
            <a:avLst/>
          </a:prstGeom>
        </p:spPr>
      </p:pic>
      <p:sp>
        <p:nvSpPr>
          <p:cNvPr id="13" name="Rectangle 12">
            <a:extLst>
              <a:ext uri="{FF2B5EF4-FFF2-40B4-BE49-F238E27FC236}">
                <a16:creationId xmlns:a16="http://schemas.microsoft.com/office/drawing/2014/main" id="{30410671-3F47-E148-9B36-ACEEEF53CB8D}"/>
              </a:ext>
            </a:extLst>
          </p:cNvPr>
          <p:cNvSpPr/>
          <p:nvPr userDrawn="1"/>
        </p:nvSpPr>
        <p:spPr>
          <a:xfrm>
            <a:off x="3124199" y="4767264"/>
            <a:ext cx="3364929" cy="276999"/>
          </a:xfrm>
          <a:prstGeom prst="rect">
            <a:avLst/>
          </a:prstGeom>
        </p:spPr>
        <p:txBody>
          <a:bodyPr wrap="square">
            <a:spAutoFit/>
          </a:bodyPr>
          <a:lstStyle/>
          <a:p>
            <a:pPr defTabSz="914400" eaLnBrk="0" fontAlgn="base" hangingPunct="0">
              <a:spcBef>
                <a:spcPct val="0"/>
              </a:spcBef>
              <a:spcAft>
                <a:spcPct val="0"/>
              </a:spcAft>
            </a:pPr>
            <a:r>
              <a:rPr lang="en-US" sz="1200" baseline="0" dirty="0">
                <a:solidFill>
                  <a:schemeClr val="tx2"/>
                </a:solidFill>
                <a:latin typeface="Century Gothic" pitchFamily="27" charset="0"/>
                <a:hlinkClick r:id="rId5">
                  <a:extLst>
                    <a:ext uri="{A12FA001-AC4F-418D-AE19-62706E023703}">
                      <ahyp:hlinkClr xmlns:ahyp="http://schemas.microsoft.com/office/drawing/2018/hyperlinkcolor" val="tx"/>
                    </a:ext>
                  </a:extLst>
                </a:hlinkClick>
              </a:rPr>
              <a:t>http://software.broadinstitute.org/gatk/</a:t>
            </a:r>
            <a:endParaRPr lang="en-US" sz="1200" baseline="0" dirty="0">
              <a:solidFill>
                <a:schemeClr val="tx2"/>
              </a:solidFill>
              <a:latin typeface="Century Gothic" pitchFamily="27" charset="0"/>
            </a:endParaRPr>
          </a:p>
        </p:txBody>
      </p:sp>
    </p:spTree>
    <p:extLst>
      <p:ext uri="{BB962C8B-B14F-4D97-AF65-F5344CB8AC3E}">
        <p14:creationId xmlns:p14="http://schemas.microsoft.com/office/powerpoint/2010/main" val="155444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E4AC2D-D878-0440-8D59-DE6920C2B4A9}"/>
              </a:ext>
            </a:extLst>
          </p:cNvPr>
          <p:cNvPicPr>
            <a:picLocks noChangeAspect="1"/>
          </p:cNvPicPr>
          <p:nvPr userDrawn="1"/>
        </p:nvPicPr>
        <p:blipFill>
          <a:blip r:embed="rId2"/>
          <a:stretch>
            <a:fillRect/>
          </a:stretch>
        </p:blipFill>
        <p:spPr>
          <a:xfrm>
            <a:off x="0" y="3314700"/>
            <a:ext cx="9144000" cy="1828800"/>
          </a:xfrm>
          <a:prstGeom prst="rect">
            <a:avLst/>
          </a:prstGeom>
        </p:spPr>
      </p:pic>
      <p:sp>
        <p:nvSpPr>
          <p:cNvPr id="10" name="Rectangle 9">
            <a:extLst>
              <a:ext uri="{FF2B5EF4-FFF2-40B4-BE49-F238E27FC236}">
                <a16:creationId xmlns:a16="http://schemas.microsoft.com/office/drawing/2014/main" id="{99C0995F-9949-D748-AC8D-653DF46020FC}"/>
              </a:ext>
            </a:extLst>
          </p:cNvPr>
          <p:cNvSpPr/>
          <p:nvPr userDrawn="1"/>
        </p:nvSpPr>
        <p:spPr>
          <a:xfrm>
            <a:off x="2854801" y="4649877"/>
            <a:ext cx="3634328" cy="307777"/>
          </a:xfrm>
          <a:prstGeom prst="rect">
            <a:avLst/>
          </a:prstGeom>
        </p:spPr>
        <p:txBody>
          <a:bodyPr wrap="none">
            <a:spAutoFit/>
          </a:bodyPr>
          <a:lstStyle/>
          <a:p>
            <a:pPr defTabSz="914400" eaLnBrk="0" fontAlgn="base" hangingPunct="0">
              <a:spcBef>
                <a:spcPct val="0"/>
              </a:spcBef>
              <a:spcAft>
                <a:spcPct val="0"/>
              </a:spcAft>
            </a:pPr>
            <a:r>
              <a:rPr lang="en-US" sz="1400" dirty="0">
                <a:solidFill>
                  <a:schemeClr val="bg1"/>
                </a:solidFill>
                <a:latin typeface="Century Gothic" pitchFamily="27" charset="0"/>
                <a:hlinkClick r:id="rId3">
                  <a:extLst>
                    <a:ext uri="{A12FA001-AC4F-418D-AE19-62706E023703}">
                      <ahyp:hlinkClr xmlns:ahyp="http://schemas.microsoft.com/office/drawing/2018/hyperlinkcolor" val="tx"/>
                    </a:ext>
                  </a:extLst>
                </a:hlinkClick>
              </a:rPr>
              <a:t>http://software.broadinstitute.org/gatk/</a:t>
            </a:r>
            <a:endParaRPr lang="en-US" sz="1400" dirty="0">
              <a:solidFill>
                <a:schemeClr val="bg1"/>
              </a:solidFill>
              <a:latin typeface="Century Gothic" pitchFamily="27" charset="0"/>
            </a:endParaRPr>
          </a:p>
        </p:txBody>
      </p:sp>
      <p:pic>
        <p:nvPicPr>
          <p:cNvPr id="11" name="Picture 10">
            <a:extLst>
              <a:ext uri="{FF2B5EF4-FFF2-40B4-BE49-F238E27FC236}">
                <a16:creationId xmlns:a16="http://schemas.microsoft.com/office/drawing/2014/main" id="{42F94086-B6A4-CC44-A043-49C6E672D0CD}"/>
              </a:ext>
            </a:extLst>
          </p:cNvPr>
          <p:cNvPicPr>
            <a:picLocks noChangeAspect="1"/>
          </p:cNvPicPr>
          <p:nvPr userDrawn="1"/>
        </p:nvPicPr>
        <p:blipFill>
          <a:blip r:embed="rId4"/>
          <a:stretch>
            <a:fillRect/>
          </a:stretch>
        </p:blipFill>
        <p:spPr>
          <a:xfrm>
            <a:off x="289839" y="4622338"/>
            <a:ext cx="1245998" cy="315080"/>
          </a:xfrm>
          <a:prstGeom prst="rect">
            <a:avLst/>
          </a:prstGeom>
        </p:spPr>
      </p:pic>
      <p:pic>
        <p:nvPicPr>
          <p:cNvPr id="12" name="Picture 11">
            <a:extLst>
              <a:ext uri="{FF2B5EF4-FFF2-40B4-BE49-F238E27FC236}">
                <a16:creationId xmlns:a16="http://schemas.microsoft.com/office/drawing/2014/main" id="{BCB41E28-24D6-DD4D-89F8-29202A603B1F}"/>
              </a:ext>
            </a:extLst>
          </p:cNvPr>
          <p:cNvPicPr>
            <a:picLocks noChangeAspect="1"/>
          </p:cNvPicPr>
          <p:nvPr userDrawn="1"/>
        </p:nvPicPr>
        <p:blipFill>
          <a:blip r:embed="rId5"/>
          <a:stretch>
            <a:fillRect/>
          </a:stretch>
        </p:blipFill>
        <p:spPr>
          <a:xfrm>
            <a:off x="404734" y="275529"/>
            <a:ext cx="1346683" cy="446372"/>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29FBC-1043-E247-BA71-3FDE5A05530D}"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375726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110"/>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110"/>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29FBC-1043-E247-BA71-3FDE5A05530D}" type="datetimeFigureOut">
              <a:rPr lang="en-US" smtClean="0"/>
              <a:pPr/>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2F6A-47D5-0B45-8F3F-31423D444512}" type="slidenum">
              <a:rPr lang="en-US" smtClean="0"/>
              <a:pPr/>
              <a:t>‹#›</a:t>
            </a:fld>
            <a:endParaRPr lang="en-US"/>
          </a:p>
        </p:txBody>
      </p:sp>
      <p:pic>
        <p:nvPicPr>
          <p:cNvPr id="9" name="Picture 8">
            <a:extLst>
              <a:ext uri="{FF2B5EF4-FFF2-40B4-BE49-F238E27FC236}">
                <a16:creationId xmlns:a16="http://schemas.microsoft.com/office/drawing/2014/main" id="{88B02957-5337-1A48-AF6B-D947080E04FC}"/>
              </a:ext>
            </a:extLst>
          </p:cNvPr>
          <p:cNvPicPr>
            <a:picLocks noChangeAspect="1"/>
          </p:cNvPicPr>
          <p:nvPr userDrawn="1"/>
        </p:nvPicPr>
        <p:blipFill>
          <a:blip r:embed="rId2"/>
          <a:stretch>
            <a:fillRect/>
          </a:stretch>
        </p:blipFill>
        <p:spPr>
          <a:xfrm>
            <a:off x="0" y="14465"/>
            <a:ext cx="9144000" cy="900114"/>
          </a:xfrm>
          <a:prstGeom prst="rect">
            <a:avLst/>
          </a:prstGeom>
        </p:spPr>
      </p:pic>
      <p:pic>
        <p:nvPicPr>
          <p:cNvPr id="10" name="Picture 9">
            <a:extLst>
              <a:ext uri="{FF2B5EF4-FFF2-40B4-BE49-F238E27FC236}">
                <a16:creationId xmlns:a16="http://schemas.microsoft.com/office/drawing/2014/main" id="{68222C38-905B-0842-8EAF-89ED6AEEF141}"/>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11" name="Title 1">
            <a:extLst>
              <a:ext uri="{FF2B5EF4-FFF2-40B4-BE49-F238E27FC236}">
                <a16:creationId xmlns:a16="http://schemas.microsoft.com/office/drawing/2014/main" id="{5A0223F5-26AF-4A42-A0A4-8523B6750F4B}"/>
              </a:ext>
            </a:extLst>
          </p:cNvPr>
          <p:cNvSpPr>
            <a:spLocks noGrp="1"/>
          </p:cNvSpPr>
          <p:nvPr>
            <p:ph type="title"/>
          </p:nvPr>
        </p:nvSpPr>
        <p:spPr>
          <a:xfrm>
            <a:off x="1933730" y="205979"/>
            <a:ext cx="6753069" cy="557208"/>
          </a:xfrm>
        </p:spPr>
        <p:txBody>
          <a:bodyPr>
            <a:noAutofit/>
          </a:bodyPr>
          <a:lstStyle>
            <a:lvl1pPr algn="l">
              <a:defRPr sz="36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327025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E29FBC-1043-E247-BA71-3FDE5A05530D}" type="datetimeFigureOut">
              <a:rPr lang="en-US" smtClean="0"/>
              <a:pPr/>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42F6A-47D5-0B45-8F3F-31423D444512}" type="slidenum">
              <a:rPr lang="en-US" smtClean="0"/>
              <a:pPr/>
              <a:t>‹#›</a:t>
            </a:fld>
            <a:endParaRPr lang="en-US"/>
          </a:p>
        </p:txBody>
      </p:sp>
      <p:pic>
        <p:nvPicPr>
          <p:cNvPr id="12" name="Picture 11">
            <a:extLst>
              <a:ext uri="{FF2B5EF4-FFF2-40B4-BE49-F238E27FC236}">
                <a16:creationId xmlns:a16="http://schemas.microsoft.com/office/drawing/2014/main" id="{2063FC5F-200E-5D4D-8138-9FBBB61938DC}"/>
              </a:ext>
            </a:extLst>
          </p:cNvPr>
          <p:cNvPicPr>
            <a:picLocks noChangeAspect="1"/>
          </p:cNvPicPr>
          <p:nvPr userDrawn="1"/>
        </p:nvPicPr>
        <p:blipFill>
          <a:blip r:embed="rId2"/>
          <a:stretch>
            <a:fillRect/>
          </a:stretch>
        </p:blipFill>
        <p:spPr>
          <a:xfrm>
            <a:off x="0" y="14465"/>
            <a:ext cx="9144000" cy="900114"/>
          </a:xfrm>
          <a:prstGeom prst="rect">
            <a:avLst/>
          </a:prstGeom>
        </p:spPr>
      </p:pic>
      <p:pic>
        <p:nvPicPr>
          <p:cNvPr id="13" name="Picture 12">
            <a:extLst>
              <a:ext uri="{FF2B5EF4-FFF2-40B4-BE49-F238E27FC236}">
                <a16:creationId xmlns:a16="http://schemas.microsoft.com/office/drawing/2014/main" id="{0CDD65F2-ED72-4D40-B514-827BAC2D5A95}"/>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14" name="Title 1">
            <a:extLst>
              <a:ext uri="{FF2B5EF4-FFF2-40B4-BE49-F238E27FC236}">
                <a16:creationId xmlns:a16="http://schemas.microsoft.com/office/drawing/2014/main" id="{CB1658F5-8542-6D4A-A2CE-B7C0DF035BA4}"/>
              </a:ext>
            </a:extLst>
          </p:cNvPr>
          <p:cNvSpPr>
            <a:spLocks noGrp="1"/>
          </p:cNvSpPr>
          <p:nvPr>
            <p:ph type="title"/>
          </p:nvPr>
        </p:nvSpPr>
        <p:spPr>
          <a:xfrm>
            <a:off x="1933730" y="205979"/>
            <a:ext cx="6753069" cy="557208"/>
          </a:xfrm>
        </p:spPr>
        <p:txBody>
          <a:bodyPr>
            <a:noAutofit/>
          </a:bodyPr>
          <a:lstStyle>
            <a:lvl1pPr algn="l">
              <a:defRPr sz="36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802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E29FBC-1043-E247-BA71-3FDE5A05530D}" type="datetimeFigureOut">
              <a:rPr lang="en-US" smtClean="0"/>
              <a:pPr/>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42F6A-47D5-0B45-8F3F-31423D444512}" type="slidenum">
              <a:rPr lang="en-US" smtClean="0"/>
              <a:pPr/>
              <a:t>‹#›</a:t>
            </a:fld>
            <a:endParaRPr lang="en-US"/>
          </a:p>
        </p:txBody>
      </p:sp>
      <p:sp>
        <p:nvSpPr>
          <p:cNvPr id="7" name="Title 1"/>
          <p:cNvSpPr>
            <a:spLocks noGrp="1"/>
          </p:cNvSpPr>
          <p:nvPr>
            <p:ph type="title"/>
          </p:nvPr>
        </p:nvSpPr>
        <p:spPr>
          <a:xfrm>
            <a:off x="457200" y="205979"/>
            <a:ext cx="8229600" cy="557208"/>
          </a:xfrm>
        </p:spPr>
        <p:txBody>
          <a:bodyPr>
            <a:noAutofit/>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58619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29FBC-1043-E247-BA71-3FDE5A05530D}" type="datetimeFigureOut">
              <a:rPr lang="en-US" smtClean="0"/>
              <a:pPr/>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42F6A-47D5-0B45-8F3F-31423D444512}" type="slidenum">
              <a:rPr lang="en-US" smtClean="0"/>
              <a:pPr/>
              <a:t>‹#›</a:t>
            </a:fld>
            <a:endParaRPr lang="en-US"/>
          </a:p>
        </p:txBody>
      </p:sp>
      <p:pic>
        <p:nvPicPr>
          <p:cNvPr id="5" name="Picture 8" descr="Broad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402" y="5865814"/>
            <a:ext cx="2035175"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1"/>
          <p:cNvSpPr>
            <a:spLocks noGrp="1"/>
          </p:cNvSpPr>
          <p:nvPr>
            <p:ph sz="quarter" idx="13"/>
          </p:nvPr>
        </p:nvSpPr>
        <p:spPr>
          <a:xfrm>
            <a:off x="434236" y="3066146"/>
            <a:ext cx="4785379" cy="1512975"/>
          </a:xfrm>
          <a:prstGeom prst="rect">
            <a:avLst/>
          </a:prstGeom>
        </p:spPr>
        <p:txBody>
          <a:bodyPr vert="horz" lIns="0" tIns="0" rIns="0" bIns="0">
            <a:normAutofit/>
          </a:bodyPr>
          <a:lstStyle>
            <a:lvl1pPr marL="0" indent="0" algn="l">
              <a:spcBef>
                <a:spcPts val="0"/>
              </a:spcBef>
              <a:buNone/>
              <a:defRPr sz="2000" baseline="0">
                <a:solidFill>
                  <a:schemeClr val="tx1">
                    <a:lumMod val="50000"/>
                    <a:lumOff val="50000"/>
                  </a:schemeClr>
                </a:solidFill>
                <a:ea typeface="Calibri"/>
              </a:defRPr>
            </a:lvl1pPr>
            <a:lvl2pPr>
              <a:buNone/>
              <a:defRPr/>
            </a:lvl2pPr>
            <a:lvl3pPr>
              <a:buNone/>
              <a:defRPr/>
            </a:lvl3pPr>
            <a:lvl4pPr>
              <a:buNone/>
              <a:defRPr/>
            </a:lvl4pPr>
            <a:lvl5pPr>
              <a:buNone/>
              <a:defRPr/>
            </a:lvl5pPr>
          </a:lstStyle>
          <a:p>
            <a:pPr lvl="0"/>
            <a:r>
              <a:rPr lang="en-US"/>
              <a:t>Click to edit Master text styles</a:t>
            </a:r>
          </a:p>
        </p:txBody>
      </p:sp>
      <p:sp>
        <p:nvSpPr>
          <p:cNvPr id="7" name="Title 6"/>
          <p:cNvSpPr>
            <a:spLocks noGrp="1"/>
          </p:cNvSpPr>
          <p:nvPr>
            <p:ph type="title"/>
          </p:nvPr>
        </p:nvSpPr>
        <p:spPr>
          <a:xfrm>
            <a:off x="434236" y="1499841"/>
            <a:ext cx="4776681" cy="1533965"/>
          </a:xfrm>
          <a:prstGeom prst="rect">
            <a:avLst/>
          </a:prstGeom>
        </p:spPr>
        <p:txBody>
          <a:bodyPr vert="horz" lIns="0" tIns="0" rIns="0" bIns="0">
            <a:normAutofit/>
          </a:bodyPr>
          <a:lstStyle>
            <a:lvl1pPr algn="l">
              <a:lnSpc>
                <a:spcPts val="4400"/>
              </a:lnSpc>
              <a:defRPr sz="3200" kern="1400" spc="-40">
                <a:solidFill>
                  <a:srgbClr val="00609F"/>
                </a:solidFill>
                <a:ea typeface="Calibri"/>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AC2C154B-ACA3-B043-9374-439549F2987E}"/>
              </a:ext>
            </a:extLst>
          </p:cNvPr>
          <p:cNvPicPr>
            <a:picLocks noChangeAspect="1"/>
          </p:cNvPicPr>
          <p:nvPr userDrawn="1"/>
        </p:nvPicPr>
        <p:blipFill>
          <a:blip r:embed="rId3"/>
          <a:stretch>
            <a:fillRect/>
          </a:stretch>
        </p:blipFill>
        <p:spPr>
          <a:xfrm>
            <a:off x="0" y="14465"/>
            <a:ext cx="9144000" cy="900114"/>
          </a:xfrm>
          <a:prstGeom prst="rect">
            <a:avLst/>
          </a:prstGeom>
        </p:spPr>
      </p:pic>
      <p:pic>
        <p:nvPicPr>
          <p:cNvPr id="10" name="Picture 9">
            <a:extLst>
              <a:ext uri="{FF2B5EF4-FFF2-40B4-BE49-F238E27FC236}">
                <a16:creationId xmlns:a16="http://schemas.microsoft.com/office/drawing/2014/main" id="{D61379C3-B4CD-3044-95EB-E3D1997E52C0}"/>
              </a:ext>
            </a:extLst>
          </p:cNvPr>
          <p:cNvPicPr>
            <a:picLocks noChangeAspect="1"/>
          </p:cNvPicPr>
          <p:nvPr userDrawn="1"/>
        </p:nvPicPr>
        <p:blipFill>
          <a:blip r:embed="rId4"/>
          <a:stretch>
            <a:fillRect/>
          </a:stretch>
        </p:blipFill>
        <p:spPr>
          <a:xfrm>
            <a:off x="404734" y="275529"/>
            <a:ext cx="1346683" cy="446372"/>
          </a:xfrm>
          <a:prstGeom prst="rect">
            <a:avLst/>
          </a:prstGeom>
        </p:spPr>
      </p:pic>
      <p:sp>
        <p:nvSpPr>
          <p:cNvPr id="11" name="Title 1">
            <a:extLst>
              <a:ext uri="{FF2B5EF4-FFF2-40B4-BE49-F238E27FC236}">
                <a16:creationId xmlns:a16="http://schemas.microsoft.com/office/drawing/2014/main" id="{89C9807A-0219-9043-81D9-A0931F8F80ED}"/>
              </a:ext>
            </a:extLst>
          </p:cNvPr>
          <p:cNvSpPr txBox="1">
            <a:spLocks/>
          </p:cNvSpPr>
          <p:nvPr userDrawn="1"/>
        </p:nvSpPr>
        <p:spPr>
          <a:xfrm>
            <a:off x="1933730" y="205979"/>
            <a:ext cx="6753069" cy="55720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4209730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29FBC-1043-E247-BA71-3FDE5A05530D}" type="datetimeFigureOut">
              <a:rPr lang="en-US" smtClean="0"/>
              <a:pPr/>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411214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D97DD-A0B7-694D-A120-B57E57F2E63E}"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126597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29FBC-1043-E247-BA71-3FDE5A05530D}" type="datetimeFigureOut">
              <a:rPr lang="en-US" smtClean="0"/>
              <a:pPr/>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1078833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E29FBC-1043-E247-BA71-3FDE5A05530D}"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pic>
        <p:nvPicPr>
          <p:cNvPr id="9" name="Picture 8">
            <a:extLst>
              <a:ext uri="{FF2B5EF4-FFF2-40B4-BE49-F238E27FC236}">
                <a16:creationId xmlns:a16="http://schemas.microsoft.com/office/drawing/2014/main" id="{784ED6D6-5693-0244-BDB4-5C8B622F9531}"/>
              </a:ext>
            </a:extLst>
          </p:cNvPr>
          <p:cNvPicPr>
            <a:picLocks noChangeAspect="1"/>
          </p:cNvPicPr>
          <p:nvPr userDrawn="1"/>
        </p:nvPicPr>
        <p:blipFill>
          <a:blip r:embed="rId2"/>
          <a:stretch>
            <a:fillRect/>
          </a:stretch>
        </p:blipFill>
        <p:spPr>
          <a:xfrm>
            <a:off x="0" y="14465"/>
            <a:ext cx="9144000" cy="900114"/>
          </a:xfrm>
          <a:prstGeom prst="rect">
            <a:avLst/>
          </a:prstGeom>
        </p:spPr>
      </p:pic>
      <p:pic>
        <p:nvPicPr>
          <p:cNvPr id="10" name="Picture 9">
            <a:extLst>
              <a:ext uri="{FF2B5EF4-FFF2-40B4-BE49-F238E27FC236}">
                <a16:creationId xmlns:a16="http://schemas.microsoft.com/office/drawing/2014/main" id="{F39F8636-1028-7442-A302-32D98B5C5B5D}"/>
              </a:ext>
            </a:extLst>
          </p:cNvPr>
          <p:cNvPicPr>
            <a:picLocks noChangeAspect="1"/>
          </p:cNvPicPr>
          <p:nvPr userDrawn="1"/>
        </p:nvPicPr>
        <p:blipFill>
          <a:blip r:embed="rId3"/>
          <a:stretch>
            <a:fillRect/>
          </a:stretch>
        </p:blipFill>
        <p:spPr>
          <a:xfrm>
            <a:off x="404734" y="275529"/>
            <a:ext cx="1346683" cy="446372"/>
          </a:xfrm>
          <a:prstGeom prst="rect">
            <a:avLst/>
          </a:prstGeom>
        </p:spPr>
      </p:pic>
      <p:sp>
        <p:nvSpPr>
          <p:cNvPr id="11" name="Title 1">
            <a:extLst>
              <a:ext uri="{FF2B5EF4-FFF2-40B4-BE49-F238E27FC236}">
                <a16:creationId xmlns:a16="http://schemas.microsoft.com/office/drawing/2014/main" id="{FB61D050-A80D-1146-B1B8-F5281AF83811}"/>
              </a:ext>
            </a:extLst>
          </p:cNvPr>
          <p:cNvSpPr>
            <a:spLocks noGrp="1"/>
          </p:cNvSpPr>
          <p:nvPr>
            <p:ph type="title"/>
          </p:nvPr>
        </p:nvSpPr>
        <p:spPr>
          <a:xfrm>
            <a:off x="1933730" y="205979"/>
            <a:ext cx="6753069" cy="557208"/>
          </a:xfrm>
        </p:spPr>
        <p:txBody>
          <a:bodyPr>
            <a:noAutofit/>
          </a:bodyPr>
          <a:lstStyle>
            <a:lvl1pPr algn="l">
              <a:defRPr sz="36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827002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E29FBC-1043-E247-BA71-3FDE5A05530D}" type="datetimeFigureOut">
              <a:rPr lang="en-US" smtClean="0"/>
              <a:pPr/>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2F6A-47D5-0B45-8F3F-31423D444512}" type="slidenum">
              <a:rPr lang="en-US" smtClean="0"/>
              <a:pPr/>
              <a:t>‹#›</a:t>
            </a:fld>
            <a:endParaRPr lang="en-US"/>
          </a:p>
        </p:txBody>
      </p:sp>
    </p:spTree>
    <p:extLst>
      <p:ext uri="{BB962C8B-B14F-4D97-AF65-F5344CB8AC3E}">
        <p14:creationId xmlns:p14="http://schemas.microsoft.com/office/powerpoint/2010/main" val="362667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D97DD-A0B7-694D-A120-B57E57F2E63E}" type="datetimeFigureOut">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2813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4D97DD-A0B7-694D-A120-B57E57F2E63E}"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16204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4D97DD-A0B7-694D-A120-B57E57F2E63E}" type="datetimeFigureOut">
              <a:rPr lang="en-US" smtClean="0"/>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82531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4D97DD-A0B7-694D-A120-B57E57F2E63E}" type="datetimeFigureOut">
              <a:rPr lang="en-US" smtClean="0"/>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45983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D97DD-A0B7-694D-A120-B57E57F2E63E}" type="datetimeFigureOut">
              <a:rPr lang="en-US" smtClean="0"/>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30929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D97DD-A0B7-694D-A120-B57E57F2E63E}"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108790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D97DD-A0B7-694D-A120-B57E57F2E63E}" type="datetimeFigureOut">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A2866-B31C-B34A-A0D6-1B4CFE6F67F1}" type="slidenum">
              <a:rPr lang="en-US" smtClean="0"/>
              <a:t>‹#›</a:t>
            </a:fld>
            <a:endParaRPr lang="en-US"/>
          </a:p>
        </p:txBody>
      </p:sp>
    </p:spTree>
    <p:extLst>
      <p:ext uri="{BB962C8B-B14F-4D97-AF65-F5344CB8AC3E}">
        <p14:creationId xmlns:p14="http://schemas.microsoft.com/office/powerpoint/2010/main" val="209539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14D97DD-A0B7-694D-A120-B57E57F2E63E}" type="datetimeFigureOut">
              <a:rPr lang="en-US" smtClean="0"/>
              <a:t>6/28/19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0A2866-B31C-B34A-A0D6-1B4CFE6F67F1}" type="slidenum">
              <a:rPr lang="en-US" smtClean="0"/>
              <a:t>‹#›</a:t>
            </a:fld>
            <a:endParaRPr lang="en-US"/>
          </a:p>
        </p:txBody>
      </p:sp>
    </p:spTree>
    <p:extLst>
      <p:ext uri="{BB962C8B-B14F-4D97-AF65-F5344CB8AC3E}">
        <p14:creationId xmlns:p14="http://schemas.microsoft.com/office/powerpoint/2010/main" val="2571113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CE29FBC-1043-E247-BA71-3FDE5A05530D}" type="datetimeFigureOut">
              <a:rPr lang="en-US" smtClean="0"/>
              <a:pPr/>
              <a:t>6/28/19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4342F6A-47D5-0B45-8F3F-31423D444512}" type="slidenum">
              <a:rPr lang="en-US" smtClean="0"/>
              <a:pPr/>
              <a:t>‹#›</a:t>
            </a:fld>
            <a:endParaRPr lang="en-US"/>
          </a:p>
        </p:txBody>
      </p:sp>
    </p:spTree>
    <p:extLst>
      <p:ext uri="{BB962C8B-B14F-4D97-AF65-F5344CB8AC3E}">
        <p14:creationId xmlns:p14="http://schemas.microsoft.com/office/powerpoint/2010/main" val="1105760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95" y="1597819"/>
            <a:ext cx="8741620" cy="1102519"/>
          </a:xfrm>
        </p:spPr>
        <p:txBody>
          <a:bodyPr>
            <a:normAutofit/>
          </a:bodyPr>
          <a:lstStyle/>
          <a:p>
            <a:r>
              <a:rPr lang="en-US" dirty="0">
                <a:solidFill>
                  <a:schemeClr val="bg1"/>
                </a:solidFill>
              </a:rPr>
              <a:t>Joint variant calling </a:t>
            </a:r>
          </a:p>
        </p:txBody>
      </p:sp>
      <p:sp>
        <p:nvSpPr>
          <p:cNvPr id="3" name="Subtitle 2"/>
          <p:cNvSpPr>
            <a:spLocks noGrp="1"/>
          </p:cNvSpPr>
          <p:nvPr>
            <p:ph type="subTitle" idx="1"/>
          </p:nvPr>
        </p:nvSpPr>
        <p:spPr>
          <a:xfrm>
            <a:off x="1164939" y="2872109"/>
            <a:ext cx="6769795" cy="1143000"/>
          </a:xfrm>
        </p:spPr>
        <p:txBody>
          <a:bodyPr>
            <a:normAutofit/>
          </a:bodyPr>
          <a:lstStyle/>
          <a:p>
            <a:r>
              <a:rPr lang="en-US" sz="2800" dirty="0">
                <a:solidFill>
                  <a:schemeClr val="bg1"/>
                </a:solidFill>
              </a:rPr>
              <a:t>GVCF-based workflow using</a:t>
            </a:r>
            <a:br>
              <a:rPr lang="en-US" sz="2800" dirty="0">
                <a:solidFill>
                  <a:schemeClr val="bg1"/>
                </a:solidFill>
              </a:rPr>
            </a:br>
            <a:r>
              <a:rPr lang="en-US" sz="2800" dirty="0" err="1">
                <a:solidFill>
                  <a:schemeClr val="bg1"/>
                </a:solidFill>
              </a:rPr>
              <a:t>GenomicsDB</a:t>
            </a:r>
            <a:r>
              <a:rPr lang="en-US" sz="2800" dirty="0">
                <a:solidFill>
                  <a:schemeClr val="bg1"/>
                </a:solidFill>
              </a:rPr>
              <a:t> and </a:t>
            </a:r>
            <a:r>
              <a:rPr lang="en-US" sz="2800" dirty="0" err="1">
                <a:solidFill>
                  <a:schemeClr val="bg1"/>
                </a:solidFill>
              </a:rPr>
              <a:t>GenotypeGVCFs</a:t>
            </a:r>
            <a:endParaRPr lang="en-US" sz="2800" dirty="0">
              <a:solidFill>
                <a:schemeClr val="bg1"/>
              </a:solidFill>
            </a:endParaRPr>
          </a:p>
        </p:txBody>
      </p:sp>
      <p:sp>
        <p:nvSpPr>
          <p:cNvPr id="6" name="Rectangle 5"/>
          <p:cNvSpPr/>
          <p:nvPr/>
        </p:nvSpPr>
        <p:spPr>
          <a:xfrm>
            <a:off x="0" y="0"/>
            <a:ext cx="9144000" cy="6667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dirty="0"/>
          </a:p>
        </p:txBody>
      </p:sp>
      <p:sp>
        <p:nvSpPr>
          <p:cNvPr id="9" name="Title 3"/>
          <p:cNvSpPr txBox="1">
            <a:spLocks/>
          </p:cNvSpPr>
          <p:nvPr/>
        </p:nvSpPr>
        <p:spPr>
          <a:xfrm>
            <a:off x="1596082" y="166678"/>
            <a:ext cx="7073899" cy="8382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dirty="0">
                <a:solidFill>
                  <a:schemeClr val="bg1"/>
                </a:solidFill>
              </a:rPr>
              <a:t>GATK Best Practices for Variant Discovery</a:t>
            </a:r>
          </a:p>
        </p:txBody>
      </p:sp>
    </p:spTree>
    <p:extLst>
      <p:ext uri="{BB962C8B-B14F-4D97-AF65-F5344CB8AC3E}">
        <p14:creationId xmlns:p14="http://schemas.microsoft.com/office/powerpoint/2010/main" val="3149236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normAutofit/>
          </a:bodyPr>
          <a:lstStyle/>
          <a:p>
            <a:pPr algn="l"/>
            <a:r>
              <a:rPr lang="en-US" sz="2400" dirty="0">
                <a:solidFill>
                  <a:srgbClr val="FFFFFF"/>
                </a:solidFill>
              </a:rPr>
              <a:t>GVCFs are valid VCFs with extra information </a:t>
            </a:r>
          </a:p>
        </p:txBody>
      </p:sp>
      <p:pic>
        <p:nvPicPr>
          <p:cNvPr id="19" name="Picture 18" descr="GVC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206" y="985055"/>
            <a:ext cx="6785888" cy="4082111"/>
          </a:xfrm>
          <a:prstGeom prst="rect">
            <a:avLst/>
          </a:prstGeom>
        </p:spPr>
      </p:pic>
    </p:spTree>
    <p:extLst>
      <p:ext uri="{BB962C8B-B14F-4D97-AF65-F5344CB8AC3E}">
        <p14:creationId xmlns:p14="http://schemas.microsoft.com/office/powerpoint/2010/main" val="263498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40010" y="181622"/>
            <a:ext cx="7203989" cy="560785"/>
          </a:xfrm>
          <a:noFill/>
        </p:spPr>
        <p:txBody>
          <a:bodyPr>
            <a:normAutofit/>
          </a:bodyPr>
          <a:lstStyle/>
          <a:p>
            <a:pPr algn="l"/>
            <a:r>
              <a:rPr lang="en-US" sz="2400" dirty="0">
                <a:solidFill>
                  <a:srgbClr val="FFFFFF"/>
                </a:solidFill>
              </a:rPr>
              <a:t>Joint calling produces final multi-sample VCF</a:t>
            </a:r>
          </a:p>
        </p:txBody>
      </p:sp>
      <p:pic>
        <p:nvPicPr>
          <p:cNvPr id="12" name="Picture 11" descr="GVCF_detailed_example_Artboard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923125"/>
            <a:ext cx="8138160" cy="3772234"/>
          </a:xfrm>
          <a:prstGeom prst="rect">
            <a:avLst/>
          </a:prstGeom>
        </p:spPr>
      </p:pic>
      <p:sp>
        <p:nvSpPr>
          <p:cNvPr id="4" name="Rectangle 3">
            <a:extLst>
              <a:ext uri="{FF2B5EF4-FFF2-40B4-BE49-F238E27FC236}">
                <a16:creationId xmlns:a16="http://schemas.microsoft.com/office/drawing/2014/main" id="{44699FC3-3209-9E40-916C-15E7001160CA}"/>
              </a:ext>
            </a:extLst>
          </p:cNvPr>
          <p:cNvSpPr/>
          <p:nvPr/>
        </p:nvSpPr>
        <p:spPr>
          <a:xfrm>
            <a:off x="19367" y="4739975"/>
            <a:ext cx="9124633" cy="4158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4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0010" y="205979"/>
            <a:ext cx="6746789" cy="557208"/>
          </a:xfrm>
        </p:spPr>
        <p:txBody>
          <a:bodyPr/>
          <a:lstStyle/>
          <a:p>
            <a:pPr algn="l">
              <a:spcAft>
                <a:spcPts val="600"/>
              </a:spcAft>
            </a:pPr>
            <a:r>
              <a:rPr lang="en-US" sz="2400" dirty="0"/>
              <a:t>Need to consolidate GVCFs before joint calling!</a:t>
            </a:r>
          </a:p>
        </p:txBody>
      </p:sp>
      <p:sp>
        <p:nvSpPr>
          <p:cNvPr id="5" name="Content Placeholder 4"/>
          <p:cNvSpPr>
            <a:spLocks noGrp="1"/>
          </p:cNvSpPr>
          <p:nvPr>
            <p:ph idx="1"/>
          </p:nvPr>
        </p:nvSpPr>
        <p:spPr>
          <a:xfrm>
            <a:off x="3545840" y="1779098"/>
            <a:ext cx="5191760" cy="2217182"/>
          </a:xfrm>
        </p:spPr>
        <p:txBody>
          <a:bodyPr>
            <a:noAutofit/>
          </a:bodyPr>
          <a:lstStyle/>
          <a:p>
            <a:pPr marL="0" indent="0">
              <a:spcAft>
                <a:spcPts val="600"/>
              </a:spcAft>
              <a:buNone/>
            </a:pPr>
            <a:r>
              <a:rPr lang="en-US" sz="1800" dirty="0"/>
              <a:t>	Necessary for efficient scaling </a:t>
            </a:r>
          </a:p>
          <a:p>
            <a:pPr lvl="1">
              <a:spcAft>
                <a:spcPts val="600"/>
              </a:spcAft>
            </a:pPr>
            <a:r>
              <a:rPr lang="en-US" sz="1600" b="1" dirty="0"/>
              <a:t>In GATK 3.x : </a:t>
            </a:r>
            <a:r>
              <a:rPr lang="en-US" sz="1600" b="1" dirty="0" err="1"/>
              <a:t>CombineGVCFs</a:t>
            </a:r>
            <a:br>
              <a:rPr lang="en-US" sz="1600" b="1" dirty="0"/>
            </a:br>
            <a:r>
              <a:rPr lang="en-US" sz="1600" dirty="0"/>
              <a:t>Hierarchical merge on batches of 200 samples max; outputs GVCF</a:t>
            </a:r>
          </a:p>
          <a:p>
            <a:pPr lvl="1">
              <a:spcAft>
                <a:spcPts val="600"/>
              </a:spcAft>
            </a:pPr>
            <a:r>
              <a:rPr lang="en-US" sz="1600" b="1" dirty="0"/>
              <a:t>In GATK 4.x : </a:t>
            </a:r>
            <a:r>
              <a:rPr lang="en-US" sz="1600" b="1" dirty="0" err="1"/>
              <a:t>GenomicsDBImport</a:t>
            </a:r>
            <a:br>
              <a:rPr lang="en-US" sz="1600" b="1" dirty="0"/>
            </a:br>
            <a:r>
              <a:rPr lang="en-US" sz="1600" dirty="0"/>
              <a:t>All samples processed in a single command; </a:t>
            </a:r>
            <a:br>
              <a:rPr lang="en-US" sz="1600" dirty="0"/>
            </a:br>
            <a:r>
              <a:rPr lang="en-US" sz="1600" dirty="0"/>
              <a:t>outputs </a:t>
            </a:r>
            <a:r>
              <a:rPr lang="en-US" sz="1600" dirty="0" err="1"/>
              <a:t>datastore</a:t>
            </a:r>
            <a:endParaRPr lang="en-US" sz="1600" dirty="0"/>
          </a:p>
        </p:txBody>
      </p:sp>
      <p:grpSp>
        <p:nvGrpSpPr>
          <p:cNvPr id="7" name="Group 6"/>
          <p:cNvGrpSpPr/>
          <p:nvPr/>
        </p:nvGrpSpPr>
        <p:grpSpPr>
          <a:xfrm>
            <a:off x="497840" y="915498"/>
            <a:ext cx="2692400" cy="3769360"/>
            <a:chOff x="335280" y="1158240"/>
            <a:chExt cx="2692400" cy="3769360"/>
          </a:xfrm>
        </p:grpSpPr>
        <p:pic>
          <p:nvPicPr>
            <p:cNvPr id="14" name="Content Placeholder 3" descr="BP_germline_snps_indels_4.0_Artboard 2.png"/>
            <p:cNvPicPr>
              <a:picLocks noChangeAspect="1"/>
            </p:cNvPicPr>
            <p:nvPr/>
          </p:nvPicPr>
          <p:blipFill rotWithShape="1">
            <a:blip r:embed="rId3">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6" name="Rectangle 5"/>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6" name="Right Arrow 15"/>
          <p:cNvSpPr/>
          <p:nvPr/>
        </p:nvSpPr>
        <p:spPr>
          <a:xfrm rot="10800000">
            <a:off x="2926080" y="3160858"/>
            <a:ext cx="751840"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3677920" y="1819738"/>
            <a:ext cx="0" cy="208280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E058DA7E-592A-5C4C-B947-2413441D4C02}"/>
              </a:ext>
            </a:extLst>
          </p:cNvPr>
          <p:cNvSpPr/>
          <p:nvPr/>
        </p:nvSpPr>
        <p:spPr>
          <a:xfrm>
            <a:off x="19367" y="4727618"/>
            <a:ext cx="9124633" cy="4158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03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1226850"/>
            <a:ext cx="3606800" cy="405342"/>
          </a:xfrm>
        </p:spPr>
        <p:txBody>
          <a:bodyPr>
            <a:noAutofit/>
          </a:bodyPr>
          <a:lstStyle/>
          <a:p>
            <a:pPr marL="0" indent="0">
              <a:buNone/>
            </a:pPr>
            <a:r>
              <a:rPr lang="en-US" sz="1800" b="1" dirty="0"/>
              <a:t>With </a:t>
            </a:r>
            <a:r>
              <a:rPr lang="en-US" sz="1800" b="1" dirty="0" err="1"/>
              <a:t>CombineGVCFs</a:t>
            </a:r>
            <a:r>
              <a:rPr lang="en-US" sz="1800" b="1" dirty="0"/>
              <a:t>:</a:t>
            </a:r>
            <a:endParaRPr lang="en-US" sz="1200" b="1" dirty="0"/>
          </a:p>
        </p:txBody>
      </p:sp>
      <p:sp>
        <p:nvSpPr>
          <p:cNvPr id="2" name="Title 1"/>
          <p:cNvSpPr>
            <a:spLocks noGrp="1"/>
          </p:cNvSpPr>
          <p:nvPr>
            <p:ph type="title"/>
          </p:nvPr>
        </p:nvSpPr>
        <p:spPr>
          <a:xfrm>
            <a:off x="1940010" y="190399"/>
            <a:ext cx="7203989" cy="597134"/>
          </a:xfrm>
          <a:noFill/>
        </p:spPr>
        <p:txBody>
          <a:bodyPr>
            <a:noAutofit/>
          </a:bodyPr>
          <a:lstStyle/>
          <a:p>
            <a:pPr algn="l"/>
            <a:r>
              <a:rPr lang="en-US" sz="2400" dirty="0"/>
              <a:t>Consolidating GVCFs</a:t>
            </a:r>
            <a:endParaRPr lang="en-US" sz="2400" dirty="0">
              <a:solidFill>
                <a:srgbClr val="FFFFFF"/>
              </a:solidFill>
            </a:endParaRPr>
          </a:p>
        </p:txBody>
      </p:sp>
      <p:sp>
        <p:nvSpPr>
          <p:cNvPr id="27" name="Rectangle 26"/>
          <p:cNvSpPr>
            <a:spLocks noChangeAspect="1"/>
          </p:cNvSpPr>
          <p:nvPr/>
        </p:nvSpPr>
        <p:spPr>
          <a:xfrm>
            <a:off x="563092" y="1722583"/>
            <a:ext cx="3056408" cy="1600438"/>
          </a:xfrm>
          <a:prstGeom prst="rect">
            <a:avLst/>
          </a:prstGeom>
          <a:solidFill>
            <a:srgbClr val="404040"/>
          </a:solidFill>
          <a:ln>
            <a:noFill/>
          </a:ln>
        </p:spPr>
        <p:txBody>
          <a:bodyPr wrap="square">
            <a:spAutoFit/>
          </a:bodyPr>
          <a:lstStyle/>
          <a:p>
            <a:pPr indent="169863"/>
            <a:endParaRPr lang="en-US" sz="1400" dirty="0">
              <a:solidFill>
                <a:srgbClr val="FFFF00"/>
              </a:solidFill>
              <a:latin typeface="Courier New"/>
              <a:cs typeface="Courier New"/>
            </a:endParaRPr>
          </a:p>
          <a:p>
            <a:pPr indent="169863"/>
            <a:r>
              <a:rPr lang="en-US" sz="1400" dirty="0" err="1">
                <a:solidFill>
                  <a:srgbClr val="FFFF00"/>
                </a:solidFill>
                <a:latin typeface="Courier New"/>
                <a:cs typeface="Courier New"/>
              </a:rPr>
              <a:t>gatk</a:t>
            </a:r>
            <a:r>
              <a:rPr lang="en-US" sz="1400" dirty="0">
                <a:solidFill>
                  <a:srgbClr val="FFFF00"/>
                </a:solidFill>
                <a:latin typeface="Courier New"/>
                <a:cs typeface="Courier New"/>
              </a:rPr>
              <a:t> </a:t>
            </a:r>
            <a:r>
              <a:rPr lang="en-US" sz="1400" dirty="0" err="1">
                <a:solidFill>
                  <a:srgbClr val="FFFFFF"/>
                </a:solidFill>
                <a:latin typeface="Courier New"/>
                <a:cs typeface="Courier New"/>
              </a:rPr>
              <a:t>CombineGVCFs</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-R </a:t>
            </a:r>
            <a:r>
              <a:rPr lang="en-US" sz="1400" dirty="0" err="1">
                <a:solidFill>
                  <a:srgbClr val="FFFFFF"/>
                </a:solidFill>
                <a:latin typeface="Courier New"/>
                <a:cs typeface="Courier New"/>
              </a:rPr>
              <a:t>reference.fasta</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–V sample1.g.vcf \</a:t>
            </a:r>
          </a:p>
          <a:p>
            <a:pPr indent="169863"/>
            <a:r>
              <a:rPr lang="en-US" sz="1400" dirty="0">
                <a:solidFill>
                  <a:srgbClr val="FFFFFF"/>
                </a:solidFill>
                <a:latin typeface="Courier New"/>
                <a:cs typeface="Courier New"/>
              </a:rPr>
              <a:t>	–V sample2.g.vcf \</a:t>
            </a:r>
          </a:p>
          <a:p>
            <a:pPr indent="169863"/>
            <a:r>
              <a:rPr lang="en-US" sz="1400" dirty="0">
                <a:solidFill>
                  <a:srgbClr val="FFFFFF"/>
                </a:solidFill>
                <a:latin typeface="Courier New"/>
                <a:cs typeface="Courier New"/>
              </a:rPr>
              <a:t>	–O </a:t>
            </a:r>
            <a:r>
              <a:rPr lang="en-US" sz="1400" dirty="0" err="1">
                <a:solidFill>
                  <a:srgbClr val="FFFFFF"/>
                </a:solidFill>
                <a:latin typeface="Courier New"/>
                <a:cs typeface="Courier New"/>
              </a:rPr>
              <a:t>combined.g.vcf</a:t>
            </a:r>
            <a:r>
              <a:rPr lang="en-US" sz="1400" dirty="0">
                <a:solidFill>
                  <a:srgbClr val="FFFFFF"/>
                </a:solidFill>
                <a:latin typeface="Courier New"/>
                <a:cs typeface="Courier New"/>
              </a:rPr>
              <a:t> </a:t>
            </a:r>
          </a:p>
          <a:p>
            <a:pPr marL="0" lvl="1" indent="169863"/>
            <a:endParaRPr lang="en-US" sz="1400" dirty="0">
              <a:solidFill>
                <a:srgbClr val="FFFFFF"/>
              </a:solidFill>
              <a:latin typeface="Courier New"/>
              <a:cs typeface="Courier New"/>
            </a:endParaRPr>
          </a:p>
        </p:txBody>
      </p:sp>
      <p:sp>
        <p:nvSpPr>
          <p:cNvPr id="5" name="Content Placeholder 2"/>
          <p:cNvSpPr txBox="1">
            <a:spLocks/>
          </p:cNvSpPr>
          <p:nvPr/>
        </p:nvSpPr>
        <p:spPr>
          <a:xfrm>
            <a:off x="3833918" y="1253741"/>
            <a:ext cx="3937000" cy="40534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dirty="0"/>
              <a:t>With </a:t>
            </a:r>
            <a:r>
              <a:rPr lang="en-US" sz="1800" b="1" dirty="0" err="1"/>
              <a:t>GenomicsDBImport</a:t>
            </a:r>
            <a:r>
              <a:rPr lang="en-US" sz="1800" b="1" dirty="0"/>
              <a:t>:</a:t>
            </a:r>
            <a:endParaRPr lang="en-US" sz="1200" b="1" dirty="0"/>
          </a:p>
        </p:txBody>
      </p:sp>
      <p:sp>
        <p:nvSpPr>
          <p:cNvPr id="6" name="Rectangle 5"/>
          <p:cNvSpPr>
            <a:spLocks noChangeAspect="1"/>
          </p:cNvSpPr>
          <p:nvPr/>
        </p:nvSpPr>
        <p:spPr>
          <a:xfrm>
            <a:off x="3946736" y="1722583"/>
            <a:ext cx="4752764" cy="1815882"/>
          </a:xfrm>
          <a:prstGeom prst="rect">
            <a:avLst/>
          </a:prstGeom>
          <a:solidFill>
            <a:srgbClr val="404040"/>
          </a:solidFill>
          <a:ln>
            <a:noFill/>
          </a:ln>
        </p:spPr>
        <p:txBody>
          <a:bodyPr wrap="square">
            <a:spAutoFit/>
          </a:bodyPr>
          <a:lstStyle/>
          <a:p>
            <a:pPr indent="169863"/>
            <a:endParaRPr lang="en-US" sz="1400" dirty="0">
              <a:solidFill>
                <a:srgbClr val="FFFF00"/>
              </a:solidFill>
              <a:latin typeface="Courier New"/>
              <a:cs typeface="Courier New"/>
            </a:endParaRPr>
          </a:p>
          <a:p>
            <a:pPr indent="169863"/>
            <a:r>
              <a:rPr lang="en-US" sz="1400" dirty="0" err="1">
                <a:solidFill>
                  <a:srgbClr val="FFFF00"/>
                </a:solidFill>
                <a:latin typeface="Courier New"/>
                <a:cs typeface="Courier New"/>
              </a:rPr>
              <a:t>gatk</a:t>
            </a:r>
            <a:r>
              <a:rPr lang="en-US" sz="1400" dirty="0">
                <a:solidFill>
                  <a:srgbClr val="FFFF00"/>
                </a:solidFill>
                <a:latin typeface="Courier New"/>
                <a:cs typeface="Courier New"/>
              </a:rPr>
              <a:t> </a:t>
            </a:r>
            <a:r>
              <a:rPr lang="en-US" sz="1400" dirty="0" err="1">
                <a:solidFill>
                  <a:srgbClr val="FFFFFF"/>
                </a:solidFill>
                <a:latin typeface="Courier New"/>
                <a:cs typeface="Courier New"/>
              </a:rPr>
              <a:t>GenomicsDBImport</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-R </a:t>
            </a:r>
            <a:r>
              <a:rPr lang="en-US" sz="1400" dirty="0" err="1">
                <a:solidFill>
                  <a:srgbClr val="FFFFFF"/>
                </a:solidFill>
                <a:latin typeface="Courier New"/>
                <a:cs typeface="Courier New"/>
              </a:rPr>
              <a:t>reference.fasta</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–V sample1.g.vcf \</a:t>
            </a:r>
          </a:p>
          <a:p>
            <a:pPr indent="169863"/>
            <a:r>
              <a:rPr lang="en-US" sz="1400" dirty="0">
                <a:solidFill>
                  <a:srgbClr val="FFFFFF"/>
                </a:solidFill>
                <a:latin typeface="Courier New"/>
                <a:cs typeface="Courier New"/>
              </a:rPr>
              <a:t>	–V sample2.g.vcf \	</a:t>
            </a:r>
          </a:p>
          <a:p>
            <a:pPr indent="169863"/>
            <a:r>
              <a:rPr lang="en-US" sz="1400" dirty="0">
                <a:solidFill>
                  <a:srgbClr val="FFFFFF"/>
                </a:solidFill>
                <a:latin typeface="Courier New"/>
                <a:cs typeface="Courier New"/>
              </a:rPr>
              <a:t>	-L chr20,chr21 \</a:t>
            </a:r>
          </a:p>
          <a:p>
            <a:pPr indent="169863"/>
            <a:r>
              <a:rPr lang="en-US" sz="1400" dirty="0">
                <a:solidFill>
                  <a:srgbClr val="FFFFFF"/>
                </a:solidFill>
                <a:latin typeface="Courier New"/>
                <a:cs typeface="Courier New"/>
              </a:rPr>
              <a:t>	--</a:t>
            </a:r>
            <a:r>
              <a:rPr lang="en-US" sz="1400" dirty="0" err="1">
                <a:solidFill>
                  <a:srgbClr val="FFFFFF"/>
                </a:solidFill>
                <a:latin typeface="Courier New"/>
                <a:cs typeface="Courier New"/>
              </a:rPr>
              <a:t>genomicsdb</a:t>
            </a:r>
            <a:r>
              <a:rPr lang="en-US" sz="1400" dirty="0">
                <a:solidFill>
                  <a:srgbClr val="FFFFFF"/>
                </a:solidFill>
                <a:latin typeface="Courier New"/>
                <a:cs typeface="Courier New"/>
              </a:rPr>
              <a:t>-workspace-path </a:t>
            </a:r>
            <a:r>
              <a:rPr lang="en-US" sz="1400" dirty="0" err="1">
                <a:solidFill>
                  <a:srgbClr val="FFFFFF"/>
                </a:solidFill>
                <a:latin typeface="Courier New"/>
                <a:cs typeface="Courier New"/>
              </a:rPr>
              <a:t>gvcfs_db</a:t>
            </a:r>
            <a:endParaRPr lang="en-US" sz="1400" dirty="0">
              <a:solidFill>
                <a:srgbClr val="FFFFFF"/>
              </a:solidFill>
              <a:latin typeface="Courier New"/>
              <a:cs typeface="Courier New"/>
            </a:endParaRPr>
          </a:p>
          <a:p>
            <a:pPr marL="0" lvl="1" indent="169863"/>
            <a:endParaRPr lang="en-US" sz="1400" dirty="0">
              <a:solidFill>
                <a:srgbClr val="FFFFFF"/>
              </a:solidFill>
              <a:latin typeface="Courier New"/>
              <a:cs typeface="Courier New"/>
            </a:endParaRPr>
          </a:p>
        </p:txBody>
      </p:sp>
      <p:sp>
        <p:nvSpPr>
          <p:cNvPr id="4" name="TextBox 3"/>
          <p:cNvSpPr txBox="1"/>
          <p:nvPr/>
        </p:nvSpPr>
        <p:spPr>
          <a:xfrm>
            <a:off x="563092" y="3705592"/>
            <a:ext cx="3099814" cy="338554"/>
          </a:xfrm>
          <a:prstGeom prst="rect">
            <a:avLst/>
          </a:prstGeom>
          <a:noFill/>
        </p:spPr>
        <p:txBody>
          <a:bodyPr wrap="none" rtlCol="0">
            <a:spAutoFit/>
          </a:bodyPr>
          <a:lstStyle/>
          <a:p>
            <a:r>
              <a:rPr lang="en-US" sz="1600" i="1" dirty="0" err="1"/>
              <a:t>CombineGVCFs</a:t>
            </a:r>
            <a:r>
              <a:rPr lang="en-US" sz="1600" i="1" dirty="0"/>
              <a:t> does not scale well</a:t>
            </a:r>
          </a:p>
        </p:txBody>
      </p:sp>
    </p:spTree>
    <p:extLst>
      <p:ext uri="{BB962C8B-B14F-4D97-AF65-F5344CB8AC3E}">
        <p14:creationId xmlns:p14="http://schemas.microsoft.com/office/powerpoint/2010/main" val="245752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0010" y="205979"/>
            <a:ext cx="6746789" cy="557208"/>
          </a:xfrm>
        </p:spPr>
        <p:txBody>
          <a:bodyPr/>
          <a:lstStyle/>
          <a:p>
            <a:pPr algn="l"/>
            <a:r>
              <a:rPr lang="en-US" sz="2400" dirty="0"/>
              <a:t>Joint calling with </a:t>
            </a:r>
            <a:r>
              <a:rPr lang="en-US" sz="2400" dirty="0" err="1"/>
              <a:t>GenotypeGVCFs</a:t>
            </a:r>
            <a:endParaRPr lang="en-US" sz="2400" dirty="0"/>
          </a:p>
        </p:txBody>
      </p:sp>
      <p:grpSp>
        <p:nvGrpSpPr>
          <p:cNvPr id="5" name="Group 4"/>
          <p:cNvGrpSpPr/>
          <p:nvPr/>
        </p:nvGrpSpPr>
        <p:grpSpPr>
          <a:xfrm>
            <a:off x="683194" y="927854"/>
            <a:ext cx="2692400" cy="3769360"/>
            <a:chOff x="335280" y="1158240"/>
            <a:chExt cx="2692400" cy="3769360"/>
          </a:xfrm>
        </p:grpSpPr>
        <p:pic>
          <p:nvPicPr>
            <p:cNvPr id="6" name="Content Placeholder 3" descr="BP_germline_snps_indels_4.0_Artboard 2.png"/>
            <p:cNvPicPr>
              <a:picLocks noChangeAspect="1"/>
            </p:cNvPicPr>
            <p:nvPr/>
          </p:nvPicPr>
          <p:blipFill rotWithShape="1">
            <a:blip r:embed="rId3">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7" name="Rectangle 6"/>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8" name="Content Placeholder 4"/>
          <p:cNvSpPr>
            <a:spLocks noGrp="1"/>
          </p:cNvSpPr>
          <p:nvPr>
            <p:ph idx="1"/>
          </p:nvPr>
        </p:nvSpPr>
        <p:spPr>
          <a:xfrm>
            <a:off x="3731194" y="3244334"/>
            <a:ext cx="5191760" cy="1038622"/>
          </a:xfrm>
        </p:spPr>
        <p:txBody>
          <a:bodyPr>
            <a:noAutofit/>
          </a:bodyPr>
          <a:lstStyle/>
          <a:p>
            <a:pPr lvl="1">
              <a:spcAft>
                <a:spcPts val="600"/>
              </a:spcAft>
            </a:pPr>
            <a:r>
              <a:rPr lang="en-US" sz="1600" b="1" dirty="0" err="1"/>
              <a:t>GenotypeGVCFs</a:t>
            </a:r>
            <a:r>
              <a:rPr lang="en-US" sz="1600" dirty="0"/>
              <a:t> can take either a </a:t>
            </a:r>
            <a:r>
              <a:rPr lang="en-US" sz="1600" b="1" dirty="0"/>
              <a:t>single</a:t>
            </a:r>
            <a:r>
              <a:rPr lang="en-US" sz="1600" dirty="0"/>
              <a:t> </a:t>
            </a:r>
            <a:r>
              <a:rPr lang="en-US" sz="1600" b="1" dirty="0"/>
              <a:t>GVCF file </a:t>
            </a:r>
            <a:br>
              <a:rPr lang="en-US" sz="1600" dirty="0"/>
            </a:br>
            <a:r>
              <a:rPr lang="en-US" sz="1400" dirty="0"/>
              <a:t>(can be a merged multi-sample GVCF from </a:t>
            </a:r>
            <a:r>
              <a:rPr lang="en-US" sz="1400" dirty="0" err="1"/>
              <a:t>CombineGVCFs</a:t>
            </a:r>
            <a:r>
              <a:rPr lang="en-US" sz="1400" dirty="0"/>
              <a:t>) </a:t>
            </a:r>
            <a:br>
              <a:rPr lang="en-US" sz="1600" dirty="0"/>
            </a:br>
            <a:r>
              <a:rPr lang="en-US" sz="1600" dirty="0"/>
              <a:t>or a </a:t>
            </a:r>
            <a:r>
              <a:rPr lang="en-US" sz="1600" b="1" dirty="0" err="1"/>
              <a:t>GenomicsDB</a:t>
            </a:r>
            <a:r>
              <a:rPr lang="en-US" sz="1600" b="1" dirty="0"/>
              <a:t> </a:t>
            </a:r>
            <a:r>
              <a:rPr lang="en-US" sz="1600" b="1" dirty="0" err="1"/>
              <a:t>datastore</a:t>
            </a:r>
            <a:r>
              <a:rPr lang="en-US" sz="1600" b="1" dirty="0"/>
              <a:t> </a:t>
            </a:r>
          </a:p>
          <a:p>
            <a:pPr lvl="1">
              <a:spcAft>
                <a:spcPts val="600"/>
              </a:spcAft>
            </a:pPr>
            <a:r>
              <a:rPr lang="en-US" sz="1600" dirty="0"/>
              <a:t>No more multiple inputs! (unlike GATK3)</a:t>
            </a:r>
            <a:endParaRPr lang="en-US" sz="1050" dirty="0"/>
          </a:p>
          <a:p>
            <a:pPr marL="457200" lvl="1" indent="0">
              <a:spcAft>
                <a:spcPts val="600"/>
              </a:spcAft>
              <a:buNone/>
            </a:pPr>
            <a:endParaRPr lang="en-US" sz="1600" dirty="0"/>
          </a:p>
        </p:txBody>
      </p:sp>
      <p:sp>
        <p:nvSpPr>
          <p:cNvPr id="9" name="Right Arrow 8"/>
          <p:cNvSpPr/>
          <p:nvPr/>
        </p:nvSpPr>
        <p:spPr>
          <a:xfrm rot="10800000">
            <a:off x="3111434" y="3630414"/>
            <a:ext cx="751840"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3863274" y="3284974"/>
            <a:ext cx="0" cy="1130064"/>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0391B348-C5B5-C545-B797-8F9F32965148}"/>
              </a:ext>
            </a:extLst>
          </p:cNvPr>
          <p:cNvSpPr/>
          <p:nvPr/>
        </p:nvSpPr>
        <p:spPr>
          <a:xfrm>
            <a:off x="19367" y="4727618"/>
            <a:ext cx="9124633" cy="4158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75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654" y="165685"/>
            <a:ext cx="7216346" cy="597134"/>
          </a:xfrm>
          <a:noFill/>
        </p:spPr>
        <p:txBody>
          <a:bodyPr>
            <a:noAutofit/>
          </a:bodyPr>
          <a:lstStyle/>
          <a:p>
            <a:pPr algn="l"/>
            <a:r>
              <a:rPr lang="en-US" sz="2400" dirty="0"/>
              <a:t>Running </a:t>
            </a:r>
            <a:r>
              <a:rPr lang="en-US" sz="2400" dirty="0" err="1"/>
              <a:t>GenotypeGVCFs</a:t>
            </a:r>
            <a:endParaRPr lang="en-US" sz="2400" dirty="0">
              <a:solidFill>
                <a:srgbClr val="FFFFFF"/>
              </a:solidFill>
            </a:endParaRPr>
          </a:p>
        </p:txBody>
      </p:sp>
      <p:sp>
        <p:nvSpPr>
          <p:cNvPr id="5" name="Content Placeholder 2"/>
          <p:cNvSpPr txBox="1">
            <a:spLocks/>
          </p:cNvSpPr>
          <p:nvPr/>
        </p:nvSpPr>
        <p:spPr>
          <a:xfrm>
            <a:off x="4684818" y="1317241"/>
            <a:ext cx="3937000" cy="40534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dirty="0"/>
              <a:t>On a </a:t>
            </a:r>
            <a:r>
              <a:rPr lang="en-US" sz="1800" b="1" dirty="0" err="1"/>
              <a:t>GenomicsDB</a:t>
            </a:r>
            <a:r>
              <a:rPr lang="en-US" sz="1800" b="1" dirty="0"/>
              <a:t> workspace:</a:t>
            </a:r>
            <a:endParaRPr lang="en-US" sz="1200" b="1" dirty="0"/>
          </a:p>
        </p:txBody>
      </p:sp>
      <p:sp>
        <p:nvSpPr>
          <p:cNvPr id="6" name="Rectangle 5"/>
          <p:cNvSpPr>
            <a:spLocks noChangeAspect="1"/>
          </p:cNvSpPr>
          <p:nvPr/>
        </p:nvSpPr>
        <p:spPr>
          <a:xfrm>
            <a:off x="4797636" y="1786083"/>
            <a:ext cx="3444664" cy="1384995"/>
          </a:xfrm>
          <a:prstGeom prst="rect">
            <a:avLst/>
          </a:prstGeom>
          <a:solidFill>
            <a:srgbClr val="404040"/>
          </a:solidFill>
          <a:ln>
            <a:noFill/>
          </a:ln>
        </p:spPr>
        <p:txBody>
          <a:bodyPr wrap="square">
            <a:spAutoFit/>
          </a:bodyPr>
          <a:lstStyle/>
          <a:p>
            <a:pPr indent="169863"/>
            <a:endParaRPr lang="en-US" sz="1400" dirty="0">
              <a:solidFill>
                <a:srgbClr val="FFFF00"/>
              </a:solidFill>
              <a:latin typeface="Courier New"/>
              <a:cs typeface="Courier New"/>
            </a:endParaRPr>
          </a:p>
          <a:p>
            <a:pPr indent="169863"/>
            <a:r>
              <a:rPr lang="en-US" sz="1400" dirty="0" err="1">
                <a:solidFill>
                  <a:srgbClr val="FFFF00"/>
                </a:solidFill>
                <a:latin typeface="Courier New"/>
                <a:cs typeface="Courier New"/>
              </a:rPr>
              <a:t>gatk</a:t>
            </a:r>
            <a:r>
              <a:rPr lang="en-US" sz="1400" dirty="0">
                <a:solidFill>
                  <a:srgbClr val="FFFF00"/>
                </a:solidFill>
                <a:latin typeface="Courier New"/>
                <a:cs typeface="Courier New"/>
              </a:rPr>
              <a:t> </a:t>
            </a:r>
            <a:r>
              <a:rPr lang="en-US" sz="1400" dirty="0" err="1">
                <a:solidFill>
                  <a:srgbClr val="FFFFFF"/>
                </a:solidFill>
                <a:latin typeface="Courier New"/>
                <a:cs typeface="Courier New"/>
              </a:rPr>
              <a:t>GenotypeGVCFs</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-R </a:t>
            </a:r>
            <a:r>
              <a:rPr lang="en-US" sz="1400" dirty="0" err="1">
                <a:solidFill>
                  <a:srgbClr val="FFFFFF"/>
                </a:solidFill>
                <a:latin typeface="Courier New"/>
                <a:cs typeface="Courier New"/>
              </a:rPr>
              <a:t>reference.fasta</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–V </a:t>
            </a:r>
            <a:r>
              <a:rPr lang="en-US" sz="1400" dirty="0" err="1">
                <a:solidFill>
                  <a:srgbClr val="FFFFFF"/>
                </a:solidFill>
                <a:latin typeface="Courier New"/>
                <a:cs typeface="Courier New"/>
              </a:rPr>
              <a:t>gendb</a:t>
            </a:r>
            <a:r>
              <a:rPr lang="en-US" sz="1400" dirty="0">
                <a:solidFill>
                  <a:srgbClr val="FFFFFF"/>
                </a:solidFill>
                <a:latin typeface="Courier New"/>
                <a:cs typeface="Courier New"/>
              </a:rPr>
              <a:t>://</a:t>
            </a:r>
            <a:r>
              <a:rPr lang="en-US" sz="1400" dirty="0" err="1">
                <a:solidFill>
                  <a:srgbClr val="FFFFFF"/>
                </a:solidFill>
                <a:latin typeface="Courier New"/>
                <a:cs typeface="Courier New"/>
              </a:rPr>
              <a:t>gvcfs_db</a:t>
            </a:r>
            <a:r>
              <a:rPr lang="en-US" sz="1400" dirty="0">
                <a:solidFill>
                  <a:srgbClr val="FFFFFF"/>
                </a:solidFill>
                <a:latin typeface="Courier New"/>
                <a:cs typeface="Courier New"/>
              </a:rPr>
              <a:t> \	</a:t>
            </a:r>
          </a:p>
          <a:p>
            <a:pPr indent="169863"/>
            <a:r>
              <a:rPr lang="en-US" sz="1400" dirty="0">
                <a:solidFill>
                  <a:srgbClr val="FFFFFF"/>
                </a:solidFill>
                <a:latin typeface="Courier New"/>
                <a:cs typeface="Courier New"/>
              </a:rPr>
              <a:t>	-O </a:t>
            </a:r>
            <a:r>
              <a:rPr lang="en-US" sz="1400" dirty="0" err="1">
                <a:solidFill>
                  <a:srgbClr val="FFFFFF"/>
                </a:solidFill>
                <a:latin typeface="Courier New"/>
                <a:cs typeface="Courier New"/>
              </a:rPr>
              <a:t>final_variants.vcf</a:t>
            </a:r>
            <a:endParaRPr lang="en-US" sz="1400" dirty="0">
              <a:solidFill>
                <a:srgbClr val="FFFFFF"/>
              </a:solidFill>
              <a:latin typeface="Courier New"/>
              <a:cs typeface="Courier New"/>
            </a:endParaRPr>
          </a:p>
          <a:p>
            <a:pPr marL="0" lvl="1" indent="169863"/>
            <a:endParaRPr lang="en-US" sz="1400" dirty="0">
              <a:solidFill>
                <a:srgbClr val="FFFFFF"/>
              </a:solidFill>
              <a:latin typeface="Courier New"/>
              <a:cs typeface="Courier New"/>
            </a:endParaRPr>
          </a:p>
        </p:txBody>
      </p:sp>
      <p:sp>
        <p:nvSpPr>
          <p:cNvPr id="8" name="TextBox 7"/>
          <p:cNvSpPr txBox="1"/>
          <p:nvPr/>
        </p:nvSpPr>
        <p:spPr>
          <a:xfrm>
            <a:off x="1578713" y="3685801"/>
            <a:ext cx="6116566" cy="338554"/>
          </a:xfrm>
          <a:prstGeom prst="rect">
            <a:avLst/>
          </a:prstGeom>
          <a:noFill/>
        </p:spPr>
        <p:txBody>
          <a:bodyPr wrap="none" rtlCol="0">
            <a:spAutoFit/>
          </a:bodyPr>
          <a:lstStyle/>
          <a:p>
            <a:r>
              <a:rPr lang="en-US" sz="1600" i="1" dirty="0" err="1"/>
              <a:t>GenotypeGVCFs</a:t>
            </a:r>
            <a:r>
              <a:rPr lang="en-US" sz="1600" i="1" dirty="0"/>
              <a:t> cannot take multiple inputs (unlike the GATK3 version)</a:t>
            </a:r>
          </a:p>
        </p:txBody>
      </p:sp>
      <p:sp>
        <p:nvSpPr>
          <p:cNvPr id="10" name="Content Placeholder 2"/>
          <p:cNvSpPr txBox="1">
            <a:spLocks/>
          </p:cNvSpPr>
          <p:nvPr/>
        </p:nvSpPr>
        <p:spPr>
          <a:xfrm>
            <a:off x="747818" y="1317241"/>
            <a:ext cx="3937000" cy="40534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dirty="0"/>
              <a:t>On a single- or multi-sample GVCF:</a:t>
            </a:r>
            <a:endParaRPr lang="en-US" sz="1200" b="1" dirty="0"/>
          </a:p>
        </p:txBody>
      </p:sp>
      <p:sp>
        <p:nvSpPr>
          <p:cNvPr id="11" name="Rectangle 10"/>
          <p:cNvSpPr>
            <a:spLocks noChangeAspect="1"/>
          </p:cNvSpPr>
          <p:nvPr/>
        </p:nvSpPr>
        <p:spPr>
          <a:xfrm>
            <a:off x="860636" y="1786083"/>
            <a:ext cx="3381164" cy="1384995"/>
          </a:xfrm>
          <a:prstGeom prst="rect">
            <a:avLst/>
          </a:prstGeom>
          <a:solidFill>
            <a:srgbClr val="404040"/>
          </a:solidFill>
          <a:ln>
            <a:noFill/>
          </a:ln>
        </p:spPr>
        <p:txBody>
          <a:bodyPr wrap="square">
            <a:spAutoFit/>
          </a:bodyPr>
          <a:lstStyle/>
          <a:p>
            <a:pPr indent="169863"/>
            <a:endParaRPr lang="en-US" sz="1400" dirty="0">
              <a:solidFill>
                <a:srgbClr val="FFFF00"/>
              </a:solidFill>
              <a:latin typeface="Courier New"/>
              <a:cs typeface="Courier New"/>
            </a:endParaRPr>
          </a:p>
          <a:p>
            <a:pPr indent="169863"/>
            <a:r>
              <a:rPr lang="en-US" sz="1400" dirty="0" err="1">
                <a:solidFill>
                  <a:srgbClr val="FFFF00"/>
                </a:solidFill>
                <a:latin typeface="Courier New"/>
                <a:cs typeface="Courier New"/>
              </a:rPr>
              <a:t>gatk</a:t>
            </a:r>
            <a:r>
              <a:rPr lang="en-US" sz="1400" dirty="0">
                <a:solidFill>
                  <a:srgbClr val="FFFF00"/>
                </a:solidFill>
                <a:latin typeface="Courier New"/>
                <a:cs typeface="Courier New"/>
              </a:rPr>
              <a:t> </a:t>
            </a:r>
            <a:r>
              <a:rPr lang="en-US" sz="1400" dirty="0" err="1">
                <a:solidFill>
                  <a:srgbClr val="FFFFFF"/>
                </a:solidFill>
                <a:latin typeface="Courier New"/>
                <a:cs typeface="Courier New"/>
              </a:rPr>
              <a:t>GenotypeGVCFs</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-R </a:t>
            </a:r>
            <a:r>
              <a:rPr lang="en-US" sz="1400" dirty="0" err="1">
                <a:solidFill>
                  <a:srgbClr val="FFFFFF"/>
                </a:solidFill>
                <a:latin typeface="Courier New"/>
                <a:cs typeface="Courier New"/>
              </a:rPr>
              <a:t>reference.fasta</a:t>
            </a:r>
            <a:r>
              <a:rPr lang="en-US" sz="1400" dirty="0">
                <a:solidFill>
                  <a:srgbClr val="FFFFFF"/>
                </a:solidFill>
                <a:latin typeface="Courier New"/>
                <a:cs typeface="Courier New"/>
              </a:rPr>
              <a:t> \</a:t>
            </a:r>
          </a:p>
          <a:p>
            <a:pPr indent="169863"/>
            <a:r>
              <a:rPr lang="en-US" sz="1400" dirty="0">
                <a:solidFill>
                  <a:srgbClr val="FFFFFF"/>
                </a:solidFill>
                <a:latin typeface="Courier New"/>
                <a:cs typeface="Courier New"/>
              </a:rPr>
              <a:t>	–V </a:t>
            </a:r>
            <a:r>
              <a:rPr lang="en-US" sz="1400" dirty="0" err="1">
                <a:solidFill>
                  <a:srgbClr val="FFFFFF"/>
                </a:solidFill>
                <a:latin typeface="Courier New"/>
                <a:cs typeface="Courier New"/>
              </a:rPr>
              <a:t>variants.g.vcf</a:t>
            </a:r>
            <a:r>
              <a:rPr lang="en-US" sz="1400" dirty="0">
                <a:solidFill>
                  <a:srgbClr val="FFFFFF"/>
                </a:solidFill>
                <a:latin typeface="Courier New"/>
                <a:cs typeface="Courier New"/>
              </a:rPr>
              <a:t> \	</a:t>
            </a:r>
          </a:p>
          <a:p>
            <a:pPr indent="169863"/>
            <a:r>
              <a:rPr lang="en-US" sz="1400" dirty="0">
                <a:solidFill>
                  <a:srgbClr val="FFFFFF"/>
                </a:solidFill>
                <a:latin typeface="Courier New"/>
                <a:cs typeface="Courier New"/>
              </a:rPr>
              <a:t>	-O </a:t>
            </a:r>
            <a:r>
              <a:rPr lang="en-US" sz="1400" dirty="0" err="1">
                <a:solidFill>
                  <a:srgbClr val="FFFFFF"/>
                </a:solidFill>
                <a:latin typeface="Courier New"/>
                <a:cs typeface="Courier New"/>
              </a:rPr>
              <a:t>final_variants.vcf</a:t>
            </a:r>
            <a:endParaRPr lang="en-US" sz="1400" dirty="0">
              <a:solidFill>
                <a:srgbClr val="FFFFFF"/>
              </a:solidFill>
              <a:latin typeface="Courier New"/>
              <a:cs typeface="Courier New"/>
            </a:endParaRPr>
          </a:p>
          <a:p>
            <a:pPr indent="169863"/>
            <a:endParaRPr lang="en-US" sz="1400" dirty="0">
              <a:solidFill>
                <a:srgbClr val="FFFFFF"/>
              </a:solidFill>
              <a:latin typeface="Courier New"/>
              <a:cs typeface="Courier New"/>
            </a:endParaRPr>
          </a:p>
        </p:txBody>
      </p:sp>
    </p:spTree>
    <p:extLst>
      <p:ext uri="{BB962C8B-B14F-4D97-AF65-F5344CB8AC3E}">
        <p14:creationId xmlns:p14="http://schemas.microsoft.com/office/powerpoint/2010/main" val="232876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940010" y="205979"/>
            <a:ext cx="6746789" cy="557208"/>
          </a:xfrm>
        </p:spPr>
        <p:txBody>
          <a:bodyPr/>
          <a:lstStyle/>
          <a:p>
            <a:r>
              <a:rPr lang="en-US" sz="2400" dirty="0"/>
              <a:t>Multi-sample QUAL calculation</a:t>
            </a:r>
          </a:p>
        </p:txBody>
      </p:sp>
      <p:sp>
        <p:nvSpPr>
          <p:cNvPr id="19" name="Content Placeholder 18"/>
          <p:cNvSpPr>
            <a:spLocks noGrp="1"/>
          </p:cNvSpPr>
          <p:nvPr>
            <p:ph sz="half" idx="1"/>
          </p:nvPr>
        </p:nvSpPr>
        <p:spPr>
          <a:xfrm>
            <a:off x="457200" y="1350990"/>
            <a:ext cx="4038600" cy="2545556"/>
          </a:xfrm>
        </p:spPr>
        <p:txBody>
          <a:bodyPr>
            <a:noAutofit/>
          </a:bodyPr>
          <a:lstStyle/>
          <a:p>
            <a:r>
              <a:rPr lang="en-US" sz="1800" dirty="0"/>
              <a:t>Uses human SNP </a:t>
            </a:r>
            <a:r>
              <a:rPr lang="en-US" sz="1800" dirty="0" err="1"/>
              <a:t>heterozygosity</a:t>
            </a:r>
            <a:r>
              <a:rPr lang="en-US" sz="1800" dirty="0"/>
              <a:t> 1/1000 bases = </a:t>
            </a:r>
            <a:r>
              <a:rPr lang="en-US" sz="1800" dirty="0" err="1"/>
              <a:t>Phred</a:t>
            </a:r>
            <a:r>
              <a:rPr lang="en-US" sz="1800" dirty="0"/>
              <a:t> scale Q30</a:t>
            </a:r>
            <a:br>
              <a:rPr lang="en-US" sz="1800" dirty="0"/>
            </a:br>
            <a:r>
              <a:rPr lang="en-US" sz="1400" i="1" dirty="0"/>
              <a:t>(can be modified)</a:t>
            </a:r>
            <a:br>
              <a:rPr lang="en-US" sz="1800" dirty="0"/>
            </a:br>
            <a:endParaRPr lang="en-US" sz="1800" dirty="0"/>
          </a:p>
          <a:p>
            <a:r>
              <a:rPr lang="en-US" sz="1800" dirty="0"/>
              <a:t>QUAL &gt; 30 means a variant is more likely than this base level</a:t>
            </a:r>
          </a:p>
          <a:p>
            <a:pPr marL="0" indent="0">
              <a:buNone/>
            </a:pPr>
            <a:endParaRPr lang="en-US" sz="1800" dirty="0"/>
          </a:p>
          <a:p>
            <a:r>
              <a:rPr lang="en-US" sz="1800" b="1" dirty="0"/>
              <a:t>Heuristic for the QUAL score: </a:t>
            </a:r>
            <a:r>
              <a:rPr lang="en-US" sz="1800" i="1" dirty="0"/>
              <a:t>sum(PL[0])-30</a:t>
            </a:r>
            <a:r>
              <a:rPr lang="en-US" sz="1800" b="1" i="1" dirty="0"/>
              <a:t> </a:t>
            </a:r>
            <a:r>
              <a:rPr lang="en-US" sz="1800" dirty="0"/>
              <a:t>across samples</a:t>
            </a:r>
          </a:p>
          <a:p>
            <a:pPr marL="0" indent="0">
              <a:buNone/>
            </a:pPr>
            <a:endParaRPr lang="en-US" sz="1800" dirty="0"/>
          </a:p>
        </p:txBody>
      </p:sp>
      <p:pic>
        <p:nvPicPr>
          <p:cNvPr id="20" name="Content Placeholder 9"/>
          <p:cNvPicPr>
            <a:picLocks noGrp="1" noChangeAspect="1"/>
          </p:cNvPicPr>
          <p:nvPr>
            <p:ph sz="half" idx="2"/>
          </p:nvPr>
        </p:nvPicPr>
        <p:blipFill>
          <a:blip r:embed="rId3"/>
          <a:srcRect l="9885" r="9885"/>
          <a:stretch>
            <a:fillRect/>
          </a:stretch>
        </p:blipFill>
        <p:spPr>
          <a:xfrm>
            <a:off x="4585729" y="1432270"/>
            <a:ext cx="4304271" cy="2713010"/>
          </a:xfrm>
        </p:spPr>
      </p:pic>
    </p:spTree>
    <p:extLst>
      <p:ext uri="{BB962C8B-B14F-4D97-AF65-F5344CB8AC3E}">
        <p14:creationId xmlns:p14="http://schemas.microsoft.com/office/powerpoint/2010/main" val="45784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27654" y="205979"/>
            <a:ext cx="6759146" cy="557208"/>
          </a:xfrm>
        </p:spPr>
        <p:txBody>
          <a:bodyPr/>
          <a:lstStyle/>
          <a:p>
            <a:r>
              <a:rPr lang="en-US" sz="2400" dirty="0"/>
              <a:t>Combination of annotations stabilizes distributions</a:t>
            </a:r>
          </a:p>
        </p:txBody>
      </p:sp>
      <p:sp>
        <p:nvSpPr>
          <p:cNvPr id="17" name="Rectangle 16"/>
          <p:cNvSpPr/>
          <p:nvPr/>
        </p:nvSpPr>
        <p:spPr>
          <a:xfrm>
            <a:off x="545148" y="3948330"/>
            <a:ext cx="3518912" cy="954107"/>
          </a:xfrm>
          <a:prstGeom prst="rect">
            <a:avLst/>
          </a:prstGeom>
        </p:spPr>
        <p:txBody>
          <a:bodyPr wrap="none">
            <a:spAutoFit/>
          </a:bodyPr>
          <a:lstStyle/>
          <a:p>
            <a:r>
              <a:rPr lang="en-US" sz="1400" b="1" dirty="0"/>
              <a:t>Theoretical distribution of annotation values</a:t>
            </a:r>
          </a:p>
          <a:p>
            <a:endParaRPr lang="en-US" sz="1400" dirty="0"/>
          </a:p>
          <a:p>
            <a:pPr marL="285750" indent="-285750">
              <a:buFontTx/>
              <a:buChar char="-"/>
            </a:pPr>
            <a:r>
              <a:rPr lang="en-US" sz="1400" dirty="0"/>
              <a:t>Distinct for TP </a:t>
            </a:r>
            <a:r>
              <a:rPr lang="en-US" sz="1400" dirty="0" err="1"/>
              <a:t>vs</a:t>
            </a:r>
            <a:r>
              <a:rPr lang="en-US" sz="1400" dirty="0"/>
              <a:t> FP</a:t>
            </a:r>
          </a:p>
          <a:p>
            <a:pPr marL="285750" indent="-285750">
              <a:buFontTx/>
              <a:buChar char="-"/>
            </a:pPr>
            <a:r>
              <a:rPr lang="en-US" sz="1400" dirty="0"/>
              <a:t>Tighter for common variants</a:t>
            </a:r>
          </a:p>
        </p:txBody>
      </p:sp>
      <p:pic>
        <p:nvPicPr>
          <p:cNvPr id="13" name="Content Placeholder 15"/>
          <p:cNvPicPr>
            <a:picLocks noGrp="1" noChangeAspect="1"/>
          </p:cNvPicPr>
          <p:nvPr>
            <p:ph sz="half" idx="2"/>
          </p:nvPr>
        </p:nvPicPr>
        <p:blipFill rotWithShape="1">
          <a:blip r:embed="rId3"/>
          <a:srcRect l="-4618" r="-4618"/>
          <a:stretch/>
        </p:blipFill>
        <p:spPr>
          <a:xfrm>
            <a:off x="4648200" y="1097280"/>
            <a:ext cx="4038600" cy="2779930"/>
          </a:xfrm>
          <a:prstGeom prst="rect">
            <a:avLst/>
          </a:prstGeom>
        </p:spPr>
      </p:pic>
      <p:sp>
        <p:nvSpPr>
          <p:cNvPr id="15" name="Rectangle 14"/>
          <p:cNvSpPr/>
          <p:nvPr/>
        </p:nvSpPr>
        <p:spPr>
          <a:xfrm>
            <a:off x="4873308" y="4014607"/>
            <a:ext cx="3939550" cy="954107"/>
          </a:xfrm>
          <a:prstGeom prst="rect">
            <a:avLst/>
          </a:prstGeom>
        </p:spPr>
        <p:txBody>
          <a:bodyPr wrap="none">
            <a:spAutoFit/>
          </a:bodyPr>
          <a:lstStyle/>
          <a:p>
            <a:r>
              <a:rPr lang="en-US" sz="1400" b="1" dirty="0"/>
              <a:t>Annotation values for same variants called in :</a:t>
            </a:r>
          </a:p>
          <a:p>
            <a:endParaRPr lang="en-US" sz="1400" dirty="0"/>
          </a:p>
          <a:p>
            <a:pPr marL="285750" indent="-285750">
              <a:buFontTx/>
              <a:buChar char="-"/>
            </a:pPr>
            <a:r>
              <a:rPr lang="en-US" sz="1400" dirty="0"/>
              <a:t>Single-sample run (recalibrated_g94982, green) </a:t>
            </a:r>
          </a:p>
          <a:p>
            <a:pPr marL="285750" indent="-285750">
              <a:buFontTx/>
              <a:buChar char="-"/>
            </a:pPr>
            <a:r>
              <a:rPr lang="en-US" sz="1400" dirty="0"/>
              <a:t>Multi-sample run (</a:t>
            </a:r>
            <a:r>
              <a:rPr lang="en-US" sz="1400" dirty="0" err="1"/>
              <a:t>gnomad</a:t>
            </a:r>
            <a:r>
              <a:rPr lang="en-US" sz="1400" dirty="0"/>
              <a:t>, red)</a:t>
            </a:r>
          </a:p>
        </p:txBody>
      </p:sp>
      <p:pic>
        <p:nvPicPr>
          <p:cNvPr id="24" name="Content Placeholder 23"/>
          <p:cNvPicPr>
            <a:picLocks noGrp="1" noChangeAspect="1"/>
          </p:cNvPicPr>
          <p:nvPr>
            <p:ph sz="half" idx="1"/>
          </p:nvPr>
        </p:nvPicPr>
        <p:blipFill rotWithShape="1">
          <a:blip r:embed="rId4"/>
          <a:srcRect l="3906" r="3906"/>
          <a:stretch/>
        </p:blipFill>
        <p:spPr>
          <a:prstGeom prst="rect">
            <a:avLst/>
          </a:prstGeom>
        </p:spPr>
      </p:pic>
      <p:sp>
        <p:nvSpPr>
          <p:cNvPr id="25" name="TextBox 24"/>
          <p:cNvSpPr txBox="1"/>
          <p:nvPr/>
        </p:nvSpPr>
        <p:spPr>
          <a:xfrm>
            <a:off x="2961860" y="1473364"/>
            <a:ext cx="1053171" cy="631968"/>
          </a:xfrm>
          <a:prstGeom prst="rect">
            <a:avLst/>
          </a:prstGeom>
          <a:solidFill>
            <a:schemeClr val="bg1"/>
          </a:solidFill>
        </p:spPr>
        <p:txBody>
          <a:bodyPr wrap="square" rtlCol="0">
            <a:spAutoFit/>
          </a:bodyPr>
          <a:lstStyle/>
          <a:p>
            <a:pPr algn="r">
              <a:lnSpc>
                <a:spcPct val="110000"/>
              </a:lnSpc>
            </a:pPr>
            <a:r>
              <a:rPr lang="en-US" sz="800" b="1" dirty="0"/>
              <a:t>Common</a:t>
            </a:r>
          </a:p>
          <a:p>
            <a:pPr algn="r">
              <a:lnSpc>
                <a:spcPct val="110000"/>
              </a:lnSpc>
            </a:pPr>
            <a:r>
              <a:rPr lang="en-US" sz="800" b="1" dirty="0"/>
              <a:t>Rare</a:t>
            </a:r>
          </a:p>
          <a:p>
            <a:pPr algn="r">
              <a:lnSpc>
                <a:spcPct val="110000"/>
              </a:lnSpc>
            </a:pPr>
            <a:r>
              <a:rPr lang="en-US" sz="800" b="1" dirty="0"/>
              <a:t>Singletons</a:t>
            </a:r>
          </a:p>
          <a:p>
            <a:pPr algn="r">
              <a:lnSpc>
                <a:spcPct val="110000"/>
              </a:lnSpc>
            </a:pPr>
            <a:r>
              <a:rPr lang="en-US" sz="800" b="1" dirty="0"/>
              <a:t>Errors</a:t>
            </a:r>
          </a:p>
        </p:txBody>
      </p:sp>
    </p:spTree>
    <p:extLst>
      <p:ext uri="{BB962C8B-B14F-4D97-AF65-F5344CB8AC3E}">
        <p14:creationId xmlns:p14="http://schemas.microsoft.com/office/powerpoint/2010/main" val="67359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erformance_Asset 2@4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38" y="1044044"/>
            <a:ext cx="5829300" cy="3991693"/>
          </a:xfrm>
          <a:prstGeom prst="rect">
            <a:avLst/>
          </a:prstGeom>
        </p:spPr>
      </p:pic>
      <p:sp>
        <p:nvSpPr>
          <p:cNvPr id="3" name="Title 2"/>
          <p:cNvSpPr>
            <a:spLocks noGrp="1"/>
          </p:cNvSpPr>
          <p:nvPr>
            <p:ph type="title"/>
          </p:nvPr>
        </p:nvSpPr>
        <p:spPr>
          <a:xfrm>
            <a:off x="1940010" y="205979"/>
            <a:ext cx="6746789" cy="557208"/>
          </a:xfrm>
        </p:spPr>
        <p:txBody>
          <a:bodyPr/>
          <a:lstStyle/>
          <a:p>
            <a:pPr algn="l"/>
            <a:r>
              <a:rPr lang="en-US" sz="2400" dirty="0"/>
              <a:t>Use of a larger cohort increases sensitivity</a:t>
            </a:r>
          </a:p>
        </p:txBody>
      </p:sp>
      <p:sp>
        <p:nvSpPr>
          <p:cNvPr id="6" name="Content Placeholder 5"/>
          <p:cNvSpPr>
            <a:spLocks noGrp="1"/>
          </p:cNvSpPr>
          <p:nvPr>
            <p:ph sz="half" idx="1"/>
          </p:nvPr>
        </p:nvSpPr>
        <p:spPr>
          <a:xfrm>
            <a:off x="5588000" y="993244"/>
            <a:ext cx="3365500" cy="4374682"/>
          </a:xfrm>
        </p:spPr>
        <p:txBody>
          <a:bodyPr>
            <a:normAutofit/>
          </a:bodyPr>
          <a:lstStyle/>
          <a:p>
            <a:endParaRPr lang="en-US" sz="2000" dirty="0"/>
          </a:p>
          <a:p>
            <a:r>
              <a:rPr lang="en-US" sz="2000" dirty="0"/>
              <a:t>Increased sensitivity</a:t>
            </a:r>
          </a:p>
          <a:p>
            <a:r>
              <a:rPr lang="en-US" sz="2000" dirty="0"/>
              <a:t>Saturation ~600 samples</a:t>
            </a:r>
          </a:p>
          <a:p>
            <a:endParaRPr lang="en-US" sz="2000" dirty="0"/>
          </a:p>
          <a:p>
            <a:endParaRPr lang="en-US" sz="2000" dirty="0"/>
          </a:p>
          <a:p>
            <a:endParaRPr lang="en-US" sz="2000" dirty="0"/>
          </a:p>
          <a:p>
            <a:endParaRPr lang="en-US" sz="2000" dirty="0"/>
          </a:p>
          <a:p>
            <a:endParaRPr lang="en-US" sz="2000" dirty="0"/>
          </a:p>
          <a:p>
            <a:pPr marL="0" indent="0">
              <a:buNone/>
            </a:pPr>
            <a:endParaRPr lang="en-US" sz="1800" i="1" dirty="0"/>
          </a:p>
          <a:p>
            <a:pPr marL="0" indent="0">
              <a:buNone/>
            </a:pPr>
            <a:r>
              <a:rPr lang="en-US" sz="1800" i="1" dirty="0"/>
              <a:t>	Gauthier et al., 2016 (ASHG)</a:t>
            </a:r>
          </a:p>
          <a:p>
            <a:pPr marL="0" indent="0">
              <a:buNone/>
            </a:pPr>
            <a:endParaRPr lang="en-US" sz="2000" dirty="0"/>
          </a:p>
        </p:txBody>
      </p:sp>
    </p:spTree>
    <p:extLst>
      <p:ext uri="{BB962C8B-B14F-4D97-AF65-F5344CB8AC3E}">
        <p14:creationId xmlns:p14="http://schemas.microsoft.com/office/powerpoint/2010/main" val="421202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rformance_Asset 4@4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81" y="1041399"/>
            <a:ext cx="5836688" cy="3982939"/>
          </a:xfrm>
          <a:prstGeom prst="rect">
            <a:avLst/>
          </a:prstGeom>
        </p:spPr>
      </p:pic>
      <p:sp>
        <p:nvSpPr>
          <p:cNvPr id="3" name="Title 2"/>
          <p:cNvSpPr>
            <a:spLocks noGrp="1"/>
          </p:cNvSpPr>
          <p:nvPr>
            <p:ph type="title"/>
          </p:nvPr>
        </p:nvSpPr>
        <p:spPr>
          <a:xfrm>
            <a:off x="1940010" y="205979"/>
            <a:ext cx="6746789" cy="557208"/>
          </a:xfrm>
        </p:spPr>
        <p:txBody>
          <a:bodyPr/>
          <a:lstStyle/>
          <a:p>
            <a:pPr algn="l"/>
            <a:r>
              <a:rPr lang="en-US" sz="2400" dirty="0"/>
              <a:t>No loss of accuracy on singletons</a:t>
            </a:r>
          </a:p>
        </p:txBody>
      </p:sp>
      <p:sp>
        <p:nvSpPr>
          <p:cNvPr id="6" name="Content Placeholder 5"/>
          <p:cNvSpPr>
            <a:spLocks noGrp="1"/>
          </p:cNvSpPr>
          <p:nvPr>
            <p:ph sz="half" idx="1"/>
          </p:nvPr>
        </p:nvSpPr>
        <p:spPr>
          <a:xfrm>
            <a:off x="5778500" y="993244"/>
            <a:ext cx="3365500" cy="4374682"/>
          </a:xfrm>
        </p:spPr>
        <p:txBody>
          <a:bodyPr>
            <a:normAutofit/>
          </a:bodyPr>
          <a:lstStyle/>
          <a:p>
            <a:endParaRPr lang="en-US" sz="2000" dirty="0"/>
          </a:p>
          <a:p>
            <a:r>
              <a:rPr lang="en-US" sz="2000" dirty="0"/>
              <a:t>Set of singleton truth variants compared across cohort sizes</a:t>
            </a:r>
          </a:p>
          <a:p>
            <a:endParaRPr lang="en-US" sz="2000" dirty="0"/>
          </a:p>
          <a:p>
            <a:endParaRPr lang="en-US" sz="2000" dirty="0"/>
          </a:p>
          <a:p>
            <a:endParaRPr lang="en-US" sz="2000" dirty="0"/>
          </a:p>
          <a:p>
            <a:endParaRPr lang="en-US" sz="2000" dirty="0"/>
          </a:p>
          <a:p>
            <a:pPr marL="0" indent="0">
              <a:buNone/>
            </a:pPr>
            <a:r>
              <a:rPr lang="en-US" sz="1800" i="1" dirty="0"/>
              <a:t>At scale of largest cohort, </a:t>
            </a:r>
            <a:br>
              <a:rPr lang="en-US" sz="1800" i="1" dirty="0"/>
            </a:br>
            <a:r>
              <a:rPr lang="en-US" sz="1800" i="1" dirty="0"/>
              <a:t>many are no longer singletons</a:t>
            </a:r>
            <a:endParaRPr lang="en-US" sz="1800" i="1" dirty="0">
              <a:effectLst/>
            </a:endParaRPr>
          </a:p>
        </p:txBody>
      </p:sp>
    </p:spTree>
    <p:extLst>
      <p:ext uri="{BB962C8B-B14F-4D97-AF65-F5344CB8AC3E}">
        <p14:creationId xmlns:p14="http://schemas.microsoft.com/office/powerpoint/2010/main" val="61397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27654" y="205979"/>
            <a:ext cx="6759146" cy="557208"/>
          </a:xfrm>
        </p:spPr>
        <p:txBody>
          <a:bodyPr/>
          <a:lstStyle/>
          <a:p>
            <a:pPr algn="l"/>
            <a:r>
              <a:rPr lang="en-US" sz="2400" dirty="0"/>
              <a:t>Best Practices for </a:t>
            </a:r>
            <a:r>
              <a:rPr lang="en-US" sz="2400" dirty="0" err="1"/>
              <a:t>Germline</a:t>
            </a:r>
            <a:r>
              <a:rPr lang="en-US" sz="2400" dirty="0"/>
              <a:t> SNP &amp; INDEL Discovery</a:t>
            </a:r>
            <a:endParaRPr lang="en-US" sz="2400" b="1" dirty="0"/>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67" y="939281"/>
            <a:ext cx="9086685" cy="3747770"/>
          </a:xfrm>
          <a:prstGeom prst="rect">
            <a:avLst/>
          </a:prstGeom>
        </p:spPr>
      </p:pic>
      <p:sp>
        <p:nvSpPr>
          <p:cNvPr id="7" name="Rectangle 6"/>
          <p:cNvSpPr/>
          <p:nvPr/>
        </p:nvSpPr>
        <p:spPr>
          <a:xfrm>
            <a:off x="6187440" y="1046479"/>
            <a:ext cx="2626033"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50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0010" y="205979"/>
            <a:ext cx="6746789" cy="557208"/>
          </a:xfrm>
        </p:spPr>
        <p:txBody>
          <a:bodyPr/>
          <a:lstStyle/>
          <a:p>
            <a:pPr algn="l"/>
            <a:r>
              <a:rPr lang="en-US" sz="2400" dirty="0"/>
              <a:t>Joint calling scales massively better + faster </a:t>
            </a:r>
            <a:br>
              <a:rPr lang="en-US" sz="2400" dirty="0"/>
            </a:br>
            <a:r>
              <a:rPr lang="en-US" sz="2400" dirty="0"/>
              <a:t>with </a:t>
            </a:r>
            <a:r>
              <a:rPr lang="en-US" sz="2400" dirty="0" err="1"/>
              <a:t>GenomicsDB</a:t>
            </a:r>
            <a:endParaRPr lang="en-US" sz="2400" dirty="0"/>
          </a:p>
        </p:txBody>
      </p:sp>
      <p:sp>
        <p:nvSpPr>
          <p:cNvPr id="11" name="Content Placeholder 7"/>
          <p:cNvSpPr txBox="1">
            <a:spLocks/>
          </p:cNvSpPr>
          <p:nvPr/>
        </p:nvSpPr>
        <p:spPr>
          <a:xfrm>
            <a:off x="6333613" y="948495"/>
            <a:ext cx="2089356" cy="309187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a:t>GATK 4</a:t>
            </a:r>
          </a:p>
          <a:p>
            <a:pPr marL="0" indent="0" algn="ctr">
              <a:buFont typeface="Arial"/>
              <a:buNone/>
            </a:pPr>
            <a:r>
              <a:rPr lang="en-US" sz="1400" dirty="0"/>
              <a:t>With </a:t>
            </a:r>
            <a:r>
              <a:rPr lang="en-US" sz="1400" dirty="0" err="1"/>
              <a:t>GenomicsDB</a:t>
            </a:r>
            <a:endParaRPr lang="en-US" sz="1400" dirty="0"/>
          </a:p>
          <a:p>
            <a:pPr marL="0" indent="0" algn="ctr">
              <a:buFont typeface="Arial"/>
              <a:buNone/>
            </a:pPr>
            <a:r>
              <a:rPr lang="en-US" sz="1400" dirty="0"/>
              <a:t>+ </a:t>
            </a:r>
            <a:r>
              <a:rPr lang="en-US" sz="1400" dirty="0" err="1"/>
              <a:t>GenotypeGVCFs</a:t>
            </a:r>
            <a:endParaRPr lang="en-US" sz="1400" dirty="0"/>
          </a:p>
          <a:p>
            <a:pPr marL="0" indent="0">
              <a:buFont typeface="Arial"/>
              <a:buNone/>
            </a:pPr>
            <a:endParaRPr lang="en-US" sz="2000" dirty="0"/>
          </a:p>
          <a:p>
            <a:pPr marL="285750" indent="-285750"/>
            <a:r>
              <a:rPr lang="en-US" sz="1800" b="1" dirty="0"/>
              <a:t>Full </a:t>
            </a:r>
            <a:r>
              <a:rPr lang="en-US" sz="1800" b="1" dirty="0" err="1"/>
              <a:t>gnomAD</a:t>
            </a:r>
            <a:r>
              <a:rPr lang="en-US" sz="1800" b="1" dirty="0"/>
              <a:t> v1</a:t>
            </a:r>
          </a:p>
          <a:p>
            <a:pPr marL="285750" indent="-285750"/>
            <a:r>
              <a:rPr lang="en-US" sz="1800" b="1" dirty="0"/>
              <a:t>15,000 WGS</a:t>
            </a:r>
          </a:p>
          <a:p>
            <a:pPr marL="285750" indent="-285750"/>
            <a:r>
              <a:rPr lang="en-US" sz="1800" b="1" dirty="0"/>
              <a:t>2 weeks</a:t>
            </a:r>
          </a:p>
        </p:txBody>
      </p:sp>
      <p:sp>
        <p:nvSpPr>
          <p:cNvPr id="12" name="Content Placeholder 2"/>
          <p:cNvSpPr txBox="1">
            <a:spLocks/>
          </p:cNvSpPr>
          <p:nvPr/>
        </p:nvSpPr>
        <p:spPr>
          <a:xfrm>
            <a:off x="408388" y="948495"/>
            <a:ext cx="2503541" cy="2665157"/>
          </a:xfrm>
          <a:prstGeom prst="rect">
            <a:avLst/>
          </a:prstGeom>
        </p:spPr>
        <p:txBody>
          <a:bodyPr vert="horz" lIns="91440" tIns="45720" rIns="91440" bIns="45720" rtlCol="0">
            <a:noAutofit/>
          </a:bodyPr>
          <a:lstStyle>
            <a:lvl1pPr marL="0" indent="0" algn="l" defTabSz="914400" rtl="0" eaLnBrk="1" latinLnBrk="0" hangingPunct="1">
              <a:spcBef>
                <a:spcPts val="600"/>
              </a:spcBef>
              <a:buClr>
                <a:schemeClr val="accent2"/>
              </a:buClr>
              <a:buFont typeface="Wingdings" panose="05000000000000000000" pitchFamily="2" charset="2"/>
              <a:buNone/>
              <a:defRPr sz="1800" kern="1200">
                <a:solidFill>
                  <a:schemeClr val="accent2"/>
                </a:solidFill>
                <a:uFillTx/>
                <a:latin typeface="+mn-lt"/>
                <a:ea typeface="+mn-ea"/>
                <a:cs typeface="+mn-cs"/>
              </a:defRPr>
            </a:lvl1pPr>
            <a:lvl2pPr marL="171450" indent="-171450" algn="l" defTabSz="914400" rtl="0" eaLnBrk="1" latinLnBrk="0" hangingPunct="1">
              <a:spcBef>
                <a:spcPts val="600"/>
              </a:spcBef>
              <a:buClr>
                <a:schemeClr val="tx2"/>
              </a:buClr>
              <a:buFont typeface="Wingdings" panose="05000000000000000000" pitchFamily="2" charset="2"/>
              <a:buChar char="§"/>
              <a:defRPr sz="1800" kern="1200">
                <a:solidFill>
                  <a:schemeClr val="tx2"/>
                </a:solidFill>
                <a:uFillTx/>
                <a:latin typeface="+mn-lt"/>
                <a:ea typeface="+mn-ea"/>
                <a:cs typeface="+mn-cs"/>
              </a:defRPr>
            </a:lvl2pPr>
            <a:lvl3pPr marL="347663" indent="-171450" algn="l" defTabSz="914400" rtl="0" eaLnBrk="1" latinLnBrk="0" hangingPunct="1">
              <a:spcBef>
                <a:spcPts val="600"/>
              </a:spcBef>
              <a:buClr>
                <a:schemeClr val="tx2"/>
              </a:buClr>
              <a:buFont typeface="Intel Clear" panose="020B0604020203020204" pitchFamily="34" charset="0"/>
              <a:buChar char="–"/>
              <a:defRPr sz="1800" kern="1200">
                <a:solidFill>
                  <a:schemeClr val="tx2"/>
                </a:solidFill>
                <a:uFillTx/>
                <a:latin typeface="+mn-lt"/>
                <a:ea typeface="+mn-ea"/>
                <a:cs typeface="+mn-cs"/>
              </a:defRPr>
            </a:lvl3pPr>
            <a:lvl4pPr marL="511175" indent="-171450" algn="l" defTabSz="914400" rtl="0" eaLnBrk="1" latinLnBrk="0" hangingPunct="1">
              <a:spcBef>
                <a:spcPts val="600"/>
              </a:spcBef>
              <a:buClr>
                <a:schemeClr val="tx2"/>
              </a:buClr>
              <a:buFont typeface="Intel Clear" panose="020B0604020203020204" pitchFamily="34" charset="0"/>
              <a:buChar char="–"/>
              <a:defRPr sz="1600" kern="1200">
                <a:solidFill>
                  <a:schemeClr val="tx2"/>
                </a:solidFill>
                <a:uFillTx/>
                <a:latin typeface="+mn-lt"/>
                <a:ea typeface="+mn-ea"/>
                <a:cs typeface="+mn-cs"/>
              </a:defRPr>
            </a:lvl4pPr>
            <a:lvl5pPr marL="688975" indent="-168275" algn="l" defTabSz="914400" rtl="0" eaLnBrk="1" latinLnBrk="0" hangingPunct="1">
              <a:spcBef>
                <a:spcPts val="600"/>
              </a:spcBef>
              <a:buClr>
                <a:schemeClr val="tx2"/>
              </a:buClr>
              <a:buFont typeface="Intel Clear" panose="020B0604020203020204" pitchFamily="34" charset="0"/>
              <a:buChar char="–"/>
              <a:defRPr sz="1400" kern="1200">
                <a:solidFill>
                  <a:schemeClr val="tx2"/>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a:lstStyle>
          <a:p>
            <a:pPr algn="ctr"/>
            <a:r>
              <a:rPr lang="en-US" sz="3200" b="1" dirty="0">
                <a:solidFill>
                  <a:schemeClr val="tx1"/>
                </a:solidFill>
                <a:uFillTx/>
              </a:rPr>
              <a:t>GATK 3</a:t>
            </a:r>
          </a:p>
          <a:p>
            <a:pPr algn="ctr"/>
            <a:r>
              <a:rPr lang="en-US" sz="1400" dirty="0">
                <a:solidFill>
                  <a:schemeClr val="tx1"/>
                </a:solidFill>
                <a:uFillTx/>
              </a:rPr>
              <a:t>With </a:t>
            </a:r>
            <a:r>
              <a:rPr lang="en-US" sz="1400" dirty="0" err="1">
                <a:solidFill>
                  <a:schemeClr val="tx1"/>
                </a:solidFill>
                <a:uFillTx/>
              </a:rPr>
              <a:t>CombineGVCFs</a:t>
            </a:r>
            <a:endParaRPr lang="en-US" sz="1400" dirty="0">
              <a:solidFill>
                <a:schemeClr val="tx1"/>
              </a:solidFill>
              <a:uFillTx/>
            </a:endParaRPr>
          </a:p>
          <a:p>
            <a:pPr algn="ctr"/>
            <a:r>
              <a:rPr lang="en-US" sz="1400" dirty="0">
                <a:solidFill>
                  <a:schemeClr val="tx1"/>
                </a:solidFill>
                <a:uFillTx/>
              </a:rPr>
              <a:t>+ </a:t>
            </a:r>
            <a:r>
              <a:rPr lang="en-US" sz="1400" dirty="0" err="1">
                <a:solidFill>
                  <a:schemeClr val="tx1"/>
                </a:solidFill>
                <a:uFillTx/>
              </a:rPr>
              <a:t>GenotypeGVCFs</a:t>
            </a:r>
            <a:endParaRPr lang="en-US" sz="1400" dirty="0">
              <a:solidFill>
                <a:schemeClr val="tx1"/>
              </a:solidFill>
              <a:uFillTx/>
            </a:endParaRPr>
          </a:p>
          <a:p>
            <a:endParaRPr lang="en-US" sz="2000" dirty="0">
              <a:solidFill>
                <a:schemeClr val="tx1"/>
              </a:solidFill>
              <a:uFillTx/>
            </a:endParaRPr>
          </a:p>
          <a:p>
            <a:pPr marL="285750" indent="-285750">
              <a:buFont typeface="Arial"/>
              <a:buChar char="•"/>
            </a:pPr>
            <a:r>
              <a:rPr lang="en-US" b="1" dirty="0">
                <a:solidFill>
                  <a:schemeClr val="tx1"/>
                </a:solidFill>
                <a:uFillTx/>
              </a:rPr>
              <a:t>Subset of samples</a:t>
            </a:r>
          </a:p>
          <a:p>
            <a:pPr marL="285750" indent="-285750">
              <a:buFont typeface="Arial"/>
              <a:buChar char="•"/>
            </a:pPr>
            <a:r>
              <a:rPr lang="en-US" b="1" dirty="0">
                <a:solidFill>
                  <a:schemeClr val="tx1"/>
                </a:solidFill>
                <a:uFillTx/>
              </a:rPr>
              <a:t>3,000 WGS</a:t>
            </a:r>
          </a:p>
          <a:p>
            <a:pPr marL="285750" indent="-285750">
              <a:buFont typeface="Arial"/>
              <a:buChar char="•"/>
            </a:pPr>
            <a:r>
              <a:rPr lang="en-US" b="1" dirty="0">
                <a:solidFill>
                  <a:schemeClr val="tx1"/>
                </a:solidFill>
                <a:uFillTx/>
              </a:rPr>
              <a:t>6 weeks</a:t>
            </a:r>
          </a:p>
        </p:txBody>
      </p:sp>
      <p:sp>
        <p:nvSpPr>
          <p:cNvPr id="13" name="Rectangle 12"/>
          <p:cNvSpPr>
            <a:spLocks/>
          </p:cNvSpPr>
          <p:nvPr/>
        </p:nvSpPr>
        <p:spPr>
          <a:xfrm>
            <a:off x="6250210" y="3505156"/>
            <a:ext cx="2571309" cy="646331"/>
          </a:xfrm>
          <a:prstGeom prst="rect">
            <a:avLst/>
          </a:prstGeom>
        </p:spPr>
        <p:txBody>
          <a:bodyPr wrap="square">
            <a:spAutoFit/>
          </a:bodyPr>
          <a:lstStyle/>
          <a:p>
            <a:pPr marL="285750" indent="-285750">
              <a:buFont typeface="Wingdings" charset="0"/>
              <a:buChar char="è"/>
            </a:pPr>
            <a:r>
              <a:rPr lang="en-US" b="1" dirty="0">
                <a:solidFill>
                  <a:schemeClr val="accent6">
                    <a:lumMod val="75000"/>
                  </a:schemeClr>
                </a:solidFill>
                <a:uFillTx/>
              </a:rPr>
              <a:t>5x increase in scale </a:t>
            </a:r>
          </a:p>
          <a:p>
            <a:pPr marL="285750" indent="-285750">
              <a:buFont typeface="Wingdings" charset="0"/>
              <a:buChar char="è"/>
            </a:pPr>
            <a:r>
              <a:rPr lang="en-US" b="1" dirty="0">
                <a:solidFill>
                  <a:schemeClr val="accent6">
                    <a:lumMod val="75000"/>
                  </a:schemeClr>
                </a:solidFill>
                <a:uFillTx/>
              </a:rPr>
              <a:t>processed 3x faster</a:t>
            </a:r>
          </a:p>
        </p:txBody>
      </p:sp>
      <p:grpSp>
        <p:nvGrpSpPr>
          <p:cNvPr id="15" name="Group 14"/>
          <p:cNvGrpSpPr/>
          <p:nvPr/>
        </p:nvGrpSpPr>
        <p:grpSpPr>
          <a:xfrm>
            <a:off x="3055976" y="915920"/>
            <a:ext cx="2692400" cy="3769360"/>
            <a:chOff x="335280" y="1158240"/>
            <a:chExt cx="2692400" cy="3769360"/>
          </a:xfrm>
        </p:grpSpPr>
        <p:pic>
          <p:nvPicPr>
            <p:cNvPr id="16" name="Content Placeholder 3" descr="BP_germline_snps_indels_4.0_Artboard 2.png"/>
            <p:cNvPicPr>
              <a:picLocks noChangeAspect="1"/>
            </p:cNvPicPr>
            <p:nvPr/>
          </p:nvPicPr>
          <p:blipFill rotWithShape="1">
            <a:blip r:embed="rId3"/>
            <a:srcRect l="36436" r="30727"/>
            <a:stretch/>
          </p:blipFill>
          <p:spPr>
            <a:xfrm>
              <a:off x="335280" y="1158240"/>
              <a:ext cx="2692400" cy="3769360"/>
            </a:xfrm>
            <a:prstGeom prst="rect">
              <a:avLst/>
            </a:prstGeom>
          </p:spPr>
        </p:pic>
        <p:sp>
          <p:nvSpPr>
            <p:cNvPr id="17" name="Rectangle 16"/>
            <p:cNvSpPr>
              <a:spLocks/>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uFillTx/>
              </a:endParaRPr>
            </a:p>
          </p:txBody>
        </p:sp>
      </p:grpSp>
      <p:sp>
        <p:nvSpPr>
          <p:cNvPr id="18" name="Rounded Rectangle 17"/>
          <p:cNvSpPr>
            <a:spLocks/>
          </p:cNvSpPr>
          <p:nvPr/>
        </p:nvSpPr>
        <p:spPr>
          <a:xfrm>
            <a:off x="3055976" y="3021557"/>
            <a:ext cx="2692400" cy="1061357"/>
          </a:xfrm>
          <a:prstGeom prst="roundRect">
            <a:avLst/>
          </a:prstGeom>
          <a:noFill/>
          <a:ln w="76200" cmpd="sng">
            <a:solidFill>
              <a:schemeClr val="accent6">
                <a:lumMod val="75000"/>
              </a:schemeClr>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uFillTx/>
            </a:endParaRPr>
          </a:p>
        </p:txBody>
      </p:sp>
      <p:sp>
        <p:nvSpPr>
          <p:cNvPr id="19" name="Rectangle 18">
            <a:extLst>
              <a:ext uri="{FF2B5EF4-FFF2-40B4-BE49-F238E27FC236}">
                <a16:creationId xmlns:a16="http://schemas.microsoft.com/office/drawing/2014/main" id="{1C9DC6B8-0ACC-514D-9A26-EB1781CB5C1E}"/>
              </a:ext>
            </a:extLst>
          </p:cNvPr>
          <p:cNvSpPr/>
          <p:nvPr/>
        </p:nvSpPr>
        <p:spPr>
          <a:xfrm>
            <a:off x="19367" y="4727618"/>
            <a:ext cx="9124633" cy="4158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579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0010" y="205979"/>
            <a:ext cx="6746789" cy="557208"/>
          </a:xfrm>
        </p:spPr>
        <p:txBody>
          <a:bodyPr/>
          <a:lstStyle/>
          <a:p>
            <a:pPr algn="l"/>
            <a:r>
              <a:rPr lang="en-US" sz="2400" dirty="0"/>
              <a:t>Next steps: filtering and other </a:t>
            </a:r>
            <a:r>
              <a:rPr lang="en-US" sz="2400" dirty="0" err="1"/>
              <a:t>callset</a:t>
            </a:r>
            <a:r>
              <a:rPr lang="en-US" sz="2400" dirty="0"/>
              <a:t> refinements</a:t>
            </a:r>
            <a:endParaRPr lang="en-US" sz="2400" b="1" dirty="0"/>
          </a:p>
        </p:txBody>
      </p:sp>
      <p:pic>
        <p:nvPicPr>
          <p:cNvPr id="5" name="Content Placeholder 4" descr="BP_germline_snps_indels_4.0.png"/>
          <p:cNvPicPr>
            <a:picLocks noGrp="1" noChangeAspect="1"/>
          </p:cNvPicPr>
          <p:nvPr>
            <p:ph idx="1"/>
          </p:nvPr>
        </p:nvPicPr>
        <p:blipFill>
          <a:blip r:embed="rId3">
            <a:extLst>
              <a:ext uri="{28A0092B-C50C-407E-A947-70E740481C1C}">
                <a14:useLocalDpi xmlns:a14="http://schemas.microsoft.com/office/drawing/2010/main" val="0"/>
              </a:ext>
            </a:extLst>
          </a:blip>
          <a:srcRect l="-5732" r="-5732"/>
          <a:stretch>
            <a:fillRect/>
          </a:stretch>
        </p:blipFill>
        <p:spPr>
          <a:xfrm>
            <a:off x="19367" y="951641"/>
            <a:ext cx="9086685" cy="3747770"/>
          </a:xfrm>
          <a:prstGeom prst="rect">
            <a:avLst/>
          </a:prstGeom>
        </p:spPr>
      </p:pic>
      <p:sp>
        <p:nvSpPr>
          <p:cNvPr id="6" name="Rectangle 5"/>
          <p:cNvSpPr/>
          <p:nvPr/>
        </p:nvSpPr>
        <p:spPr>
          <a:xfrm>
            <a:off x="340602" y="947626"/>
            <a:ext cx="6288798" cy="3804981"/>
          </a:xfrm>
          <a:prstGeom prst="rect">
            <a:avLst/>
          </a:prstGeom>
          <a:solidFill>
            <a:schemeClr val="bg1">
              <a:alpha val="6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5C7ACF-55A0-9548-AAED-3192826839E8}"/>
              </a:ext>
            </a:extLst>
          </p:cNvPr>
          <p:cNvSpPr/>
          <p:nvPr/>
        </p:nvSpPr>
        <p:spPr>
          <a:xfrm>
            <a:off x="19367" y="4739975"/>
            <a:ext cx="9124633" cy="4158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6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10"/>
          <p:cNvSpPr>
            <a:spLocks noGrp="1"/>
          </p:cNvSpPr>
          <p:nvPr>
            <p:ph idx="1"/>
          </p:nvPr>
        </p:nvSpPr>
        <p:spPr/>
        <p:txBody>
          <a:bodyPr>
            <a:normAutofit/>
          </a:bodyPr>
          <a:lstStyle/>
          <a:p>
            <a:pPr>
              <a:lnSpc>
                <a:spcPct val="120000"/>
              </a:lnSpc>
            </a:pPr>
            <a:r>
              <a:rPr lang="en-US" sz="1600" dirty="0"/>
              <a:t>Single genome in isolation: almost never useful</a:t>
            </a:r>
          </a:p>
          <a:p>
            <a:pPr>
              <a:lnSpc>
                <a:spcPct val="120000"/>
              </a:lnSpc>
            </a:pPr>
            <a:r>
              <a:rPr lang="en-US" sz="1600" dirty="0"/>
              <a:t>Family or population data </a:t>
            </a:r>
            <a:br>
              <a:rPr lang="en-US" sz="1600" dirty="0"/>
            </a:br>
            <a:r>
              <a:rPr lang="en-US" sz="1600" dirty="0"/>
              <a:t>add valuable information</a:t>
            </a:r>
          </a:p>
          <a:p>
            <a:pPr lvl="1">
              <a:lnSpc>
                <a:spcPct val="120000"/>
              </a:lnSpc>
            </a:pPr>
            <a:r>
              <a:rPr lang="en-US" sz="1400" dirty="0"/>
              <a:t>rarity of variants</a:t>
            </a:r>
          </a:p>
          <a:p>
            <a:pPr lvl="1">
              <a:lnSpc>
                <a:spcPct val="120000"/>
              </a:lnSpc>
            </a:pPr>
            <a:r>
              <a:rPr lang="en-US" sz="1400" i="1" dirty="0"/>
              <a:t>de novo </a:t>
            </a:r>
            <a:r>
              <a:rPr lang="en-US" sz="1400" dirty="0"/>
              <a:t>mutations</a:t>
            </a:r>
          </a:p>
          <a:p>
            <a:pPr lvl="1">
              <a:lnSpc>
                <a:spcPct val="120000"/>
              </a:lnSpc>
            </a:pPr>
            <a:r>
              <a:rPr lang="en-US" sz="1400" dirty="0"/>
              <a:t>ethnic background</a:t>
            </a:r>
          </a:p>
        </p:txBody>
      </p:sp>
      <p:sp>
        <p:nvSpPr>
          <p:cNvPr id="3" name="Title 2"/>
          <p:cNvSpPr>
            <a:spLocks noGrp="1"/>
          </p:cNvSpPr>
          <p:nvPr>
            <p:ph type="title"/>
          </p:nvPr>
        </p:nvSpPr>
        <p:spPr/>
        <p:txBody>
          <a:bodyPr/>
          <a:lstStyle/>
          <a:p>
            <a:pPr algn="l"/>
            <a:r>
              <a:rPr lang="en-US" sz="2400" dirty="0"/>
              <a:t>Joint analysis empowers discovery</a:t>
            </a:r>
          </a:p>
        </p:txBody>
      </p:sp>
      <p:sp>
        <p:nvSpPr>
          <p:cNvPr id="2" name="Rectangle 1"/>
          <p:cNvSpPr/>
          <p:nvPr/>
        </p:nvSpPr>
        <p:spPr>
          <a:xfrm>
            <a:off x="3911599" y="1741493"/>
            <a:ext cx="4775200" cy="2438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Content Placeholder 11" descr="Screen Shot 2014-03-01 at 6.01.44 PM.png"/>
          <p:cNvPicPr>
            <a:picLocks noChangeAspect="1"/>
          </p:cNvPicPr>
          <p:nvPr/>
        </p:nvPicPr>
        <p:blipFill>
          <a:blip r:embed="rId3"/>
          <a:srcRect l="69312" t="34352" b="39241"/>
          <a:stretch>
            <a:fillRect/>
          </a:stretch>
        </p:blipFill>
        <p:spPr>
          <a:xfrm>
            <a:off x="4113520" y="1898460"/>
            <a:ext cx="2074606" cy="936470"/>
          </a:xfrm>
          <a:prstGeom prst="rect">
            <a:avLst/>
          </a:prstGeom>
        </p:spPr>
      </p:pic>
      <p:grpSp>
        <p:nvGrpSpPr>
          <p:cNvPr id="15" name="Group 34"/>
          <p:cNvGrpSpPr/>
          <p:nvPr/>
        </p:nvGrpSpPr>
        <p:grpSpPr>
          <a:xfrm>
            <a:off x="4341943" y="2744223"/>
            <a:ext cx="1625880" cy="251771"/>
            <a:chOff x="5817674" y="2916658"/>
            <a:chExt cx="1625880" cy="751239"/>
          </a:xfrm>
        </p:grpSpPr>
        <p:cxnSp>
          <p:nvCxnSpPr>
            <p:cNvPr id="16" name="Straight Arrow Connector 15"/>
            <p:cNvCxnSpPr/>
            <p:nvPr/>
          </p:nvCxnSpPr>
          <p:spPr>
            <a:xfrm rot="5400000">
              <a:off x="5444435" y="3293070"/>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5595246" y="3293071"/>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5770786" y="3292277"/>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5885897" y="3292277"/>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6036708" y="3292278"/>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6173371" y="3291484"/>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6336997" y="3291484"/>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6487808" y="3291485"/>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6624471" y="3290691"/>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a:off x="6742376" y="3290690"/>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6893187" y="3290691"/>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7068727" y="3289897"/>
              <a:ext cx="748065" cy="1588"/>
            </a:xfrm>
            <a:prstGeom prst="straightConnector1">
              <a:avLst/>
            </a:prstGeom>
            <a:ln>
              <a:solidFill>
                <a:srgbClr val="31859C"/>
              </a:solidFill>
              <a:tailEnd type="arrow"/>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4251229" y="2953071"/>
            <a:ext cx="1864964" cy="369332"/>
          </a:xfrm>
          <a:prstGeom prst="rect">
            <a:avLst/>
          </a:prstGeom>
          <a:noFill/>
        </p:spPr>
        <p:txBody>
          <a:bodyPr wrap="none" rtlCol="0">
            <a:spAutoFit/>
          </a:bodyPr>
          <a:lstStyle/>
          <a:p>
            <a:r>
              <a:rPr lang="en-US"/>
              <a:t>Individual callsets</a:t>
            </a:r>
          </a:p>
        </p:txBody>
      </p:sp>
      <p:sp>
        <p:nvSpPr>
          <p:cNvPr id="31" name="Block Arc 30"/>
          <p:cNvSpPr/>
          <p:nvPr/>
        </p:nvSpPr>
        <p:spPr>
          <a:xfrm rot="10800000">
            <a:off x="4414999" y="3128033"/>
            <a:ext cx="1474658" cy="345104"/>
          </a:xfrm>
          <a:prstGeom prst="blockArc">
            <a:avLst>
              <a:gd name="adj1" fmla="val 10800000"/>
              <a:gd name="adj2" fmla="val 21549722"/>
              <a:gd name="adj3" fmla="val 8984"/>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Down Arrow 31"/>
          <p:cNvSpPr/>
          <p:nvPr/>
        </p:nvSpPr>
        <p:spPr>
          <a:xfrm>
            <a:off x="5007452" y="3482002"/>
            <a:ext cx="276695" cy="174054"/>
          </a:xfrm>
          <a:prstGeom prst="downArrow">
            <a:avLst/>
          </a:prstGeom>
          <a:solidFill>
            <a:srgbClr val="31859C"/>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347678" y="3609758"/>
            <a:ext cx="1610124" cy="369332"/>
          </a:xfrm>
          <a:prstGeom prst="rect">
            <a:avLst/>
          </a:prstGeom>
          <a:noFill/>
        </p:spPr>
        <p:txBody>
          <a:bodyPr wrap="none" rtlCol="0">
            <a:spAutoFit/>
          </a:bodyPr>
          <a:lstStyle/>
          <a:p>
            <a:pPr algn="ctr"/>
            <a:r>
              <a:rPr lang="en-US" dirty="0"/>
              <a:t>Underpowered</a:t>
            </a:r>
          </a:p>
        </p:txBody>
      </p:sp>
      <p:pic>
        <p:nvPicPr>
          <p:cNvPr id="34" name="Content Placeholder 11" descr="Screen Shot 2014-03-01 at 6.01.44 PM.png"/>
          <p:cNvPicPr>
            <a:picLocks noChangeAspect="1"/>
          </p:cNvPicPr>
          <p:nvPr/>
        </p:nvPicPr>
        <p:blipFill>
          <a:blip r:embed="rId3"/>
          <a:srcRect l="69312" t="34352" b="39241"/>
          <a:stretch>
            <a:fillRect/>
          </a:stretch>
        </p:blipFill>
        <p:spPr>
          <a:xfrm>
            <a:off x="6468536" y="1898460"/>
            <a:ext cx="2074606" cy="936470"/>
          </a:xfrm>
          <a:prstGeom prst="rect">
            <a:avLst/>
          </a:prstGeom>
        </p:spPr>
      </p:pic>
      <p:sp>
        <p:nvSpPr>
          <p:cNvPr id="35" name="Block Arc 34"/>
          <p:cNvSpPr/>
          <p:nvPr/>
        </p:nvSpPr>
        <p:spPr>
          <a:xfrm rot="10800000">
            <a:off x="6770015" y="2570839"/>
            <a:ext cx="1474658" cy="345104"/>
          </a:xfrm>
          <a:prstGeom prst="blockArc">
            <a:avLst>
              <a:gd name="adj1" fmla="val 10800000"/>
              <a:gd name="adj2" fmla="val 21549722"/>
              <a:gd name="adj3" fmla="val 8984"/>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Down Arrow 35"/>
          <p:cNvSpPr/>
          <p:nvPr/>
        </p:nvSpPr>
        <p:spPr>
          <a:xfrm>
            <a:off x="7362468" y="2924808"/>
            <a:ext cx="276695" cy="174054"/>
          </a:xfrm>
          <a:prstGeom prst="downArrow">
            <a:avLst/>
          </a:prstGeom>
          <a:solidFill>
            <a:srgbClr val="31859C"/>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6686492" y="3609758"/>
            <a:ext cx="1643261" cy="369332"/>
          </a:xfrm>
          <a:prstGeom prst="rect">
            <a:avLst/>
          </a:prstGeom>
          <a:noFill/>
        </p:spPr>
        <p:txBody>
          <a:bodyPr wrap="none" rtlCol="0">
            <a:spAutoFit/>
          </a:bodyPr>
          <a:lstStyle/>
          <a:p>
            <a:pPr algn="ctr"/>
            <a:r>
              <a:rPr lang="en-US" dirty="0" err="1"/>
              <a:t>Superpowered</a:t>
            </a:r>
            <a:r>
              <a:rPr lang="en-US" dirty="0"/>
              <a:t>!</a:t>
            </a:r>
          </a:p>
        </p:txBody>
      </p:sp>
      <p:sp>
        <p:nvSpPr>
          <p:cNvPr id="38" name="TextBox 37"/>
          <p:cNvSpPr txBox="1"/>
          <p:nvPr/>
        </p:nvSpPr>
        <p:spPr>
          <a:xfrm>
            <a:off x="6865425" y="3054392"/>
            <a:ext cx="1275034" cy="369332"/>
          </a:xfrm>
          <a:prstGeom prst="rect">
            <a:avLst/>
          </a:prstGeom>
          <a:noFill/>
        </p:spPr>
        <p:txBody>
          <a:bodyPr wrap="none" rtlCol="0">
            <a:spAutoFit/>
          </a:bodyPr>
          <a:lstStyle/>
          <a:p>
            <a:r>
              <a:rPr lang="en-US" dirty="0"/>
              <a:t>Joint </a:t>
            </a:r>
            <a:r>
              <a:rPr lang="en-US" dirty="0" err="1"/>
              <a:t>callset</a:t>
            </a:r>
            <a:endParaRPr lang="en-US" dirty="0"/>
          </a:p>
        </p:txBody>
      </p:sp>
      <p:sp>
        <p:nvSpPr>
          <p:cNvPr id="39" name="Down Arrow 38"/>
          <p:cNvSpPr/>
          <p:nvPr/>
        </p:nvSpPr>
        <p:spPr>
          <a:xfrm>
            <a:off x="7376520" y="3464364"/>
            <a:ext cx="276695" cy="174054"/>
          </a:xfrm>
          <a:prstGeom prst="downArrow">
            <a:avLst/>
          </a:prstGeom>
          <a:solidFill>
            <a:srgbClr val="31859C"/>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Content Placeholder 11" descr="Screen Shot 2014-03-01 at 6.01.44 PM.png"/>
          <p:cNvPicPr>
            <a:picLocks noChangeAspect="1"/>
          </p:cNvPicPr>
          <p:nvPr/>
        </p:nvPicPr>
        <p:blipFill>
          <a:blip r:embed="rId3"/>
          <a:srcRect l="69312" t="34352" b="39241"/>
          <a:stretch>
            <a:fillRect/>
          </a:stretch>
        </p:blipFill>
        <p:spPr>
          <a:xfrm>
            <a:off x="738210" y="3347819"/>
            <a:ext cx="3066528" cy="1384220"/>
          </a:xfrm>
          <a:prstGeom prst="rect">
            <a:avLst/>
          </a:prstGeom>
        </p:spPr>
      </p:pic>
      <p:pic>
        <p:nvPicPr>
          <p:cNvPr id="43" name="Picture 42" descr="LADY 56   SHORTS.png"/>
          <p:cNvPicPr>
            <a:picLocks noChangeAspect="1"/>
          </p:cNvPicPr>
          <p:nvPr/>
        </p:nvPicPr>
        <p:blipFill>
          <a:blip r:embed="rId4"/>
          <a:stretch>
            <a:fillRect/>
          </a:stretch>
        </p:blipFill>
        <p:spPr>
          <a:xfrm>
            <a:off x="1712602" y="3092234"/>
            <a:ext cx="819903" cy="1639805"/>
          </a:xfrm>
          <a:prstGeom prst="rect">
            <a:avLst/>
          </a:prstGeom>
        </p:spPr>
      </p:pic>
    </p:spTree>
    <p:extLst>
      <p:ext uri="{BB962C8B-B14F-4D97-AF65-F5344CB8AC3E}">
        <p14:creationId xmlns:p14="http://schemas.microsoft.com/office/powerpoint/2010/main" val="5683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27654" y="205979"/>
            <a:ext cx="6759146" cy="557208"/>
          </a:xfrm>
        </p:spPr>
        <p:txBody>
          <a:bodyPr/>
          <a:lstStyle/>
          <a:p>
            <a:pPr algn="l"/>
            <a:r>
              <a:rPr lang="en-US" sz="2400" dirty="0"/>
              <a:t>Discovery is empowered at difficult sites</a:t>
            </a:r>
          </a:p>
        </p:txBody>
      </p:sp>
      <p:pic>
        <p:nvPicPr>
          <p:cNvPr id="42" name="Content Placeholder 3" descr="Combined.png"/>
          <p:cNvPicPr>
            <a:picLocks noGrp="1" noChangeAspect="1"/>
          </p:cNvPicPr>
          <p:nvPr>
            <p:ph idx="1"/>
          </p:nvPr>
        </p:nvPicPr>
        <p:blipFill>
          <a:blip r:embed="rId3"/>
          <a:srcRect t="-8626" r="62502" b="-8626"/>
          <a:stretch>
            <a:fillRect/>
          </a:stretch>
        </p:blipFill>
        <p:spPr>
          <a:xfrm>
            <a:off x="1098757" y="620287"/>
            <a:ext cx="2972443" cy="4359485"/>
          </a:xfrm>
        </p:spPr>
      </p:pic>
      <p:sp>
        <p:nvSpPr>
          <p:cNvPr id="43" name="TextBox 42"/>
          <p:cNvSpPr txBox="1"/>
          <p:nvPr/>
        </p:nvSpPr>
        <p:spPr>
          <a:xfrm>
            <a:off x="4268576" y="1280996"/>
            <a:ext cx="4509663" cy="3135602"/>
          </a:xfrm>
          <a:prstGeom prst="rect">
            <a:avLst/>
          </a:prstGeom>
          <a:noFill/>
        </p:spPr>
        <p:txBody>
          <a:bodyPr wrap="square" rtlCol="0">
            <a:spAutoFit/>
          </a:bodyPr>
          <a:lstStyle/>
          <a:p>
            <a:pPr marL="285750" indent="-285750">
              <a:lnSpc>
                <a:spcPct val="120000"/>
              </a:lnSpc>
              <a:buFont typeface="Arial"/>
              <a:buChar char="•"/>
            </a:pPr>
            <a:r>
              <a:rPr lang="en-US" sz="2400" dirty="0"/>
              <a:t>Sample #1 or Sample #N alone:</a:t>
            </a:r>
          </a:p>
          <a:p>
            <a:pPr marL="742950" lvl="1" indent="-285750">
              <a:lnSpc>
                <a:spcPct val="120000"/>
              </a:lnSpc>
              <a:buFont typeface="Arial"/>
              <a:buChar char="•"/>
            </a:pPr>
            <a:r>
              <a:rPr lang="en-US" sz="2000" b="1" dirty="0"/>
              <a:t>weak evidence for variant</a:t>
            </a:r>
          </a:p>
          <a:p>
            <a:pPr marL="742950" lvl="1" indent="-285750">
              <a:lnSpc>
                <a:spcPct val="120000"/>
              </a:lnSpc>
              <a:buFont typeface="Arial"/>
              <a:buChar char="•"/>
            </a:pPr>
            <a:r>
              <a:rPr lang="en-US" sz="2000" b="1" dirty="0"/>
              <a:t>may miss calling the variant </a:t>
            </a:r>
          </a:p>
          <a:p>
            <a:pPr marL="285750" indent="-285750">
              <a:lnSpc>
                <a:spcPct val="120000"/>
              </a:lnSpc>
              <a:buFont typeface="Arial"/>
              <a:buChar char="•"/>
            </a:pPr>
            <a:endParaRPr lang="en-US" sz="2000" dirty="0"/>
          </a:p>
          <a:p>
            <a:pPr marL="285750" indent="-285750">
              <a:lnSpc>
                <a:spcPct val="120000"/>
              </a:lnSpc>
              <a:buFont typeface="Arial"/>
              <a:buChar char="•"/>
            </a:pPr>
            <a:r>
              <a:rPr lang="en-US" sz="2400" dirty="0"/>
              <a:t>Both samples seen together:</a:t>
            </a:r>
          </a:p>
          <a:p>
            <a:pPr marL="742950" lvl="1" indent="-285750">
              <a:lnSpc>
                <a:spcPct val="120000"/>
              </a:lnSpc>
              <a:buFont typeface="Arial"/>
              <a:buChar char="•"/>
            </a:pPr>
            <a:r>
              <a:rPr lang="en-US" sz="2000" b="1" dirty="0"/>
              <a:t>unlikely to be artifact</a:t>
            </a:r>
          </a:p>
          <a:p>
            <a:pPr marL="742950" lvl="1" indent="-285750">
              <a:lnSpc>
                <a:spcPct val="120000"/>
              </a:lnSpc>
              <a:buFont typeface="Arial"/>
              <a:buChar char="•"/>
            </a:pPr>
            <a:r>
              <a:rPr lang="en-US" sz="2000" b="1" dirty="0"/>
              <a:t>call the variant more confidently</a:t>
            </a:r>
            <a:endParaRPr lang="en-US" sz="2000" dirty="0"/>
          </a:p>
          <a:p>
            <a:pPr>
              <a:lnSpc>
                <a:spcPct val="120000"/>
              </a:lnSpc>
            </a:pPr>
            <a:endParaRPr lang="en-US" dirty="0"/>
          </a:p>
        </p:txBody>
      </p:sp>
    </p:spTree>
    <p:extLst>
      <p:ext uri="{BB962C8B-B14F-4D97-AF65-F5344CB8AC3E}">
        <p14:creationId xmlns:p14="http://schemas.microsoft.com/office/powerpoint/2010/main" val="321395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0010" y="205979"/>
            <a:ext cx="6746789" cy="557208"/>
          </a:xfrm>
        </p:spPr>
        <p:txBody>
          <a:bodyPr/>
          <a:lstStyle/>
          <a:p>
            <a:pPr algn="l"/>
            <a:r>
              <a:rPr lang="en-US" sz="2400" dirty="0"/>
              <a:t>Joint analysis helps resolve bias issues</a:t>
            </a:r>
          </a:p>
        </p:txBody>
      </p:sp>
      <p:pic>
        <p:nvPicPr>
          <p:cNvPr id="9" name="Content Placeholder 8" descr="bias_Artboard 4.png"/>
          <p:cNvPicPr>
            <a:picLocks noGrp="1" noChangeAspect="1"/>
          </p:cNvPicPr>
          <p:nvPr>
            <p:ph idx="1"/>
          </p:nvPr>
        </p:nvPicPr>
        <p:blipFill>
          <a:blip r:embed="rId3">
            <a:extLst>
              <a:ext uri="{28A0092B-C50C-407E-A947-70E740481C1C}">
                <a14:useLocalDpi xmlns:a14="http://schemas.microsoft.com/office/drawing/2010/main" val="0"/>
              </a:ext>
            </a:extLst>
          </a:blip>
          <a:srcRect t="-16167" b="-16167"/>
          <a:stretch>
            <a:fillRect/>
          </a:stretch>
        </p:blipFill>
        <p:spPr>
          <a:xfrm>
            <a:off x="1244600" y="940223"/>
            <a:ext cx="7124700" cy="2938733"/>
          </a:xfrm>
        </p:spPr>
      </p:pic>
      <p:sp>
        <p:nvSpPr>
          <p:cNvPr id="10" name="TextBox 9"/>
          <p:cNvSpPr txBox="1"/>
          <p:nvPr/>
        </p:nvSpPr>
        <p:spPr>
          <a:xfrm>
            <a:off x="1257300" y="3694290"/>
            <a:ext cx="6590153" cy="369332"/>
          </a:xfrm>
          <a:prstGeom prst="rect">
            <a:avLst/>
          </a:prstGeom>
          <a:noFill/>
        </p:spPr>
        <p:txBody>
          <a:bodyPr wrap="none" rtlCol="0">
            <a:spAutoFit/>
          </a:bodyPr>
          <a:lstStyle/>
          <a:p>
            <a:r>
              <a:rPr lang="en-US" b="1" dirty="0"/>
              <a:t>Single sample showing strand and allelic biases </a:t>
            </a:r>
            <a:r>
              <a:rPr lang="mr-IN" b="1" dirty="0"/>
              <a:t>–</a:t>
            </a:r>
            <a:r>
              <a:rPr lang="en-US" b="1" dirty="0"/>
              <a:t> would you call it? </a:t>
            </a:r>
          </a:p>
        </p:txBody>
      </p:sp>
    </p:spTree>
    <p:extLst>
      <p:ext uri="{BB962C8B-B14F-4D97-AF65-F5344CB8AC3E}">
        <p14:creationId xmlns:p14="http://schemas.microsoft.com/office/powerpoint/2010/main" val="21805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1E2EDE-BFB2-B54B-AE35-E3627A79FA0C}"/>
              </a:ext>
            </a:extLst>
          </p:cNvPr>
          <p:cNvSpPr/>
          <p:nvPr/>
        </p:nvSpPr>
        <p:spPr>
          <a:xfrm>
            <a:off x="19367" y="4549698"/>
            <a:ext cx="9124633" cy="59380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940010" y="205979"/>
            <a:ext cx="6746789" cy="557208"/>
          </a:xfrm>
        </p:spPr>
        <p:txBody>
          <a:bodyPr/>
          <a:lstStyle/>
          <a:p>
            <a:pPr algn="l"/>
            <a:r>
              <a:rPr lang="en-US" sz="2400" dirty="0"/>
              <a:t>Joint analysis helps resolve bias issues</a:t>
            </a:r>
          </a:p>
        </p:txBody>
      </p:sp>
      <p:pic>
        <p:nvPicPr>
          <p:cNvPr id="5" name="Content Placeholder 4" descr="bias_Artboard 3.png"/>
          <p:cNvPicPr>
            <a:picLocks noGrp="1" noChangeAspect="1"/>
          </p:cNvPicPr>
          <p:nvPr>
            <p:ph idx="1"/>
          </p:nvPr>
        </p:nvPicPr>
        <p:blipFill>
          <a:blip r:embed="rId3">
            <a:extLst>
              <a:ext uri="{28A0092B-C50C-407E-A947-70E740481C1C}">
                <a14:useLocalDpi xmlns:a14="http://schemas.microsoft.com/office/drawing/2010/main" val="0"/>
              </a:ext>
            </a:extLst>
          </a:blip>
          <a:srcRect l="-8633" r="-8633"/>
          <a:stretch>
            <a:fillRect/>
          </a:stretch>
        </p:blipFill>
        <p:spPr>
          <a:xfrm>
            <a:off x="457200" y="965367"/>
            <a:ext cx="8229600" cy="3394075"/>
          </a:xfrm>
        </p:spPr>
      </p:pic>
      <p:sp>
        <p:nvSpPr>
          <p:cNvPr id="2" name="Rectangle 1"/>
          <p:cNvSpPr/>
          <p:nvPr/>
        </p:nvSpPr>
        <p:spPr>
          <a:xfrm>
            <a:off x="292100" y="4309567"/>
            <a:ext cx="8788400" cy="338554"/>
          </a:xfrm>
          <a:prstGeom prst="rect">
            <a:avLst/>
          </a:prstGeom>
        </p:spPr>
        <p:txBody>
          <a:bodyPr wrap="square">
            <a:spAutoFit/>
          </a:bodyPr>
          <a:lstStyle/>
          <a:p>
            <a:r>
              <a:rPr lang="en-US" sz="1600" b="1" dirty="0"/>
              <a:t>Decision process using evidence from multiple samples to filter out sites showing systematic biases</a:t>
            </a:r>
          </a:p>
        </p:txBody>
      </p:sp>
    </p:spTree>
    <p:extLst>
      <p:ext uri="{BB962C8B-B14F-4D97-AF65-F5344CB8AC3E}">
        <p14:creationId xmlns:p14="http://schemas.microsoft.com/office/powerpoint/2010/main" val="199130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0010" y="205979"/>
            <a:ext cx="6746789" cy="557208"/>
          </a:xfrm>
        </p:spPr>
        <p:txBody>
          <a:bodyPr/>
          <a:lstStyle/>
          <a:p>
            <a:pPr algn="l"/>
            <a:r>
              <a:rPr lang="en-US" sz="2400" dirty="0"/>
              <a:t>And we get full information at all sites of interest</a:t>
            </a:r>
          </a:p>
        </p:txBody>
      </p:sp>
      <p:sp>
        <p:nvSpPr>
          <p:cNvPr id="6" name="Content Placeholder 5"/>
          <p:cNvSpPr>
            <a:spLocks noGrp="1"/>
          </p:cNvSpPr>
          <p:nvPr>
            <p:ph sz="half" idx="1"/>
          </p:nvPr>
        </p:nvSpPr>
        <p:spPr>
          <a:xfrm>
            <a:off x="248766" y="993244"/>
            <a:ext cx="3652896" cy="4374682"/>
          </a:xfrm>
        </p:spPr>
        <p:txBody>
          <a:bodyPr>
            <a:normAutofit/>
          </a:bodyPr>
          <a:lstStyle/>
          <a:p>
            <a:endParaRPr lang="en-US" sz="2000" dirty="0"/>
          </a:p>
          <a:p>
            <a:r>
              <a:rPr lang="en-US" sz="2000" b="1" dirty="0"/>
              <a:t>Analyzed individually:</a:t>
            </a:r>
          </a:p>
          <a:p>
            <a:pPr lvl="1"/>
            <a:r>
              <a:rPr lang="en-US" sz="1800" dirty="0"/>
              <a:t>No call for either sample</a:t>
            </a:r>
          </a:p>
          <a:p>
            <a:pPr lvl="1"/>
            <a:r>
              <a:rPr lang="en-US" sz="1800" dirty="0"/>
              <a:t>Very different reasons!</a:t>
            </a:r>
          </a:p>
          <a:p>
            <a:pPr lvl="1"/>
            <a:endParaRPr lang="en-US" sz="2000" dirty="0"/>
          </a:p>
          <a:p>
            <a:r>
              <a:rPr lang="en-US" sz="2000" b="1" dirty="0"/>
              <a:t>In joint analysis with other samples:</a:t>
            </a:r>
          </a:p>
          <a:p>
            <a:pPr lvl="1"/>
            <a:r>
              <a:rPr lang="en-US" sz="1800" dirty="0" err="1"/>
              <a:t>Hom</a:t>
            </a:r>
            <a:r>
              <a:rPr lang="en-US" sz="1800" dirty="0"/>
              <a:t>-ref call and no-call genotypes emitted</a:t>
            </a:r>
          </a:p>
        </p:txBody>
      </p:sp>
      <p:pic>
        <p:nvPicPr>
          <p:cNvPr id="7" name="Content Placeholder 3" descr="Combined.png"/>
          <p:cNvPicPr>
            <a:picLocks noChangeAspect="1"/>
          </p:cNvPicPr>
          <p:nvPr/>
        </p:nvPicPr>
        <p:blipFill>
          <a:blip r:embed="rId3"/>
          <a:srcRect l="38832" t="-8626" b="-8626"/>
          <a:stretch>
            <a:fillRect/>
          </a:stretch>
        </p:blipFill>
        <p:spPr>
          <a:xfrm>
            <a:off x="4274583" y="709035"/>
            <a:ext cx="4616031" cy="4150256"/>
          </a:xfrm>
          <a:prstGeom prst="rect">
            <a:avLst/>
          </a:prstGeom>
        </p:spPr>
      </p:pic>
      <p:sp>
        <p:nvSpPr>
          <p:cNvPr id="8" name="TextBox 7"/>
          <p:cNvSpPr txBox="1"/>
          <p:nvPr/>
        </p:nvSpPr>
        <p:spPr>
          <a:xfrm>
            <a:off x="7335520" y="2257241"/>
            <a:ext cx="1160519" cy="369332"/>
          </a:xfrm>
          <a:prstGeom prst="rect">
            <a:avLst/>
          </a:prstGeom>
          <a:noFill/>
        </p:spPr>
        <p:txBody>
          <a:bodyPr wrap="none" rtlCol="0">
            <a:spAutoFit/>
          </a:bodyPr>
          <a:lstStyle/>
          <a:p>
            <a:r>
              <a:rPr lang="en-US" b="1" dirty="0"/>
              <a:t>SAMPLE A</a:t>
            </a:r>
          </a:p>
        </p:txBody>
      </p:sp>
      <p:sp>
        <p:nvSpPr>
          <p:cNvPr id="9" name="TextBox 8"/>
          <p:cNvSpPr txBox="1"/>
          <p:nvPr/>
        </p:nvSpPr>
        <p:spPr>
          <a:xfrm>
            <a:off x="7346002" y="3700465"/>
            <a:ext cx="1150037" cy="369332"/>
          </a:xfrm>
          <a:prstGeom prst="rect">
            <a:avLst/>
          </a:prstGeom>
          <a:noFill/>
        </p:spPr>
        <p:txBody>
          <a:bodyPr wrap="none" rtlCol="0">
            <a:spAutoFit/>
          </a:bodyPr>
          <a:lstStyle/>
          <a:p>
            <a:r>
              <a:rPr lang="en-US" b="1" dirty="0"/>
              <a:t>SAMPLE B</a:t>
            </a:r>
            <a:endParaRPr lang="en-US" dirty="0"/>
          </a:p>
        </p:txBody>
      </p:sp>
    </p:spTree>
    <p:extLst>
      <p:ext uri="{BB962C8B-B14F-4D97-AF65-F5344CB8AC3E}">
        <p14:creationId xmlns:p14="http://schemas.microsoft.com/office/powerpoint/2010/main" val="36953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40010" y="180472"/>
            <a:ext cx="7203989" cy="560785"/>
          </a:xfrm>
          <a:noFill/>
        </p:spPr>
        <p:txBody>
          <a:bodyPr>
            <a:normAutofit fontScale="90000"/>
          </a:bodyPr>
          <a:lstStyle/>
          <a:p>
            <a:r>
              <a:rPr lang="en-US" sz="2400" dirty="0"/>
              <a:t>Joint calling implemented as a two-step process for scalability</a:t>
            </a:r>
            <a:endParaRPr lang="en-US" sz="2400" dirty="0">
              <a:solidFill>
                <a:srgbClr val="FFFFFF"/>
              </a:solidFill>
            </a:endParaRPr>
          </a:p>
        </p:txBody>
      </p:sp>
      <p:pic>
        <p:nvPicPr>
          <p:cNvPr id="5" name="Picture 4" descr="haplotypecaller.ai"/>
          <p:cNvPicPr>
            <a:picLocks noChangeAspect="1"/>
          </p:cNvPicPr>
          <p:nvPr/>
        </p:nvPicPr>
        <p:blipFill>
          <a:blip r:embed="rId3"/>
          <a:stretch>
            <a:fillRect/>
          </a:stretch>
        </p:blipFill>
        <p:spPr>
          <a:xfrm>
            <a:off x="3689941" y="1144335"/>
            <a:ext cx="2850198" cy="1597511"/>
          </a:xfrm>
          <a:prstGeom prst="rect">
            <a:avLst/>
          </a:prstGeom>
        </p:spPr>
      </p:pic>
      <p:sp>
        <p:nvSpPr>
          <p:cNvPr id="7" name="Right Brace 6"/>
          <p:cNvSpPr/>
          <p:nvPr/>
        </p:nvSpPr>
        <p:spPr>
          <a:xfrm flipH="1">
            <a:off x="3327097" y="1226365"/>
            <a:ext cx="362844" cy="1433451"/>
          </a:xfrm>
          <a:prstGeom prst="rightBrace">
            <a:avLst/>
          </a:prstGeom>
          <a:ln>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flipH="1">
            <a:off x="2930325" y="1943091"/>
            <a:ext cx="394776" cy="1191"/>
          </a:xfrm>
          <a:prstGeom prst="straightConnector1">
            <a:avLst/>
          </a:prstGeom>
          <a:ln>
            <a:solidFill>
              <a:schemeClr val="accent5">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Right Brace 7"/>
          <p:cNvSpPr/>
          <p:nvPr/>
        </p:nvSpPr>
        <p:spPr>
          <a:xfrm flipH="1">
            <a:off x="3604177" y="3087070"/>
            <a:ext cx="362844" cy="1433451"/>
          </a:xfrm>
          <a:prstGeom prst="rightBrace">
            <a:avLst/>
          </a:prstGeom>
          <a:ln>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9" name="Picture 8" descr="haplotypecaller.ai"/>
          <p:cNvPicPr>
            <a:picLocks noChangeAspect="1"/>
          </p:cNvPicPr>
          <p:nvPr/>
        </p:nvPicPr>
        <p:blipFill>
          <a:blip r:embed="rId3"/>
          <a:srcRect l="68631" t="54500"/>
          <a:stretch>
            <a:fillRect/>
          </a:stretch>
        </p:blipFill>
        <p:spPr>
          <a:xfrm>
            <a:off x="3967021" y="3053365"/>
            <a:ext cx="1850090" cy="1480218"/>
          </a:xfrm>
          <a:prstGeom prst="rect">
            <a:avLst/>
          </a:prstGeom>
        </p:spPr>
      </p:pic>
      <p:sp>
        <p:nvSpPr>
          <p:cNvPr id="17" name="Rectangle 16"/>
          <p:cNvSpPr/>
          <p:nvPr/>
        </p:nvSpPr>
        <p:spPr>
          <a:xfrm>
            <a:off x="2523553" y="2364090"/>
            <a:ext cx="406772" cy="351054"/>
          </a:xfrm>
          <a:prstGeom prst="rect">
            <a:avLst/>
          </a:prstGeom>
          <a:ln>
            <a:solidFill>
              <a:srgbClr val="FFFF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TextBox 19"/>
          <p:cNvSpPr txBox="1"/>
          <p:nvPr/>
        </p:nvSpPr>
        <p:spPr>
          <a:xfrm>
            <a:off x="5324717" y="3083773"/>
            <a:ext cx="276751" cy="369332"/>
          </a:xfrm>
          <a:prstGeom prst="rect">
            <a:avLst/>
          </a:prstGeom>
          <a:noFill/>
        </p:spPr>
        <p:txBody>
          <a:bodyPr wrap="none" rtlCol="0">
            <a:spAutoFit/>
          </a:bodyPr>
          <a:lstStyle/>
          <a:p>
            <a:r>
              <a:rPr lang="en-US" b="1" dirty="0">
                <a:solidFill>
                  <a:schemeClr val="accent2"/>
                </a:solidFill>
              </a:rPr>
              <a:t>s</a:t>
            </a:r>
          </a:p>
        </p:txBody>
      </p:sp>
      <p:sp>
        <p:nvSpPr>
          <p:cNvPr id="21" name="Rectangle 20"/>
          <p:cNvSpPr/>
          <p:nvPr/>
        </p:nvSpPr>
        <p:spPr>
          <a:xfrm>
            <a:off x="5882049" y="3214956"/>
            <a:ext cx="3111861" cy="1190069"/>
          </a:xfrm>
          <a:prstGeom prst="rect">
            <a:avLst/>
          </a:prstGeom>
        </p:spPr>
        <p:txBody>
          <a:bodyPr wrap="square">
            <a:spAutoFit/>
          </a:bodyPr>
          <a:lstStyle/>
          <a:p>
            <a:pPr marL="285750" indent="-285750">
              <a:lnSpc>
                <a:spcPct val="120000"/>
              </a:lnSpc>
              <a:buFont typeface="Arial"/>
              <a:buChar char="•"/>
            </a:pPr>
            <a:r>
              <a:rPr lang="en-US" sz="2000" dirty="0"/>
              <a:t>Run </a:t>
            </a:r>
            <a:r>
              <a:rPr lang="en-US" sz="2000" dirty="0" err="1"/>
              <a:t>GenotypeGVCFs</a:t>
            </a:r>
            <a:r>
              <a:rPr lang="en-US" sz="2000" dirty="0"/>
              <a:t> to re-genotype samples with </a:t>
            </a:r>
            <a:r>
              <a:rPr lang="en-US" sz="2000" b="1" dirty="0"/>
              <a:t>multi-sample model</a:t>
            </a:r>
          </a:p>
        </p:txBody>
      </p:sp>
      <p:grpSp>
        <p:nvGrpSpPr>
          <p:cNvPr id="15" name="Group 14"/>
          <p:cNvGrpSpPr/>
          <p:nvPr/>
        </p:nvGrpSpPr>
        <p:grpSpPr>
          <a:xfrm>
            <a:off x="233679" y="927851"/>
            <a:ext cx="2692400" cy="3769360"/>
            <a:chOff x="335280" y="1158240"/>
            <a:chExt cx="2692400" cy="3769360"/>
          </a:xfrm>
        </p:grpSpPr>
        <p:pic>
          <p:nvPicPr>
            <p:cNvPr id="16" name="Content Placeholder 3" descr="BP_germline_snps_indels_4.0_Artboard 2.png"/>
            <p:cNvPicPr>
              <a:picLocks noChangeAspect="1"/>
            </p:cNvPicPr>
            <p:nvPr/>
          </p:nvPicPr>
          <p:blipFill rotWithShape="1">
            <a:blip r:embed="rId4">
              <a:extLst>
                <a:ext uri="{28A0092B-C50C-407E-A947-70E740481C1C}">
                  <a14:useLocalDpi xmlns:a14="http://schemas.microsoft.com/office/drawing/2010/main" val="0"/>
                </a:ext>
              </a:extLst>
            </a:blip>
            <a:srcRect l="36436" r="30727"/>
            <a:stretch/>
          </p:blipFill>
          <p:spPr>
            <a:xfrm>
              <a:off x="335280" y="1158240"/>
              <a:ext cx="2692400" cy="3769360"/>
            </a:xfrm>
            <a:prstGeom prst="rect">
              <a:avLst/>
            </a:prstGeom>
          </p:spPr>
        </p:pic>
        <p:sp>
          <p:nvSpPr>
            <p:cNvPr id="18" name="Rectangle 17"/>
            <p:cNvSpPr/>
            <p:nvPr/>
          </p:nvSpPr>
          <p:spPr>
            <a:xfrm>
              <a:off x="2651760" y="4511040"/>
              <a:ext cx="375920" cy="4165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24" name="Straight Arrow Connector 23"/>
          <p:cNvCxnSpPr/>
          <p:nvPr/>
        </p:nvCxnSpPr>
        <p:spPr>
          <a:xfrm flipH="1">
            <a:off x="2654300" y="3809991"/>
            <a:ext cx="949877" cy="0"/>
          </a:xfrm>
          <a:prstGeom prst="straightConnector1">
            <a:avLst/>
          </a:prstGeom>
          <a:ln>
            <a:solidFill>
              <a:schemeClr val="accent5">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705600" y="1253238"/>
            <a:ext cx="2806700" cy="1080296"/>
          </a:xfrm>
          <a:prstGeom prst="rect">
            <a:avLst/>
          </a:prstGeom>
        </p:spPr>
        <p:txBody>
          <a:bodyPr wrap="square">
            <a:spAutoFit/>
          </a:bodyPr>
          <a:lstStyle/>
          <a:p>
            <a:pPr marL="285750" indent="-285750">
              <a:lnSpc>
                <a:spcPct val="120000"/>
              </a:lnSpc>
              <a:buFont typeface="Arial"/>
              <a:buChar char="•"/>
            </a:pPr>
            <a:r>
              <a:rPr lang="en-US" dirty="0"/>
              <a:t>Run HC in </a:t>
            </a:r>
            <a:br>
              <a:rPr lang="en-US" dirty="0"/>
            </a:br>
            <a:r>
              <a:rPr lang="en-US" b="1" dirty="0"/>
              <a:t>GVCF mode </a:t>
            </a:r>
            <a:br>
              <a:rPr lang="en-US" b="1" dirty="0"/>
            </a:br>
            <a:r>
              <a:rPr lang="en-US" dirty="0"/>
              <a:t>to emit GVCF</a:t>
            </a:r>
          </a:p>
        </p:txBody>
      </p:sp>
    </p:spTree>
    <p:extLst>
      <p:ext uri="{BB962C8B-B14F-4D97-AF65-F5344CB8AC3E}">
        <p14:creationId xmlns:p14="http://schemas.microsoft.com/office/powerpoint/2010/main" val="392282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VCF_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40" y="934256"/>
            <a:ext cx="8137755" cy="3772046"/>
          </a:xfrm>
          <a:prstGeom prst="rect">
            <a:avLst/>
          </a:prstGeom>
        </p:spPr>
      </p:pic>
      <p:sp>
        <p:nvSpPr>
          <p:cNvPr id="13" name="Title 12"/>
          <p:cNvSpPr>
            <a:spLocks noGrp="1"/>
          </p:cNvSpPr>
          <p:nvPr>
            <p:ph type="title"/>
          </p:nvPr>
        </p:nvSpPr>
        <p:spPr>
          <a:noFill/>
        </p:spPr>
        <p:txBody>
          <a:bodyPr>
            <a:normAutofit fontScale="90000"/>
          </a:bodyPr>
          <a:lstStyle/>
          <a:p>
            <a:pPr algn="l"/>
            <a:r>
              <a:rPr lang="en-US" sz="2400" dirty="0">
                <a:solidFill>
                  <a:srgbClr val="FFFFFF"/>
                </a:solidFill>
              </a:rPr>
              <a:t>GVCF intermediate contains reference confidence estimate</a:t>
            </a:r>
          </a:p>
        </p:txBody>
      </p:sp>
      <p:sp>
        <p:nvSpPr>
          <p:cNvPr id="18" name="Bent Arrow 17"/>
          <p:cNvSpPr/>
          <p:nvPr/>
        </p:nvSpPr>
        <p:spPr>
          <a:xfrm rot="5400000" flipV="1">
            <a:off x="4053200" y="1312814"/>
            <a:ext cx="432366" cy="511498"/>
          </a:xfrm>
          <a:prstGeom prst="bentArrow">
            <a:avLst>
              <a:gd name="adj1" fmla="val 22650"/>
              <a:gd name="adj2" fmla="val 39059"/>
              <a:gd name="adj3" fmla="val 38251"/>
              <a:gd name="adj4" fmla="val 1437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19" name="Picture 18" descr="GVCF_detailed_example_Artboard 1.png"/>
          <p:cNvPicPr>
            <a:picLocks noChangeAspect="1"/>
          </p:cNvPicPr>
          <p:nvPr/>
        </p:nvPicPr>
        <p:blipFill rotWithShape="1">
          <a:blip r:embed="rId4">
            <a:extLst>
              <a:ext uri="{28A0092B-C50C-407E-A947-70E740481C1C}">
                <a14:useLocalDpi xmlns:a14="http://schemas.microsoft.com/office/drawing/2010/main" val="0"/>
              </a:ext>
            </a:extLst>
          </a:blip>
          <a:srcRect l="42606" t="27264" r="46127" b="63873"/>
          <a:stretch/>
        </p:blipFill>
        <p:spPr>
          <a:xfrm>
            <a:off x="4535291" y="1072760"/>
            <a:ext cx="1835029" cy="669021"/>
          </a:xfrm>
          <a:prstGeom prst="rect">
            <a:avLst/>
          </a:prstGeom>
          <a:ln w="28575" cmpd="sng">
            <a:solidFill>
              <a:schemeClr val="accent3">
                <a:lumMod val="75000"/>
              </a:schemeClr>
            </a:solidFill>
          </a:ln>
        </p:spPr>
      </p:pic>
      <p:sp>
        <p:nvSpPr>
          <p:cNvPr id="20" name="Bent Arrow 19"/>
          <p:cNvSpPr/>
          <p:nvPr/>
        </p:nvSpPr>
        <p:spPr>
          <a:xfrm rot="16200000" flipV="1">
            <a:off x="5172733" y="2600966"/>
            <a:ext cx="332484" cy="502815"/>
          </a:xfrm>
          <a:prstGeom prst="bentArrow">
            <a:avLst>
              <a:gd name="adj1" fmla="val 22650"/>
              <a:gd name="adj2" fmla="val 39059"/>
              <a:gd name="adj3" fmla="val 38251"/>
              <a:gd name="adj4" fmla="val 14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6200000">
            <a:off x="3542158" y="2580542"/>
            <a:ext cx="332484" cy="543664"/>
          </a:xfrm>
          <a:prstGeom prst="bentArrow">
            <a:avLst>
              <a:gd name="adj1" fmla="val 22650"/>
              <a:gd name="adj2" fmla="val 39059"/>
              <a:gd name="adj3" fmla="val 38251"/>
              <a:gd name="adj4" fmla="val 14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980233" y="2762830"/>
            <a:ext cx="110604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Ref block</a:t>
            </a:r>
          </a:p>
        </p:txBody>
      </p:sp>
      <p:sp>
        <p:nvSpPr>
          <p:cNvPr id="22" name="TextBox 21"/>
          <p:cNvSpPr txBox="1"/>
          <p:nvPr/>
        </p:nvSpPr>
        <p:spPr>
          <a:xfrm>
            <a:off x="6492693" y="1042280"/>
            <a:ext cx="2274982" cy="584776"/>
          </a:xfrm>
          <a:prstGeom prst="rect">
            <a:avLst/>
          </a:prstGeom>
          <a:noFill/>
        </p:spPr>
        <p:txBody>
          <a:bodyPr wrap="none" rtlCol="0">
            <a:spAutoFit/>
          </a:bodyPr>
          <a:lstStyle/>
          <a:p>
            <a:r>
              <a:rPr lang="en-US" sz="1600" b="1" dirty="0">
                <a:solidFill>
                  <a:schemeClr val="accent3">
                    <a:lumMod val="50000"/>
                  </a:schemeClr>
                </a:solidFill>
              </a:rPr>
              <a:t>NON-REF symbolic allele</a:t>
            </a:r>
          </a:p>
          <a:p>
            <a:r>
              <a:rPr lang="en-US" sz="1600" b="1" dirty="0">
                <a:solidFill>
                  <a:schemeClr val="accent3">
                    <a:lumMod val="50000"/>
                  </a:schemeClr>
                </a:solidFill>
              </a:rPr>
              <a:t>+ corresponding PLs</a:t>
            </a:r>
          </a:p>
        </p:txBody>
      </p:sp>
      <p:sp>
        <p:nvSpPr>
          <p:cNvPr id="23" name="TextBox 22"/>
          <p:cNvSpPr txBox="1"/>
          <p:nvPr/>
        </p:nvSpPr>
        <p:spPr>
          <a:xfrm>
            <a:off x="5695359" y="2734136"/>
            <a:ext cx="1992853" cy="338554"/>
          </a:xfrm>
          <a:prstGeom prst="rect">
            <a:avLst/>
          </a:prstGeom>
          <a:noFill/>
        </p:spPr>
        <p:txBody>
          <a:bodyPr wrap="none" rtlCol="0">
            <a:spAutoFit/>
          </a:bodyPr>
          <a:lstStyle/>
          <a:p>
            <a:r>
              <a:rPr lang="en-US" sz="1600" b="1" dirty="0">
                <a:solidFill>
                  <a:schemeClr val="accent1">
                    <a:lumMod val="50000"/>
                  </a:schemeClr>
                </a:solidFill>
              </a:rPr>
              <a:t>Non-variant intervals</a:t>
            </a:r>
          </a:p>
        </p:txBody>
      </p:sp>
      <p:sp>
        <p:nvSpPr>
          <p:cNvPr id="24" name="Bent Arrow 23"/>
          <p:cNvSpPr/>
          <p:nvPr/>
        </p:nvSpPr>
        <p:spPr>
          <a:xfrm rot="9872058">
            <a:off x="7894077" y="1648692"/>
            <a:ext cx="550461" cy="528913"/>
          </a:xfrm>
          <a:prstGeom prst="bentArrow">
            <a:avLst>
              <a:gd name="adj1" fmla="val 22650"/>
              <a:gd name="adj2" fmla="val 39059"/>
              <a:gd name="adj3" fmla="val 38251"/>
              <a:gd name="adj4" fmla="val 1437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328903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roadTemplate16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22082</TotalTime>
  <Words>4351</Words>
  <Application>Microsoft Macintosh PowerPoint</Application>
  <PresentationFormat>On-screen Show (16:9)</PresentationFormat>
  <Paragraphs>436</Paragraphs>
  <Slides>21</Slides>
  <Notes>21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Century Gothic</vt:lpstr>
      <vt:lpstr>Courier New</vt:lpstr>
      <vt:lpstr>Mangal</vt:lpstr>
      <vt:lpstr>Wingdings</vt:lpstr>
      <vt:lpstr>Custom Design</vt:lpstr>
      <vt:lpstr>BroadTemplate1611</vt:lpstr>
      <vt:lpstr>Joint variant calling </vt:lpstr>
      <vt:lpstr>Best Practices for Germline SNP &amp; INDEL Discovery</vt:lpstr>
      <vt:lpstr>Joint analysis empowers discovery</vt:lpstr>
      <vt:lpstr>Discovery is empowered at difficult sites</vt:lpstr>
      <vt:lpstr>Joint analysis helps resolve bias issues</vt:lpstr>
      <vt:lpstr>Joint analysis helps resolve bias issues</vt:lpstr>
      <vt:lpstr>And we get full information at all sites of interest</vt:lpstr>
      <vt:lpstr>Joint calling implemented as a two-step process for scalability</vt:lpstr>
      <vt:lpstr>GVCF intermediate contains reference confidence estimate</vt:lpstr>
      <vt:lpstr>GVCFs are valid VCFs with extra information </vt:lpstr>
      <vt:lpstr>Joint calling produces final multi-sample VCF</vt:lpstr>
      <vt:lpstr>Need to consolidate GVCFs before joint calling!</vt:lpstr>
      <vt:lpstr>Consolidating GVCFs</vt:lpstr>
      <vt:lpstr>Joint calling with GenotypeGVCFs</vt:lpstr>
      <vt:lpstr>Running GenotypeGVCFs</vt:lpstr>
      <vt:lpstr>Multi-sample QUAL calculation</vt:lpstr>
      <vt:lpstr>Combination of annotations stabilizes distributions</vt:lpstr>
      <vt:lpstr>Use of a larger cohort increases sensitivity</vt:lpstr>
      <vt:lpstr>No loss of accuracy on singletons</vt:lpstr>
      <vt:lpstr>Joint calling scales massively better + faster  with GenomicsDB</vt:lpstr>
      <vt:lpstr>Next steps: filtering and other callset refinements</vt:lpstr>
    </vt:vector>
  </TitlesOfParts>
  <Company>Harvard Medical School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 Genome vs. Exome</dc:title>
  <dc:creator>Geraldine Van der Auwera</dc:creator>
  <cp:lastModifiedBy>Kate Noblett</cp:lastModifiedBy>
  <cp:revision>623</cp:revision>
  <cp:lastPrinted>2016-04-08T23:16:03Z</cp:lastPrinted>
  <dcterms:created xsi:type="dcterms:W3CDTF">2015-04-14T00:12:37Z</dcterms:created>
  <dcterms:modified xsi:type="dcterms:W3CDTF">2019-06-28T17:48:57Z</dcterms:modified>
</cp:coreProperties>
</file>