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4"/>
  </p:notesMasterIdLst>
  <p:sldIdLst>
    <p:sldId id="257" r:id="rId2"/>
    <p:sldId id="288" r:id="rId3"/>
    <p:sldId id="277" r:id="rId4"/>
    <p:sldId id="285" r:id="rId5"/>
    <p:sldId id="261" r:id="rId6"/>
    <p:sldId id="273" r:id="rId7"/>
    <p:sldId id="264" r:id="rId8"/>
    <p:sldId id="283" r:id="rId9"/>
    <p:sldId id="262" r:id="rId10"/>
    <p:sldId id="263" r:id="rId11"/>
    <p:sldId id="268" r:id="rId12"/>
    <p:sldId id="269" r:id="rId13"/>
    <p:sldId id="266" r:id="rId14"/>
    <p:sldId id="274" r:id="rId15"/>
    <p:sldId id="265" r:id="rId16"/>
    <p:sldId id="281" r:id="rId17"/>
    <p:sldId id="284" r:id="rId18"/>
    <p:sldId id="275" r:id="rId19"/>
    <p:sldId id="276" r:id="rId20"/>
    <p:sldId id="282" r:id="rId21"/>
    <p:sldId id="279" r:id="rId22"/>
    <p:sldId id="289"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2"/>
    <p:restoredTop sz="76168" autoAdjust="0"/>
  </p:normalViewPr>
  <p:slideViewPr>
    <p:cSldViewPr snapToGrid="0" snapToObjects="1">
      <p:cViewPr varScale="1">
        <p:scale>
          <a:sx n="126" d="100"/>
          <a:sy n="126" d="100"/>
        </p:scale>
        <p:origin x="1072"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0956282880648106E-2"/>
          <c:y val="1.96015211657679E-2"/>
          <c:w val="0.92359816135727901"/>
          <c:h val="0.63765248920863304"/>
        </c:manualLayout>
      </c:layout>
      <c:bar3DChart>
        <c:barDir val="col"/>
        <c:grouping val="standard"/>
        <c:varyColors val="0"/>
        <c:ser>
          <c:idx val="0"/>
          <c:order val="0"/>
          <c:tx>
            <c:strRef>
              <c:f>Sheet1!$B$1</c:f>
              <c:strCache>
                <c:ptCount val="1"/>
                <c:pt idx="0">
                  <c:v>Variant Classification Occurrences</c:v>
                </c:pt>
              </c:strCache>
            </c:strRef>
          </c:tx>
          <c:spPr>
            <a:solidFill>
              <a:schemeClr val="accent1"/>
            </a:solidFill>
            <a:ln>
              <a:noFill/>
            </a:ln>
            <a:effectLst/>
            <a:sp3d/>
          </c:spPr>
          <c:invertIfNegative val="0"/>
          <c:cat>
            <c:strRef>
              <c:f>Sheet1!$A$2:$A$20</c:f>
              <c:strCache>
                <c:ptCount val="19"/>
                <c:pt idx="0">
                  <c:v>Missense</c:v>
                </c:pt>
                <c:pt idx="1">
                  <c:v>IGR</c:v>
                </c:pt>
                <c:pt idx="2">
                  <c:v>Intron</c:v>
                </c:pt>
                <c:pt idx="3">
                  <c:v>RNA</c:v>
                </c:pt>
                <c:pt idx="4">
                  <c:v>Nonsense</c:v>
                </c:pt>
                <c:pt idx="5">
                  <c:v>Splice Site</c:v>
                </c:pt>
                <c:pt idx="6">
                  <c:v>LINCRNA</c:v>
                </c:pt>
                <c:pt idx="7">
                  <c:v>Silent</c:v>
                </c:pt>
                <c:pt idx="8">
                  <c:v>Three' UTR</c:v>
                </c:pt>
                <c:pt idx="9">
                  <c:v>Frame Shift Deletion</c:v>
                </c:pt>
                <c:pt idx="10">
                  <c:v>Five' UTR</c:v>
                </c:pt>
                <c:pt idx="11">
                  <c:v>Nonstop</c:v>
                </c:pt>
                <c:pt idx="12">
                  <c:v>Start Codon SNP</c:v>
                </c:pt>
                <c:pt idx="13">
                  <c:v>Frame Shift Insertion</c:v>
                </c:pt>
                <c:pt idx="14">
                  <c:v>De Novo Start Out Of Frame</c:v>
                </c:pt>
                <c:pt idx="15">
                  <c:v>De Novo Start In Frame</c:v>
                </c:pt>
                <c:pt idx="16">
                  <c:v>In Frame Deletion</c:v>
                </c:pt>
                <c:pt idx="17">
                  <c:v>In Frame Insertion</c:v>
                </c:pt>
                <c:pt idx="18">
                  <c:v>Start Codon Deletion</c:v>
                </c:pt>
              </c:strCache>
            </c:strRef>
          </c:cat>
          <c:val>
            <c:numRef>
              <c:f>Sheet1!$B$2:$B$20</c:f>
              <c:numCache>
                <c:formatCode>General</c:formatCode>
                <c:ptCount val="19"/>
                <c:pt idx="0">
                  <c:v>210974</c:v>
                </c:pt>
                <c:pt idx="1">
                  <c:v>154359</c:v>
                </c:pt>
                <c:pt idx="2">
                  <c:v>124024</c:v>
                </c:pt>
                <c:pt idx="3">
                  <c:v>26388</c:v>
                </c:pt>
                <c:pt idx="4">
                  <c:v>25658</c:v>
                </c:pt>
                <c:pt idx="5">
                  <c:v>25140</c:v>
                </c:pt>
                <c:pt idx="6">
                  <c:v>16144</c:v>
                </c:pt>
                <c:pt idx="7">
                  <c:v>8492</c:v>
                </c:pt>
                <c:pt idx="8">
                  <c:v>7253</c:v>
                </c:pt>
                <c:pt idx="9">
                  <c:v>3532</c:v>
                </c:pt>
                <c:pt idx="10">
                  <c:v>1137</c:v>
                </c:pt>
                <c:pt idx="11">
                  <c:v>287</c:v>
                </c:pt>
                <c:pt idx="12">
                  <c:v>256</c:v>
                </c:pt>
                <c:pt idx="13">
                  <c:v>131</c:v>
                </c:pt>
                <c:pt idx="14">
                  <c:v>60</c:v>
                </c:pt>
                <c:pt idx="15">
                  <c:v>28</c:v>
                </c:pt>
                <c:pt idx="16">
                  <c:v>4</c:v>
                </c:pt>
                <c:pt idx="17">
                  <c:v>2</c:v>
                </c:pt>
                <c:pt idx="18">
                  <c:v>1</c:v>
                </c:pt>
              </c:numCache>
            </c:numRef>
          </c:val>
          <c:extLst>
            <c:ext xmlns:c16="http://schemas.microsoft.com/office/drawing/2014/chart" uri="{C3380CC4-5D6E-409C-BE32-E72D297353CC}">
              <c16:uniqueId val="{00000000-1D7D-F74C-A674-D671276FF51C}"/>
            </c:ext>
          </c:extLst>
        </c:ser>
        <c:ser>
          <c:idx val="1"/>
          <c:order val="1"/>
          <c:tx>
            <c:strRef>
              <c:f>Sheet1!$C$1</c:f>
              <c:strCache>
                <c:ptCount val="1"/>
                <c:pt idx="0">
                  <c:v>Column1</c:v>
                </c:pt>
              </c:strCache>
            </c:strRef>
          </c:tx>
          <c:spPr>
            <a:solidFill>
              <a:schemeClr val="accent2"/>
            </a:solidFill>
            <a:ln>
              <a:noFill/>
            </a:ln>
            <a:effectLst/>
            <a:sp3d/>
          </c:spPr>
          <c:invertIfNegative val="0"/>
          <c:cat>
            <c:strRef>
              <c:f>Sheet1!$A$2:$A$20</c:f>
              <c:strCache>
                <c:ptCount val="19"/>
                <c:pt idx="0">
                  <c:v>Missense</c:v>
                </c:pt>
                <c:pt idx="1">
                  <c:v>IGR</c:v>
                </c:pt>
                <c:pt idx="2">
                  <c:v>Intron</c:v>
                </c:pt>
                <c:pt idx="3">
                  <c:v>RNA</c:v>
                </c:pt>
                <c:pt idx="4">
                  <c:v>Nonsense</c:v>
                </c:pt>
                <c:pt idx="5">
                  <c:v>Splice Site</c:v>
                </c:pt>
                <c:pt idx="6">
                  <c:v>LINCRNA</c:v>
                </c:pt>
                <c:pt idx="7">
                  <c:v>Silent</c:v>
                </c:pt>
                <c:pt idx="8">
                  <c:v>Three' UTR</c:v>
                </c:pt>
                <c:pt idx="9">
                  <c:v>Frame Shift Deletion</c:v>
                </c:pt>
                <c:pt idx="10">
                  <c:v>Five' UTR</c:v>
                </c:pt>
                <c:pt idx="11">
                  <c:v>Nonstop</c:v>
                </c:pt>
                <c:pt idx="12">
                  <c:v>Start Codon SNP</c:v>
                </c:pt>
                <c:pt idx="13">
                  <c:v>Frame Shift Insertion</c:v>
                </c:pt>
                <c:pt idx="14">
                  <c:v>De Novo Start Out Of Frame</c:v>
                </c:pt>
                <c:pt idx="15">
                  <c:v>De Novo Start In Frame</c:v>
                </c:pt>
                <c:pt idx="16">
                  <c:v>In Frame Deletion</c:v>
                </c:pt>
                <c:pt idx="17">
                  <c:v>In Frame Insertion</c:v>
                </c:pt>
                <c:pt idx="18">
                  <c:v>Start Codon Deletion</c:v>
                </c:pt>
              </c:strCache>
            </c:strRef>
          </c:cat>
          <c:val>
            <c:numRef>
              <c:f>Sheet1!$C$2:$C$20</c:f>
              <c:numCache>
                <c:formatCode>General</c:formatCode>
                <c:ptCount val="19"/>
              </c:numCache>
            </c:numRef>
          </c:val>
          <c:extLst>
            <c:ext xmlns:c16="http://schemas.microsoft.com/office/drawing/2014/chart" uri="{C3380CC4-5D6E-409C-BE32-E72D297353CC}">
              <c16:uniqueId val="{00000001-1D7D-F74C-A674-D671276FF51C}"/>
            </c:ext>
          </c:extLst>
        </c:ser>
        <c:ser>
          <c:idx val="2"/>
          <c:order val="2"/>
          <c:tx>
            <c:strRef>
              <c:f>Sheet1!$D$1</c:f>
              <c:strCache>
                <c:ptCount val="1"/>
                <c:pt idx="0">
                  <c:v>Column2</c:v>
                </c:pt>
              </c:strCache>
            </c:strRef>
          </c:tx>
          <c:spPr>
            <a:solidFill>
              <a:schemeClr val="accent3"/>
            </a:solidFill>
            <a:ln>
              <a:noFill/>
            </a:ln>
            <a:effectLst/>
            <a:sp3d/>
          </c:spPr>
          <c:invertIfNegative val="0"/>
          <c:cat>
            <c:strRef>
              <c:f>Sheet1!$A$2:$A$20</c:f>
              <c:strCache>
                <c:ptCount val="19"/>
                <c:pt idx="0">
                  <c:v>Missense</c:v>
                </c:pt>
                <c:pt idx="1">
                  <c:v>IGR</c:v>
                </c:pt>
                <c:pt idx="2">
                  <c:v>Intron</c:v>
                </c:pt>
                <c:pt idx="3">
                  <c:v>RNA</c:v>
                </c:pt>
                <c:pt idx="4">
                  <c:v>Nonsense</c:v>
                </c:pt>
                <c:pt idx="5">
                  <c:v>Splice Site</c:v>
                </c:pt>
                <c:pt idx="6">
                  <c:v>LINCRNA</c:v>
                </c:pt>
                <c:pt idx="7">
                  <c:v>Silent</c:v>
                </c:pt>
                <c:pt idx="8">
                  <c:v>Three' UTR</c:v>
                </c:pt>
                <c:pt idx="9">
                  <c:v>Frame Shift Deletion</c:v>
                </c:pt>
                <c:pt idx="10">
                  <c:v>Five' UTR</c:v>
                </c:pt>
                <c:pt idx="11">
                  <c:v>Nonstop</c:v>
                </c:pt>
                <c:pt idx="12">
                  <c:v>Start Codon SNP</c:v>
                </c:pt>
                <c:pt idx="13">
                  <c:v>Frame Shift Insertion</c:v>
                </c:pt>
                <c:pt idx="14">
                  <c:v>De Novo Start Out Of Frame</c:v>
                </c:pt>
                <c:pt idx="15">
                  <c:v>De Novo Start In Frame</c:v>
                </c:pt>
                <c:pt idx="16">
                  <c:v>In Frame Deletion</c:v>
                </c:pt>
                <c:pt idx="17">
                  <c:v>In Frame Insertion</c:v>
                </c:pt>
                <c:pt idx="18">
                  <c:v>Start Codon Deletion</c:v>
                </c:pt>
              </c:strCache>
            </c:strRef>
          </c:cat>
          <c:val>
            <c:numRef>
              <c:f>Sheet1!$D$2:$D$20</c:f>
              <c:numCache>
                <c:formatCode>General</c:formatCode>
                <c:ptCount val="19"/>
              </c:numCache>
            </c:numRef>
          </c:val>
          <c:extLst>
            <c:ext xmlns:c16="http://schemas.microsoft.com/office/drawing/2014/chart" uri="{C3380CC4-5D6E-409C-BE32-E72D297353CC}">
              <c16:uniqueId val="{00000002-1D7D-F74C-A674-D671276FF51C}"/>
            </c:ext>
          </c:extLst>
        </c:ser>
        <c:dLbls>
          <c:showLegendKey val="0"/>
          <c:showVal val="0"/>
          <c:showCatName val="0"/>
          <c:showSerName val="0"/>
          <c:showPercent val="0"/>
          <c:showBubbleSize val="0"/>
        </c:dLbls>
        <c:gapWidth val="150"/>
        <c:shape val="box"/>
        <c:axId val="2073444400"/>
        <c:axId val="2073446720"/>
        <c:axId val="1951087072"/>
      </c:bar3DChart>
      <c:catAx>
        <c:axId val="20734444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3446720"/>
        <c:crosses val="autoZero"/>
        <c:auto val="1"/>
        <c:lblAlgn val="ctr"/>
        <c:lblOffset val="100"/>
        <c:noMultiLvlLbl val="0"/>
      </c:catAx>
      <c:valAx>
        <c:axId val="207344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3444400"/>
        <c:crosses val="autoZero"/>
        <c:crossBetween val="between"/>
      </c:valAx>
      <c:serAx>
        <c:axId val="1951087072"/>
        <c:scaling>
          <c:orientation val="minMax"/>
        </c:scaling>
        <c:delete val="1"/>
        <c:axPos val="b"/>
        <c:majorTickMark val="none"/>
        <c:minorTickMark val="none"/>
        <c:tickLblPos val="nextTo"/>
        <c:crossAx val="2073446720"/>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D39E5-CA1E-9449-AA72-81702C187AE4}" type="datetimeFigureOut">
              <a:rPr lang="en-US" smtClean="0"/>
              <a:pPr/>
              <a:t>6/28/19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690D7-5D1E-7E46-8F60-4F812E6B603D}" type="slidenum">
              <a:rPr lang="en-US" smtClean="0"/>
              <a:pPr/>
              <a:t>‹#›</a:t>
            </a:fld>
            <a:endParaRPr lang="en-US"/>
          </a:p>
        </p:txBody>
      </p:sp>
    </p:spTree>
    <p:extLst>
      <p:ext uri="{BB962C8B-B14F-4D97-AF65-F5344CB8AC3E}">
        <p14:creationId xmlns:p14="http://schemas.microsoft.com/office/powerpoint/2010/main" val="11329761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a:t>
            </a:r>
            <a:r>
              <a:rPr lang="en-US" baseline="0" dirty="0"/>
              <a:t> our sample-level data by recalibrating the genotype likelihoods and potentially improving our genotype calls.</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a:t>
            </a:fld>
            <a:endParaRPr lang="en-US"/>
          </a:p>
        </p:txBody>
      </p:sp>
    </p:spTree>
    <p:extLst>
      <p:ext uri="{BB962C8B-B14F-4D97-AF65-F5344CB8AC3E}">
        <p14:creationId xmlns:p14="http://schemas.microsoft.com/office/powerpoint/2010/main" val="457318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example GQ=0, so we essentially flip a coin to decide between HET and HOM_VAR,</a:t>
            </a:r>
            <a:r>
              <a:rPr lang="en-US" baseline="0" dirty="0"/>
              <a:t> but the population AF is very high so we correct the genotype and confidence is improved from Q0 to Q16.</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10</a:t>
            </a:fld>
            <a:endParaRPr lang="en-US"/>
          </a:p>
        </p:txBody>
      </p:sp>
    </p:spTree>
    <p:extLst>
      <p:ext uri="{BB962C8B-B14F-4D97-AF65-F5344CB8AC3E}">
        <p14:creationId xmlns:p14="http://schemas.microsoft.com/office/powerpoint/2010/main" val="170553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plot</a:t>
            </a:r>
            <a:r>
              <a:rPr lang="en-US" baseline="0" dirty="0"/>
              <a:t> takes all of the genotypes at each reported quality level and compared them with the truth data to assess the empirical quality (based on the % of correct calls), similar to BQSR.</a:t>
            </a:r>
          </a:p>
          <a:p>
            <a:endParaRPr lang="en-US" baseline="0" dirty="0"/>
          </a:p>
          <a:p>
            <a:r>
              <a:rPr lang="en-US" baseline="0" dirty="0"/>
              <a:t>Take slices of genotypes from our </a:t>
            </a:r>
            <a:r>
              <a:rPr lang="en-US" baseline="0" dirty="0" err="1"/>
              <a:t>vcf</a:t>
            </a:r>
            <a:r>
              <a:rPr lang="en-US" baseline="0" dirty="0"/>
              <a:t> based on reported quality and compare to known truth resource to get empirical quality.</a:t>
            </a:r>
          </a:p>
          <a:p>
            <a:endParaRPr lang="en-US" baseline="0" dirty="0"/>
          </a:p>
          <a:p>
            <a:r>
              <a:rPr lang="en-US" baseline="0" dirty="0"/>
              <a:t>If we have GQ30, in </a:t>
            </a:r>
            <a:r>
              <a:rPr lang="en-US" baseline="0" dirty="0" err="1"/>
              <a:t>Phred</a:t>
            </a:r>
            <a:r>
              <a:rPr lang="en-US" baseline="0" dirty="0"/>
              <a:t> scale, that’s 1/1000 chance it’s wrong.</a:t>
            </a:r>
          </a:p>
          <a:p>
            <a:r>
              <a:rPr lang="en-US" baseline="0" dirty="0"/>
              <a:t>Look at 10000 calls that are GQ30, we expect 10 errors.</a:t>
            </a:r>
          </a:p>
          <a:p>
            <a:r>
              <a:rPr lang="en-US" baseline="0" dirty="0"/>
              <a:t>Cross referencing our calls with truth, we can count up errors we actually have and that gives our actual quality.</a:t>
            </a:r>
          </a:p>
          <a:p>
            <a:endParaRPr lang="en-US" baseline="0" dirty="0"/>
          </a:p>
          <a:p>
            <a:r>
              <a:rPr lang="en-US" baseline="0" dirty="0"/>
              <a:t>HOM_REF calls are actually </a:t>
            </a:r>
            <a:r>
              <a:rPr lang="en-US" baseline="0" dirty="0" err="1"/>
              <a:t>underconfident</a:t>
            </a:r>
            <a:r>
              <a:rPr lang="en-US" baseline="0" dirty="0"/>
              <a:t> (GQ15 is actually GQ20)</a:t>
            </a:r>
          </a:p>
          <a:p>
            <a:r>
              <a:rPr lang="en-US" baseline="0" dirty="0"/>
              <a:t>If you only look at data above a certain confidence, then you’d filter out good data.  After recalibration, you would include those data.</a:t>
            </a:r>
          </a:p>
          <a:p>
            <a:endParaRPr lang="en-US" baseline="0" dirty="0"/>
          </a:p>
          <a:p>
            <a:r>
              <a:rPr lang="en-US" baseline="0" dirty="0"/>
              <a:t>Conversely HOM_VAR is over-confident, but posterior calls are much better.</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‘prior’ color = </a:t>
            </a:r>
            <a:r>
              <a:rPr lang="en-US" sz="1200" b="1" dirty="0"/>
              <a:t>Posteriors probabilities </a:t>
            </a:r>
          </a:p>
        </p:txBody>
      </p:sp>
      <p:sp>
        <p:nvSpPr>
          <p:cNvPr id="4" name="Slide Number Placeholder 3"/>
          <p:cNvSpPr>
            <a:spLocks noGrp="1"/>
          </p:cNvSpPr>
          <p:nvPr>
            <p:ph type="sldNum" sz="quarter" idx="10"/>
          </p:nvPr>
        </p:nvSpPr>
        <p:spPr/>
        <p:txBody>
          <a:bodyPr/>
          <a:lstStyle/>
          <a:p>
            <a:fld id="{EAA690D7-5D1E-7E46-8F60-4F812E6B603D}" type="slidenum">
              <a:rPr lang="en-US" smtClean="0"/>
              <a:pPr/>
              <a:t>11</a:t>
            </a:fld>
            <a:endParaRPr lang="en-US"/>
          </a:p>
        </p:txBody>
      </p:sp>
    </p:spTree>
    <p:extLst>
      <p:ext uri="{BB962C8B-B14F-4D97-AF65-F5344CB8AC3E}">
        <p14:creationId xmlns:p14="http://schemas.microsoft.com/office/powerpoint/2010/main" val="214517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interpretation of the “quality-group” analysis in the previous slide makes it difficult</a:t>
            </a:r>
            <a:r>
              <a:rPr lang="en-US" baseline="0" dirty="0"/>
              <a:t> to see how individual variants are modified.</a:t>
            </a:r>
          </a:p>
          <a:p>
            <a:endParaRPr lang="en-US" baseline="0" dirty="0"/>
          </a:p>
          <a:p>
            <a:r>
              <a:rPr lang="en-US" baseline="0" dirty="0"/>
              <a:t>Here we see the quality scores for the low-quality GTs (GQ&lt;=30) before and after priors, split into correct calls and incorrect calls.</a:t>
            </a:r>
          </a:p>
          <a:p>
            <a:endParaRPr lang="en-US" baseline="0" dirty="0"/>
          </a:p>
          <a:p>
            <a:r>
              <a:rPr lang="en-US" baseline="0" dirty="0"/>
              <a:t>Slope stays about the same, so we’re not biasing the incorrect calls.  So while we’re still making incorrect calls, we’re not adding bias to them.</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(FYI there’s some </a:t>
            </a:r>
            <a:r>
              <a:rPr lang="en-US" baseline="0" dirty="0" err="1"/>
              <a:t>overplotting</a:t>
            </a:r>
            <a:r>
              <a:rPr lang="en-US" baseline="0" dirty="0"/>
              <a:t> here, so there are actually a lot of variants, just some are plotted on top of each other.) </a:t>
            </a:r>
            <a:r>
              <a:rPr lang="en-US" dirty="0"/>
              <a:t>(We see similar trends for</a:t>
            </a:r>
            <a:r>
              <a:rPr lang="en-US" baseline="0" dirty="0"/>
              <a:t> heterozygous and homozygous reference calls)</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12</a:t>
            </a:fld>
            <a:endParaRPr lang="en-US"/>
          </a:p>
        </p:txBody>
      </p:sp>
    </p:spTree>
    <p:extLst>
      <p:ext uri="{BB962C8B-B14F-4D97-AF65-F5344CB8AC3E}">
        <p14:creationId xmlns:p14="http://schemas.microsoft.com/office/powerpoint/2010/main" val="1709068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Trios can greatly</a:t>
            </a:r>
            <a:r>
              <a:rPr lang="en-US" baseline="0" dirty="0"/>
              <a:t> help to narrow down genotype choices. </a:t>
            </a:r>
            <a:endParaRPr lang="en-US" dirty="0"/>
          </a:p>
          <a:p>
            <a:endParaRPr lang="en-US" dirty="0"/>
          </a:p>
          <a:p>
            <a:r>
              <a:rPr lang="en-US" dirty="0"/>
              <a:t>Only certain combinations of genotypes</a:t>
            </a:r>
            <a:r>
              <a:rPr lang="en-US" baseline="0" dirty="0"/>
              <a:t> in a trio are valid if we assume that there are no mutations, so whereas HC determines the probability of the child’s genotype given the child’s read data, if we have data on the parents then we can use that independent data to help inform the child’s genotype.</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13</a:t>
            </a:fld>
            <a:endParaRPr lang="en-US"/>
          </a:p>
        </p:txBody>
      </p:sp>
    </p:spTree>
    <p:extLst>
      <p:ext uri="{BB962C8B-B14F-4D97-AF65-F5344CB8AC3E}">
        <p14:creationId xmlns:p14="http://schemas.microsoft.com/office/powerpoint/2010/main" val="256415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invalid family</a:t>
            </a:r>
            <a:r>
              <a:rPr lang="en-US" baseline="0" dirty="0"/>
              <a:t> genotype configurations, they can happen, but only if there is a mutation, the probability of which is small (parameter mu).  </a:t>
            </a:r>
          </a:p>
          <a:p>
            <a:endParaRPr lang="en-US" baseline="0" dirty="0"/>
          </a:p>
          <a:p>
            <a:r>
              <a:rPr lang="en-US" baseline="0" dirty="0"/>
              <a:t>The family prior takes into account this mutation prior and the likelihoods of both parents.</a:t>
            </a:r>
          </a:p>
          <a:p>
            <a:endParaRPr lang="en-US" baseline="0" dirty="0"/>
          </a:p>
          <a:p>
            <a:r>
              <a:rPr lang="en-US" baseline="0" dirty="0"/>
              <a:t>Walk through equation:  </a:t>
            </a:r>
          </a:p>
          <a:p>
            <a:r>
              <a:rPr lang="en-US" baseline="0" dirty="0"/>
              <a:t>	Probability of the genotype of both parents and the child.  </a:t>
            </a:r>
          </a:p>
          <a:p>
            <a:r>
              <a:rPr lang="en-US" baseline="0" dirty="0"/>
              <a:t> 	No MVs = derivation: unity minus the number of configurations that yield a single Mendelian violation minus the configurations yielding 2</a:t>
            </a:r>
          </a:p>
          <a:p>
            <a:endParaRPr lang="en-US" baseline="0" dirty="0"/>
          </a:p>
          <a:p>
            <a:endParaRPr lang="en-US" baseline="0" dirty="0"/>
          </a:p>
          <a:p>
            <a:r>
              <a:rPr lang="en-US" b="1" baseline="0" dirty="0"/>
              <a:t>MV</a:t>
            </a:r>
            <a:r>
              <a:rPr lang="en-US" baseline="0" dirty="0"/>
              <a:t> = Mendelian violation</a:t>
            </a:r>
          </a:p>
          <a:p>
            <a:r>
              <a:rPr lang="en-US" b="1" baseline="0" dirty="0"/>
              <a:t>HR</a:t>
            </a:r>
            <a:r>
              <a:rPr lang="en-US" baseline="0" dirty="0"/>
              <a:t> = HOM_REF</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14</a:t>
            </a:fld>
            <a:endParaRPr lang="en-US"/>
          </a:p>
        </p:txBody>
      </p:sp>
    </p:spTree>
    <p:extLst>
      <p:ext uri="{BB962C8B-B14F-4D97-AF65-F5344CB8AC3E}">
        <p14:creationId xmlns:p14="http://schemas.microsoft.com/office/powerpoint/2010/main" val="53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 novo mutation detection is a simple downstream analysis using the confidence</a:t>
            </a:r>
            <a:r>
              <a:rPr lang="en-US" baseline="0" dirty="0"/>
              <a:t> refinement and we can tune the sensitivity similarly to the way we did for VQSR by modulating the value of the mutation probability.  </a:t>
            </a:r>
          </a:p>
          <a:p>
            <a:endParaRPr lang="en-US" baseline="0" dirty="0"/>
          </a:p>
          <a:p>
            <a:r>
              <a:rPr lang="en-US" baseline="0" dirty="0"/>
              <a:t>This is a straight forward example of the application and tuning of genotype refinement, but it’s extensible to other analyses where truth data is available.</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MU can be tuned for sensitivity and specificity.  Literature says 10^-8 and that it depends on parental age, but gives low sensitivity, so we can increase sensitivity by increasing the value of mu.</a:t>
            </a:r>
          </a:p>
          <a:p>
            <a:endParaRPr lang="en-US" baseline="0" dirty="0"/>
          </a:p>
          <a:p>
            <a:r>
              <a:rPr lang="en-US" baseline="0" dirty="0"/>
              <a:t>(Asymptote doesn’t reach 100% because methodology to choose validation sites included many with low GQ that this method filters out)</a:t>
            </a:r>
          </a:p>
          <a:p>
            <a:endParaRPr lang="en-US" baseline="0"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15</a:t>
            </a:fld>
            <a:endParaRPr lang="en-US"/>
          </a:p>
        </p:txBody>
      </p:sp>
    </p:spTree>
    <p:extLst>
      <p:ext uri="{BB962C8B-B14F-4D97-AF65-F5344CB8AC3E}">
        <p14:creationId xmlns:p14="http://schemas.microsoft.com/office/powerpoint/2010/main" val="3007981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we can filter ambiguous low-confidence calls.</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16</a:t>
            </a:fld>
            <a:endParaRPr lang="en-US"/>
          </a:p>
        </p:txBody>
      </p:sp>
    </p:spTree>
    <p:extLst>
      <p:ext uri="{BB962C8B-B14F-4D97-AF65-F5344CB8AC3E}">
        <p14:creationId xmlns:p14="http://schemas.microsoft.com/office/powerpoint/2010/main" val="624821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Run </a:t>
            </a:r>
            <a:r>
              <a:rPr lang="en-US" dirty="0" err="1"/>
              <a:t>VariantAnnotator</a:t>
            </a:r>
            <a:r>
              <a:rPr lang="en-US" baseline="0" dirty="0"/>
              <a:t> to tag possible </a:t>
            </a:r>
            <a:r>
              <a:rPr lang="en-US" i="1" baseline="0" dirty="0"/>
              <a:t>de novo </a:t>
            </a:r>
            <a:r>
              <a:rPr lang="en-US" baseline="0" dirty="0"/>
              <a:t>mutations.</a:t>
            </a:r>
          </a:p>
          <a:p>
            <a:endParaRPr lang="en-US" baseline="0" dirty="0"/>
          </a:p>
          <a:p>
            <a:r>
              <a:rPr lang="en-US" baseline="0" dirty="0"/>
              <a:t>Particularly useful in the case of a trio experiment design.</a:t>
            </a:r>
          </a:p>
          <a:p>
            <a:endParaRPr lang="en-US" baseline="0" dirty="0"/>
          </a:p>
          <a:p>
            <a:r>
              <a:rPr lang="en-US" baseline="0" dirty="0"/>
              <a:t>Given that parents have GQ20 HOM_REF calls, does the child have any HET calls where that allele was not seen in the parents?</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17</a:t>
            </a:fld>
            <a:endParaRPr lang="en-US"/>
          </a:p>
        </p:txBody>
      </p:sp>
    </p:spTree>
    <p:extLst>
      <p:ext uri="{BB962C8B-B14F-4D97-AF65-F5344CB8AC3E}">
        <p14:creationId xmlns:p14="http://schemas.microsoft.com/office/powerpoint/2010/main" val="173172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t>De</a:t>
            </a:r>
            <a:r>
              <a:rPr lang="en-US" i="1" baseline="0" dirty="0"/>
              <a:t> novo </a:t>
            </a:r>
            <a:r>
              <a:rPr lang="en-US" baseline="0" dirty="0"/>
              <a:t>= spontaneous mutation in the child resulting in a new allele not seen in parents.</a:t>
            </a:r>
            <a:endParaRPr lang="en-US" dirty="0"/>
          </a:p>
          <a:p>
            <a:endParaRPr lang="en-US" dirty="0"/>
          </a:p>
          <a:p>
            <a:r>
              <a:rPr lang="en-US" dirty="0"/>
              <a:t>Many causes of de</a:t>
            </a:r>
            <a:r>
              <a:rPr lang="en-US" baseline="0" dirty="0"/>
              <a:t> novo mutations.</a:t>
            </a:r>
            <a:endParaRPr lang="en-US" dirty="0"/>
          </a:p>
          <a:p>
            <a:endParaRPr lang="en-US" dirty="0"/>
          </a:p>
          <a:p>
            <a:r>
              <a:rPr lang="en-US" dirty="0"/>
              <a:t>There are a wide variety</a:t>
            </a:r>
            <a:r>
              <a:rPr lang="en-US" baseline="0" dirty="0"/>
              <a:t> of rare, inherited diseases that result from de novo mutations where a mutant alternate allele arises spontaneously in the child.</a:t>
            </a:r>
          </a:p>
          <a:p>
            <a:endParaRPr lang="en-US" baseline="0" dirty="0"/>
          </a:p>
          <a:p>
            <a:r>
              <a:rPr lang="en-US" baseline="0" dirty="0"/>
              <a:t>Generally, you’ll see less than 1 </a:t>
            </a:r>
            <a:r>
              <a:rPr lang="en-US" i="1" baseline="0" dirty="0"/>
              <a:t>de novo </a:t>
            </a:r>
            <a:r>
              <a:rPr lang="en-US" baseline="0" dirty="0"/>
              <a:t>mutation per exome.</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18</a:t>
            </a:fld>
            <a:endParaRPr lang="en-US"/>
          </a:p>
        </p:txBody>
      </p:sp>
    </p:spTree>
    <p:extLst>
      <p:ext uri="{BB962C8B-B14F-4D97-AF65-F5344CB8AC3E}">
        <p14:creationId xmlns:p14="http://schemas.microsoft.com/office/powerpoint/2010/main" val="3904123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identifying possible de novo</a:t>
            </a:r>
            <a:r>
              <a:rPr lang="en-US" baseline="0" dirty="0"/>
              <a:t> mutations the data may not be perfect, but we require the mutant allele to be novel, rare and we want to call with some threshold minimum confidence.</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Broad Institute study looking at thousands of Autism patients with a</a:t>
            </a:r>
            <a:r>
              <a:rPr lang="en-US" sz="1200" kern="1200" dirty="0">
                <a:solidFill>
                  <a:schemeClr val="tx1"/>
                </a:solidFill>
                <a:effectLst/>
                <a:latin typeface="+mn-lt"/>
                <a:ea typeface="+mn-ea"/>
                <a:cs typeface="+mn-cs"/>
              </a:rPr>
              <a:t>ncestry-matched or parental controls.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Conf</a:t>
            </a:r>
            <a:r>
              <a:rPr lang="en-US" sz="1200" kern="1200" dirty="0">
                <a:solidFill>
                  <a:schemeClr val="tx1"/>
                </a:solidFill>
                <a:effectLst/>
                <a:latin typeface="+mn-lt"/>
                <a:ea typeface="+mn-ea"/>
                <a:cs typeface="+mn-cs"/>
              </a:rPr>
              <a:t> threshold on parents because you might</a:t>
            </a:r>
            <a:r>
              <a:rPr lang="en-US" sz="1200" kern="1200" baseline="0" dirty="0">
                <a:solidFill>
                  <a:schemeClr val="tx1"/>
                </a:solidFill>
                <a:effectLst/>
                <a:latin typeface="+mn-lt"/>
                <a:ea typeface="+mn-ea"/>
                <a:cs typeface="+mn-cs"/>
              </a:rPr>
              <a:t> be </a:t>
            </a:r>
            <a:r>
              <a:rPr lang="en-US" sz="1200" kern="1200" baseline="0" dirty="0" err="1">
                <a:solidFill>
                  <a:schemeClr val="tx1"/>
                </a:solidFill>
                <a:effectLst/>
                <a:latin typeface="+mn-lt"/>
                <a:ea typeface="+mn-ea"/>
                <a:cs typeface="+mn-cs"/>
              </a:rPr>
              <a:t>undersampling</a:t>
            </a:r>
            <a:r>
              <a:rPr lang="en-US" sz="1200" kern="1200" baseline="0" dirty="0">
                <a:solidFill>
                  <a:schemeClr val="tx1"/>
                </a:solidFill>
                <a:effectLst/>
                <a:latin typeface="+mn-lt"/>
                <a:ea typeface="+mn-ea"/>
                <a:cs typeface="+mn-cs"/>
              </a:rPr>
              <a:t> one of the parents haplotypes.  So you may just have gotten unlucky and not seen the alt allele in the parents.</a:t>
            </a: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a:t>
            </a:r>
            <a:r>
              <a:rPr lang="en-US" sz="1200" kern="1200" baseline="0" dirty="0">
                <a:solidFill>
                  <a:schemeClr val="tx1"/>
                </a:solidFill>
                <a:effectLst/>
                <a:latin typeface="+mn-lt"/>
                <a:ea typeface="+mn-ea"/>
                <a:cs typeface="+mn-cs"/>
              </a:rPr>
              <a:t> de novo loss-of-function mutations are in synaptic proteins.</a:t>
            </a:r>
            <a:endParaRPr lang="en-US" dirty="0">
              <a:effectLst/>
            </a:endParaRPr>
          </a:p>
        </p:txBody>
      </p:sp>
      <p:sp>
        <p:nvSpPr>
          <p:cNvPr id="4" name="Slide Number Placeholder 3"/>
          <p:cNvSpPr>
            <a:spLocks noGrp="1"/>
          </p:cNvSpPr>
          <p:nvPr>
            <p:ph type="sldNum" sz="quarter" idx="10"/>
          </p:nvPr>
        </p:nvSpPr>
        <p:spPr/>
        <p:txBody>
          <a:bodyPr/>
          <a:lstStyle/>
          <a:p>
            <a:fld id="{EAA690D7-5D1E-7E46-8F60-4F812E6B603D}" type="slidenum">
              <a:rPr lang="en-US" smtClean="0"/>
              <a:pPr/>
              <a:t>19</a:t>
            </a:fld>
            <a:endParaRPr lang="en-US"/>
          </a:p>
        </p:txBody>
      </p:sp>
    </p:spTree>
    <p:extLst>
      <p:ext uri="{BB962C8B-B14F-4D97-AF65-F5344CB8AC3E}">
        <p14:creationId xmlns:p14="http://schemas.microsoft.com/office/powerpoint/2010/main" val="320099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the later stretch of our pipeline,</a:t>
            </a:r>
            <a:r>
              <a:rPr lang="en-US" baseline="0" dirty="0"/>
              <a:t> just after filtering variants.</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2</a:t>
            </a:fld>
            <a:endParaRPr lang="en-US"/>
          </a:p>
        </p:txBody>
      </p:sp>
    </p:spTree>
    <p:extLst>
      <p:ext uri="{BB962C8B-B14F-4D97-AF65-F5344CB8AC3E}">
        <p14:creationId xmlns:p14="http://schemas.microsoft.com/office/powerpoint/2010/main" val="832213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a:t>
            </a:r>
            <a:r>
              <a:rPr lang="en-US" baseline="0" dirty="0"/>
              <a:t> a real clinical case at the Broad.  </a:t>
            </a:r>
          </a:p>
          <a:p>
            <a:endParaRPr lang="en-US" baseline="0" dirty="0"/>
          </a:p>
          <a:p>
            <a:r>
              <a:rPr lang="en-US" baseline="0" dirty="0"/>
              <a:t>417 raw de </a:t>
            </a:r>
            <a:r>
              <a:rPr lang="en-US" baseline="0" dirty="0" err="1"/>
              <a:t>novos</a:t>
            </a:r>
            <a:r>
              <a:rPr lang="en-US" baseline="0" dirty="0"/>
              <a:t> </a:t>
            </a:r>
            <a:r>
              <a:rPr lang="mr-IN" baseline="0" dirty="0"/>
              <a:t>–</a:t>
            </a:r>
            <a:r>
              <a:rPr lang="en-US" baseline="0" dirty="0"/>
              <a:t> way more than the 30 per genome that we expect.</a:t>
            </a:r>
          </a:p>
          <a:p>
            <a:r>
              <a:rPr lang="en-US" baseline="0" dirty="0"/>
              <a:t>Recalibrate based on the priors and family data to get posterior genotypes (17)</a:t>
            </a:r>
          </a:p>
          <a:p>
            <a:r>
              <a:rPr lang="en-US" baseline="0" dirty="0"/>
              <a:t>Filter based on confidence to get 8.</a:t>
            </a:r>
          </a:p>
        </p:txBody>
      </p:sp>
      <p:sp>
        <p:nvSpPr>
          <p:cNvPr id="4" name="Slide Number Placeholder 3"/>
          <p:cNvSpPr>
            <a:spLocks noGrp="1"/>
          </p:cNvSpPr>
          <p:nvPr>
            <p:ph type="sldNum" sz="quarter" idx="10"/>
          </p:nvPr>
        </p:nvSpPr>
        <p:spPr/>
        <p:txBody>
          <a:bodyPr/>
          <a:lstStyle/>
          <a:p>
            <a:fld id="{EAA690D7-5D1E-7E46-8F60-4F812E6B603D}" type="slidenum">
              <a:rPr lang="en-US" smtClean="0"/>
              <a:pPr/>
              <a:t>20</a:t>
            </a:fld>
            <a:endParaRPr lang="en-US"/>
          </a:p>
        </p:txBody>
      </p:sp>
    </p:spTree>
    <p:extLst>
      <p:ext uri="{BB962C8B-B14F-4D97-AF65-F5344CB8AC3E}">
        <p14:creationId xmlns:p14="http://schemas.microsoft.com/office/powerpoint/2010/main" val="2084432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genotype calls using the current</a:t>
            </a:r>
            <a:r>
              <a:rPr lang="en-US" baseline="0" dirty="0"/>
              <a:t> best practices pipeline can be ambiguous or even wrong, but we can use these tools and some external data to correct wrong calls and improve our confidence, which leads to more high-quality genotypes for downstream analysis.</a:t>
            </a:r>
          </a:p>
          <a:p>
            <a:endParaRPr lang="en-US" baseline="0" dirty="0"/>
          </a:p>
          <a:p>
            <a:r>
              <a:rPr lang="en-US" baseline="0" dirty="0"/>
              <a:t>There are a number of external tools to carry out additional variant annotation – some based on well known genomic motifs in eukaryotes. Other tools use information about protein structure.   </a:t>
            </a:r>
          </a:p>
        </p:txBody>
      </p:sp>
      <p:sp>
        <p:nvSpPr>
          <p:cNvPr id="4" name="Slide Number Placeholder 3"/>
          <p:cNvSpPr>
            <a:spLocks noGrp="1"/>
          </p:cNvSpPr>
          <p:nvPr>
            <p:ph type="sldNum" sz="quarter" idx="10"/>
          </p:nvPr>
        </p:nvSpPr>
        <p:spPr/>
        <p:txBody>
          <a:bodyPr/>
          <a:lstStyle/>
          <a:p>
            <a:fld id="{EAA690D7-5D1E-7E46-8F60-4F812E6B603D}" type="slidenum">
              <a:rPr lang="en-US" smtClean="0"/>
              <a:pPr/>
              <a:t>21</a:t>
            </a:fld>
            <a:endParaRPr lang="en-US"/>
          </a:p>
        </p:txBody>
      </p:sp>
    </p:spTree>
    <p:extLst>
      <p:ext uri="{BB962C8B-B14F-4D97-AF65-F5344CB8AC3E}">
        <p14:creationId xmlns:p14="http://schemas.microsoft.com/office/powerpoint/2010/main" val="40772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690D7-5D1E-7E46-8F60-4F812E6B603D}" type="slidenum">
              <a:rPr lang="en-US" smtClean="0"/>
              <a:pPr/>
              <a:t>22</a:t>
            </a:fld>
            <a:endParaRPr lang="en-US"/>
          </a:p>
        </p:txBody>
      </p:sp>
    </p:spTree>
    <p:extLst>
      <p:ext uri="{BB962C8B-B14F-4D97-AF65-F5344CB8AC3E}">
        <p14:creationId xmlns:p14="http://schemas.microsoft.com/office/powerpoint/2010/main" val="188053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projects stop at variant</a:t>
            </a:r>
            <a:r>
              <a:rPr lang="en-US" baseline="0" dirty="0"/>
              <a:t> discovery, but many, including those in medical genetics, want to know the genotype of each sample at each variant site.</a:t>
            </a:r>
          </a:p>
          <a:p>
            <a:endParaRPr lang="en-US" baseline="0" dirty="0"/>
          </a:p>
          <a:p>
            <a:r>
              <a:rPr lang="en-US" baseline="0" dirty="0"/>
              <a:t>Read examples in bullet points.</a:t>
            </a:r>
          </a:p>
          <a:p>
            <a:endParaRPr lang="en-US" baseline="0" dirty="0"/>
          </a:p>
          <a:p>
            <a:r>
              <a:rPr lang="en-US" dirty="0"/>
              <a:t>2</a:t>
            </a:r>
            <a:r>
              <a:rPr lang="en-US" baseline="0" dirty="0"/>
              <a:t> copies of an allele has 2x as much protein than 1 copy, could affect </a:t>
            </a:r>
            <a:r>
              <a:rPr lang="en-US" baseline="0"/>
              <a:t>the phenotype.</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3</a:t>
            </a:fld>
            <a:endParaRPr lang="en-US"/>
          </a:p>
        </p:txBody>
      </p:sp>
    </p:spTree>
    <p:extLst>
      <p:ext uri="{BB962C8B-B14F-4D97-AF65-F5344CB8AC3E}">
        <p14:creationId xmlns:p14="http://schemas.microsoft.com/office/powerpoint/2010/main" val="35444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variant call is made on an individual read. It</a:t>
            </a:r>
            <a:r>
              <a:rPr lang="en-US" baseline="0" dirty="0"/>
              <a:t> is any site on the read that does not match the reference genome.</a:t>
            </a:r>
          </a:p>
          <a:p>
            <a:endParaRPr lang="en-US" baseline="0" dirty="0"/>
          </a:p>
          <a:p>
            <a:r>
              <a:rPr lang="en-US" baseline="0" dirty="0"/>
              <a:t>A genotype call collects information from multiple reads to make a call on whether a site is </a:t>
            </a:r>
            <a:r>
              <a:rPr lang="en-US" baseline="0" dirty="0" err="1"/>
              <a:t>HomRef</a:t>
            </a:r>
            <a:r>
              <a:rPr lang="en-US" baseline="0" dirty="0"/>
              <a:t>, Het, or </a:t>
            </a:r>
            <a:r>
              <a:rPr lang="en-US" baseline="0" dirty="0" err="1"/>
              <a:t>HomVar</a:t>
            </a:r>
            <a:r>
              <a:rPr lang="en-US" baseline="0" dirty="0"/>
              <a:t>. </a:t>
            </a:r>
          </a:p>
          <a:p>
            <a:endParaRPr lang="en-US" baseline="0" dirty="0"/>
          </a:p>
          <a:p>
            <a:r>
              <a:rPr lang="en-US" dirty="0"/>
              <a:t>Variant call</a:t>
            </a:r>
          </a:p>
          <a:p>
            <a:pPr marL="457200" lvl="1" indent="0">
              <a:buNone/>
            </a:pPr>
            <a:r>
              <a:rPr lang="en-US" sz="2400" dirty="0"/>
              <a:t>= there is variation at this site in one or more samples</a:t>
            </a:r>
          </a:p>
          <a:p>
            <a:pPr lvl="1"/>
            <a:endParaRPr lang="en-US" dirty="0"/>
          </a:p>
          <a:p>
            <a:r>
              <a:rPr lang="en-US" dirty="0"/>
              <a:t>Genotype call</a:t>
            </a:r>
          </a:p>
          <a:p>
            <a:pPr marL="457200" lvl="1" indent="0">
              <a:buNone/>
            </a:pPr>
            <a:r>
              <a:rPr lang="en-US" sz="2400" dirty="0"/>
              <a:t>= these are the haplotypes present in this sample</a:t>
            </a:r>
          </a:p>
          <a:p>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4</a:t>
            </a:fld>
            <a:endParaRPr lang="en-US"/>
          </a:p>
        </p:txBody>
      </p:sp>
    </p:spTree>
    <p:extLst>
      <p:ext uri="{BB962C8B-B14F-4D97-AF65-F5344CB8AC3E}">
        <p14:creationId xmlns:p14="http://schemas.microsoft.com/office/powerpoint/2010/main" val="193123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initial genotype calls coming from HC might be ambiguous, low confidence,</a:t>
            </a:r>
            <a:r>
              <a:rPr lang="en-US" baseline="0" dirty="0"/>
              <a:t> or even wrong.</a:t>
            </a:r>
          </a:p>
          <a:p>
            <a:r>
              <a:rPr lang="en-US" baseline="0" dirty="0"/>
              <a:t>We can use other data (independent of the sample’s reads) to improve our confidence in GT calls (and correct if necessary.)</a:t>
            </a:r>
          </a:p>
          <a:p>
            <a:endParaRPr lang="en-US" baseline="0" dirty="0"/>
          </a:p>
          <a:p>
            <a:endParaRPr lang="en-US" baseline="0" dirty="0"/>
          </a:p>
          <a:p>
            <a:r>
              <a:rPr lang="en-US" baseline="0" dirty="0"/>
              <a:t>Pedigree for family data</a:t>
            </a:r>
          </a:p>
          <a:p>
            <a:r>
              <a:rPr lang="en-US" baseline="0" dirty="0"/>
              <a:t>(or 1000 genome data for general use)</a:t>
            </a:r>
          </a:p>
          <a:p>
            <a:r>
              <a:rPr lang="en-US" baseline="0" dirty="0"/>
              <a:t>Use those to calculate posterior genotype probabilities.</a:t>
            </a:r>
          </a:p>
          <a:p>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5</a:t>
            </a:fld>
            <a:endParaRPr lang="en-US"/>
          </a:p>
        </p:txBody>
      </p:sp>
    </p:spTree>
    <p:extLst>
      <p:ext uri="{BB962C8B-B14F-4D97-AF65-F5344CB8AC3E}">
        <p14:creationId xmlns:p14="http://schemas.microsoft.com/office/powerpoint/2010/main" val="110738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we apply prior knowledge</a:t>
            </a:r>
            <a:r>
              <a:rPr lang="en-US" baseline="0" dirty="0"/>
              <a:t> to likelihoods, we derive a more informed posterior probability – hence calculate genotype POSTERIORS</a:t>
            </a:r>
            <a:endParaRPr lang="en-US" dirty="0"/>
          </a:p>
          <a:p>
            <a:endParaRPr lang="en-US" dirty="0"/>
          </a:p>
          <a:p>
            <a:r>
              <a:rPr lang="en-US" dirty="0"/>
              <a:t>We would say that the likelihood of rain</a:t>
            </a:r>
            <a:r>
              <a:rPr lang="en-US" baseline="0" dirty="0"/>
              <a:t> given umbrella is low b/c it doesn’t rain much in South Africa. </a:t>
            </a:r>
          </a:p>
          <a:p>
            <a:r>
              <a:rPr lang="en-US" baseline="0" dirty="0"/>
              <a:t>	- Probably using the umbrella to block out the sun.</a:t>
            </a:r>
          </a:p>
          <a:p>
            <a:endParaRPr lang="en-US" baseline="0" dirty="0"/>
          </a:p>
          <a:p>
            <a:r>
              <a:rPr lang="en-US" baseline="0" dirty="0"/>
              <a:t>But what if you were in England, where where the prior probability of rain is high?</a:t>
            </a:r>
          </a:p>
          <a:p>
            <a:endParaRPr lang="en-US" baseline="0" dirty="0"/>
          </a:p>
          <a:p>
            <a:r>
              <a:rPr lang="en-US" baseline="0" dirty="0"/>
              <a:t>-------</a:t>
            </a:r>
          </a:p>
          <a:p>
            <a:r>
              <a:rPr lang="en-US" baseline="0" dirty="0"/>
              <a:t>But what if we’re in southern California in the summer?  Then the prior probability of rain is low and the posterior probability of rain given umbrella is decreased.  Maybe your coworker is fair skinned and using the umbrella for shade from the sun.</a:t>
            </a:r>
          </a:p>
          <a:p>
            <a:endParaRPr lang="en-US" baseline="0" dirty="0"/>
          </a:p>
          <a:p>
            <a:r>
              <a:rPr lang="en-US" baseline="0" dirty="0"/>
              <a:t>===========</a:t>
            </a:r>
          </a:p>
          <a:p>
            <a:endParaRPr lang="en-US" baseline="0" dirty="0"/>
          </a:p>
          <a:p>
            <a:r>
              <a:rPr lang="en-US" baseline="0" dirty="0"/>
              <a:t>Calculating </a:t>
            </a:r>
            <a:r>
              <a:rPr lang="en-US" b="1" baseline="0" dirty="0"/>
              <a:t>Genotype Likelihood </a:t>
            </a:r>
            <a:r>
              <a:rPr lang="en-US" baseline="0" dirty="0"/>
              <a:t>and applying our </a:t>
            </a:r>
            <a:r>
              <a:rPr lang="en-US" b="1" baseline="0" dirty="0"/>
              <a:t>priors from the population allele frequencies </a:t>
            </a:r>
            <a:r>
              <a:rPr lang="en-US" baseline="0" dirty="0"/>
              <a:t>to better inform our </a:t>
            </a:r>
            <a:r>
              <a:rPr lang="en-US" b="1" baseline="0" dirty="0"/>
              <a:t>genotype posteriors</a:t>
            </a:r>
            <a:endParaRPr lang="en-US" b="1"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6</a:t>
            </a:fld>
            <a:endParaRPr lang="en-US"/>
          </a:p>
        </p:txBody>
      </p:sp>
    </p:spTree>
    <p:extLst>
      <p:ext uri="{BB962C8B-B14F-4D97-AF65-F5344CB8AC3E}">
        <p14:creationId xmlns:p14="http://schemas.microsoft.com/office/powerpoint/2010/main" val="329393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start with recalibrated variants out of the VQSR,</a:t>
            </a:r>
            <a:r>
              <a:rPr lang="en-US" baseline="0" dirty="0"/>
              <a:t> </a:t>
            </a:r>
          </a:p>
          <a:p>
            <a:endParaRPr lang="en-US" baseline="0" dirty="0"/>
          </a:p>
          <a:p>
            <a:r>
              <a:rPr lang="en-US" baseline="0" dirty="0"/>
              <a:t>apply population priors and (if available) family priors with </a:t>
            </a:r>
            <a:r>
              <a:rPr lang="en-US" baseline="0" dirty="0" err="1"/>
              <a:t>CalculateGenotypePosteriors</a:t>
            </a:r>
            <a:r>
              <a:rPr lang="en-US" baseline="0" dirty="0"/>
              <a:t>, </a:t>
            </a:r>
          </a:p>
          <a:p>
            <a:endParaRPr lang="en-US" baseline="0" dirty="0"/>
          </a:p>
          <a:p>
            <a:r>
              <a:rPr lang="en-US" baseline="0" dirty="0"/>
              <a:t>filter out remaining low quality genotypes, </a:t>
            </a:r>
          </a:p>
          <a:p>
            <a:endParaRPr lang="en-US" baseline="0" dirty="0"/>
          </a:p>
          <a:p>
            <a:r>
              <a:rPr lang="en-US" baseline="0" dirty="0"/>
              <a:t>then as a simple preliminary analysis we tag possible de novo mutations using the </a:t>
            </a:r>
            <a:r>
              <a:rPr lang="en-US" baseline="0" dirty="0" err="1"/>
              <a:t>VariantAnnotator</a:t>
            </a:r>
            <a:r>
              <a:rPr lang="en-US" baseline="0" dirty="0"/>
              <a:t>.</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7</a:t>
            </a:fld>
            <a:endParaRPr lang="en-US"/>
          </a:p>
        </p:txBody>
      </p:sp>
    </p:spTree>
    <p:extLst>
      <p:ext uri="{BB962C8B-B14F-4D97-AF65-F5344CB8AC3E}">
        <p14:creationId xmlns:p14="http://schemas.microsoft.com/office/powerpoint/2010/main" val="387321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command-line options</a:t>
            </a:r>
            <a:r>
              <a:rPr lang="en-US" baseline="0" dirty="0"/>
              <a:t> briefly.</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8</a:t>
            </a:fld>
            <a:endParaRPr lang="en-US"/>
          </a:p>
        </p:txBody>
      </p:sp>
    </p:spTree>
    <p:extLst>
      <p:ext uri="{BB962C8B-B14F-4D97-AF65-F5344CB8AC3E}">
        <p14:creationId xmlns:p14="http://schemas.microsoft.com/office/powerpoint/2010/main" val="1206727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IGV screenshot with</a:t>
            </a:r>
            <a:r>
              <a:rPr lang="en-US" baseline="0" dirty="0"/>
              <a:t> priors from 1000 genomes.</a:t>
            </a:r>
          </a:p>
          <a:p>
            <a:endParaRPr lang="en-US" baseline="0" dirty="0"/>
          </a:p>
          <a:p>
            <a:r>
              <a:rPr lang="en-US" baseline="0" dirty="0"/>
              <a:t>Baseline HOM_VAR (cyan) - red bar is full </a:t>
            </a:r>
            <a:r>
              <a:rPr lang="mr-IN" baseline="0" dirty="0"/>
              <a:t>–</a:t>
            </a:r>
            <a:r>
              <a:rPr lang="en-US" baseline="0" dirty="0"/>
              <a:t> 2 copies of red allele (all the same allele)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Prior is 1000Genomes (prior in blue </a:t>
            </a:r>
            <a:r>
              <a:rPr lang="mr-IN" baseline="0" dirty="0"/>
              <a:t>–</a:t>
            </a:r>
            <a:r>
              <a:rPr lang="en-US" baseline="0" dirty="0"/>
              <a:t> mostly a different allele) 	this allele only occurs at 0.2% in 1000 genomes </a:t>
            </a:r>
            <a:r>
              <a:rPr lang="mr-IN" baseline="0" dirty="0"/>
              <a:t>–</a:t>
            </a:r>
            <a:r>
              <a:rPr lang="en-US" baseline="0" dirty="0"/>
              <a:t> 0.2% is our prior</a:t>
            </a:r>
          </a:p>
          <a:p>
            <a:endParaRPr lang="en-US" baseline="0" dirty="0"/>
          </a:p>
          <a:p>
            <a:endParaRPr lang="en-US" baseline="0" dirty="0"/>
          </a:p>
          <a:p>
            <a:r>
              <a:rPr lang="en-US" baseline="0" dirty="0"/>
              <a:t>Update the genotype with prior information and since it’s NA12878 we can verify with NIST data.</a:t>
            </a:r>
          </a:p>
          <a:p>
            <a:endParaRPr lang="en-US" dirty="0"/>
          </a:p>
          <a:p>
            <a:r>
              <a:rPr lang="en-US" dirty="0"/>
              <a:t>The genotype</a:t>
            </a:r>
            <a:r>
              <a:rPr lang="en-US" baseline="0" dirty="0"/>
              <a:t> call at this particular site on </a:t>
            </a:r>
            <a:r>
              <a:rPr lang="en-US" baseline="0" dirty="0" err="1"/>
              <a:t>chr</a:t>
            </a:r>
            <a:r>
              <a:rPr lang="en-US" baseline="0" dirty="0"/>
              <a:t> 20 is HOM_VAR with low confidence, but the AF from 1000G is very low, so the posterior probability of HOM_VAR is actually lower than HET and we change our genotype call.</a:t>
            </a:r>
            <a:endParaRPr lang="en-US" dirty="0"/>
          </a:p>
          <a:p>
            <a:endParaRPr lang="en-US" dirty="0"/>
          </a:p>
          <a:p>
            <a:r>
              <a:rPr lang="en-US" dirty="0"/>
              <a:t>Remember that these are </a:t>
            </a:r>
            <a:r>
              <a:rPr lang="en-US" dirty="0" err="1"/>
              <a:t>Phred</a:t>
            </a:r>
            <a:r>
              <a:rPr lang="en-US" dirty="0"/>
              <a:t>-scaled likelihoods so the lowest values are going</a:t>
            </a:r>
            <a:r>
              <a:rPr lang="en-US" baseline="0" dirty="0"/>
              <a:t> to be the most probable.  [895,3,0] means definitely not HOM_REF, but probably HOM_VAR and maybe HET?</a:t>
            </a:r>
          </a:p>
          <a:p>
            <a:endParaRPr lang="en-US" baseline="0" dirty="0"/>
          </a:p>
          <a:p>
            <a:r>
              <a:rPr lang="en-US" baseline="0" dirty="0"/>
              <a:t>(FYI the BAMs shown here for validation are higher DP than the BAMs we used for calling)</a:t>
            </a:r>
            <a:endParaRPr lang="en-US" dirty="0"/>
          </a:p>
        </p:txBody>
      </p:sp>
      <p:sp>
        <p:nvSpPr>
          <p:cNvPr id="4" name="Slide Number Placeholder 3"/>
          <p:cNvSpPr>
            <a:spLocks noGrp="1"/>
          </p:cNvSpPr>
          <p:nvPr>
            <p:ph type="sldNum" sz="quarter" idx="10"/>
          </p:nvPr>
        </p:nvSpPr>
        <p:spPr/>
        <p:txBody>
          <a:bodyPr/>
          <a:lstStyle/>
          <a:p>
            <a:fld id="{EAA690D7-5D1E-7E46-8F60-4F812E6B603D}" type="slidenum">
              <a:rPr lang="en-US" smtClean="0"/>
              <a:pPr/>
              <a:t>9</a:t>
            </a:fld>
            <a:endParaRPr lang="en-US"/>
          </a:p>
        </p:txBody>
      </p:sp>
    </p:spTree>
    <p:extLst>
      <p:ext uri="{BB962C8B-B14F-4D97-AF65-F5344CB8AC3E}">
        <p14:creationId xmlns:p14="http://schemas.microsoft.com/office/powerpoint/2010/main" val="3211502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oftware.broadinstitute.org/gatk/" TargetMode="External"/><Relationship Id="rId5" Type="http://schemas.openxmlformats.org/officeDocument/2006/relationships/image" Target="../media/image5.emf"/><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ABEB-A169-0B4A-9BE6-4471759A585F}" type="slidenum">
              <a:rPr lang="en-US" smtClean="0"/>
              <a:pPr/>
              <a:t>‹#›</a:t>
            </a:fld>
            <a:endParaRPr lang="en-US"/>
          </a:p>
        </p:txBody>
      </p:sp>
      <p:pic>
        <p:nvPicPr>
          <p:cNvPr id="8" name="Picture 7">
            <a:extLst>
              <a:ext uri="{FF2B5EF4-FFF2-40B4-BE49-F238E27FC236}">
                <a16:creationId xmlns:a16="http://schemas.microsoft.com/office/drawing/2014/main" id="{D7209295-E9F2-A142-9B8E-8C0092CB4CF0}"/>
              </a:ext>
            </a:extLst>
          </p:cNvPr>
          <p:cNvPicPr>
            <a:picLocks noChangeAspect="1"/>
          </p:cNvPicPr>
          <p:nvPr userDrawn="1"/>
        </p:nvPicPr>
        <p:blipFill>
          <a:blip r:embed="rId2"/>
          <a:stretch>
            <a:fillRect/>
          </a:stretch>
        </p:blipFill>
        <p:spPr>
          <a:xfrm>
            <a:off x="0" y="2676"/>
            <a:ext cx="9144000" cy="5138148"/>
          </a:xfrm>
          <a:prstGeom prst="rect">
            <a:avLst/>
          </a:prstGeom>
        </p:spPr>
      </p:pic>
      <p:sp>
        <p:nvSpPr>
          <p:cNvPr id="9" name="Title 1">
            <a:extLst>
              <a:ext uri="{FF2B5EF4-FFF2-40B4-BE49-F238E27FC236}">
                <a16:creationId xmlns:a16="http://schemas.microsoft.com/office/drawing/2014/main" id="{47E46CF1-0C5A-0547-8E5A-2E8D42D4BB95}"/>
              </a:ext>
            </a:extLst>
          </p:cNvPr>
          <p:cNvSpPr>
            <a:spLocks noGrp="1"/>
          </p:cNvSpPr>
          <p:nvPr>
            <p:ph type="ctrTitle"/>
          </p:nvPr>
        </p:nvSpPr>
        <p:spPr>
          <a:xfrm>
            <a:off x="685800" y="1597819"/>
            <a:ext cx="7772400" cy="1102519"/>
          </a:xfrm>
        </p:spPr>
        <p:txBody>
          <a:bodyPr/>
          <a:lstStyle>
            <a:lvl1pPr>
              <a:defRPr baseline="0">
                <a:solidFill>
                  <a:schemeClr val="bg1"/>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0171304E-1697-544A-99E1-BA88A0DE9733}"/>
              </a:ext>
            </a:extLst>
          </p:cNvPr>
          <p:cNvSpPr>
            <a:spLocks noGrp="1"/>
          </p:cNvSpPr>
          <p:nvPr>
            <p:ph type="subTitle" idx="1"/>
          </p:nvPr>
        </p:nvSpPr>
        <p:spPr>
          <a:xfrm>
            <a:off x="1371600" y="2914650"/>
            <a:ext cx="6400800" cy="131445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188DBBE6-3F56-8849-8A1F-9975C785C76D}"/>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2" name="Picture 11">
            <a:extLst>
              <a:ext uri="{FF2B5EF4-FFF2-40B4-BE49-F238E27FC236}">
                <a16:creationId xmlns:a16="http://schemas.microsoft.com/office/drawing/2014/main" id="{10AD63F3-1DE6-B04C-94B4-E83F69EEB3E0}"/>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3" name="Picture 12">
            <a:extLst>
              <a:ext uri="{FF2B5EF4-FFF2-40B4-BE49-F238E27FC236}">
                <a16:creationId xmlns:a16="http://schemas.microsoft.com/office/drawing/2014/main" id="{44E721D3-EEA7-A144-B73C-64D2DF0B9284}"/>
              </a:ext>
            </a:extLst>
          </p:cNvPr>
          <p:cNvPicPr>
            <a:picLocks noChangeAspect="1"/>
          </p:cNvPicPr>
          <p:nvPr userDrawn="1"/>
        </p:nvPicPr>
        <p:blipFill>
          <a:blip r:embed="rId5"/>
          <a:stretch>
            <a:fillRect/>
          </a:stretch>
        </p:blipFill>
        <p:spPr>
          <a:xfrm>
            <a:off x="285627" y="345387"/>
            <a:ext cx="1518256" cy="503242"/>
          </a:xfrm>
          <a:prstGeom prst="rect">
            <a:avLst/>
          </a:prstGeom>
        </p:spPr>
      </p:pic>
    </p:spTree>
    <p:extLst>
      <p:ext uri="{BB962C8B-B14F-4D97-AF65-F5344CB8AC3E}">
        <p14:creationId xmlns:p14="http://schemas.microsoft.com/office/powerpoint/2010/main" val="220935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ABEB-A169-0B4A-9BE6-4471759A585F}" type="slidenum">
              <a:rPr lang="en-US" smtClean="0"/>
              <a:pPr/>
              <a:t>‹#›</a:t>
            </a:fld>
            <a:endParaRPr lang="en-US"/>
          </a:p>
        </p:txBody>
      </p:sp>
      <p:pic>
        <p:nvPicPr>
          <p:cNvPr id="7" name="Picture 2" descr="broadslide-topbanner_2011_mas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0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457200" y="205979"/>
            <a:ext cx="8229600" cy="557208"/>
          </a:xfrm>
        </p:spPr>
        <p:txBody>
          <a:bodyPr>
            <a:noAutofit/>
          </a:bodyPr>
          <a:lstStyle>
            <a:lvl1pPr>
              <a:defRPr sz="3600">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82700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ABEB-A169-0B4A-9BE6-4471759A585F}" type="slidenum">
              <a:rPr lang="en-US" smtClean="0"/>
              <a:pPr/>
              <a:t>‹#›</a:t>
            </a:fld>
            <a:endParaRPr lang="en-US"/>
          </a:p>
        </p:txBody>
      </p:sp>
    </p:spTree>
    <p:extLst>
      <p:ext uri="{BB962C8B-B14F-4D97-AF65-F5344CB8AC3E}">
        <p14:creationId xmlns:p14="http://schemas.microsoft.com/office/powerpoint/2010/main" val="362667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F5ABEB-A169-0B4A-9BE6-4471759A585F}" type="slidenum">
              <a:rPr lang="en-US" smtClean="0"/>
              <a:pPr/>
              <a:t>‹#›</a:t>
            </a:fld>
            <a:endParaRPr lang="en-US"/>
          </a:p>
        </p:txBody>
      </p:sp>
      <p:sp>
        <p:nvSpPr>
          <p:cNvPr id="7" name="Title Placeholder 1"/>
          <p:cNvSpPr>
            <a:spLocks noGrp="1"/>
          </p:cNvSpPr>
          <p:nvPr>
            <p:ph type="title"/>
          </p:nvPr>
        </p:nvSpPr>
        <p:spPr>
          <a:xfrm>
            <a:off x="0" y="0"/>
            <a:ext cx="9144000" cy="695325"/>
          </a:xfrm>
          <a:prstGeom prst="rect">
            <a:avLst/>
          </a:prstGeom>
          <a:solidFill>
            <a:schemeClr val="accent5">
              <a:lumMod val="60000"/>
              <a:lumOff val="40000"/>
            </a:schemeClr>
          </a:solidFill>
          <a:ln>
            <a:noFill/>
          </a:ln>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38891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001C6A6E-6C8D-2A4F-9441-0080F87FB2D5}" type="datetimeFigureOut">
              <a:rPr lang="en-US" smtClean="0"/>
              <a:pPr/>
              <a:t>6/28/19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CF5ABEB-A169-0B4A-9BE6-4471759A585F}" type="slidenum">
              <a:rPr lang="en-US" smtClean="0"/>
              <a:pPr/>
              <a:t>‹#›</a:t>
            </a:fld>
            <a:endParaRPr lang="en-US"/>
          </a:p>
        </p:txBody>
      </p:sp>
      <p:sp>
        <p:nvSpPr>
          <p:cNvPr id="8" name="Title Placeholder 1"/>
          <p:cNvSpPr>
            <a:spLocks noGrp="1"/>
          </p:cNvSpPr>
          <p:nvPr>
            <p:ph type="title"/>
          </p:nvPr>
        </p:nvSpPr>
        <p:spPr>
          <a:xfrm>
            <a:off x="0" y="0"/>
            <a:ext cx="9144000" cy="695325"/>
          </a:xfrm>
          <a:prstGeom prst="rect">
            <a:avLst/>
          </a:prstGeom>
          <a:solidFill>
            <a:schemeClr val="accent5">
              <a:lumMod val="60000"/>
              <a:lumOff val="40000"/>
            </a:schemeClr>
          </a:solidFill>
          <a:ln>
            <a:noFill/>
          </a:ln>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9535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01C6A6E-6C8D-2A4F-9441-0080F87FB2D5}" type="datetimeFigureOut">
              <a:rPr lang="en-US" smtClean="0"/>
              <a:pPr/>
              <a:t>6/28/19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CF5ABEB-A169-0B4A-9BE6-4471759A585F}" type="slidenum">
              <a:rPr lang="en-US" smtClean="0"/>
              <a:pPr/>
              <a:t>‹#›</a:t>
            </a:fld>
            <a:endParaRPr lang="en-US"/>
          </a:p>
        </p:txBody>
      </p:sp>
      <p:sp>
        <p:nvSpPr>
          <p:cNvPr id="10" name="Title Placeholder 1"/>
          <p:cNvSpPr>
            <a:spLocks noGrp="1"/>
          </p:cNvSpPr>
          <p:nvPr>
            <p:ph type="title"/>
          </p:nvPr>
        </p:nvSpPr>
        <p:spPr>
          <a:xfrm>
            <a:off x="0" y="0"/>
            <a:ext cx="9144000" cy="695325"/>
          </a:xfrm>
          <a:prstGeom prst="rect">
            <a:avLst/>
          </a:prstGeom>
          <a:solidFill>
            <a:schemeClr val="accent5">
              <a:lumMod val="60000"/>
              <a:lumOff val="40000"/>
            </a:schemeClr>
          </a:solidFill>
          <a:ln>
            <a:noFill/>
          </a:ln>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08420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F5ABEB-A169-0B4A-9BE6-4471759A585F}" type="slidenum">
              <a:rPr lang="en-US" smtClean="0"/>
              <a:pPr/>
              <a:t>‹#›</a:t>
            </a:fld>
            <a:endParaRPr lang="en-US"/>
          </a:p>
        </p:txBody>
      </p:sp>
      <p:sp>
        <p:nvSpPr>
          <p:cNvPr id="7" name="Title Placeholder 1"/>
          <p:cNvSpPr>
            <a:spLocks noGrp="1"/>
          </p:cNvSpPr>
          <p:nvPr>
            <p:ph type="title"/>
          </p:nvPr>
        </p:nvSpPr>
        <p:spPr>
          <a:xfrm>
            <a:off x="0" y="0"/>
            <a:ext cx="9144000" cy="695325"/>
          </a:xfrm>
          <a:prstGeom prst="rect">
            <a:avLst/>
          </a:prstGeom>
          <a:solidFill>
            <a:schemeClr val="accent5">
              <a:lumMod val="60000"/>
              <a:lumOff val="40000"/>
            </a:schemeClr>
          </a:solidFill>
          <a:ln>
            <a:noFill/>
          </a:ln>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3395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ABEB-A169-0B4A-9BE6-4471759A585F}" type="slidenum">
              <a:rPr lang="en-US" smtClean="0"/>
              <a:pPr/>
              <a:t>‹#›</a:t>
            </a:fld>
            <a:endParaRPr lang="en-US"/>
          </a:p>
        </p:txBody>
      </p:sp>
      <p:pic>
        <p:nvPicPr>
          <p:cNvPr id="10" name="Picture 9">
            <a:extLst>
              <a:ext uri="{FF2B5EF4-FFF2-40B4-BE49-F238E27FC236}">
                <a16:creationId xmlns:a16="http://schemas.microsoft.com/office/drawing/2014/main" id="{677F8D45-122A-0346-8905-EEC74C13A19B}"/>
              </a:ext>
            </a:extLst>
          </p:cNvPr>
          <p:cNvPicPr>
            <a:picLocks noChangeAspect="1"/>
          </p:cNvPicPr>
          <p:nvPr userDrawn="1"/>
        </p:nvPicPr>
        <p:blipFill>
          <a:blip r:embed="rId2"/>
          <a:stretch>
            <a:fillRect/>
          </a:stretch>
        </p:blipFill>
        <p:spPr>
          <a:xfrm>
            <a:off x="0" y="0"/>
            <a:ext cx="9144000" cy="900114"/>
          </a:xfrm>
          <a:prstGeom prst="rect">
            <a:avLst/>
          </a:prstGeom>
        </p:spPr>
      </p:pic>
      <p:sp>
        <p:nvSpPr>
          <p:cNvPr id="11" name="Title 1">
            <a:extLst>
              <a:ext uri="{FF2B5EF4-FFF2-40B4-BE49-F238E27FC236}">
                <a16:creationId xmlns:a16="http://schemas.microsoft.com/office/drawing/2014/main" id="{BC5CA7DF-6A08-454D-8785-22B661F86ED1}"/>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081087B9-405D-174D-BDFC-6B8B6A5606EA}"/>
              </a:ext>
            </a:extLst>
          </p:cNvPr>
          <p:cNvPicPr>
            <a:picLocks noChangeAspect="1"/>
          </p:cNvPicPr>
          <p:nvPr userDrawn="1"/>
        </p:nvPicPr>
        <p:blipFill>
          <a:blip r:embed="rId3"/>
          <a:stretch>
            <a:fillRect/>
          </a:stretch>
        </p:blipFill>
        <p:spPr>
          <a:xfrm>
            <a:off x="404734" y="275529"/>
            <a:ext cx="1346683" cy="446372"/>
          </a:xfrm>
          <a:prstGeom prst="rect">
            <a:avLst/>
          </a:prstGeom>
        </p:spPr>
      </p:pic>
      <p:pic>
        <p:nvPicPr>
          <p:cNvPr id="13" name="Picture 12">
            <a:extLst>
              <a:ext uri="{FF2B5EF4-FFF2-40B4-BE49-F238E27FC236}">
                <a16:creationId xmlns:a16="http://schemas.microsoft.com/office/drawing/2014/main" id="{7851554B-6497-F549-9880-FA40F750A475}"/>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4" name="Rectangle 13">
            <a:extLst>
              <a:ext uri="{FF2B5EF4-FFF2-40B4-BE49-F238E27FC236}">
                <a16:creationId xmlns:a16="http://schemas.microsoft.com/office/drawing/2014/main" id="{12C0178F-2F9E-2145-9EC7-DB4DD4D78815}"/>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155444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47914D-BC92-2848-9ADB-88C7F5F7576F}"/>
              </a:ext>
            </a:extLst>
          </p:cNvPr>
          <p:cNvPicPr>
            <a:picLocks noChangeAspect="1"/>
          </p:cNvPicPr>
          <p:nvPr userDrawn="1"/>
        </p:nvPicPr>
        <p:blipFill>
          <a:blip r:embed="rId2"/>
          <a:stretch>
            <a:fillRect/>
          </a:stretch>
        </p:blipFill>
        <p:spPr>
          <a:xfrm>
            <a:off x="0" y="3314700"/>
            <a:ext cx="9144000" cy="1828800"/>
          </a:xfrm>
          <a:prstGeom prst="rect">
            <a:avLst/>
          </a:prstGeom>
        </p:spPr>
      </p:pic>
      <p:sp>
        <p:nvSpPr>
          <p:cNvPr id="10" name="Rectangle 9">
            <a:extLst>
              <a:ext uri="{FF2B5EF4-FFF2-40B4-BE49-F238E27FC236}">
                <a16:creationId xmlns:a16="http://schemas.microsoft.com/office/drawing/2014/main" id="{F5DAC283-617B-C540-8C14-B7552BBE8A78}"/>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1" name="Picture 10">
            <a:extLst>
              <a:ext uri="{FF2B5EF4-FFF2-40B4-BE49-F238E27FC236}">
                <a16:creationId xmlns:a16="http://schemas.microsoft.com/office/drawing/2014/main" id="{5021B0B5-F8DA-4B47-9BCC-B4214CB1E817}"/>
              </a:ext>
            </a:extLst>
          </p:cNvPr>
          <p:cNvPicPr>
            <a:picLocks noChangeAspect="1"/>
          </p:cNvPicPr>
          <p:nvPr userDrawn="1"/>
        </p:nvPicPr>
        <p:blipFill>
          <a:blip r:embed="rId4"/>
          <a:stretch>
            <a:fillRect/>
          </a:stretch>
        </p:blipFill>
        <p:spPr>
          <a:xfrm>
            <a:off x="289839" y="4622338"/>
            <a:ext cx="1245998" cy="315080"/>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C6A6E-6C8D-2A4F-9441-0080F87FB2D5}"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ABEB-A169-0B4A-9BE6-4471759A585F}" type="slidenum">
              <a:rPr lang="en-US" smtClean="0"/>
              <a:pPr/>
              <a:t>‹#›</a:t>
            </a:fld>
            <a:endParaRPr lang="en-US"/>
          </a:p>
        </p:txBody>
      </p:sp>
    </p:spTree>
    <p:extLst>
      <p:ext uri="{BB962C8B-B14F-4D97-AF65-F5344CB8AC3E}">
        <p14:creationId xmlns:p14="http://schemas.microsoft.com/office/powerpoint/2010/main" val="375726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C6A6E-6C8D-2A4F-9441-0080F87FB2D5}"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ABEB-A169-0B4A-9BE6-4471759A585F}" type="slidenum">
              <a:rPr lang="en-US" smtClean="0"/>
              <a:pPr/>
              <a:t>‹#›</a:t>
            </a:fld>
            <a:endParaRPr lang="en-US"/>
          </a:p>
        </p:txBody>
      </p:sp>
      <p:pic>
        <p:nvPicPr>
          <p:cNvPr id="9" name="Picture 8">
            <a:extLst>
              <a:ext uri="{FF2B5EF4-FFF2-40B4-BE49-F238E27FC236}">
                <a16:creationId xmlns:a16="http://schemas.microsoft.com/office/drawing/2014/main" id="{536AC075-5EC0-3C49-BC81-AB48472688A1}"/>
              </a:ext>
            </a:extLst>
          </p:cNvPr>
          <p:cNvPicPr>
            <a:picLocks noChangeAspect="1"/>
          </p:cNvPicPr>
          <p:nvPr userDrawn="1"/>
        </p:nvPicPr>
        <p:blipFill>
          <a:blip r:embed="rId2"/>
          <a:stretch>
            <a:fillRect/>
          </a:stretch>
        </p:blipFill>
        <p:spPr>
          <a:xfrm>
            <a:off x="0" y="0"/>
            <a:ext cx="9144000" cy="900114"/>
          </a:xfrm>
          <a:prstGeom prst="rect">
            <a:avLst/>
          </a:prstGeom>
        </p:spPr>
      </p:pic>
      <p:sp>
        <p:nvSpPr>
          <p:cNvPr id="10" name="Title 1">
            <a:extLst>
              <a:ext uri="{FF2B5EF4-FFF2-40B4-BE49-F238E27FC236}">
                <a16:creationId xmlns:a16="http://schemas.microsoft.com/office/drawing/2014/main" id="{6CC7E4E1-BDEF-C14B-859F-8ABFFB29FDC7}"/>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600237FE-B0A4-1B45-8D0E-7424AF468EE4}"/>
              </a:ext>
            </a:extLst>
          </p:cNvPr>
          <p:cNvPicPr>
            <a:picLocks noChangeAspect="1"/>
          </p:cNvPicPr>
          <p:nvPr userDrawn="1"/>
        </p:nvPicPr>
        <p:blipFill>
          <a:blip r:embed="rId3"/>
          <a:stretch>
            <a:fillRect/>
          </a:stretch>
        </p:blipFill>
        <p:spPr>
          <a:xfrm>
            <a:off x="404734" y="275529"/>
            <a:ext cx="1346683" cy="446372"/>
          </a:xfrm>
          <a:prstGeom prst="rect">
            <a:avLst/>
          </a:prstGeom>
        </p:spPr>
      </p:pic>
      <p:pic>
        <p:nvPicPr>
          <p:cNvPr id="12" name="Picture 11">
            <a:extLst>
              <a:ext uri="{FF2B5EF4-FFF2-40B4-BE49-F238E27FC236}">
                <a16:creationId xmlns:a16="http://schemas.microsoft.com/office/drawing/2014/main" id="{EAD3C0FE-78B7-AF46-84B2-E0355D510241}"/>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3" name="Rectangle 12">
            <a:extLst>
              <a:ext uri="{FF2B5EF4-FFF2-40B4-BE49-F238E27FC236}">
                <a16:creationId xmlns:a16="http://schemas.microsoft.com/office/drawing/2014/main" id="{BB5AB6F3-1447-B940-A9E1-E0699B5A61B3}"/>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32702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C6A6E-6C8D-2A4F-9441-0080F87FB2D5}" type="datetimeFigureOut">
              <a:rPr lang="en-US" smtClean="0"/>
              <a:pPr/>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5ABEB-A169-0B4A-9BE6-4471759A585F}" type="slidenum">
              <a:rPr lang="en-US" smtClean="0"/>
              <a:pPr/>
              <a:t>‹#›</a:t>
            </a:fld>
            <a:endParaRPr lang="en-US"/>
          </a:p>
        </p:txBody>
      </p:sp>
      <p:pic>
        <p:nvPicPr>
          <p:cNvPr id="12" name="Picture 11">
            <a:extLst>
              <a:ext uri="{FF2B5EF4-FFF2-40B4-BE49-F238E27FC236}">
                <a16:creationId xmlns:a16="http://schemas.microsoft.com/office/drawing/2014/main" id="{645D433A-F3F6-8C4F-9909-6D4B3B4FDBAA}"/>
              </a:ext>
            </a:extLst>
          </p:cNvPr>
          <p:cNvPicPr>
            <a:picLocks noChangeAspect="1"/>
          </p:cNvPicPr>
          <p:nvPr userDrawn="1"/>
        </p:nvPicPr>
        <p:blipFill>
          <a:blip r:embed="rId2"/>
          <a:stretch>
            <a:fillRect/>
          </a:stretch>
        </p:blipFill>
        <p:spPr>
          <a:xfrm>
            <a:off x="0" y="0"/>
            <a:ext cx="9144000" cy="900114"/>
          </a:xfrm>
          <a:prstGeom prst="rect">
            <a:avLst/>
          </a:prstGeom>
        </p:spPr>
      </p:pic>
      <p:sp>
        <p:nvSpPr>
          <p:cNvPr id="13" name="Title 1">
            <a:extLst>
              <a:ext uri="{FF2B5EF4-FFF2-40B4-BE49-F238E27FC236}">
                <a16:creationId xmlns:a16="http://schemas.microsoft.com/office/drawing/2014/main" id="{CB3BC184-9934-9142-98FF-4A1CEE8B6002}"/>
              </a:ext>
            </a:extLst>
          </p:cNvPr>
          <p:cNvSpPr>
            <a:spLocks noGrp="1"/>
          </p:cNvSpPr>
          <p:nvPr>
            <p:ph type="title"/>
          </p:nvPr>
        </p:nvSpPr>
        <p:spPr>
          <a:xfrm>
            <a:off x="1888760" y="205979"/>
            <a:ext cx="6798039" cy="557208"/>
          </a:xfrm>
        </p:spPr>
        <p:txBody>
          <a:bodyPr>
            <a:noAutofit/>
          </a:bodyPr>
          <a:lstStyle>
            <a:lvl1pPr algn="l">
              <a:defRPr sz="3600" baseline="0">
                <a:solidFill>
                  <a:srgbClr val="FFFFFF"/>
                </a:solidFill>
              </a:defRPr>
            </a:lvl1pPr>
          </a:lstStyle>
          <a:p>
            <a:r>
              <a:rPr lang="en-US"/>
              <a:t>Click to edit Master title style</a:t>
            </a:r>
            <a:endParaRPr lang="en-US" dirty="0"/>
          </a:p>
        </p:txBody>
      </p:sp>
      <p:pic>
        <p:nvPicPr>
          <p:cNvPr id="14" name="Picture 13">
            <a:extLst>
              <a:ext uri="{FF2B5EF4-FFF2-40B4-BE49-F238E27FC236}">
                <a16:creationId xmlns:a16="http://schemas.microsoft.com/office/drawing/2014/main" id="{98F9D26C-F5C6-AC49-BA9D-BC74A2788413}"/>
              </a:ext>
            </a:extLst>
          </p:cNvPr>
          <p:cNvPicPr>
            <a:picLocks noChangeAspect="1"/>
          </p:cNvPicPr>
          <p:nvPr userDrawn="1"/>
        </p:nvPicPr>
        <p:blipFill>
          <a:blip r:embed="rId3"/>
          <a:stretch>
            <a:fillRect/>
          </a:stretch>
        </p:blipFill>
        <p:spPr>
          <a:xfrm>
            <a:off x="404734" y="275529"/>
            <a:ext cx="1346683" cy="446372"/>
          </a:xfrm>
          <a:prstGeom prst="rect">
            <a:avLst/>
          </a:prstGeom>
        </p:spPr>
      </p:pic>
      <p:pic>
        <p:nvPicPr>
          <p:cNvPr id="15" name="Picture 14">
            <a:extLst>
              <a:ext uri="{FF2B5EF4-FFF2-40B4-BE49-F238E27FC236}">
                <a16:creationId xmlns:a16="http://schemas.microsoft.com/office/drawing/2014/main" id="{F690F052-D464-2B4F-A9F1-541ACFB01397}"/>
              </a:ext>
            </a:extLst>
          </p:cNvPr>
          <p:cNvPicPr>
            <a:picLocks noChangeAspect="1"/>
          </p:cNvPicPr>
          <p:nvPr userDrawn="1"/>
        </p:nvPicPr>
        <p:blipFill>
          <a:blip r:embed="rId4"/>
          <a:stretch>
            <a:fillRect/>
          </a:stretch>
        </p:blipFill>
        <p:spPr>
          <a:xfrm>
            <a:off x="419724" y="4764945"/>
            <a:ext cx="914400" cy="276161"/>
          </a:xfrm>
          <a:prstGeom prst="rect">
            <a:avLst/>
          </a:prstGeom>
        </p:spPr>
      </p:pic>
      <p:sp>
        <p:nvSpPr>
          <p:cNvPr id="16" name="Rectangle 15">
            <a:extLst>
              <a:ext uri="{FF2B5EF4-FFF2-40B4-BE49-F238E27FC236}">
                <a16:creationId xmlns:a16="http://schemas.microsoft.com/office/drawing/2014/main" id="{714F295C-9169-204F-B374-EE1D2D7EE7FF}"/>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8028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1C6A6E-6C8D-2A4F-9441-0080F87FB2D5}" type="datetimeFigureOut">
              <a:rPr lang="en-US" smtClean="0"/>
              <a:pPr/>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5ABEB-A169-0B4A-9BE6-4471759A585F}" type="slidenum">
              <a:rPr lang="en-US" smtClean="0"/>
              <a:pPr/>
              <a:t>‹#›</a:t>
            </a:fld>
            <a:endParaRPr lang="en-US"/>
          </a:p>
        </p:txBody>
      </p:sp>
      <p:sp>
        <p:nvSpPr>
          <p:cNvPr id="7" name="Title 1"/>
          <p:cNvSpPr>
            <a:spLocks noGrp="1"/>
          </p:cNvSpPr>
          <p:nvPr>
            <p:ph type="title"/>
          </p:nvPr>
        </p:nvSpPr>
        <p:spPr>
          <a:xfrm>
            <a:off x="457200" y="205979"/>
            <a:ext cx="8229600" cy="557208"/>
          </a:xfrm>
        </p:spPr>
        <p:txBody>
          <a:bodyPr>
            <a:noAutofit/>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86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C6A6E-6C8D-2A4F-9441-0080F87FB2D5}" type="datetimeFigureOut">
              <a:rPr lang="en-US" smtClean="0"/>
              <a:pPr/>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5ABEB-A169-0B4A-9BE6-4471759A585F}" type="slidenum">
              <a:rPr lang="en-US" smtClean="0"/>
              <a:pPr/>
              <a:t>‹#›</a:t>
            </a:fld>
            <a:endParaRPr lang="en-US"/>
          </a:p>
        </p:txBody>
      </p:sp>
      <p:pic>
        <p:nvPicPr>
          <p:cNvPr id="5" name="Picture 8" descr="Broad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402" y="5865814"/>
            <a:ext cx="2035175"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1"/>
          <p:cNvSpPr>
            <a:spLocks noGrp="1"/>
          </p:cNvSpPr>
          <p:nvPr>
            <p:ph sz="quarter" idx="13"/>
          </p:nvPr>
        </p:nvSpPr>
        <p:spPr>
          <a:xfrm>
            <a:off x="434236" y="3066146"/>
            <a:ext cx="4785379" cy="1512975"/>
          </a:xfrm>
          <a:prstGeom prst="rect">
            <a:avLst/>
          </a:prstGeom>
        </p:spPr>
        <p:txBody>
          <a:bodyPr vert="horz" lIns="0" tIns="0" rIns="0" bIns="0">
            <a:normAutofit/>
          </a:bodyPr>
          <a:lstStyle>
            <a:lvl1pPr marL="0" indent="0" algn="l">
              <a:spcBef>
                <a:spcPts val="0"/>
              </a:spcBef>
              <a:buNone/>
              <a:defRPr sz="2000" baseline="0">
                <a:solidFill>
                  <a:schemeClr val="tx1">
                    <a:lumMod val="50000"/>
                    <a:lumOff val="50000"/>
                  </a:schemeClr>
                </a:solidFill>
                <a:ea typeface="Calibri"/>
              </a:defRPr>
            </a:lvl1pPr>
            <a:lvl2pPr>
              <a:buNone/>
              <a:defRPr/>
            </a:lvl2pPr>
            <a:lvl3pPr>
              <a:buNone/>
              <a:defRPr/>
            </a:lvl3pPr>
            <a:lvl4pPr>
              <a:buNone/>
              <a:defRPr/>
            </a:lvl4pPr>
            <a:lvl5pPr>
              <a:buNone/>
              <a:defRPr/>
            </a:lvl5pPr>
          </a:lstStyle>
          <a:p>
            <a:pPr lvl="0"/>
            <a:r>
              <a:rPr lang="en-US"/>
              <a:t>Click to edit Master text styles</a:t>
            </a:r>
          </a:p>
        </p:txBody>
      </p:sp>
      <p:sp>
        <p:nvSpPr>
          <p:cNvPr id="7" name="Title 6"/>
          <p:cNvSpPr>
            <a:spLocks noGrp="1"/>
          </p:cNvSpPr>
          <p:nvPr>
            <p:ph type="title"/>
          </p:nvPr>
        </p:nvSpPr>
        <p:spPr>
          <a:xfrm>
            <a:off x="434236" y="1499841"/>
            <a:ext cx="4776681" cy="1533965"/>
          </a:xfrm>
          <a:prstGeom prst="rect">
            <a:avLst/>
          </a:prstGeom>
        </p:spPr>
        <p:txBody>
          <a:bodyPr vert="horz" lIns="0" tIns="0" rIns="0" bIns="0">
            <a:normAutofit/>
          </a:bodyPr>
          <a:lstStyle>
            <a:lvl1pPr algn="l">
              <a:lnSpc>
                <a:spcPts val="4400"/>
              </a:lnSpc>
              <a:defRPr sz="3200" kern="1400" spc="-40">
                <a:solidFill>
                  <a:srgbClr val="00609F"/>
                </a:solidFill>
                <a:ea typeface="Calibri"/>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C91F1579-0BAE-A444-AECA-8055157B8AF1}"/>
              </a:ext>
            </a:extLst>
          </p:cNvPr>
          <p:cNvPicPr>
            <a:picLocks noChangeAspect="1"/>
          </p:cNvPicPr>
          <p:nvPr userDrawn="1"/>
        </p:nvPicPr>
        <p:blipFill>
          <a:blip r:embed="rId3"/>
          <a:stretch>
            <a:fillRect/>
          </a:stretch>
        </p:blipFill>
        <p:spPr>
          <a:xfrm>
            <a:off x="0" y="0"/>
            <a:ext cx="9144000" cy="900114"/>
          </a:xfrm>
          <a:prstGeom prst="rect">
            <a:avLst/>
          </a:prstGeom>
        </p:spPr>
      </p:pic>
      <p:sp>
        <p:nvSpPr>
          <p:cNvPr id="10" name="Title 1">
            <a:extLst>
              <a:ext uri="{FF2B5EF4-FFF2-40B4-BE49-F238E27FC236}">
                <a16:creationId xmlns:a16="http://schemas.microsoft.com/office/drawing/2014/main" id="{2DAD3F3E-AF0F-B443-823B-5C0256D68F4F}"/>
              </a:ext>
            </a:extLst>
          </p:cNvPr>
          <p:cNvSpPr txBox="1">
            <a:spLocks/>
          </p:cNvSpPr>
          <p:nvPr userDrawn="1"/>
        </p:nvSpPr>
        <p:spPr>
          <a:xfrm>
            <a:off x="1888760" y="205979"/>
            <a:ext cx="6798039" cy="55720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baseline="0">
                <a:solidFill>
                  <a:srgbClr val="FFFFFF"/>
                </a:solidFill>
                <a:latin typeface="+mj-lt"/>
                <a:ea typeface="+mj-ea"/>
                <a:cs typeface="+mj-cs"/>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7FCC9D7D-B46B-4C43-A2F5-74B97113178E}"/>
              </a:ext>
            </a:extLst>
          </p:cNvPr>
          <p:cNvPicPr>
            <a:picLocks noChangeAspect="1"/>
          </p:cNvPicPr>
          <p:nvPr userDrawn="1"/>
        </p:nvPicPr>
        <p:blipFill>
          <a:blip r:embed="rId4"/>
          <a:stretch>
            <a:fillRect/>
          </a:stretch>
        </p:blipFill>
        <p:spPr>
          <a:xfrm>
            <a:off x="404734" y="275529"/>
            <a:ext cx="1346683" cy="446372"/>
          </a:xfrm>
          <a:prstGeom prst="rect">
            <a:avLst/>
          </a:prstGeom>
        </p:spPr>
      </p:pic>
      <p:pic>
        <p:nvPicPr>
          <p:cNvPr id="12" name="Picture 11">
            <a:extLst>
              <a:ext uri="{FF2B5EF4-FFF2-40B4-BE49-F238E27FC236}">
                <a16:creationId xmlns:a16="http://schemas.microsoft.com/office/drawing/2014/main" id="{16EC12AC-BCF3-5948-AA06-DB9508115A07}"/>
              </a:ext>
            </a:extLst>
          </p:cNvPr>
          <p:cNvPicPr>
            <a:picLocks noChangeAspect="1"/>
          </p:cNvPicPr>
          <p:nvPr userDrawn="1"/>
        </p:nvPicPr>
        <p:blipFill>
          <a:blip r:embed="rId5"/>
          <a:stretch>
            <a:fillRect/>
          </a:stretch>
        </p:blipFill>
        <p:spPr>
          <a:xfrm>
            <a:off x="419724" y="4764945"/>
            <a:ext cx="914400" cy="276161"/>
          </a:xfrm>
          <a:prstGeom prst="rect">
            <a:avLst/>
          </a:prstGeom>
        </p:spPr>
      </p:pic>
      <p:sp>
        <p:nvSpPr>
          <p:cNvPr id="13" name="Rectangle 12">
            <a:extLst>
              <a:ext uri="{FF2B5EF4-FFF2-40B4-BE49-F238E27FC236}">
                <a16:creationId xmlns:a16="http://schemas.microsoft.com/office/drawing/2014/main" id="{D46ECE52-DC73-5949-8753-540A37F185D5}"/>
              </a:ext>
            </a:extLst>
          </p:cNvPr>
          <p:cNvSpPr/>
          <p:nvPr userDrawn="1"/>
        </p:nvSpPr>
        <p:spPr>
          <a:xfrm>
            <a:off x="3229130" y="4794885"/>
            <a:ext cx="2648482" cy="246221"/>
          </a:xfrm>
          <a:prstGeom prst="rect">
            <a:avLst/>
          </a:prstGeom>
        </p:spPr>
        <p:txBody>
          <a:bodyPr wrap="none">
            <a:spAutoFit/>
          </a:bodyPr>
          <a:lstStyle/>
          <a:p>
            <a:pPr defTabSz="914400" eaLnBrk="0" fontAlgn="base" hangingPunct="0">
              <a:spcBef>
                <a:spcPct val="0"/>
              </a:spcBef>
              <a:spcAft>
                <a:spcPct val="0"/>
              </a:spcAft>
            </a:pPr>
            <a:r>
              <a:rPr lang="en-US" sz="1000" baseline="0" dirty="0">
                <a:solidFill>
                  <a:schemeClr val="tx2"/>
                </a:solidFill>
                <a:latin typeface="Century Gothic" pitchFamily="27" charset="0"/>
                <a:hlinkClick r:id="rId6">
                  <a:extLst>
                    <a:ext uri="{A12FA001-AC4F-418D-AE19-62706E023703}">
                      <ahyp:hlinkClr xmlns:ahyp="http://schemas.microsoft.com/office/drawing/2018/hyperlinkcolor" val="tx"/>
                    </a:ext>
                  </a:extLst>
                </a:hlinkClick>
              </a:rPr>
              <a:t>http://software.broadinstitute.org/gatk/</a:t>
            </a:r>
            <a:endParaRPr lang="en-US" sz="1000" baseline="0" dirty="0">
              <a:solidFill>
                <a:schemeClr val="tx2"/>
              </a:solidFill>
              <a:latin typeface="Century Gothic" pitchFamily="27" charset="0"/>
            </a:endParaRPr>
          </a:p>
        </p:txBody>
      </p:sp>
    </p:spTree>
    <p:extLst>
      <p:ext uri="{BB962C8B-B14F-4D97-AF65-F5344CB8AC3E}">
        <p14:creationId xmlns:p14="http://schemas.microsoft.com/office/powerpoint/2010/main" val="420973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C6A6E-6C8D-2A4F-9441-0080F87FB2D5}"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ABEB-A169-0B4A-9BE6-4471759A585F}" type="slidenum">
              <a:rPr lang="en-US" smtClean="0"/>
              <a:pPr/>
              <a:t>‹#›</a:t>
            </a:fld>
            <a:endParaRPr lang="en-US"/>
          </a:p>
        </p:txBody>
      </p:sp>
    </p:spTree>
    <p:extLst>
      <p:ext uri="{BB962C8B-B14F-4D97-AF65-F5344CB8AC3E}">
        <p14:creationId xmlns:p14="http://schemas.microsoft.com/office/powerpoint/2010/main" val="41121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C6A6E-6C8D-2A4F-9441-0080F87FB2D5}"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ABEB-A169-0B4A-9BE6-4471759A585F}" type="slidenum">
              <a:rPr lang="en-US" smtClean="0"/>
              <a:pPr/>
              <a:t>‹#›</a:t>
            </a:fld>
            <a:endParaRPr lang="en-US"/>
          </a:p>
        </p:txBody>
      </p:sp>
    </p:spTree>
    <p:extLst>
      <p:ext uri="{BB962C8B-B14F-4D97-AF65-F5344CB8AC3E}">
        <p14:creationId xmlns:p14="http://schemas.microsoft.com/office/powerpoint/2010/main" val="107883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01C6A6E-6C8D-2A4F-9441-0080F87FB2D5}" type="datetimeFigureOut">
              <a:rPr lang="en-US" smtClean="0"/>
              <a:pPr/>
              <a:t>6/28/19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CF5ABEB-A169-0B4A-9BE6-4471759A585F}" type="slidenum">
              <a:rPr lang="en-US" smtClean="0"/>
              <a:pPr/>
              <a:t>‹#›</a:t>
            </a:fld>
            <a:endParaRPr lang="en-US"/>
          </a:p>
        </p:txBody>
      </p:sp>
    </p:spTree>
    <p:extLst>
      <p:ext uri="{BB962C8B-B14F-4D97-AF65-F5344CB8AC3E}">
        <p14:creationId xmlns:p14="http://schemas.microsoft.com/office/powerpoint/2010/main" val="11057602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22" r:id="rId12"/>
    <p:sldLayoutId id="2147483724" r:id="rId13"/>
    <p:sldLayoutId id="2147483725" r:id="rId14"/>
    <p:sldLayoutId id="2147483730"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package" Target="../embeddings/Microsoft_Word_Document3.docx"/><Relationship Id="rId3" Type="http://schemas.openxmlformats.org/officeDocument/2006/relationships/notesSlide" Target="../notesSlides/notesSlide14.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2.docx"/><Relationship Id="rId5" Type="http://schemas.openxmlformats.org/officeDocument/2006/relationships/image" Target="../media/image19.emf"/><Relationship Id="rId4" Type="http://schemas.openxmlformats.org/officeDocument/2006/relationships/package" Target="../embeddings/Microsoft_Word_Document1.docx"/><Relationship Id="rId9"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package" Target="../embeddings/Microsoft_Word_Document4.docx"/><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 y="1400735"/>
            <a:ext cx="8741620" cy="1792941"/>
          </a:xfrm>
          <a:noFill/>
        </p:spPr>
        <p:txBody>
          <a:bodyPr>
            <a:normAutofit/>
          </a:bodyPr>
          <a:lstStyle/>
          <a:p>
            <a:r>
              <a:rPr lang="en-US" dirty="0"/>
              <a:t>Genotype Refinement Workflow</a:t>
            </a:r>
          </a:p>
        </p:txBody>
      </p:sp>
      <p:sp>
        <p:nvSpPr>
          <p:cNvPr id="3" name="Subtitle 2"/>
          <p:cNvSpPr>
            <a:spLocks noGrp="1"/>
          </p:cNvSpPr>
          <p:nvPr>
            <p:ph type="subTitle" idx="4294967295"/>
          </p:nvPr>
        </p:nvSpPr>
        <p:spPr>
          <a:xfrm>
            <a:off x="1371600" y="2971426"/>
            <a:ext cx="6400800" cy="1143000"/>
          </a:xfrm>
        </p:spPr>
        <p:txBody>
          <a:bodyPr>
            <a:normAutofit/>
          </a:bodyPr>
          <a:lstStyle/>
          <a:p>
            <a:pPr marL="0" indent="0" algn="ctr">
              <a:buNone/>
            </a:pPr>
            <a:r>
              <a:rPr lang="en-US" sz="2800" dirty="0">
                <a:solidFill>
                  <a:schemeClr val="bg1"/>
                </a:solidFill>
              </a:rPr>
              <a:t>Using additional data to improve genotype calls and likelihoods</a:t>
            </a:r>
          </a:p>
        </p:txBody>
      </p:sp>
      <p:sp>
        <p:nvSpPr>
          <p:cNvPr id="6" name="Rectangle 5"/>
          <p:cNvSpPr/>
          <p:nvPr/>
        </p:nvSpPr>
        <p:spPr>
          <a:xfrm>
            <a:off x="0" y="0"/>
            <a:ext cx="9144000" cy="6667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9" name="Title 3"/>
          <p:cNvSpPr txBox="1">
            <a:spLocks/>
          </p:cNvSpPr>
          <p:nvPr/>
        </p:nvSpPr>
        <p:spPr>
          <a:xfrm>
            <a:off x="1828800" y="166678"/>
            <a:ext cx="6235699" cy="838297"/>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rPr>
              <a:t>GATK Best Practices for Variant Discovery</a:t>
            </a:r>
          </a:p>
        </p:txBody>
      </p:sp>
    </p:spTree>
    <p:extLst>
      <p:ext uri="{BB962C8B-B14F-4D97-AF65-F5344CB8AC3E}">
        <p14:creationId xmlns:p14="http://schemas.microsoft.com/office/powerpoint/2010/main" val="123828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32A483A-3DE3-4C48-94F3-D042C11583A3}"/>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l="6004" t="5175" r="5977" b="41601"/>
          <a:stretch/>
        </p:blipFill>
        <p:spPr>
          <a:xfrm>
            <a:off x="443594" y="1120680"/>
            <a:ext cx="5258165" cy="2737460"/>
          </a:xfrm>
          <a:prstGeom prst="rect">
            <a:avLst/>
          </a:prstGeom>
          <a:ln>
            <a:solidFill>
              <a:schemeClr val="tx1"/>
            </a:solidFill>
          </a:ln>
        </p:spPr>
      </p:pic>
      <p:sp>
        <p:nvSpPr>
          <p:cNvPr id="2" name="Title 1"/>
          <p:cNvSpPr>
            <a:spLocks noGrp="1"/>
          </p:cNvSpPr>
          <p:nvPr>
            <p:ph type="title"/>
          </p:nvPr>
        </p:nvSpPr>
        <p:spPr>
          <a:xfrm>
            <a:off x="1828800" y="149013"/>
            <a:ext cx="7315200" cy="657225"/>
          </a:xfrm>
          <a:noFill/>
        </p:spPr>
        <p:txBody>
          <a:bodyPr>
            <a:normAutofit/>
          </a:bodyPr>
          <a:lstStyle/>
          <a:p>
            <a:r>
              <a:rPr lang="en-US" sz="2400" dirty="0">
                <a:solidFill>
                  <a:srgbClr val="FFFFFF"/>
                </a:solidFill>
              </a:rPr>
              <a:t>Case 2: HET Call with High Frequency Priors</a:t>
            </a:r>
          </a:p>
        </p:txBody>
      </p:sp>
      <p:sp>
        <p:nvSpPr>
          <p:cNvPr id="7" name="TextBox 6"/>
          <p:cNvSpPr txBox="1"/>
          <p:nvPr/>
        </p:nvSpPr>
        <p:spPr>
          <a:xfrm>
            <a:off x="6056086" y="1169295"/>
            <a:ext cx="3011715" cy="369332"/>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Helvetica"/>
                <a:cs typeface="Helvetica"/>
              </a:rPr>
              <a:t>1) Baseline HET call</a:t>
            </a:r>
          </a:p>
        </p:txBody>
      </p:sp>
      <p:sp>
        <p:nvSpPr>
          <p:cNvPr id="8" name="TextBox 7"/>
          <p:cNvSpPr txBox="1"/>
          <p:nvPr/>
        </p:nvSpPr>
        <p:spPr>
          <a:xfrm>
            <a:off x="6050647" y="1568631"/>
            <a:ext cx="3011715"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Helvetica"/>
                <a:cs typeface="Helvetica"/>
              </a:rPr>
              <a:t>2) Priors w/high allele frequency applied</a:t>
            </a:r>
          </a:p>
        </p:txBody>
      </p:sp>
      <p:sp>
        <p:nvSpPr>
          <p:cNvPr id="9" name="TextBox 8"/>
          <p:cNvSpPr txBox="1"/>
          <p:nvPr/>
        </p:nvSpPr>
        <p:spPr>
          <a:xfrm>
            <a:off x="6050647" y="2278800"/>
            <a:ext cx="3011715"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Helvetica"/>
                <a:cs typeface="Helvetica"/>
              </a:rPr>
              <a:t>3) Posterior genotype called HOM_VAR</a:t>
            </a:r>
          </a:p>
        </p:txBody>
      </p:sp>
      <p:sp>
        <p:nvSpPr>
          <p:cNvPr id="10" name="TextBox 9"/>
          <p:cNvSpPr txBox="1"/>
          <p:nvPr/>
        </p:nvSpPr>
        <p:spPr>
          <a:xfrm>
            <a:off x="6056086" y="2873797"/>
            <a:ext cx="3011715"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Helvetica"/>
                <a:cs typeface="Helvetica"/>
              </a:rPr>
              <a:t>4) In agreement w/NIST</a:t>
            </a:r>
          </a:p>
          <a:p>
            <a:r>
              <a:rPr lang="en-US" dirty="0">
                <a:latin typeface="Helvetica"/>
                <a:cs typeface="Helvetica"/>
              </a:rPr>
              <a:t>and BAMs</a:t>
            </a:r>
          </a:p>
        </p:txBody>
      </p:sp>
      <p:cxnSp>
        <p:nvCxnSpPr>
          <p:cNvPr id="12" name="Straight Arrow Connector 11"/>
          <p:cNvCxnSpPr/>
          <p:nvPr/>
        </p:nvCxnSpPr>
        <p:spPr>
          <a:xfrm flipH="1">
            <a:off x="3592286" y="1316550"/>
            <a:ext cx="2463800" cy="7368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p:nvPr/>
        </p:nvCxnSpPr>
        <p:spPr>
          <a:xfrm flipH="1">
            <a:off x="3592286" y="1811004"/>
            <a:ext cx="2458360" cy="41920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6" name="Straight Arrow Connector 15"/>
          <p:cNvCxnSpPr/>
          <p:nvPr/>
        </p:nvCxnSpPr>
        <p:spPr>
          <a:xfrm flipH="1" flipV="1">
            <a:off x="3592286" y="2339068"/>
            <a:ext cx="2463800" cy="18210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8" name="Straight Arrow Connector 17"/>
          <p:cNvCxnSpPr>
            <a:stCxn id="10" idx="1"/>
          </p:cNvCxnSpPr>
          <p:nvPr/>
        </p:nvCxnSpPr>
        <p:spPr>
          <a:xfrm flipH="1" flipV="1">
            <a:off x="3592288" y="2521175"/>
            <a:ext cx="2463798" cy="6757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a:stCxn id="10" idx="1"/>
          </p:cNvCxnSpPr>
          <p:nvPr/>
        </p:nvCxnSpPr>
        <p:spPr>
          <a:xfrm flipH="1" flipV="1">
            <a:off x="3592288" y="2944587"/>
            <a:ext cx="2463798" cy="25237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830036" y="3944711"/>
            <a:ext cx="5524500" cy="369332"/>
          </a:xfrm>
          <a:prstGeom prst="rect">
            <a:avLst/>
          </a:prstGeom>
          <a:noFill/>
        </p:spPr>
        <p:txBody>
          <a:bodyPr wrap="square" rtlCol="0">
            <a:spAutoFit/>
          </a:bodyPr>
          <a:lstStyle/>
          <a:p>
            <a:r>
              <a:rPr lang="en-US" dirty="0">
                <a:solidFill>
                  <a:schemeClr val="tx2"/>
                </a:solidFill>
                <a:latin typeface="Helvetica"/>
                <a:cs typeface="Helvetica"/>
              </a:rPr>
              <a:t>Likelihoods</a:t>
            </a:r>
            <a:r>
              <a:rPr lang="en-US" dirty="0">
                <a:latin typeface="Helvetica"/>
                <a:cs typeface="Helvetica"/>
              </a:rPr>
              <a:t> x </a:t>
            </a:r>
            <a:r>
              <a:rPr lang="en-US" dirty="0">
                <a:solidFill>
                  <a:schemeClr val="accent2"/>
                </a:solidFill>
                <a:latin typeface="Helvetica"/>
                <a:cs typeface="Helvetica"/>
              </a:rPr>
              <a:t>Priors</a:t>
            </a:r>
            <a:r>
              <a:rPr lang="en-US" dirty="0">
                <a:latin typeface="Helvetica"/>
                <a:cs typeface="Helvetica"/>
              </a:rPr>
              <a:t> = </a:t>
            </a:r>
            <a:r>
              <a:rPr lang="en-US" dirty="0">
                <a:solidFill>
                  <a:schemeClr val="accent3"/>
                </a:solidFill>
                <a:latin typeface="Helvetica"/>
                <a:cs typeface="Helvetica"/>
              </a:rPr>
              <a:t>Posterior Probabilities</a:t>
            </a:r>
          </a:p>
        </p:txBody>
      </p:sp>
      <p:sp>
        <p:nvSpPr>
          <p:cNvPr id="27" name="TextBox 26"/>
          <p:cNvSpPr txBox="1"/>
          <p:nvPr/>
        </p:nvSpPr>
        <p:spPr>
          <a:xfrm>
            <a:off x="924379" y="4221710"/>
            <a:ext cx="1106714" cy="369332"/>
          </a:xfrm>
          <a:prstGeom prst="rect">
            <a:avLst/>
          </a:prstGeom>
          <a:noFill/>
        </p:spPr>
        <p:txBody>
          <a:bodyPr wrap="square" rtlCol="0">
            <a:spAutoFit/>
          </a:bodyPr>
          <a:lstStyle/>
          <a:p>
            <a:r>
              <a:rPr lang="en-US" dirty="0">
                <a:solidFill>
                  <a:schemeClr val="tx2"/>
                </a:solidFill>
                <a:latin typeface="Helvetica"/>
                <a:cs typeface="Helvetica"/>
              </a:rPr>
              <a:t>[894,0,0]</a:t>
            </a:r>
          </a:p>
        </p:txBody>
      </p:sp>
      <p:sp>
        <p:nvSpPr>
          <p:cNvPr id="28" name="Rectangle 27"/>
          <p:cNvSpPr/>
          <p:nvPr/>
        </p:nvSpPr>
        <p:spPr>
          <a:xfrm>
            <a:off x="2107778" y="4221710"/>
            <a:ext cx="1197764" cy="369332"/>
          </a:xfrm>
          <a:prstGeom prst="rect">
            <a:avLst/>
          </a:prstGeom>
        </p:spPr>
        <p:txBody>
          <a:bodyPr wrap="none">
            <a:spAutoFit/>
          </a:bodyPr>
          <a:lstStyle/>
          <a:p>
            <a:r>
              <a:rPr lang="en-US" dirty="0">
                <a:solidFill>
                  <a:srgbClr val="C0504D"/>
                </a:solidFill>
                <a:latin typeface="Helvetica"/>
                <a:cs typeface="Helvetica"/>
              </a:rPr>
              <a:t>AF=0.987</a:t>
            </a:r>
          </a:p>
        </p:txBody>
      </p:sp>
      <p:sp>
        <p:nvSpPr>
          <p:cNvPr id="29" name="Rectangle 28"/>
          <p:cNvSpPr/>
          <p:nvPr/>
        </p:nvSpPr>
        <p:spPr>
          <a:xfrm>
            <a:off x="3571661" y="4221710"/>
            <a:ext cx="1211464" cy="369332"/>
          </a:xfrm>
          <a:prstGeom prst="rect">
            <a:avLst/>
          </a:prstGeom>
        </p:spPr>
        <p:txBody>
          <a:bodyPr wrap="none">
            <a:spAutoFit/>
          </a:bodyPr>
          <a:lstStyle/>
          <a:p>
            <a:r>
              <a:rPr lang="en-US" dirty="0">
                <a:solidFill>
                  <a:srgbClr val="9BBB59"/>
                </a:solidFill>
                <a:latin typeface="Helvetica"/>
                <a:cs typeface="Helvetica"/>
              </a:rPr>
              <a:t>[932,16,0]</a:t>
            </a:r>
          </a:p>
        </p:txBody>
      </p:sp>
      <p:sp>
        <p:nvSpPr>
          <p:cNvPr id="30" name="TextBox 29"/>
          <p:cNvSpPr txBox="1"/>
          <p:nvPr/>
        </p:nvSpPr>
        <p:spPr>
          <a:xfrm>
            <a:off x="494392" y="4591042"/>
            <a:ext cx="1986480" cy="246221"/>
          </a:xfrm>
          <a:prstGeom prst="rect">
            <a:avLst/>
          </a:prstGeom>
          <a:noFill/>
        </p:spPr>
        <p:txBody>
          <a:bodyPr wrap="square" rtlCol="0">
            <a:spAutoFit/>
          </a:bodyPr>
          <a:lstStyle/>
          <a:p>
            <a:r>
              <a:rPr lang="en-US" sz="1000" dirty="0">
                <a:solidFill>
                  <a:srgbClr val="000000"/>
                </a:solidFill>
                <a:latin typeface="Helvetica"/>
                <a:cs typeface="Helvetica"/>
              </a:rPr>
              <a:t>[HOM_REF, HET, HOM_VAR]</a:t>
            </a:r>
          </a:p>
        </p:txBody>
      </p:sp>
      <p:sp>
        <p:nvSpPr>
          <p:cNvPr id="31" name="TextBox 30"/>
          <p:cNvSpPr txBox="1"/>
          <p:nvPr/>
        </p:nvSpPr>
        <p:spPr>
          <a:xfrm>
            <a:off x="3165021" y="4593151"/>
            <a:ext cx="2134001" cy="246221"/>
          </a:xfrm>
          <a:prstGeom prst="rect">
            <a:avLst/>
          </a:prstGeom>
          <a:noFill/>
        </p:spPr>
        <p:txBody>
          <a:bodyPr wrap="square" rtlCol="0">
            <a:spAutoFit/>
          </a:bodyPr>
          <a:lstStyle/>
          <a:p>
            <a:r>
              <a:rPr lang="en-US" sz="1000" dirty="0">
                <a:solidFill>
                  <a:srgbClr val="000000"/>
                </a:solidFill>
                <a:latin typeface="Helvetica"/>
                <a:cs typeface="Helvetica"/>
              </a:rPr>
              <a:t>[HOM_REF, HET, HOM_VAR]</a:t>
            </a:r>
          </a:p>
        </p:txBody>
      </p:sp>
      <p:sp>
        <p:nvSpPr>
          <p:cNvPr id="23" name="TextBox 22"/>
          <p:cNvSpPr txBox="1"/>
          <p:nvPr/>
        </p:nvSpPr>
        <p:spPr>
          <a:xfrm>
            <a:off x="6050647" y="3944710"/>
            <a:ext cx="2639791" cy="923330"/>
          </a:xfrm>
          <a:prstGeom prst="rect">
            <a:avLst/>
          </a:prstGeom>
          <a:noFill/>
        </p:spPr>
        <p:txBody>
          <a:bodyPr wrap="square" rtlCol="0">
            <a:spAutoFit/>
          </a:bodyPr>
          <a:lstStyle/>
          <a:p>
            <a:r>
              <a:rPr lang="en-US" dirty="0">
                <a:latin typeface="Helvetica"/>
                <a:cs typeface="Helvetica"/>
              </a:rPr>
              <a:t>Genotype corrected </a:t>
            </a:r>
          </a:p>
          <a:p>
            <a:r>
              <a:rPr lang="en-US" dirty="0">
                <a:latin typeface="Helvetica"/>
                <a:cs typeface="Helvetica"/>
              </a:rPr>
              <a:t>Confidence improved</a:t>
            </a:r>
          </a:p>
          <a:p>
            <a:r>
              <a:rPr lang="en-US" dirty="0">
                <a:latin typeface="Helvetica"/>
                <a:cs typeface="Helvetica"/>
              </a:rPr>
              <a:t>from Q0 to Q16</a:t>
            </a:r>
          </a:p>
        </p:txBody>
      </p:sp>
    </p:spTree>
    <p:extLst>
      <p:ext uri="{BB962C8B-B14F-4D97-AF65-F5344CB8AC3E}">
        <p14:creationId xmlns:p14="http://schemas.microsoft.com/office/powerpoint/2010/main" val="327771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294C86-4347-2E43-AC36-A2B5BD2BFA0D}"/>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828800" y="168702"/>
            <a:ext cx="7315200" cy="628650"/>
          </a:xfrm>
          <a:noFill/>
        </p:spPr>
        <p:txBody>
          <a:bodyPr>
            <a:noAutofit/>
          </a:bodyPr>
          <a:lstStyle/>
          <a:p>
            <a:r>
              <a:rPr lang="en-US" sz="2400" dirty="0">
                <a:solidFill>
                  <a:srgbClr val="FFFFFF"/>
                </a:solidFill>
              </a:rPr>
              <a:t>Population priors improve genotype confidence</a:t>
            </a:r>
          </a:p>
        </p:txBody>
      </p:sp>
      <p:pic>
        <p:nvPicPr>
          <p:cNvPr id="5" name="Picture 4"/>
          <p:cNvPicPr>
            <a:picLocks noChangeAspect="1"/>
          </p:cNvPicPr>
          <p:nvPr/>
        </p:nvPicPr>
        <p:blipFill>
          <a:blip r:embed="rId3"/>
          <a:stretch>
            <a:fillRect/>
          </a:stretch>
        </p:blipFill>
        <p:spPr>
          <a:xfrm>
            <a:off x="609601" y="1012429"/>
            <a:ext cx="4791592" cy="4080272"/>
          </a:xfrm>
          <a:prstGeom prst="rect">
            <a:avLst/>
          </a:prstGeom>
        </p:spPr>
      </p:pic>
      <p:sp>
        <p:nvSpPr>
          <p:cNvPr id="9" name="TextBox 8"/>
          <p:cNvSpPr txBox="1"/>
          <p:nvPr/>
        </p:nvSpPr>
        <p:spPr>
          <a:xfrm>
            <a:off x="5151335" y="1401633"/>
            <a:ext cx="3011715" cy="1200329"/>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solidFill>
                  <a:srgbClr val="FF0000"/>
                </a:solidFill>
                <a:latin typeface="Helvetica"/>
                <a:cs typeface="Helvetica"/>
              </a:rPr>
              <a:t>Baseline</a:t>
            </a:r>
            <a:r>
              <a:rPr lang="en-US" dirty="0">
                <a:latin typeface="Helvetica"/>
                <a:cs typeface="Helvetica"/>
              </a:rPr>
              <a:t> </a:t>
            </a:r>
            <a:r>
              <a:rPr lang="en-US" dirty="0" err="1">
                <a:latin typeface="Helvetica"/>
                <a:cs typeface="Helvetica"/>
              </a:rPr>
              <a:t>HomRef</a:t>
            </a:r>
            <a:r>
              <a:rPr lang="en-US" dirty="0">
                <a:latin typeface="Helvetica"/>
                <a:cs typeface="Helvetica"/>
              </a:rPr>
              <a:t> calls are under confident, but </a:t>
            </a:r>
            <a:r>
              <a:rPr lang="en-US" dirty="0">
                <a:solidFill>
                  <a:schemeClr val="accent5">
                    <a:lumMod val="75000"/>
                  </a:schemeClr>
                </a:solidFill>
                <a:latin typeface="Helvetica"/>
                <a:cs typeface="Helvetica"/>
              </a:rPr>
              <a:t>posterior </a:t>
            </a:r>
            <a:r>
              <a:rPr lang="en-US" dirty="0">
                <a:latin typeface="Helvetica"/>
                <a:cs typeface="Helvetica"/>
              </a:rPr>
              <a:t>calls are more accurate</a:t>
            </a:r>
          </a:p>
        </p:txBody>
      </p:sp>
      <p:sp>
        <p:nvSpPr>
          <p:cNvPr id="11" name="TextBox 10"/>
          <p:cNvSpPr txBox="1"/>
          <p:nvPr/>
        </p:nvSpPr>
        <p:spPr>
          <a:xfrm>
            <a:off x="5151335" y="3912307"/>
            <a:ext cx="3011715"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solidFill>
                  <a:srgbClr val="FF0000"/>
                </a:solidFill>
                <a:latin typeface="Helvetica"/>
                <a:cs typeface="Helvetica"/>
              </a:rPr>
              <a:t>Baseline</a:t>
            </a:r>
            <a:r>
              <a:rPr lang="en-US" dirty="0">
                <a:latin typeface="Helvetica"/>
                <a:cs typeface="Helvetica"/>
              </a:rPr>
              <a:t> </a:t>
            </a:r>
            <a:r>
              <a:rPr lang="en-US" dirty="0" err="1">
                <a:latin typeface="Helvetica"/>
                <a:cs typeface="Helvetica"/>
              </a:rPr>
              <a:t>HomVar</a:t>
            </a:r>
            <a:r>
              <a:rPr lang="en-US" dirty="0">
                <a:latin typeface="Helvetica"/>
                <a:cs typeface="Helvetica"/>
              </a:rPr>
              <a:t> calls are over confident, but </a:t>
            </a:r>
            <a:r>
              <a:rPr lang="en-US" dirty="0">
                <a:solidFill>
                  <a:schemeClr val="accent5">
                    <a:lumMod val="75000"/>
                  </a:schemeClr>
                </a:solidFill>
                <a:latin typeface="Helvetica"/>
                <a:cs typeface="Helvetica"/>
              </a:rPr>
              <a:t>posterior </a:t>
            </a:r>
            <a:r>
              <a:rPr lang="en-US" dirty="0">
                <a:latin typeface="Helvetica"/>
                <a:cs typeface="Helvetica"/>
              </a:rPr>
              <a:t>calls are improved</a:t>
            </a:r>
          </a:p>
        </p:txBody>
      </p:sp>
      <p:sp>
        <p:nvSpPr>
          <p:cNvPr id="2" name="Rectangle 1"/>
          <p:cNvSpPr/>
          <p:nvPr/>
        </p:nvSpPr>
        <p:spPr>
          <a:xfrm rot="5400000">
            <a:off x="3668979" y="1673402"/>
            <a:ext cx="1182772" cy="1890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a:t>Hom</a:t>
            </a:r>
            <a:r>
              <a:rPr lang="en-US" sz="1600" dirty="0"/>
              <a:t> Ref</a:t>
            </a:r>
          </a:p>
        </p:txBody>
      </p:sp>
      <p:sp>
        <p:nvSpPr>
          <p:cNvPr id="14" name="Rectangle 13"/>
          <p:cNvSpPr/>
          <p:nvPr/>
        </p:nvSpPr>
        <p:spPr>
          <a:xfrm rot="5400000">
            <a:off x="3651839" y="2907510"/>
            <a:ext cx="1217054" cy="1890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Het</a:t>
            </a:r>
          </a:p>
        </p:txBody>
      </p:sp>
      <p:sp>
        <p:nvSpPr>
          <p:cNvPr id="15" name="Rectangle 14"/>
          <p:cNvSpPr/>
          <p:nvPr/>
        </p:nvSpPr>
        <p:spPr>
          <a:xfrm rot="5400000">
            <a:off x="3659641" y="4154108"/>
            <a:ext cx="1201444" cy="1890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a:t>Hom</a:t>
            </a:r>
            <a:r>
              <a:rPr lang="en-US" sz="1600" dirty="0"/>
              <a:t> </a:t>
            </a:r>
            <a:r>
              <a:rPr lang="en-US" sz="1600" dirty="0" err="1"/>
              <a:t>Var</a:t>
            </a:r>
            <a:endParaRPr lang="en-US" sz="1600" dirty="0"/>
          </a:p>
        </p:txBody>
      </p:sp>
      <p:sp>
        <p:nvSpPr>
          <p:cNvPr id="7" name="Rectangle 6"/>
          <p:cNvSpPr/>
          <p:nvPr/>
        </p:nvSpPr>
        <p:spPr>
          <a:xfrm>
            <a:off x="4546600" y="2533650"/>
            <a:ext cx="339725" cy="104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461993" y="2452229"/>
            <a:ext cx="638176" cy="230832"/>
          </a:xfrm>
          <a:prstGeom prst="rect">
            <a:avLst/>
          </a:prstGeom>
          <a:noFill/>
        </p:spPr>
        <p:txBody>
          <a:bodyPr wrap="square" rtlCol="0">
            <a:spAutoFit/>
          </a:bodyPr>
          <a:lstStyle/>
          <a:p>
            <a:r>
              <a:rPr lang="en-US" sz="900" b="1" dirty="0"/>
              <a:t>adjusted</a:t>
            </a:r>
          </a:p>
        </p:txBody>
      </p:sp>
      <p:sp>
        <p:nvSpPr>
          <p:cNvPr id="12" name="Rectangle 11"/>
          <p:cNvSpPr/>
          <p:nvPr/>
        </p:nvSpPr>
        <p:spPr>
          <a:xfrm>
            <a:off x="4546600" y="2399842"/>
            <a:ext cx="406400" cy="104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461993" y="2309082"/>
            <a:ext cx="638176" cy="230832"/>
          </a:xfrm>
          <a:prstGeom prst="rect">
            <a:avLst/>
          </a:prstGeom>
          <a:noFill/>
        </p:spPr>
        <p:txBody>
          <a:bodyPr wrap="square" rtlCol="0">
            <a:spAutoFit/>
          </a:bodyPr>
          <a:lstStyle/>
          <a:p>
            <a:r>
              <a:rPr lang="en-US" sz="900" b="1"/>
              <a:t>baseline</a:t>
            </a:r>
            <a:endParaRPr lang="en-US" sz="900" b="1" dirty="0"/>
          </a:p>
        </p:txBody>
      </p:sp>
    </p:spTree>
    <p:extLst>
      <p:ext uri="{BB962C8B-B14F-4D97-AF65-F5344CB8AC3E}">
        <p14:creationId xmlns:p14="http://schemas.microsoft.com/office/powerpoint/2010/main" val="113143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srcRect l="7415" t="11927" r="8195" b="15604"/>
          <a:stretch/>
        </p:blipFill>
        <p:spPr>
          <a:xfrm>
            <a:off x="1164242" y="1342504"/>
            <a:ext cx="7246197" cy="3107526"/>
          </a:xfrm>
          <a:prstGeom prst="rect">
            <a:avLst/>
          </a:prstGeom>
        </p:spPr>
      </p:pic>
      <p:sp>
        <p:nvSpPr>
          <p:cNvPr id="6" name="Title 5"/>
          <p:cNvSpPr>
            <a:spLocks noGrp="1"/>
          </p:cNvSpPr>
          <p:nvPr>
            <p:ph type="title"/>
          </p:nvPr>
        </p:nvSpPr>
        <p:spPr>
          <a:xfrm>
            <a:off x="1809128" y="177800"/>
            <a:ext cx="7385672" cy="628650"/>
          </a:xfrm>
          <a:noFill/>
        </p:spPr>
        <p:txBody>
          <a:bodyPr>
            <a:normAutofit/>
          </a:bodyPr>
          <a:lstStyle/>
          <a:p>
            <a:r>
              <a:rPr lang="en-US" sz="2400" dirty="0">
                <a:solidFill>
                  <a:srgbClr val="FFFFFF"/>
                </a:solidFill>
              </a:rPr>
              <a:t>Assessing confidence and correctness</a:t>
            </a:r>
          </a:p>
        </p:txBody>
      </p:sp>
      <p:sp>
        <p:nvSpPr>
          <p:cNvPr id="10" name="TextBox 9"/>
          <p:cNvSpPr txBox="1"/>
          <p:nvPr/>
        </p:nvSpPr>
        <p:spPr>
          <a:xfrm>
            <a:off x="1758328" y="1985674"/>
            <a:ext cx="2093247" cy="64633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Helvetica"/>
                <a:cs typeface="Helvetica"/>
              </a:rPr>
              <a:t>Intercept = </a:t>
            </a:r>
            <a:r>
              <a:rPr lang="en-US" b="1" dirty="0">
                <a:latin typeface="Helvetica"/>
                <a:cs typeface="Helvetica"/>
              </a:rPr>
              <a:t>9.9612</a:t>
            </a:r>
          </a:p>
          <a:p>
            <a:r>
              <a:rPr lang="en-US" dirty="0">
                <a:latin typeface="Helvetica"/>
                <a:cs typeface="Helvetica"/>
              </a:rPr>
              <a:t>Slope = 0.9302</a:t>
            </a:r>
          </a:p>
        </p:txBody>
      </p:sp>
      <p:cxnSp>
        <p:nvCxnSpPr>
          <p:cNvPr id="11" name="Straight Arrow Connector 10"/>
          <p:cNvCxnSpPr>
            <a:stCxn id="12" idx="1"/>
          </p:cNvCxnSpPr>
          <p:nvPr/>
        </p:nvCxnSpPr>
        <p:spPr>
          <a:xfrm flipH="1">
            <a:off x="3702009" y="1907950"/>
            <a:ext cx="1454190" cy="255931"/>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12" name="TextBox 11"/>
          <p:cNvSpPr txBox="1"/>
          <p:nvPr/>
        </p:nvSpPr>
        <p:spPr>
          <a:xfrm>
            <a:off x="5156199" y="1584784"/>
            <a:ext cx="2860771" cy="646331"/>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latin typeface="Helvetica"/>
                <a:cs typeface="Helvetica"/>
              </a:rPr>
              <a:t>Average Q10 increase for correct calls, Q≤30</a:t>
            </a:r>
          </a:p>
        </p:txBody>
      </p:sp>
      <p:sp>
        <p:nvSpPr>
          <p:cNvPr id="14" name="TextBox 13"/>
          <p:cNvSpPr txBox="1"/>
          <p:nvPr/>
        </p:nvSpPr>
        <p:spPr>
          <a:xfrm>
            <a:off x="2823110" y="4322978"/>
            <a:ext cx="3497779" cy="369332"/>
          </a:xfrm>
          <a:prstGeom prst="rect">
            <a:avLst/>
          </a:prstGeom>
          <a:solidFill>
            <a:schemeClr val="bg1"/>
          </a:solidFill>
        </p:spPr>
        <p:txBody>
          <a:bodyPr wrap="square" rtlCol="0">
            <a:spAutoFit/>
          </a:bodyPr>
          <a:lstStyle/>
          <a:p>
            <a:pPr algn="ctr"/>
            <a:r>
              <a:rPr lang="en-US" dirty="0"/>
              <a:t>Baseline Genotype Quality</a:t>
            </a:r>
          </a:p>
        </p:txBody>
      </p:sp>
      <p:sp>
        <p:nvSpPr>
          <p:cNvPr id="18" name="TextBox 17"/>
          <p:cNvSpPr txBox="1"/>
          <p:nvPr/>
        </p:nvSpPr>
        <p:spPr>
          <a:xfrm rot="16200000">
            <a:off x="-216590" y="2455279"/>
            <a:ext cx="2623334" cy="646331"/>
          </a:xfrm>
          <a:prstGeom prst="rect">
            <a:avLst/>
          </a:prstGeom>
          <a:solidFill>
            <a:schemeClr val="bg1"/>
          </a:solidFill>
        </p:spPr>
        <p:txBody>
          <a:bodyPr wrap="square" rtlCol="0">
            <a:spAutoFit/>
          </a:bodyPr>
          <a:lstStyle/>
          <a:p>
            <a:pPr algn="ctr"/>
            <a:r>
              <a:rPr lang="en-US" dirty="0"/>
              <a:t>Posterior Genotype Quality</a:t>
            </a:r>
          </a:p>
        </p:txBody>
      </p:sp>
      <p:cxnSp>
        <p:nvCxnSpPr>
          <p:cNvPr id="20" name="Straight Arrow Connector 19"/>
          <p:cNvCxnSpPr>
            <a:stCxn id="21" idx="1"/>
          </p:cNvCxnSpPr>
          <p:nvPr/>
        </p:nvCxnSpPr>
        <p:spPr>
          <a:xfrm flipH="1" flipV="1">
            <a:off x="4499044" y="3540723"/>
            <a:ext cx="1304625" cy="241092"/>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21" name="TextBox 20"/>
          <p:cNvSpPr txBox="1"/>
          <p:nvPr/>
        </p:nvSpPr>
        <p:spPr>
          <a:xfrm>
            <a:off x="5803669" y="3458649"/>
            <a:ext cx="2860771" cy="646331"/>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latin typeface="Helvetica"/>
                <a:cs typeface="Helvetica"/>
              </a:rPr>
              <a:t>Incorrect calls stay about the same</a:t>
            </a:r>
          </a:p>
        </p:txBody>
      </p:sp>
      <p:sp>
        <p:nvSpPr>
          <p:cNvPr id="23" name="TextBox 22"/>
          <p:cNvSpPr txBox="1"/>
          <p:nvPr/>
        </p:nvSpPr>
        <p:spPr>
          <a:xfrm>
            <a:off x="2287389" y="1112530"/>
            <a:ext cx="4202353" cy="461665"/>
          </a:xfrm>
          <a:prstGeom prst="rect">
            <a:avLst/>
          </a:prstGeom>
          <a:solidFill>
            <a:schemeClr val="bg1"/>
          </a:solidFill>
        </p:spPr>
        <p:txBody>
          <a:bodyPr wrap="square" rtlCol="0">
            <a:spAutoFit/>
          </a:bodyPr>
          <a:lstStyle/>
          <a:p>
            <a:pPr algn="ctr"/>
            <a:r>
              <a:rPr lang="en-US" sz="2400" dirty="0"/>
              <a:t>Homozygous Reference Calls</a:t>
            </a:r>
          </a:p>
        </p:txBody>
      </p:sp>
      <p:sp>
        <p:nvSpPr>
          <p:cNvPr id="13" name="Rectangle 12">
            <a:extLst>
              <a:ext uri="{FF2B5EF4-FFF2-40B4-BE49-F238E27FC236}">
                <a16:creationId xmlns:a16="http://schemas.microsoft.com/office/drawing/2014/main" id="{25BA5BED-B83D-5146-B234-DBF811742BE6}"/>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17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95211F-ABDB-044B-AE0F-C90E378F8687}"/>
              </a:ext>
            </a:extLst>
          </p:cNvPr>
          <p:cNvSpPr/>
          <p:nvPr/>
        </p:nvSpPr>
        <p:spPr>
          <a:xfrm>
            <a:off x="0" y="4693920"/>
            <a:ext cx="9144000" cy="4495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57200" y="1174751"/>
                <a:ext cx="8229600" cy="385568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Child can only inherit alleles present in parents</a:t>
                </a:r>
              </a:p>
              <a:p>
                <a:r>
                  <a:rPr lang="en-US" sz="2400" dirty="0"/>
                  <a:t>Parent genotypes determine possible child genotypes (assuming no de novo mutations)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err="1"/>
                  <a:t>HaplotypeCaller</a:t>
                </a:r>
                <a:r>
                  <a:rPr lang="en-US" sz="2400" dirty="0"/>
                  <a:t> gives:			</a:t>
                </a:r>
                <a14:m>
                  <m:oMath xmlns:m="http://schemas.openxmlformats.org/officeDocument/2006/math">
                    <m:r>
                      <a:rPr lang="en-US" sz="2400" b="0" i="1" smtClean="0">
                        <a:latin typeface="Cambria Math" charset="0"/>
                      </a:rPr>
                      <m:t>𝑃</m:t>
                    </m:r>
                    <m:d>
                      <m:dPr>
                        <m:ctrlPr>
                          <a:rPr lang="mr-IN"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charset="0"/>
                              </a:rPr>
                              <m:t>𝐺</m:t>
                            </m:r>
                          </m:e>
                          <m:sub>
                            <m:r>
                              <a:rPr lang="en-US" sz="2400" b="0" i="1" smtClean="0">
                                <a:latin typeface="Cambria Math" charset="0"/>
                              </a:rPr>
                              <m:t>𝐶</m:t>
                            </m:r>
                          </m:sub>
                        </m:sSub>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𝐷</m:t>
                            </m:r>
                          </m:e>
                          <m:sub>
                            <m:r>
                              <a:rPr lang="en-US" sz="2400" b="0" i="1" smtClean="0">
                                <a:latin typeface="Cambria Math" charset="0"/>
                              </a:rPr>
                              <m:t>𝐶</m:t>
                            </m:r>
                          </m:sub>
                        </m:sSub>
                      </m:e>
                    </m:d>
                  </m:oMath>
                </a14:m>
                <a:endParaRPr lang="en-US" sz="2400" dirty="0"/>
              </a:p>
              <a:p>
                <a:endParaRPr lang="en-US" sz="1300" dirty="0"/>
              </a:p>
              <a:p>
                <a:r>
                  <a:rPr lang="en-US" sz="2400" dirty="0"/>
                  <a:t>Given trio data we can derive:	</a:t>
                </a:r>
                <a14:m>
                  <m:oMath xmlns:m="http://schemas.openxmlformats.org/officeDocument/2006/math">
                    <m:r>
                      <a:rPr lang="en-US" sz="2400" i="1">
                        <a:latin typeface="Cambria Math" charset="0"/>
                      </a:rPr>
                      <m:t>𝑃</m:t>
                    </m:r>
                    <m:d>
                      <m:dPr>
                        <m:ctrlPr>
                          <a:rPr lang="mr-IN"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charset="0"/>
                              </a:rPr>
                              <m:t>𝐺</m:t>
                            </m:r>
                          </m:e>
                          <m:sub>
                            <m:r>
                              <a:rPr lang="en-US" sz="2400" i="1">
                                <a:latin typeface="Cambria Math" charset="0"/>
                              </a:rPr>
                              <m:t>𝐶</m:t>
                            </m:r>
                          </m:sub>
                        </m:sSub>
                        <m:r>
                          <a:rPr lang="en-US" sz="2400" i="1">
                            <a:latin typeface="Cambria Math" charset="0"/>
                          </a:rPr>
                          <m:t>|</m:t>
                        </m:r>
                        <m:sSub>
                          <m:sSubPr>
                            <m:ctrlPr>
                              <a:rPr lang="en-US" sz="2400" i="1">
                                <a:latin typeface="Cambria Math" panose="02040503050406030204" pitchFamily="18" charset="0"/>
                              </a:rPr>
                            </m:ctrlPr>
                          </m:sSubPr>
                          <m:e>
                            <m:r>
                              <a:rPr lang="en-US" sz="2400" i="1">
                                <a:latin typeface="Cambria Math" charset="0"/>
                              </a:rPr>
                              <m:t>𝐷</m:t>
                            </m:r>
                          </m:e>
                          <m:sub>
                            <m:r>
                              <a:rPr lang="en-US" sz="2400" i="1">
                                <a:latin typeface="Cambria Math" charset="0"/>
                              </a:rPr>
                              <m:t>𝐶</m:t>
                            </m:r>
                          </m:sub>
                        </m:sSub>
                        <m:r>
                          <a:rPr lang="en-US" sz="2400" b="0" i="1" smtClean="0">
                            <a:latin typeface="Cambria Math" charset="0"/>
                          </a:rPr>
                          <m:t>,</m:t>
                        </m:r>
                        <m:sSub>
                          <m:sSubPr>
                            <m:ctrlPr>
                              <a:rPr lang="en-US" sz="2400" i="1">
                                <a:latin typeface="Cambria Math" panose="02040503050406030204" pitchFamily="18" charset="0"/>
                              </a:rPr>
                            </m:ctrlPr>
                          </m:sSubPr>
                          <m:e>
                            <m:r>
                              <a:rPr lang="en-US" sz="2400" i="1">
                                <a:latin typeface="Cambria Math" charset="0"/>
                              </a:rPr>
                              <m:t>𝐷</m:t>
                            </m:r>
                          </m:e>
                          <m:sub>
                            <m:r>
                              <a:rPr lang="en-US" sz="2400" b="0" i="1" smtClean="0">
                                <a:latin typeface="Cambria Math" charset="0"/>
                              </a:rPr>
                              <m:t>𝑀</m:t>
                            </m:r>
                          </m:sub>
                        </m:sSub>
                        <m:r>
                          <a:rPr lang="en-US" sz="2400" b="0" i="1" smtClean="0">
                            <a:latin typeface="Cambria Math" charset="0"/>
                          </a:rPr>
                          <m:t>,</m:t>
                        </m:r>
                        <m:sSub>
                          <m:sSubPr>
                            <m:ctrlPr>
                              <a:rPr lang="en-US" sz="2400" i="1">
                                <a:latin typeface="Cambria Math" panose="02040503050406030204" pitchFamily="18" charset="0"/>
                              </a:rPr>
                            </m:ctrlPr>
                          </m:sSubPr>
                          <m:e>
                            <m:r>
                              <a:rPr lang="en-US" sz="2400" i="1">
                                <a:latin typeface="Cambria Math" charset="0"/>
                              </a:rPr>
                              <m:t>𝐷</m:t>
                            </m:r>
                          </m:e>
                          <m:sub>
                            <m:r>
                              <a:rPr lang="en-US" sz="2400" b="0" i="1" smtClean="0">
                                <a:latin typeface="Cambria Math" charset="0"/>
                              </a:rPr>
                              <m:t>𝐹</m:t>
                            </m:r>
                          </m:sub>
                        </m:sSub>
                      </m:e>
                    </m:d>
                  </m:oMath>
                </a14:m>
                <a:endParaRPr lang="en-US" sz="2400" dirty="0"/>
              </a:p>
              <a:p>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57200" y="1174751"/>
                <a:ext cx="8229600" cy="3855683"/>
              </a:xfrm>
              <a:prstGeom prst="rect">
                <a:avLst/>
              </a:prstGeom>
              <a:blipFill>
                <a:blip r:embed="rId3"/>
                <a:stretch>
                  <a:fillRect l="-926" t="-2632" r="-772" b="-2632"/>
                </a:stretch>
              </a:blipFill>
            </p:spPr>
            <p:txBody>
              <a:bodyPr/>
              <a:lstStyle/>
              <a:p>
                <a:r>
                  <a:rPr lang="en-US">
                    <a:noFill/>
                  </a:rPr>
                  <a:t> </a:t>
                </a:r>
              </a:p>
            </p:txBody>
          </p:sp>
        </mc:Fallback>
      </mc:AlternateContent>
      <p:graphicFrame>
        <p:nvGraphicFramePr>
          <p:cNvPr id="5" name="Content Placeholder 4"/>
          <p:cNvGraphicFramePr>
            <a:graphicFrameLocks noGrp="1"/>
          </p:cNvGraphicFramePr>
          <p:nvPr>
            <p:ph idx="1"/>
            <p:extLst>
              <p:ext uri="{D42A27DB-BD31-4B8C-83A1-F6EECF244321}">
                <p14:modId xmlns:p14="http://schemas.microsoft.com/office/powerpoint/2010/main" val="794736861"/>
              </p:ext>
            </p:extLst>
          </p:nvPr>
        </p:nvGraphicFramePr>
        <p:xfrm>
          <a:off x="457200" y="2383628"/>
          <a:ext cx="2476500" cy="885825"/>
        </p:xfrm>
        <a:graphic>
          <a:graphicData uri="http://schemas.openxmlformats.org/drawingml/2006/table">
            <a:tbl>
              <a:tblPr>
                <a:tableStyleId>{5940675A-B579-460E-94D1-54222C63F5DA}</a:tableStyleId>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169545">
                <a:tc>
                  <a:txBody>
                    <a:bodyPr/>
                    <a:lstStyle/>
                    <a:p>
                      <a:pPr algn="ctr" fontAlgn="b"/>
                      <a:r>
                        <a:rPr lang="en-US" sz="1100" u="none" strike="noStrike" dirty="0">
                          <a:effectLst/>
                        </a:rPr>
                        <a:t>Child</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Mother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Father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extLst>
                  <a:ext uri="{0D108BD9-81ED-4DB2-BD59-A6C34878D82A}">
                    <a16:rowId xmlns:a16="http://schemas.microsoft.com/office/drawing/2014/main" val="10000"/>
                  </a:ext>
                </a:extLst>
              </a:tr>
              <a:tr h="169545">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a:effectLst/>
                        </a:rPr>
                        <a:t>HR</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1"/>
                  </a:ext>
                </a:extLst>
              </a:tr>
              <a:tr h="169545">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2"/>
                  </a:ext>
                </a:extLst>
              </a:tr>
              <a:tr h="169545">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a:effectLst/>
                        </a:rPr>
                        <a:t>HR</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3"/>
                  </a:ext>
                </a:extLst>
              </a:tr>
              <a:tr h="169545">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1828800" y="176530"/>
            <a:ext cx="7315200" cy="638175"/>
          </a:xfrm>
          <a:noFill/>
        </p:spPr>
        <p:txBody>
          <a:bodyPr>
            <a:normAutofit/>
          </a:bodyPr>
          <a:lstStyle/>
          <a:p>
            <a:r>
              <a:rPr lang="en-US" sz="2400" dirty="0">
                <a:solidFill>
                  <a:srgbClr val="FFFFFF"/>
                </a:solidFill>
              </a:rPr>
              <a:t>Parental genotypes inform child genotypes</a:t>
            </a:r>
          </a:p>
        </p:txBody>
      </p:sp>
      <p:graphicFrame>
        <p:nvGraphicFramePr>
          <p:cNvPr id="6" name="Table 5"/>
          <p:cNvGraphicFramePr>
            <a:graphicFrameLocks noGrp="1"/>
          </p:cNvGraphicFramePr>
          <p:nvPr>
            <p:extLst>
              <p:ext uri="{D42A27DB-BD31-4B8C-83A1-F6EECF244321}">
                <p14:modId xmlns:p14="http://schemas.microsoft.com/office/powerpoint/2010/main" val="1941622134"/>
              </p:ext>
            </p:extLst>
          </p:nvPr>
        </p:nvGraphicFramePr>
        <p:xfrm>
          <a:off x="3341044" y="2383628"/>
          <a:ext cx="2476500" cy="1417320"/>
        </p:xfrm>
        <a:graphic>
          <a:graphicData uri="http://schemas.openxmlformats.org/drawingml/2006/table">
            <a:tbl>
              <a:tblPr>
                <a:tableStyleId>{5940675A-B579-460E-94D1-54222C63F5DA}</a:tableStyleId>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169545">
                <a:tc>
                  <a:txBody>
                    <a:bodyPr/>
                    <a:lstStyle/>
                    <a:p>
                      <a:pPr algn="ctr" fontAlgn="b"/>
                      <a:r>
                        <a:rPr lang="en-US" sz="1100" u="none" strike="noStrike" dirty="0">
                          <a:effectLst/>
                        </a:rPr>
                        <a:t>Child</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Mother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Father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extLst>
                  <a:ext uri="{0D108BD9-81ED-4DB2-BD59-A6C34878D82A}">
                    <a16:rowId xmlns:a16="http://schemas.microsoft.com/office/drawing/2014/main" val="10000"/>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1"/>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HR</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2"/>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tc>
                <a:extLst>
                  <a:ext uri="{0D108BD9-81ED-4DB2-BD59-A6C34878D82A}">
                    <a16:rowId xmlns:a16="http://schemas.microsoft.com/office/drawing/2014/main" val="10003"/>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HV</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4"/>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HV</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5"/>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HR</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HV</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6"/>
                  </a:ext>
                </a:extLst>
              </a:tr>
              <a:tr h="169545">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dirty="0">
                          <a:effectLst/>
                        </a:rPr>
                        <a:t>HR</a:t>
                      </a:r>
                      <a:endParaRPr lang="en-US" sz="1100" b="0" i="0" u="none" strike="noStrike" dirty="0">
                        <a:solidFill>
                          <a:srgbClr val="000000"/>
                        </a:solidFill>
                        <a:effectLst/>
                        <a:latin typeface="Calibri"/>
                      </a:endParaRPr>
                    </a:p>
                  </a:txBody>
                  <a:tcPr marL="12700" marR="12700" marT="9525" marB="0" anchor="b"/>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29189973"/>
              </p:ext>
            </p:extLst>
          </p:nvPr>
        </p:nvGraphicFramePr>
        <p:xfrm>
          <a:off x="6210300" y="2383628"/>
          <a:ext cx="2476500" cy="885825"/>
        </p:xfrm>
        <a:graphic>
          <a:graphicData uri="http://schemas.openxmlformats.org/drawingml/2006/table">
            <a:tbl>
              <a:tblPr>
                <a:tableStyleId>{5940675A-B579-460E-94D1-54222C63F5DA}</a:tableStyleId>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169545">
                <a:tc>
                  <a:txBody>
                    <a:bodyPr/>
                    <a:lstStyle/>
                    <a:p>
                      <a:pPr algn="ctr" fontAlgn="b"/>
                      <a:r>
                        <a:rPr lang="en-US" sz="1100" u="none" strike="noStrike" dirty="0">
                          <a:effectLst/>
                        </a:rPr>
                        <a:t>Child</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Mother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tc>
                  <a:txBody>
                    <a:bodyPr/>
                    <a:lstStyle/>
                    <a:p>
                      <a:pPr algn="ctr" fontAlgn="b"/>
                      <a:r>
                        <a:rPr lang="en-US" sz="1100" u="none" strike="noStrike" dirty="0">
                          <a:effectLst/>
                        </a:rPr>
                        <a:t>Father</a:t>
                      </a:r>
                      <a:endParaRPr lang="en-US" sz="1100" b="0" i="0" u="none" strike="noStrike" dirty="0">
                        <a:solidFill>
                          <a:srgbClr val="000000"/>
                        </a:solidFill>
                        <a:effectLst/>
                        <a:latin typeface="Calibri"/>
                      </a:endParaRPr>
                    </a:p>
                  </a:txBody>
                  <a:tcPr marL="12700" marR="12700" marT="9525" marB="0" anchor="b">
                    <a:solidFill>
                      <a:schemeClr val="accent5">
                        <a:lumMod val="60000"/>
                        <a:lumOff val="40000"/>
                      </a:schemeClr>
                    </a:solidFill>
                  </a:tcPr>
                </a:tc>
                <a:extLst>
                  <a:ext uri="{0D108BD9-81ED-4DB2-BD59-A6C34878D82A}">
                    <a16:rowId xmlns:a16="http://schemas.microsoft.com/office/drawing/2014/main" val="10000"/>
                  </a:ext>
                </a:extLst>
              </a:tr>
              <a:tr h="169545">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tc>
                <a:extLst>
                  <a:ext uri="{0D108BD9-81ED-4DB2-BD59-A6C34878D82A}">
                    <a16:rowId xmlns:a16="http://schemas.microsoft.com/office/drawing/2014/main" val="10001"/>
                  </a:ext>
                </a:extLst>
              </a:tr>
              <a:tr h="169545">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HV</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2"/>
                  </a:ext>
                </a:extLst>
              </a:tr>
              <a:tr h="169545">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a:effectLst/>
                        </a:rPr>
                        <a:t>HET</a:t>
                      </a:r>
                      <a:endParaRPr lang="en-US" sz="1100" b="0" i="0" u="none" strike="noStrike">
                        <a:solidFill>
                          <a:srgbClr val="000000"/>
                        </a:solidFill>
                        <a:effectLst/>
                        <a:latin typeface="Calibri"/>
                      </a:endParaRPr>
                    </a:p>
                  </a:txBody>
                  <a:tcPr marL="12700" marR="12700" marT="9525" marB="0" anchor="b"/>
                </a:tc>
                <a:tc>
                  <a:txBody>
                    <a:bodyPr/>
                    <a:lstStyle/>
                    <a:p>
                      <a:pPr algn="ctr" fontAlgn="b"/>
                      <a:r>
                        <a:rPr lang="en-US" sz="1100" u="none" strike="noStrike">
                          <a:effectLst/>
                        </a:rPr>
                        <a:t>HV</a:t>
                      </a:r>
                      <a:endParaRPr lang="en-US" sz="1100" b="0" i="0" u="none" strike="noStrike">
                        <a:solidFill>
                          <a:srgbClr val="000000"/>
                        </a:solidFill>
                        <a:effectLst/>
                        <a:latin typeface="Calibri"/>
                      </a:endParaRPr>
                    </a:p>
                  </a:txBody>
                  <a:tcPr marL="12700" marR="12700" marT="9525" marB="0" anchor="b"/>
                </a:tc>
                <a:extLst>
                  <a:ext uri="{0D108BD9-81ED-4DB2-BD59-A6C34878D82A}">
                    <a16:rowId xmlns:a16="http://schemas.microsoft.com/office/drawing/2014/main" val="10003"/>
                  </a:ext>
                </a:extLst>
              </a:tr>
              <a:tr h="169545">
                <a:tc>
                  <a:txBody>
                    <a:bodyPr/>
                    <a:lstStyle/>
                    <a:p>
                      <a:pPr algn="ctr" fontAlgn="b"/>
                      <a:r>
                        <a:rPr lang="en-US" sz="1100" u="none" strike="noStrike" dirty="0">
                          <a:effectLst/>
                        </a:rPr>
                        <a:t>HV</a:t>
                      </a:r>
                      <a:endParaRPr lang="en-US" sz="1100" b="0" i="0" u="none" strike="noStrike" dirty="0">
                        <a:solidFill>
                          <a:srgbClr val="000000"/>
                        </a:solidFill>
                        <a:effectLst/>
                        <a:latin typeface="Calibri"/>
                      </a:endParaRPr>
                    </a:p>
                  </a:txBody>
                  <a:tcPr marL="12700" marR="12700" marT="9525" marB="0" anchor="b">
                    <a:solidFill>
                      <a:schemeClr val="accent5">
                        <a:lumMod val="20000"/>
                        <a:lumOff val="80000"/>
                      </a:schemeClr>
                    </a:solidFill>
                  </a:tcPr>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tc>
                  <a:txBody>
                    <a:bodyPr/>
                    <a:lstStyle/>
                    <a:p>
                      <a:pPr algn="ctr" fontAlgn="b"/>
                      <a:r>
                        <a:rPr lang="en-US" sz="1100" u="none" strike="noStrike" dirty="0">
                          <a:effectLst/>
                        </a:rPr>
                        <a:t>HET</a:t>
                      </a:r>
                      <a:endParaRPr lang="en-US" sz="1100" b="0" i="0" u="none" strike="noStrike" dirty="0">
                        <a:solidFill>
                          <a:srgbClr val="000000"/>
                        </a:solidFill>
                        <a:effectLst/>
                        <a:latin typeface="Calibri"/>
                      </a:endParaRPr>
                    </a:p>
                  </a:txBody>
                  <a:tcPr marL="12700" marR="12700"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751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340BEDF-FEEA-6E49-8AC9-535BB1FC1C36}"/>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873324"/>
            <a:ext cx="8229600" cy="3394472"/>
          </a:xfrm>
        </p:spPr>
        <p:txBody>
          <a:bodyPr>
            <a:normAutofit fontScale="92500" lnSpcReduction="20000"/>
          </a:bodyPr>
          <a:lstStyle/>
          <a:p>
            <a:endParaRPr lang="en-US" sz="2800" dirty="0"/>
          </a:p>
          <a:p>
            <a:r>
              <a:rPr lang="en-US" sz="2800" dirty="0"/>
              <a:t>Recall </a:t>
            </a:r>
            <a:r>
              <a:rPr lang="en-US" sz="2800" dirty="0" err="1"/>
              <a:t>Bayes’s</a:t>
            </a:r>
            <a:r>
              <a:rPr lang="en-US" sz="2800" dirty="0"/>
              <a:t> Rule:</a:t>
            </a:r>
          </a:p>
          <a:p>
            <a:endParaRPr lang="en-US" sz="2800" dirty="0"/>
          </a:p>
          <a:p>
            <a:r>
              <a:rPr lang="en-US" sz="2800" dirty="0"/>
              <a:t>Establish genotype configuration probabilities</a:t>
            </a:r>
          </a:p>
          <a:p>
            <a:pPr marL="0" indent="0">
              <a:buNone/>
            </a:pPr>
            <a:br>
              <a:rPr lang="en-US" sz="2800" dirty="0"/>
            </a:br>
            <a:endParaRPr lang="en-US" sz="2800" dirty="0"/>
          </a:p>
          <a:p>
            <a:endParaRPr lang="en-US" sz="2800" dirty="0"/>
          </a:p>
          <a:p>
            <a:r>
              <a:rPr lang="en-US" sz="2800" dirty="0"/>
              <a:t> Apply family priors</a:t>
            </a:r>
          </a:p>
        </p:txBody>
      </p:sp>
      <p:graphicFrame>
        <p:nvGraphicFramePr>
          <p:cNvPr id="17" name="Object 16"/>
          <p:cNvGraphicFramePr>
            <a:graphicFrameLocks noChangeAspect="1"/>
          </p:cNvGraphicFramePr>
          <p:nvPr>
            <p:extLst>
              <p:ext uri="{D42A27DB-BD31-4B8C-83A1-F6EECF244321}">
                <p14:modId xmlns:p14="http://schemas.microsoft.com/office/powerpoint/2010/main" val="420193998"/>
              </p:ext>
            </p:extLst>
          </p:nvPr>
        </p:nvGraphicFramePr>
        <p:xfrm>
          <a:off x="1860931" y="2533431"/>
          <a:ext cx="5707511" cy="1326356"/>
        </p:xfrm>
        <a:graphic>
          <a:graphicData uri="http://schemas.openxmlformats.org/presentationml/2006/ole">
            <mc:AlternateContent xmlns:mc="http://schemas.openxmlformats.org/markup-compatibility/2006">
              <mc:Choice xmlns:v="urn:schemas-microsoft-com:vml" Requires="v">
                <p:oleObj spid="_x0000_s2438" name="Document" r:id="rId4" imgW="17830800" imgH="5181600" progId="Word.Document.12">
                  <p:embed/>
                </p:oleObj>
              </mc:Choice>
              <mc:Fallback>
                <p:oleObj name="Document" r:id="rId4" imgW="17830800" imgH="5181600" progId="Word.Document.12">
                  <p:embed/>
                  <p:pic>
                    <p:nvPicPr>
                      <p:cNvPr id="0" name=""/>
                      <p:cNvPicPr/>
                      <p:nvPr/>
                    </p:nvPicPr>
                    <p:blipFill>
                      <a:blip r:embed="rId5"/>
                      <a:stretch>
                        <a:fillRect/>
                      </a:stretch>
                    </p:blipFill>
                    <p:spPr>
                      <a:xfrm>
                        <a:off x="1860931" y="2533431"/>
                        <a:ext cx="5707511" cy="132635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22473890"/>
              </p:ext>
            </p:extLst>
          </p:nvPr>
        </p:nvGraphicFramePr>
        <p:xfrm>
          <a:off x="4278738" y="1156418"/>
          <a:ext cx="3615508" cy="608089"/>
        </p:xfrm>
        <a:graphic>
          <a:graphicData uri="http://schemas.openxmlformats.org/presentationml/2006/ole">
            <mc:AlternateContent xmlns:mc="http://schemas.openxmlformats.org/markup-compatibility/2006">
              <mc:Choice xmlns:v="urn:schemas-microsoft-com:vml" Requires="v">
                <p:oleObj spid="_x0000_s2439" name="Document" r:id="rId6" imgW="8229600" imgH="1549400" progId="Word.Document.12">
                  <p:embed/>
                </p:oleObj>
              </mc:Choice>
              <mc:Fallback>
                <p:oleObj name="Document" r:id="rId6" imgW="8229600" imgH="1549400" progId="Word.Document.12">
                  <p:embed/>
                  <p:pic>
                    <p:nvPicPr>
                      <p:cNvPr id="0" name=""/>
                      <p:cNvPicPr/>
                      <p:nvPr/>
                    </p:nvPicPr>
                    <p:blipFill>
                      <a:blip r:embed="rId7"/>
                      <a:stretch>
                        <a:fillRect/>
                      </a:stretch>
                    </p:blipFill>
                    <p:spPr>
                      <a:xfrm>
                        <a:off x="4278738" y="1156418"/>
                        <a:ext cx="3615508" cy="608089"/>
                      </a:xfrm>
                      <a:prstGeom prst="rect">
                        <a:avLst/>
                      </a:prstGeom>
                    </p:spPr>
                  </p:pic>
                </p:oleObj>
              </mc:Fallback>
            </mc:AlternateContent>
          </a:graphicData>
        </a:graphic>
      </p:graphicFrame>
      <p:sp>
        <p:nvSpPr>
          <p:cNvPr id="2" name="Title 1"/>
          <p:cNvSpPr>
            <a:spLocks noGrp="1"/>
          </p:cNvSpPr>
          <p:nvPr>
            <p:ph type="title"/>
          </p:nvPr>
        </p:nvSpPr>
        <p:spPr>
          <a:xfrm>
            <a:off x="1860930" y="172085"/>
            <a:ext cx="7283069" cy="638175"/>
          </a:xfrm>
          <a:noFill/>
        </p:spPr>
        <p:txBody>
          <a:bodyPr>
            <a:normAutofit/>
          </a:bodyPr>
          <a:lstStyle/>
          <a:p>
            <a:r>
              <a:rPr lang="en-US" sz="2400" dirty="0">
                <a:solidFill>
                  <a:srgbClr val="FFFFFF"/>
                </a:solidFill>
              </a:rPr>
              <a:t>Bayesian priors applied to trios</a:t>
            </a:r>
          </a:p>
        </p:txBody>
      </p:sp>
      <p:graphicFrame>
        <p:nvGraphicFramePr>
          <p:cNvPr id="7" name="Object 6"/>
          <p:cNvGraphicFramePr>
            <a:graphicFrameLocks noChangeAspect="1"/>
          </p:cNvGraphicFramePr>
          <p:nvPr>
            <p:extLst>
              <p:ext uri="{D42A27DB-BD31-4B8C-83A1-F6EECF244321}">
                <p14:modId xmlns:p14="http://schemas.microsoft.com/office/powerpoint/2010/main" val="568980963"/>
              </p:ext>
            </p:extLst>
          </p:nvPr>
        </p:nvGraphicFramePr>
        <p:xfrm>
          <a:off x="1179950" y="4180435"/>
          <a:ext cx="6529921" cy="648739"/>
        </p:xfrm>
        <a:graphic>
          <a:graphicData uri="http://schemas.openxmlformats.org/presentationml/2006/ole">
            <mc:AlternateContent xmlns:mc="http://schemas.openxmlformats.org/markup-compatibility/2006">
              <mc:Choice xmlns:v="urn:schemas-microsoft-com:vml" Requires="v">
                <p:oleObj spid="_x0000_s2440" name="Document" r:id="rId8" imgW="8229600" imgH="939800" progId="Word.Document.12">
                  <p:embed/>
                </p:oleObj>
              </mc:Choice>
              <mc:Fallback>
                <p:oleObj name="Document" r:id="rId8" imgW="8229600" imgH="939800" progId="Word.Document.12">
                  <p:embed/>
                  <p:pic>
                    <p:nvPicPr>
                      <p:cNvPr id="0" name=""/>
                      <p:cNvPicPr/>
                      <p:nvPr/>
                    </p:nvPicPr>
                    <p:blipFill>
                      <a:blip r:embed="rId9"/>
                      <a:stretch>
                        <a:fillRect/>
                      </a:stretch>
                    </p:blipFill>
                    <p:spPr>
                      <a:xfrm>
                        <a:off x="1179950" y="4180435"/>
                        <a:ext cx="6529921" cy="648739"/>
                      </a:xfrm>
                      <a:prstGeom prst="rect">
                        <a:avLst/>
                      </a:prstGeom>
                    </p:spPr>
                  </p:pic>
                </p:oleObj>
              </mc:Fallback>
            </mc:AlternateContent>
          </a:graphicData>
        </a:graphic>
      </p:graphicFrame>
      <p:sp>
        <p:nvSpPr>
          <p:cNvPr id="11" name="Rounded Rectangle 10"/>
          <p:cNvSpPr/>
          <p:nvPr/>
        </p:nvSpPr>
        <p:spPr>
          <a:xfrm>
            <a:off x="4660591" y="4194674"/>
            <a:ext cx="2927291" cy="3224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600"/>
          </a:p>
        </p:txBody>
      </p:sp>
      <p:sp>
        <p:nvSpPr>
          <p:cNvPr id="12" name="TextBox 11"/>
          <p:cNvSpPr txBox="1"/>
          <p:nvPr/>
        </p:nvSpPr>
        <p:spPr>
          <a:xfrm>
            <a:off x="8143654" y="4090680"/>
            <a:ext cx="973649" cy="584776"/>
          </a:xfrm>
          <a:prstGeom prst="rect">
            <a:avLst/>
          </a:prstGeom>
          <a:noFill/>
        </p:spPr>
        <p:txBody>
          <a:bodyPr wrap="square" rtlCol="0">
            <a:spAutoFit/>
          </a:bodyPr>
          <a:lstStyle/>
          <a:p>
            <a:r>
              <a:rPr lang="en-US" sz="1600" dirty="0"/>
              <a:t>apply</a:t>
            </a:r>
          </a:p>
          <a:p>
            <a:r>
              <a:rPr lang="en-US" sz="1600" dirty="0"/>
              <a:t>prior</a:t>
            </a:r>
          </a:p>
        </p:txBody>
      </p:sp>
      <p:sp>
        <p:nvSpPr>
          <p:cNvPr id="13" name="Rounded Rectangle 12"/>
          <p:cNvSpPr/>
          <p:nvPr/>
        </p:nvSpPr>
        <p:spPr>
          <a:xfrm>
            <a:off x="4380339" y="4550200"/>
            <a:ext cx="1839791" cy="27943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600"/>
          </a:p>
        </p:txBody>
      </p:sp>
      <p:cxnSp>
        <p:nvCxnSpPr>
          <p:cNvPr id="14" name="Straight Arrow Connector 13"/>
          <p:cNvCxnSpPr>
            <a:stCxn id="12" idx="1"/>
            <a:endCxn id="11" idx="3"/>
          </p:cNvCxnSpPr>
          <p:nvPr/>
        </p:nvCxnSpPr>
        <p:spPr>
          <a:xfrm flipH="1" flipV="1">
            <a:off x="7587882" y="4355888"/>
            <a:ext cx="555772" cy="2718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15" name="TextBox 14"/>
          <p:cNvSpPr txBox="1"/>
          <p:nvPr/>
        </p:nvSpPr>
        <p:spPr>
          <a:xfrm>
            <a:off x="7709871" y="4599047"/>
            <a:ext cx="1310647" cy="338554"/>
          </a:xfrm>
          <a:prstGeom prst="rect">
            <a:avLst/>
          </a:prstGeom>
          <a:noFill/>
        </p:spPr>
        <p:txBody>
          <a:bodyPr wrap="square" rtlCol="0">
            <a:spAutoFit/>
          </a:bodyPr>
          <a:lstStyle/>
          <a:p>
            <a:r>
              <a:rPr lang="en-US" sz="1600" dirty="0"/>
              <a:t>normalize</a:t>
            </a:r>
          </a:p>
        </p:txBody>
      </p:sp>
      <p:cxnSp>
        <p:nvCxnSpPr>
          <p:cNvPr id="16" name="Straight Arrow Connector 15"/>
          <p:cNvCxnSpPr>
            <a:stCxn id="15" idx="1"/>
          </p:cNvCxnSpPr>
          <p:nvPr/>
        </p:nvCxnSpPr>
        <p:spPr>
          <a:xfrm flipH="1" flipV="1">
            <a:off x="6220130" y="4748770"/>
            <a:ext cx="1489741" cy="19554"/>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20" name="TextBox 19"/>
          <p:cNvSpPr txBox="1"/>
          <p:nvPr/>
        </p:nvSpPr>
        <p:spPr>
          <a:xfrm>
            <a:off x="10420" y="3993374"/>
            <a:ext cx="1686860" cy="338554"/>
          </a:xfrm>
          <a:prstGeom prst="rect">
            <a:avLst/>
          </a:prstGeom>
          <a:noFill/>
        </p:spPr>
        <p:txBody>
          <a:bodyPr wrap="square" rtlCol="0">
            <a:spAutoFit/>
          </a:bodyPr>
          <a:lstStyle/>
          <a:p>
            <a:pPr algn="ctr"/>
            <a:r>
              <a:rPr lang="en-US" sz="1600" dirty="0"/>
              <a:t>posterior</a:t>
            </a:r>
          </a:p>
        </p:txBody>
      </p:sp>
      <p:sp>
        <p:nvSpPr>
          <p:cNvPr id="4" name="TextBox 3"/>
          <p:cNvSpPr txBox="1"/>
          <p:nvPr/>
        </p:nvSpPr>
        <p:spPr>
          <a:xfrm>
            <a:off x="4088552" y="3567347"/>
            <a:ext cx="1102360" cy="369332"/>
          </a:xfrm>
          <a:prstGeom prst="rect">
            <a:avLst/>
          </a:prstGeom>
          <a:noFill/>
        </p:spPr>
        <p:txBody>
          <a:bodyPr wrap="none" rtlCol="0">
            <a:spAutoFit/>
          </a:bodyPr>
          <a:lstStyle/>
          <a:p>
            <a:r>
              <a:rPr lang="en-US" dirty="0"/>
              <a:t>likelihood</a:t>
            </a:r>
          </a:p>
        </p:txBody>
      </p:sp>
      <p:cxnSp>
        <p:nvCxnSpPr>
          <p:cNvPr id="22" name="Straight Arrow Connector 21"/>
          <p:cNvCxnSpPr/>
          <p:nvPr/>
        </p:nvCxnSpPr>
        <p:spPr>
          <a:xfrm flipH="1">
            <a:off x="3844137" y="3896916"/>
            <a:ext cx="536202" cy="29775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23" name="Straight Arrow Connector 22"/>
          <p:cNvCxnSpPr/>
          <p:nvPr/>
        </p:nvCxnSpPr>
        <p:spPr>
          <a:xfrm>
            <a:off x="1231614" y="4237130"/>
            <a:ext cx="152399" cy="175453"/>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Tree>
    <p:extLst>
      <p:ext uri="{BB962C8B-B14F-4D97-AF65-F5344CB8AC3E}">
        <p14:creationId xmlns:p14="http://schemas.microsoft.com/office/powerpoint/2010/main" val="307194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15D5EE-6302-BC41-8CA7-3C48CF9EFECB}"/>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38960" y="179070"/>
            <a:ext cx="7305040" cy="600075"/>
          </a:xfrm>
          <a:noFill/>
        </p:spPr>
        <p:txBody>
          <a:bodyPr>
            <a:normAutofit/>
          </a:bodyPr>
          <a:lstStyle/>
          <a:p>
            <a:r>
              <a:rPr lang="en-US" sz="2400" dirty="0">
                <a:solidFill>
                  <a:srgbClr val="FFFFFF"/>
                </a:solidFill>
              </a:rPr>
              <a:t>Priors can be tuned for sensitivity</a:t>
            </a:r>
          </a:p>
        </p:txBody>
      </p:sp>
      <p:sp>
        <p:nvSpPr>
          <p:cNvPr id="4" name="Content Placeholder 3"/>
          <p:cNvSpPr>
            <a:spLocks noGrp="1"/>
          </p:cNvSpPr>
          <p:nvPr>
            <p:ph sz="half" idx="1"/>
          </p:nvPr>
        </p:nvSpPr>
        <p:spPr>
          <a:xfrm>
            <a:off x="5219701" y="3087292"/>
            <a:ext cx="3606799" cy="2053781"/>
          </a:xfrm>
        </p:spPr>
        <p:txBody>
          <a:bodyPr>
            <a:normAutofit/>
          </a:bodyPr>
          <a:lstStyle/>
          <a:p>
            <a:pPr marL="0" indent="0">
              <a:buNone/>
            </a:pPr>
            <a:r>
              <a:rPr lang="en-US" sz="2400" dirty="0"/>
              <a:t>Sensitivity and specificity can be tuned as in VQSR</a:t>
            </a:r>
          </a:p>
        </p:txBody>
      </p:sp>
      <p:pic>
        <p:nvPicPr>
          <p:cNvPr id="6" name="Picture 5"/>
          <p:cNvPicPr>
            <a:picLocks noChangeAspect="1"/>
          </p:cNvPicPr>
          <p:nvPr/>
        </p:nvPicPr>
        <p:blipFill rotWithShape="1">
          <a:blip r:embed="rId4"/>
          <a:srcRect l="10637" t="14860" r="10500" b="19254"/>
          <a:stretch/>
        </p:blipFill>
        <p:spPr>
          <a:xfrm>
            <a:off x="521623" y="2794409"/>
            <a:ext cx="4547255" cy="2346664"/>
          </a:xfrm>
          <a:prstGeom prst="rect">
            <a:avLst/>
          </a:prstGeom>
        </p:spPr>
      </p:pic>
      <p:sp>
        <p:nvSpPr>
          <p:cNvPr id="9" name="TextBox 8"/>
          <p:cNvSpPr txBox="1"/>
          <p:nvPr/>
        </p:nvSpPr>
        <p:spPr>
          <a:xfrm>
            <a:off x="687039" y="1108149"/>
            <a:ext cx="7879829" cy="830997"/>
          </a:xfrm>
          <a:prstGeom prst="rect">
            <a:avLst/>
          </a:prstGeom>
          <a:noFill/>
        </p:spPr>
        <p:txBody>
          <a:bodyPr wrap="square" rtlCol="0">
            <a:spAutoFit/>
          </a:bodyPr>
          <a:lstStyle/>
          <a:p>
            <a:r>
              <a:rPr lang="en-US" sz="2400" dirty="0"/>
              <a:t>Mutation rate prior is a parameter in genotype configuration probability:</a:t>
            </a:r>
          </a:p>
        </p:txBody>
      </p:sp>
      <p:sp>
        <p:nvSpPr>
          <p:cNvPr id="12" name="Right Arrow 11"/>
          <p:cNvSpPr/>
          <p:nvPr/>
        </p:nvSpPr>
        <p:spPr>
          <a:xfrm>
            <a:off x="1140356" y="2667543"/>
            <a:ext cx="3734029" cy="414407"/>
          </a:xfrm>
          <a:prstGeom prst="rightArrow">
            <a:avLst/>
          </a:prstGeom>
          <a:solidFill>
            <a:schemeClr val="accent5"/>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Increasing Sensitivity</a:t>
            </a:r>
          </a:p>
        </p:txBody>
      </p:sp>
      <p:graphicFrame>
        <p:nvGraphicFramePr>
          <p:cNvPr id="7" name="Object 6"/>
          <p:cNvGraphicFramePr>
            <a:graphicFrameLocks noChangeAspect="1"/>
          </p:cNvGraphicFramePr>
          <p:nvPr>
            <p:extLst>
              <p:ext uri="{D42A27DB-BD31-4B8C-83A1-F6EECF244321}">
                <p14:modId xmlns:p14="http://schemas.microsoft.com/office/powerpoint/2010/main" val="2118796620"/>
              </p:ext>
            </p:extLst>
          </p:nvPr>
        </p:nvGraphicFramePr>
        <p:xfrm>
          <a:off x="2385216" y="1791507"/>
          <a:ext cx="5818478" cy="1437844"/>
        </p:xfrm>
        <a:graphic>
          <a:graphicData uri="http://schemas.openxmlformats.org/presentationml/2006/ole">
            <mc:AlternateContent xmlns:mc="http://schemas.openxmlformats.org/markup-compatibility/2006">
              <mc:Choice xmlns:v="urn:schemas-microsoft-com:vml" Requires="v">
                <p:oleObj spid="_x0000_s1169" name="Document" r:id="rId5" imgW="17830800" imgH="5181600" progId="Word.Document.12">
                  <p:embed/>
                </p:oleObj>
              </mc:Choice>
              <mc:Fallback>
                <p:oleObj name="Document" r:id="rId5" imgW="17830800" imgH="5181600" progId="Word.Document.12">
                  <p:embed/>
                  <p:pic>
                    <p:nvPicPr>
                      <p:cNvPr id="0" name=""/>
                      <p:cNvPicPr/>
                      <p:nvPr/>
                    </p:nvPicPr>
                    <p:blipFill>
                      <a:blip r:embed="rId6"/>
                      <a:stretch>
                        <a:fillRect/>
                      </a:stretch>
                    </p:blipFill>
                    <p:spPr>
                      <a:xfrm>
                        <a:off x="2385216" y="1791507"/>
                        <a:ext cx="5818478" cy="1437844"/>
                      </a:xfrm>
                      <a:prstGeom prst="rect">
                        <a:avLst/>
                      </a:prstGeom>
                    </p:spPr>
                  </p:pic>
                </p:oleObj>
              </mc:Fallback>
            </mc:AlternateContent>
          </a:graphicData>
        </a:graphic>
      </p:graphicFrame>
    </p:spTree>
    <p:extLst>
      <p:ext uri="{BB962C8B-B14F-4D97-AF65-F5344CB8AC3E}">
        <p14:creationId xmlns:p14="http://schemas.microsoft.com/office/powerpoint/2010/main" val="252189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20736"/>
            <a:ext cx="8229600" cy="2196161"/>
          </a:xfrm>
        </p:spPr>
        <p:txBody>
          <a:bodyPr/>
          <a:lstStyle/>
          <a:p>
            <a:pPr>
              <a:lnSpc>
                <a:spcPct val="120000"/>
              </a:lnSpc>
            </a:pPr>
            <a:r>
              <a:rPr lang="en-US" sz="2400" dirty="0"/>
              <a:t>Use </a:t>
            </a:r>
            <a:r>
              <a:rPr lang="en-US" sz="2400" dirty="0" err="1"/>
              <a:t>VariantFiltration</a:t>
            </a:r>
            <a:r>
              <a:rPr lang="en-US" sz="2400" dirty="0"/>
              <a:t> to filter ambiguous, low-confidence calls</a:t>
            </a:r>
          </a:p>
          <a:p>
            <a:pPr>
              <a:lnSpc>
                <a:spcPct val="120000"/>
              </a:lnSpc>
            </a:pPr>
            <a:r>
              <a:rPr lang="en-US" sz="2400" dirty="0"/>
              <a:t>Recommended threshold is GQ = 20</a:t>
            </a:r>
          </a:p>
          <a:p>
            <a:pPr lvl="1">
              <a:lnSpc>
                <a:spcPct val="120000"/>
              </a:lnSpc>
            </a:pPr>
            <a:r>
              <a:rPr lang="en-US" sz="2000" dirty="0"/>
              <a:t>GQ 20 is </a:t>
            </a:r>
            <a:r>
              <a:rPr lang="en-US" sz="2000" dirty="0" err="1"/>
              <a:t>Phred</a:t>
            </a:r>
            <a:r>
              <a:rPr lang="en-US" sz="2000" dirty="0"/>
              <a:t>-scaled 99% confidence</a:t>
            </a:r>
          </a:p>
          <a:p>
            <a:pPr>
              <a:lnSpc>
                <a:spcPct val="120000"/>
              </a:lnSpc>
            </a:pPr>
            <a:r>
              <a:rPr lang="en-US" sz="2400" dirty="0"/>
              <a:t>Restrict further analysis to high-quality data</a:t>
            </a:r>
          </a:p>
          <a:p>
            <a:pPr>
              <a:lnSpc>
                <a:spcPct val="120000"/>
              </a:lnSpc>
            </a:pPr>
            <a:endParaRPr lang="en-US" sz="2400" dirty="0"/>
          </a:p>
        </p:txBody>
      </p:sp>
      <p:sp>
        <p:nvSpPr>
          <p:cNvPr id="2" name="Title 1"/>
          <p:cNvSpPr>
            <a:spLocks noGrp="1"/>
          </p:cNvSpPr>
          <p:nvPr>
            <p:ph type="title"/>
          </p:nvPr>
        </p:nvSpPr>
        <p:spPr>
          <a:xfrm>
            <a:off x="1828800" y="157480"/>
            <a:ext cx="7315200" cy="657225"/>
          </a:xfrm>
          <a:noFill/>
        </p:spPr>
        <p:txBody>
          <a:bodyPr>
            <a:normAutofit/>
          </a:bodyPr>
          <a:lstStyle/>
          <a:p>
            <a:r>
              <a:rPr lang="en-US" sz="2400" dirty="0">
                <a:solidFill>
                  <a:srgbClr val="FFFFFF"/>
                </a:solidFill>
              </a:rPr>
              <a:t>Filter low confidence GQs</a:t>
            </a:r>
          </a:p>
        </p:txBody>
      </p:sp>
      <p:pic>
        <p:nvPicPr>
          <p:cNvPr id="4" name="Picture 3" descr="GenotypeRefinement_workflow_dotted.pdf"/>
          <p:cNvPicPr>
            <a:picLocks noChangeAspect="1"/>
          </p:cNvPicPr>
          <p:nvPr/>
        </p:nvPicPr>
        <p:blipFill rotWithShape="1">
          <a:blip r:embed="rId3">
            <a:extLst>
              <a:ext uri="{28A0092B-C50C-407E-A947-70E740481C1C}">
                <a14:useLocalDpi xmlns:a14="http://schemas.microsoft.com/office/drawing/2010/main" val="0"/>
              </a:ext>
            </a:extLst>
          </a:blip>
          <a:srcRect t="36297" b="27141"/>
          <a:stretch/>
        </p:blipFill>
        <p:spPr>
          <a:xfrm>
            <a:off x="683993" y="1335640"/>
            <a:ext cx="3162281" cy="1144537"/>
          </a:xfrm>
          <a:prstGeom prst="rect">
            <a:avLst/>
          </a:prstGeom>
        </p:spPr>
      </p:pic>
      <p:sp>
        <p:nvSpPr>
          <p:cNvPr id="7" name="TextBox 6"/>
          <p:cNvSpPr txBox="1"/>
          <p:nvPr/>
        </p:nvSpPr>
        <p:spPr>
          <a:xfrm>
            <a:off x="3916219" y="1211352"/>
            <a:ext cx="4770582" cy="1384995"/>
          </a:xfrm>
          <a:prstGeom prst="rect">
            <a:avLst/>
          </a:prstGeom>
          <a:solidFill>
            <a:schemeClr val="tx1">
              <a:lumMod val="75000"/>
              <a:lumOff val="25000"/>
            </a:schemeClr>
          </a:solidFill>
        </p:spPr>
        <p:txBody>
          <a:bodyPr wrap="square" rtlCol="0">
            <a:spAutoFit/>
          </a:bodyPr>
          <a:lstStyle/>
          <a:p>
            <a:r>
              <a:rPr lang="en-US" sz="1400" dirty="0">
                <a:solidFill>
                  <a:schemeClr val="bg1"/>
                </a:solidFill>
                <a:latin typeface="Courier"/>
                <a:cs typeface="Courier"/>
              </a:rPr>
              <a:t> </a:t>
            </a:r>
            <a:r>
              <a:rPr lang="en-US" sz="1400" dirty="0" err="1">
                <a:solidFill>
                  <a:schemeClr val="bg1"/>
                </a:solidFill>
                <a:latin typeface="Courier"/>
                <a:cs typeface="Courier"/>
              </a:rPr>
              <a:t>gatk</a:t>
            </a:r>
            <a:r>
              <a:rPr lang="en-US" sz="1400" dirty="0">
                <a:solidFill>
                  <a:schemeClr val="bg1"/>
                </a:solidFill>
                <a:latin typeface="Courier"/>
                <a:cs typeface="Courier"/>
              </a:rPr>
              <a:t> </a:t>
            </a:r>
            <a:r>
              <a:rPr lang="en-US" sz="1400" dirty="0" err="1">
                <a:solidFill>
                  <a:schemeClr val="bg1"/>
                </a:solidFill>
                <a:latin typeface="Courier"/>
                <a:cs typeface="Courier"/>
              </a:rPr>
              <a:t>VariantFiltration</a:t>
            </a:r>
            <a:r>
              <a:rPr lang="en-US" sz="1400" dirty="0">
                <a:solidFill>
                  <a:schemeClr val="bg1"/>
                </a:solidFill>
                <a:latin typeface="Courier"/>
                <a:cs typeface="Courier"/>
              </a:rPr>
              <a:t> \</a:t>
            </a:r>
          </a:p>
          <a:p>
            <a:r>
              <a:rPr lang="en-US" sz="1400" dirty="0">
                <a:solidFill>
                  <a:schemeClr val="bg1"/>
                </a:solidFill>
                <a:latin typeface="Courier"/>
                <a:cs typeface="Courier"/>
              </a:rPr>
              <a:t>	-R </a:t>
            </a:r>
            <a:r>
              <a:rPr lang="en-US" sz="1400" dirty="0" err="1">
                <a:solidFill>
                  <a:schemeClr val="bg1"/>
                </a:solidFill>
                <a:latin typeface="Courier"/>
                <a:cs typeface="Courier"/>
              </a:rPr>
              <a:t>reference.fasta</a:t>
            </a:r>
            <a:r>
              <a:rPr lang="en-US" sz="1400" dirty="0">
                <a:solidFill>
                  <a:schemeClr val="bg1"/>
                </a:solidFill>
                <a:latin typeface="Courier"/>
                <a:cs typeface="Courier"/>
              </a:rPr>
              <a:t> \</a:t>
            </a:r>
          </a:p>
          <a:p>
            <a:r>
              <a:rPr lang="en-US" sz="1400" dirty="0">
                <a:solidFill>
                  <a:schemeClr val="bg1"/>
                </a:solidFill>
                <a:latin typeface="Courier"/>
                <a:cs typeface="Courier"/>
              </a:rPr>
              <a:t>	-V </a:t>
            </a:r>
            <a:r>
              <a:rPr lang="en-US" sz="1400" dirty="0" err="1">
                <a:solidFill>
                  <a:schemeClr val="bg1"/>
                </a:solidFill>
                <a:latin typeface="Courier"/>
                <a:cs typeface="Courier"/>
              </a:rPr>
              <a:t>input.vcf</a:t>
            </a:r>
            <a:r>
              <a:rPr lang="en-US" sz="1400" dirty="0">
                <a:solidFill>
                  <a:schemeClr val="bg1"/>
                </a:solidFill>
                <a:latin typeface="Courier"/>
                <a:cs typeface="Courier"/>
              </a:rPr>
              <a:t> \</a:t>
            </a:r>
          </a:p>
          <a:p>
            <a:r>
              <a:rPr lang="en-US" sz="1400" dirty="0">
                <a:solidFill>
                  <a:schemeClr val="bg1"/>
                </a:solidFill>
                <a:latin typeface="Courier"/>
                <a:cs typeface="Courier"/>
              </a:rPr>
              <a:t>	--genotype-filter-expression “GQ&lt;20” \</a:t>
            </a:r>
          </a:p>
          <a:p>
            <a:r>
              <a:rPr lang="en-US" sz="1400" dirty="0">
                <a:solidFill>
                  <a:schemeClr val="bg1"/>
                </a:solidFill>
                <a:latin typeface="Courier"/>
                <a:cs typeface="Courier"/>
              </a:rPr>
              <a:t>	--genotype-filter-name “</a:t>
            </a:r>
            <a:r>
              <a:rPr lang="en-US" sz="1400" dirty="0" err="1">
                <a:solidFill>
                  <a:schemeClr val="bg1"/>
                </a:solidFill>
                <a:latin typeface="Courier"/>
                <a:cs typeface="Courier"/>
              </a:rPr>
              <a:t>lowGQ</a:t>
            </a:r>
            <a:r>
              <a:rPr lang="en-US" sz="1400" dirty="0">
                <a:solidFill>
                  <a:schemeClr val="bg1"/>
                </a:solidFill>
                <a:latin typeface="Courier"/>
                <a:cs typeface="Courier"/>
              </a:rPr>
              <a:t>” \</a:t>
            </a:r>
          </a:p>
          <a:p>
            <a:r>
              <a:rPr lang="en-US" sz="1400" dirty="0">
                <a:solidFill>
                  <a:schemeClr val="bg1"/>
                </a:solidFill>
                <a:latin typeface="Courier"/>
                <a:cs typeface="Courier"/>
              </a:rPr>
              <a:t>	-O </a:t>
            </a:r>
            <a:r>
              <a:rPr lang="en-US" sz="1400" dirty="0" err="1">
                <a:solidFill>
                  <a:schemeClr val="bg1"/>
                </a:solidFill>
                <a:latin typeface="Courier"/>
                <a:cs typeface="Courier"/>
              </a:rPr>
              <a:t>output.vcf</a:t>
            </a:r>
            <a:endParaRPr lang="en-US" sz="1400" dirty="0">
              <a:solidFill>
                <a:schemeClr val="bg1"/>
              </a:solidFill>
              <a:latin typeface="Courier"/>
              <a:cs typeface="Courier"/>
            </a:endParaRPr>
          </a:p>
        </p:txBody>
      </p:sp>
      <p:sp>
        <p:nvSpPr>
          <p:cNvPr id="6" name="Rectangle 5">
            <a:extLst>
              <a:ext uri="{FF2B5EF4-FFF2-40B4-BE49-F238E27FC236}">
                <a16:creationId xmlns:a16="http://schemas.microsoft.com/office/drawing/2014/main" id="{CF231820-9706-1C42-859D-FB029AD27C6B}"/>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63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11125"/>
            <a:ext cx="7315200" cy="704850"/>
          </a:xfrm>
          <a:noFill/>
        </p:spPr>
        <p:txBody>
          <a:bodyPr>
            <a:normAutofit/>
          </a:bodyPr>
          <a:lstStyle/>
          <a:p>
            <a:r>
              <a:rPr lang="en-US" sz="2400" dirty="0" err="1">
                <a:solidFill>
                  <a:srgbClr val="FFFFFF"/>
                </a:solidFill>
              </a:rPr>
              <a:t>VariantAnnotator</a:t>
            </a:r>
            <a:endParaRPr lang="en-US" sz="2400" dirty="0">
              <a:solidFill>
                <a:srgbClr val="FFFFFF"/>
              </a:solidFill>
            </a:endParaRPr>
          </a:p>
        </p:txBody>
      </p:sp>
      <p:pic>
        <p:nvPicPr>
          <p:cNvPr id="4" name="Picture 3" descr="GenotypeRefinement_workflow_dotted.pdf"/>
          <p:cNvPicPr>
            <a:picLocks noChangeAspect="1"/>
          </p:cNvPicPr>
          <p:nvPr/>
        </p:nvPicPr>
        <p:blipFill rotWithShape="1">
          <a:blip r:embed="rId3">
            <a:extLst>
              <a:ext uri="{28A0092B-C50C-407E-A947-70E740481C1C}">
                <a14:useLocalDpi xmlns:a14="http://schemas.microsoft.com/office/drawing/2010/main" val="0"/>
              </a:ext>
            </a:extLst>
          </a:blip>
          <a:srcRect t="63438"/>
          <a:stretch/>
        </p:blipFill>
        <p:spPr>
          <a:xfrm>
            <a:off x="1956285" y="1158875"/>
            <a:ext cx="4927115" cy="1552575"/>
          </a:xfrm>
          <a:prstGeom prst="rect">
            <a:avLst/>
          </a:prstGeom>
        </p:spPr>
      </p:pic>
      <p:sp>
        <p:nvSpPr>
          <p:cNvPr id="5" name="TextBox 4"/>
          <p:cNvSpPr txBox="1"/>
          <p:nvPr/>
        </p:nvSpPr>
        <p:spPr>
          <a:xfrm>
            <a:off x="2834739" y="2923731"/>
            <a:ext cx="3474522" cy="1477328"/>
          </a:xfrm>
          <a:prstGeom prst="rect">
            <a:avLst/>
          </a:prstGeom>
          <a:solidFill>
            <a:schemeClr val="tx1">
              <a:lumMod val="75000"/>
              <a:lumOff val="25000"/>
            </a:schemeClr>
          </a:solidFill>
        </p:spPr>
        <p:txBody>
          <a:bodyPr wrap="square" rtlCol="0">
            <a:spAutoFit/>
          </a:bodyPr>
          <a:lstStyle/>
          <a:p>
            <a:r>
              <a:rPr lang="en-US" dirty="0" err="1">
                <a:solidFill>
                  <a:schemeClr val="bg1"/>
                </a:solidFill>
                <a:latin typeface="Courier"/>
                <a:cs typeface="Courier"/>
              </a:rPr>
              <a:t>gatk</a:t>
            </a:r>
            <a:r>
              <a:rPr lang="en-US" dirty="0">
                <a:solidFill>
                  <a:schemeClr val="bg1"/>
                </a:solidFill>
                <a:latin typeface="Courier"/>
                <a:cs typeface="Courier"/>
              </a:rPr>
              <a:t> </a:t>
            </a:r>
            <a:r>
              <a:rPr lang="en-US" dirty="0" err="1">
                <a:solidFill>
                  <a:schemeClr val="bg1"/>
                </a:solidFill>
                <a:latin typeface="Courier"/>
                <a:cs typeface="Courier"/>
              </a:rPr>
              <a:t>VariantAnnotator</a:t>
            </a:r>
            <a:r>
              <a:rPr lang="en-US" dirty="0">
                <a:solidFill>
                  <a:schemeClr val="bg1"/>
                </a:solidFill>
                <a:latin typeface="Courier"/>
                <a:cs typeface="Courier"/>
              </a:rPr>
              <a:t> \</a:t>
            </a:r>
          </a:p>
          <a:p>
            <a:r>
              <a:rPr lang="en-US" dirty="0">
                <a:solidFill>
                  <a:schemeClr val="bg1"/>
                </a:solidFill>
                <a:latin typeface="Courier"/>
                <a:cs typeface="Courier"/>
              </a:rPr>
              <a:t>	-R </a:t>
            </a:r>
            <a:r>
              <a:rPr lang="en-US" dirty="0" err="1">
                <a:solidFill>
                  <a:schemeClr val="bg1"/>
                </a:solidFill>
                <a:latin typeface="Courier"/>
                <a:cs typeface="Courier"/>
              </a:rPr>
              <a:t>reference.fasta</a:t>
            </a:r>
            <a:r>
              <a:rPr lang="en-US" dirty="0">
                <a:solidFill>
                  <a:schemeClr val="bg1"/>
                </a:solidFill>
                <a:latin typeface="Courier"/>
                <a:cs typeface="Courier"/>
              </a:rPr>
              <a:t> \</a:t>
            </a:r>
          </a:p>
          <a:p>
            <a:r>
              <a:rPr lang="en-US" dirty="0">
                <a:solidFill>
                  <a:schemeClr val="bg1"/>
                </a:solidFill>
                <a:latin typeface="Courier"/>
                <a:cs typeface="Courier"/>
              </a:rPr>
              <a:t>	-V </a:t>
            </a:r>
            <a:r>
              <a:rPr lang="en-US" dirty="0" err="1">
                <a:solidFill>
                  <a:schemeClr val="bg1"/>
                </a:solidFill>
                <a:latin typeface="Courier"/>
                <a:cs typeface="Courier"/>
              </a:rPr>
              <a:t>input.vcf</a:t>
            </a:r>
            <a:r>
              <a:rPr lang="en-US" dirty="0">
                <a:solidFill>
                  <a:schemeClr val="bg1"/>
                </a:solidFill>
                <a:latin typeface="Courier"/>
                <a:cs typeface="Courier"/>
              </a:rPr>
              <a:t> \</a:t>
            </a:r>
          </a:p>
          <a:p>
            <a:r>
              <a:rPr lang="en-US" dirty="0">
                <a:solidFill>
                  <a:schemeClr val="bg1"/>
                </a:solidFill>
                <a:latin typeface="Courier"/>
                <a:cs typeface="Courier"/>
              </a:rPr>
              <a:t>	-A </a:t>
            </a:r>
            <a:r>
              <a:rPr lang="en-US" dirty="0" err="1">
                <a:solidFill>
                  <a:schemeClr val="bg1"/>
                </a:solidFill>
                <a:latin typeface="Courier"/>
                <a:cs typeface="Courier"/>
              </a:rPr>
              <a:t>PossibleDeNovo</a:t>
            </a:r>
            <a:r>
              <a:rPr lang="en-US" dirty="0">
                <a:solidFill>
                  <a:schemeClr val="bg1"/>
                </a:solidFill>
                <a:latin typeface="Courier"/>
                <a:cs typeface="Courier"/>
              </a:rPr>
              <a:t> \</a:t>
            </a:r>
          </a:p>
          <a:p>
            <a:r>
              <a:rPr lang="en-US" dirty="0">
                <a:solidFill>
                  <a:schemeClr val="bg1"/>
                </a:solidFill>
                <a:latin typeface="Courier"/>
                <a:cs typeface="Courier"/>
              </a:rPr>
              <a:t>	-O </a:t>
            </a:r>
            <a:r>
              <a:rPr lang="en-US" dirty="0" err="1">
                <a:solidFill>
                  <a:schemeClr val="bg1"/>
                </a:solidFill>
                <a:latin typeface="Courier"/>
                <a:cs typeface="Courier"/>
              </a:rPr>
              <a:t>output.vcf</a:t>
            </a:r>
            <a:endParaRPr lang="en-US" dirty="0">
              <a:solidFill>
                <a:schemeClr val="bg1"/>
              </a:solidFill>
              <a:latin typeface="Courier"/>
              <a:cs typeface="Courier"/>
            </a:endParaRPr>
          </a:p>
        </p:txBody>
      </p:sp>
    </p:spTree>
    <p:extLst>
      <p:ext uri="{BB962C8B-B14F-4D97-AF65-F5344CB8AC3E}">
        <p14:creationId xmlns:p14="http://schemas.microsoft.com/office/powerpoint/2010/main" val="416286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4133" y="1273179"/>
            <a:ext cx="8229600" cy="3394472"/>
          </a:xfrm>
        </p:spPr>
        <p:txBody>
          <a:bodyPr/>
          <a:lstStyle/>
          <a:p>
            <a:r>
              <a:rPr lang="en-US" sz="2400" dirty="0"/>
              <a:t>Culprits in many rare </a:t>
            </a:r>
            <a:r>
              <a:rPr lang="en-US" sz="2400" dirty="0" err="1"/>
              <a:t>Mendelian</a:t>
            </a:r>
            <a:r>
              <a:rPr lang="en-US" sz="2400" dirty="0"/>
              <a:t> disorders</a:t>
            </a:r>
          </a:p>
          <a:p>
            <a:r>
              <a:rPr lang="en-US" sz="2400" dirty="0"/>
              <a:t>~30 </a:t>
            </a:r>
            <a:r>
              <a:rPr lang="en-US" sz="2400" i="1" dirty="0"/>
              <a:t>de novo </a:t>
            </a:r>
            <a:r>
              <a:rPr lang="en-US" sz="2400" dirty="0"/>
              <a:t>mutations</a:t>
            </a:r>
            <a:r>
              <a:rPr lang="en-US" sz="2400" i="1" dirty="0"/>
              <a:t> </a:t>
            </a:r>
            <a:r>
              <a:rPr lang="en-US" sz="2400" dirty="0"/>
              <a:t>occur per human genome</a:t>
            </a:r>
          </a:p>
        </p:txBody>
      </p:sp>
      <p:sp>
        <p:nvSpPr>
          <p:cNvPr id="4" name="Title 3"/>
          <p:cNvSpPr>
            <a:spLocks noGrp="1"/>
          </p:cNvSpPr>
          <p:nvPr>
            <p:ph type="title"/>
          </p:nvPr>
        </p:nvSpPr>
        <p:spPr>
          <a:xfrm>
            <a:off x="1828800" y="157480"/>
            <a:ext cx="7315200" cy="657225"/>
          </a:xfrm>
          <a:noFill/>
        </p:spPr>
        <p:txBody>
          <a:bodyPr>
            <a:normAutofit/>
          </a:bodyPr>
          <a:lstStyle/>
          <a:p>
            <a:r>
              <a:rPr lang="en-US" sz="2400" dirty="0">
                <a:solidFill>
                  <a:srgbClr val="FFFFFF"/>
                </a:solidFill>
              </a:rPr>
              <a:t>What are </a:t>
            </a:r>
            <a:r>
              <a:rPr lang="en-US" sz="2400" i="1" dirty="0">
                <a:solidFill>
                  <a:srgbClr val="FFFFFF"/>
                </a:solidFill>
              </a:rPr>
              <a:t>De Novo </a:t>
            </a:r>
            <a:r>
              <a:rPr lang="en-US" sz="2400" dirty="0">
                <a:solidFill>
                  <a:srgbClr val="FFFFFF"/>
                </a:solidFill>
              </a:rPr>
              <a:t>mutations?</a:t>
            </a:r>
          </a:p>
        </p:txBody>
      </p:sp>
      <p:sp>
        <p:nvSpPr>
          <p:cNvPr id="7" name="Rectangle 6"/>
          <p:cNvSpPr/>
          <p:nvPr/>
        </p:nvSpPr>
        <p:spPr>
          <a:xfrm>
            <a:off x="1156643" y="2388986"/>
            <a:ext cx="875358" cy="80341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Oval 7"/>
          <p:cNvSpPr/>
          <p:nvPr/>
        </p:nvSpPr>
        <p:spPr>
          <a:xfrm>
            <a:off x="3324088" y="2388986"/>
            <a:ext cx="893951" cy="8034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1" name="Straight Connector 10"/>
          <p:cNvCxnSpPr>
            <a:stCxn id="7" idx="3"/>
            <a:endCxn id="8" idx="2"/>
          </p:cNvCxnSpPr>
          <p:nvPr/>
        </p:nvCxnSpPr>
        <p:spPr>
          <a:xfrm>
            <a:off x="2032001" y="2790693"/>
            <a:ext cx="12920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727742" y="2790693"/>
            <a:ext cx="0" cy="696898"/>
          </a:xfrm>
          <a:prstGeom prst="line">
            <a:avLst/>
          </a:prstGeom>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5249504" y="2539452"/>
            <a:ext cx="3618711" cy="37856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tx1"/>
                </a:solidFill>
              </a:rPr>
              <a:t>Parents are homozygous reference</a:t>
            </a:r>
          </a:p>
        </p:txBody>
      </p:sp>
      <p:cxnSp>
        <p:nvCxnSpPr>
          <p:cNvPr id="15" name="Straight Arrow Connector 14"/>
          <p:cNvCxnSpPr/>
          <p:nvPr/>
        </p:nvCxnSpPr>
        <p:spPr>
          <a:xfrm flipH="1">
            <a:off x="4541731" y="2764606"/>
            <a:ext cx="707772"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18" name="Rounded Rectangle 17"/>
          <p:cNvSpPr/>
          <p:nvPr/>
        </p:nvSpPr>
        <p:spPr>
          <a:xfrm>
            <a:off x="4218039" y="3678820"/>
            <a:ext cx="3618711" cy="37856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tx1"/>
                </a:solidFill>
              </a:rPr>
              <a:t>Child is </a:t>
            </a:r>
            <a:r>
              <a:rPr lang="en-US" b="1" dirty="0">
                <a:solidFill>
                  <a:schemeClr val="tx1"/>
                </a:solidFill>
              </a:rPr>
              <a:t>het</a:t>
            </a:r>
            <a:r>
              <a:rPr lang="en-US" dirty="0">
                <a:solidFill>
                  <a:schemeClr val="tx1"/>
                </a:solidFill>
              </a:rPr>
              <a:t> (one copy of alt allele)</a:t>
            </a:r>
          </a:p>
        </p:txBody>
      </p:sp>
      <p:cxnSp>
        <p:nvCxnSpPr>
          <p:cNvPr id="19" name="Straight Arrow Connector 18"/>
          <p:cNvCxnSpPr/>
          <p:nvPr/>
        </p:nvCxnSpPr>
        <p:spPr>
          <a:xfrm flipH="1">
            <a:off x="3510267" y="3903974"/>
            <a:ext cx="707772"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2" name="Isosceles Triangle 1"/>
          <p:cNvSpPr/>
          <p:nvPr/>
        </p:nvSpPr>
        <p:spPr>
          <a:xfrm>
            <a:off x="2347305" y="3487591"/>
            <a:ext cx="837181" cy="764420"/>
          </a:xfrm>
          <a:prstGeom prst="triangle">
            <a:avLst>
              <a:gd name="adj" fmla="val 4593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 name="Isosceles Triangle 15"/>
          <p:cNvSpPr/>
          <p:nvPr/>
        </p:nvSpPr>
        <p:spPr>
          <a:xfrm>
            <a:off x="2716402" y="3487591"/>
            <a:ext cx="468084" cy="764420"/>
          </a:xfrm>
          <a:prstGeom prst="triangle">
            <a:avLst>
              <a:gd name="adj" fmla="val 397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14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799" y="1067863"/>
            <a:ext cx="4607390" cy="3814571"/>
          </a:xfrm>
        </p:spPr>
        <p:txBody>
          <a:bodyPr/>
          <a:lstStyle/>
          <a:p>
            <a:pPr>
              <a:lnSpc>
                <a:spcPct val="120000"/>
              </a:lnSpc>
            </a:pPr>
            <a:r>
              <a:rPr lang="en-US" sz="1800" b="1" dirty="0"/>
              <a:t>Novelty</a:t>
            </a:r>
          </a:p>
          <a:p>
            <a:pPr lvl="1">
              <a:lnSpc>
                <a:spcPct val="120000"/>
              </a:lnSpc>
            </a:pPr>
            <a:r>
              <a:rPr lang="en-US" sz="1800" dirty="0"/>
              <a:t>Child has only alt allele in trio, not inherited</a:t>
            </a:r>
          </a:p>
          <a:p>
            <a:pPr>
              <a:lnSpc>
                <a:spcPct val="120000"/>
              </a:lnSpc>
            </a:pPr>
            <a:r>
              <a:rPr lang="en-US" sz="1800" b="1" dirty="0"/>
              <a:t>Rarity</a:t>
            </a:r>
          </a:p>
          <a:p>
            <a:pPr lvl="1">
              <a:lnSpc>
                <a:spcPct val="120000"/>
              </a:lnSpc>
            </a:pPr>
            <a:r>
              <a:rPr lang="en-US" sz="1800" dirty="0"/>
              <a:t>Allele frequency across all samples sequenced is low</a:t>
            </a:r>
          </a:p>
          <a:p>
            <a:pPr>
              <a:lnSpc>
                <a:spcPct val="120000"/>
              </a:lnSpc>
            </a:pPr>
            <a:r>
              <a:rPr lang="en-US" sz="1800" b="1" dirty="0"/>
              <a:t>Confidence</a:t>
            </a:r>
          </a:p>
          <a:p>
            <a:pPr lvl="1">
              <a:lnSpc>
                <a:spcPct val="120000"/>
              </a:lnSpc>
            </a:pPr>
            <a:r>
              <a:rPr lang="en-US" sz="1800" dirty="0"/>
              <a:t>Set GQ threshold for parents and child</a:t>
            </a:r>
          </a:p>
          <a:p>
            <a:pPr lvl="1">
              <a:lnSpc>
                <a:spcPct val="120000"/>
              </a:lnSpc>
            </a:pPr>
            <a:r>
              <a:rPr lang="en-US" sz="1800" dirty="0"/>
              <a:t>(GQ improvement tools help A LOT here!)</a:t>
            </a:r>
          </a:p>
          <a:p>
            <a:pPr lvl="1">
              <a:lnSpc>
                <a:spcPct val="120000"/>
              </a:lnSpc>
            </a:pPr>
            <a:endParaRPr lang="en-US" sz="1800" dirty="0"/>
          </a:p>
        </p:txBody>
      </p:sp>
      <p:sp>
        <p:nvSpPr>
          <p:cNvPr id="2" name="Title 1"/>
          <p:cNvSpPr>
            <a:spLocks noGrp="1"/>
          </p:cNvSpPr>
          <p:nvPr>
            <p:ph type="title"/>
          </p:nvPr>
        </p:nvSpPr>
        <p:spPr>
          <a:xfrm>
            <a:off x="1828800" y="158750"/>
            <a:ext cx="7315200" cy="628650"/>
          </a:xfrm>
          <a:noFill/>
        </p:spPr>
        <p:txBody>
          <a:bodyPr>
            <a:normAutofit/>
          </a:bodyPr>
          <a:lstStyle/>
          <a:p>
            <a:r>
              <a:rPr lang="en-US" sz="2400" dirty="0">
                <a:solidFill>
                  <a:srgbClr val="FFFFFF"/>
                </a:solidFill>
              </a:rPr>
              <a:t>Properties of sequenced De </a:t>
            </a:r>
            <a:r>
              <a:rPr lang="en-US" sz="2400" dirty="0" err="1">
                <a:solidFill>
                  <a:srgbClr val="FFFFFF"/>
                </a:solidFill>
              </a:rPr>
              <a:t>Novos</a:t>
            </a:r>
            <a:endParaRPr lang="en-US" sz="2400" dirty="0">
              <a:solidFill>
                <a:srgbClr val="FFFFFF"/>
              </a:solidFill>
            </a:endParaRPr>
          </a:p>
        </p:txBody>
      </p:sp>
      <p:pic>
        <p:nvPicPr>
          <p:cNvPr id="5" name="Picture 4" descr="GWAS_Autism_Nature_2014_pdf__page_2_of_16_.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1" y="2127038"/>
            <a:ext cx="2682259" cy="2596655"/>
          </a:xfrm>
          <a:prstGeom prst="rect">
            <a:avLst/>
          </a:prstGeom>
        </p:spPr>
      </p:pic>
      <p:pic>
        <p:nvPicPr>
          <p:cNvPr id="6" name="Picture 5" descr="GWAS_Autism_Nature_2014_pdf__page_1_of_16_.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808" y="1249284"/>
            <a:ext cx="3977812" cy="827392"/>
          </a:xfrm>
          <a:prstGeom prst="rect">
            <a:avLst/>
          </a:prstGeom>
        </p:spPr>
      </p:pic>
      <p:sp>
        <p:nvSpPr>
          <p:cNvPr id="7" name="Rectangle 6">
            <a:extLst>
              <a:ext uri="{FF2B5EF4-FFF2-40B4-BE49-F238E27FC236}">
                <a16:creationId xmlns:a16="http://schemas.microsoft.com/office/drawing/2014/main" id="{DC92B21D-1F60-0240-827C-AFE0783B2F5D}"/>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85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A1E094-AAAD-7841-936A-3B493648A4CD}"/>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Best Practices for </a:t>
            </a:r>
            <a:r>
              <a:rPr lang="en-US" sz="2400" dirty="0" err="1"/>
              <a:t>Germline</a:t>
            </a:r>
            <a:r>
              <a:rPr lang="en-US" sz="2400" dirty="0"/>
              <a:t> SNP &amp; INDEL Discovery</a:t>
            </a:r>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67" y="1149350"/>
            <a:ext cx="9086685" cy="3747770"/>
          </a:xfrm>
          <a:prstGeom prst="rect">
            <a:avLst/>
          </a:prstGeom>
        </p:spPr>
      </p:pic>
    </p:spTree>
    <p:extLst>
      <p:ext uri="{BB962C8B-B14F-4D97-AF65-F5344CB8AC3E}">
        <p14:creationId xmlns:p14="http://schemas.microsoft.com/office/powerpoint/2010/main" val="231064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A03337-BC4A-6142-8CC7-65AD507DFD13}"/>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90626"/>
            <a:ext cx="8229600" cy="3394472"/>
          </a:xfrm>
        </p:spPr>
        <p:txBody>
          <a:bodyPr/>
          <a:lstStyle/>
          <a:p>
            <a:r>
              <a:rPr lang="en-US" sz="2400" dirty="0"/>
              <a:t>Real clinical data </a:t>
            </a:r>
          </a:p>
          <a:p>
            <a:r>
              <a:rPr lang="en-US" sz="2400" dirty="0"/>
              <a:t>Suspected de novo mutation in offspring</a:t>
            </a:r>
          </a:p>
        </p:txBody>
      </p:sp>
      <p:sp>
        <p:nvSpPr>
          <p:cNvPr id="2" name="Title 1"/>
          <p:cNvSpPr>
            <a:spLocks noGrp="1"/>
          </p:cNvSpPr>
          <p:nvPr>
            <p:ph type="title"/>
          </p:nvPr>
        </p:nvSpPr>
        <p:spPr>
          <a:xfrm>
            <a:off x="1828800" y="174625"/>
            <a:ext cx="7315200" cy="619125"/>
          </a:xfrm>
          <a:noFill/>
        </p:spPr>
        <p:txBody>
          <a:bodyPr>
            <a:normAutofit/>
          </a:bodyPr>
          <a:lstStyle/>
          <a:p>
            <a:r>
              <a:rPr lang="en-US" sz="2400" dirty="0">
                <a:solidFill>
                  <a:srgbClr val="FFFFFF"/>
                </a:solidFill>
              </a:rPr>
              <a:t>Example of a clinical case</a:t>
            </a:r>
          </a:p>
        </p:txBody>
      </p:sp>
      <p:sp>
        <p:nvSpPr>
          <p:cNvPr id="4" name="Oval 3"/>
          <p:cNvSpPr/>
          <p:nvPr/>
        </p:nvSpPr>
        <p:spPr>
          <a:xfrm>
            <a:off x="1621567" y="2252108"/>
            <a:ext cx="2775760" cy="255670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4855610" y="2954604"/>
            <a:ext cx="3516398" cy="369332"/>
          </a:xfrm>
          <a:prstGeom prst="rect">
            <a:avLst/>
          </a:prstGeom>
          <a:solidFill>
            <a:schemeClr val="bg1">
              <a:alpha val="66000"/>
            </a:schemeClr>
          </a:solidFill>
        </p:spPr>
        <p:txBody>
          <a:bodyPr wrap="square" rtlCol="0">
            <a:spAutoFit/>
          </a:bodyPr>
          <a:lstStyle/>
          <a:p>
            <a:r>
              <a:rPr lang="en-US" dirty="0"/>
              <a:t>417 de </a:t>
            </a:r>
            <a:r>
              <a:rPr lang="en-US" dirty="0" err="1"/>
              <a:t>novos</a:t>
            </a:r>
            <a:r>
              <a:rPr lang="en-US" dirty="0"/>
              <a:t> from raw GT calls</a:t>
            </a:r>
          </a:p>
        </p:txBody>
      </p:sp>
      <p:sp>
        <p:nvSpPr>
          <p:cNvPr id="6" name="Oval 5"/>
          <p:cNvSpPr/>
          <p:nvPr/>
        </p:nvSpPr>
        <p:spPr>
          <a:xfrm>
            <a:off x="2556192" y="3670513"/>
            <a:ext cx="628801" cy="57917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7" name="Straight Arrow Connector 6"/>
          <p:cNvCxnSpPr>
            <a:stCxn id="5" idx="1"/>
          </p:cNvCxnSpPr>
          <p:nvPr/>
        </p:nvCxnSpPr>
        <p:spPr>
          <a:xfrm flipH="1" flipV="1">
            <a:off x="4133632" y="3093104"/>
            <a:ext cx="721978" cy="4616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Straight Arrow Connector 7"/>
          <p:cNvCxnSpPr>
            <a:stCxn id="12" idx="1"/>
            <a:endCxn id="6" idx="7"/>
          </p:cNvCxnSpPr>
          <p:nvPr/>
        </p:nvCxnSpPr>
        <p:spPr>
          <a:xfrm flipH="1">
            <a:off x="3092907" y="3670219"/>
            <a:ext cx="1762705" cy="8511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9" name="Straight Arrow Connector 8"/>
          <p:cNvCxnSpPr>
            <a:stCxn id="13" idx="1"/>
            <a:endCxn id="10" idx="6"/>
          </p:cNvCxnSpPr>
          <p:nvPr/>
        </p:nvCxnSpPr>
        <p:spPr>
          <a:xfrm flipH="1" flipV="1">
            <a:off x="3064846" y="3962285"/>
            <a:ext cx="1790766" cy="29405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60271" y="3775961"/>
            <a:ext cx="404575" cy="37264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TextBox 11"/>
          <p:cNvSpPr txBox="1"/>
          <p:nvPr/>
        </p:nvSpPr>
        <p:spPr>
          <a:xfrm>
            <a:off x="4855612" y="3485553"/>
            <a:ext cx="3516397" cy="369332"/>
          </a:xfrm>
          <a:prstGeom prst="rect">
            <a:avLst/>
          </a:prstGeom>
          <a:solidFill>
            <a:schemeClr val="bg1">
              <a:alpha val="66000"/>
            </a:schemeClr>
          </a:solidFill>
        </p:spPr>
        <p:txBody>
          <a:bodyPr wrap="square" rtlCol="0">
            <a:spAutoFit/>
          </a:bodyPr>
          <a:lstStyle/>
          <a:p>
            <a:r>
              <a:rPr lang="en-US" dirty="0"/>
              <a:t>17 de </a:t>
            </a:r>
            <a:r>
              <a:rPr lang="en-US" dirty="0" err="1"/>
              <a:t>novos</a:t>
            </a:r>
            <a:r>
              <a:rPr lang="en-US" dirty="0"/>
              <a:t> based on posterior GTs</a:t>
            </a:r>
          </a:p>
        </p:txBody>
      </p:sp>
      <p:sp>
        <p:nvSpPr>
          <p:cNvPr id="13" name="TextBox 12"/>
          <p:cNvSpPr txBox="1"/>
          <p:nvPr/>
        </p:nvSpPr>
        <p:spPr>
          <a:xfrm>
            <a:off x="4855612" y="3933178"/>
            <a:ext cx="2940603" cy="646331"/>
          </a:xfrm>
          <a:prstGeom prst="rect">
            <a:avLst/>
          </a:prstGeom>
          <a:solidFill>
            <a:schemeClr val="bg1">
              <a:alpha val="66000"/>
            </a:schemeClr>
          </a:solidFill>
        </p:spPr>
        <p:txBody>
          <a:bodyPr wrap="square" rtlCol="0">
            <a:spAutoFit/>
          </a:bodyPr>
          <a:lstStyle/>
          <a:p>
            <a:r>
              <a:rPr lang="en-US" dirty="0"/>
              <a:t>8 high confidence de </a:t>
            </a:r>
            <a:r>
              <a:rPr lang="en-US" dirty="0" err="1"/>
              <a:t>novos</a:t>
            </a:r>
            <a:r>
              <a:rPr lang="en-US" dirty="0"/>
              <a:t> after GQ filtering</a:t>
            </a:r>
          </a:p>
        </p:txBody>
      </p:sp>
    </p:spTree>
    <p:extLst>
      <p:ext uri="{BB962C8B-B14F-4D97-AF65-F5344CB8AC3E}">
        <p14:creationId xmlns:p14="http://schemas.microsoft.com/office/powerpoint/2010/main" val="413850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7000"/>
            <a:ext cx="7315200" cy="676275"/>
          </a:xfrm>
          <a:noFill/>
        </p:spPr>
        <p:txBody>
          <a:bodyPr>
            <a:normAutofit/>
          </a:bodyPr>
          <a:lstStyle/>
          <a:p>
            <a:r>
              <a:rPr lang="en-US" sz="2400" dirty="0">
                <a:solidFill>
                  <a:srgbClr val="FFFFFF"/>
                </a:solidFill>
              </a:rPr>
              <a:t>Genotype refinement yields more high-quality genotypes</a:t>
            </a:r>
          </a:p>
        </p:txBody>
      </p:sp>
      <p:sp>
        <p:nvSpPr>
          <p:cNvPr id="7" name="Content Placeholder 2"/>
          <p:cNvSpPr txBox="1">
            <a:spLocks/>
          </p:cNvSpPr>
          <p:nvPr/>
        </p:nvSpPr>
        <p:spPr>
          <a:xfrm>
            <a:off x="233680" y="1127126"/>
            <a:ext cx="3545840" cy="355639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000" dirty="0"/>
              <a:t>Initial genotype calls may be ambiguous or wrong</a:t>
            </a:r>
          </a:p>
          <a:p>
            <a:pPr>
              <a:lnSpc>
                <a:spcPct val="120000"/>
              </a:lnSpc>
            </a:pPr>
            <a:r>
              <a:rPr lang="en-US" sz="2000" dirty="0"/>
              <a:t>Applying population + family priors improves confidence</a:t>
            </a:r>
          </a:p>
          <a:p>
            <a:pPr>
              <a:lnSpc>
                <a:spcPct val="120000"/>
              </a:lnSpc>
            </a:pPr>
            <a:r>
              <a:rPr lang="en-US" sz="2000" dirty="0"/>
              <a:t>More high confidence genotypes -&gt; more data for downstream analysis!</a:t>
            </a:r>
          </a:p>
          <a:p>
            <a:pPr>
              <a:lnSpc>
                <a:spcPct val="120000"/>
              </a:lnSpc>
            </a:pPr>
            <a:r>
              <a:rPr lang="en-US" sz="2000" dirty="0"/>
              <a:t>Tools can be used for further variant annotation (e.g. </a:t>
            </a:r>
            <a:r>
              <a:rPr lang="en-US" sz="2000" dirty="0" err="1"/>
              <a:t>Funcotator</a:t>
            </a:r>
            <a:r>
              <a:rPr lang="en-US" sz="2000" dirty="0"/>
              <a:t>)</a:t>
            </a:r>
          </a:p>
        </p:txBody>
      </p:sp>
      <p:sp>
        <p:nvSpPr>
          <p:cNvPr id="5" name="TextBox 4"/>
          <p:cNvSpPr txBox="1"/>
          <p:nvPr/>
        </p:nvSpPr>
        <p:spPr>
          <a:xfrm>
            <a:off x="6746240" y="4855923"/>
            <a:ext cx="1930400" cy="246221"/>
          </a:xfrm>
          <a:prstGeom prst="rect">
            <a:avLst/>
          </a:prstGeom>
          <a:noFill/>
        </p:spPr>
        <p:txBody>
          <a:bodyPr wrap="square" rtlCol="0">
            <a:spAutoFit/>
          </a:bodyPr>
          <a:lstStyle/>
          <a:p>
            <a:r>
              <a:rPr lang="en-US" sz="1000" dirty="0"/>
              <a:t>*</a:t>
            </a:r>
            <a:r>
              <a:rPr lang="en-US" sz="1000" dirty="0" err="1"/>
              <a:t>SnpEff</a:t>
            </a:r>
            <a:r>
              <a:rPr lang="en-US" sz="1000" dirty="0"/>
              <a:t> is not supported by GATK</a:t>
            </a:r>
          </a:p>
        </p:txBody>
      </p:sp>
      <p:graphicFrame>
        <p:nvGraphicFramePr>
          <p:cNvPr id="6" name="Chart 5">
            <a:extLst>
              <a:ext uri="{FF2B5EF4-FFF2-40B4-BE49-F238E27FC236}">
                <a16:creationId xmlns:a16="http://schemas.microsoft.com/office/drawing/2014/main" id="{9E417C87-169E-6D48-9C28-0721B2AD007E}"/>
              </a:ext>
            </a:extLst>
          </p:cNvPr>
          <p:cNvGraphicFramePr/>
          <p:nvPr>
            <p:extLst>
              <p:ext uri="{D42A27DB-BD31-4B8C-83A1-F6EECF244321}">
                <p14:modId xmlns:p14="http://schemas.microsoft.com/office/powerpoint/2010/main" val="2815735488"/>
              </p:ext>
            </p:extLst>
          </p:nvPr>
        </p:nvGraphicFramePr>
        <p:xfrm>
          <a:off x="3576320" y="1127126"/>
          <a:ext cx="5567680" cy="3545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1787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FE9943-C5F5-C447-9E03-314378DE1FE5}"/>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205979"/>
            <a:ext cx="6858000" cy="557208"/>
          </a:xfrm>
        </p:spPr>
        <p:txBody>
          <a:bodyPr/>
          <a:lstStyle/>
          <a:p>
            <a:r>
              <a:rPr lang="en-US" sz="2400" dirty="0"/>
              <a:t>Best Practices for </a:t>
            </a:r>
            <a:r>
              <a:rPr lang="en-US" sz="2400" dirty="0" err="1"/>
              <a:t>Germline</a:t>
            </a:r>
            <a:r>
              <a:rPr lang="en-US" sz="2400" dirty="0"/>
              <a:t> SNP &amp; INDEL Discovery</a:t>
            </a:r>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67" y="1149350"/>
            <a:ext cx="9086685" cy="3747770"/>
          </a:xfrm>
          <a:prstGeom prst="rect">
            <a:avLst/>
          </a:prstGeom>
        </p:spPr>
      </p:pic>
    </p:spTree>
    <p:extLst>
      <p:ext uri="{BB962C8B-B14F-4D97-AF65-F5344CB8AC3E}">
        <p14:creationId xmlns:p14="http://schemas.microsoft.com/office/powerpoint/2010/main" val="231064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dirty="0"/>
              <a:t>Medical geneticists need genotypes for patients</a:t>
            </a:r>
          </a:p>
          <a:p>
            <a:pPr lvl="1"/>
            <a:r>
              <a:rPr lang="en-US" sz="2400" dirty="0"/>
              <a:t>Do any patients have two copies of a LOF mutation?</a:t>
            </a:r>
          </a:p>
          <a:p>
            <a:pPr lvl="1"/>
            <a:r>
              <a:rPr lang="en-US" sz="2400" dirty="0"/>
              <a:t>Are the parents of a diseased child likely to have more afflicted children?</a:t>
            </a:r>
          </a:p>
          <a:p>
            <a:pPr lvl="1"/>
            <a:endParaRPr lang="en-US" sz="2400" dirty="0"/>
          </a:p>
          <a:p>
            <a:r>
              <a:rPr lang="en-US" sz="2800" dirty="0"/>
              <a:t>Population geneticists need genotypes for association studies</a:t>
            </a:r>
          </a:p>
          <a:p>
            <a:pPr lvl="1"/>
            <a:r>
              <a:rPr lang="en-US" sz="2400" dirty="0"/>
              <a:t>How does the number of copies of an allele affect the phenotype?</a:t>
            </a:r>
          </a:p>
          <a:p>
            <a:pPr lvl="1"/>
            <a:endParaRPr lang="en-US" sz="2400" dirty="0"/>
          </a:p>
        </p:txBody>
      </p:sp>
      <p:sp>
        <p:nvSpPr>
          <p:cNvPr id="2" name="Title 1"/>
          <p:cNvSpPr>
            <a:spLocks noGrp="1"/>
          </p:cNvSpPr>
          <p:nvPr>
            <p:ph type="title"/>
          </p:nvPr>
        </p:nvSpPr>
        <p:spPr>
          <a:xfrm>
            <a:off x="1828800" y="172718"/>
            <a:ext cx="7315200" cy="638175"/>
          </a:xfrm>
          <a:noFill/>
        </p:spPr>
        <p:txBody>
          <a:bodyPr>
            <a:normAutofit/>
          </a:bodyPr>
          <a:lstStyle/>
          <a:p>
            <a:r>
              <a:rPr lang="en-US" sz="2400" dirty="0">
                <a:solidFill>
                  <a:srgbClr val="FFFFFF"/>
                </a:solidFill>
              </a:rPr>
              <a:t>Why care about genotypes?</a:t>
            </a:r>
          </a:p>
        </p:txBody>
      </p:sp>
    </p:spTree>
    <p:extLst>
      <p:ext uri="{BB962C8B-B14F-4D97-AF65-F5344CB8AC3E}">
        <p14:creationId xmlns:p14="http://schemas.microsoft.com/office/powerpoint/2010/main" val="18277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C28AE3-F3C7-A44C-83BF-3F9A2FD44A0B}"/>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28800" y="172720"/>
            <a:ext cx="7315200" cy="628650"/>
          </a:xfrm>
          <a:noFill/>
        </p:spPr>
        <p:txBody>
          <a:bodyPr>
            <a:normAutofit/>
          </a:bodyPr>
          <a:lstStyle/>
          <a:p>
            <a:r>
              <a:rPr lang="en-US" sz="2400" dirty="0">
                <a:solidFill>
                  <a:srgbClr val="FFFFFF"/>
                </a:solidFill>
              </a:rPr>
              <a:t>Variant call vs. Genotype call</a:t>
            </a:r>
          </a:p>
        </p:txBody>
      </p:sp>
      <p:pic>
        <p:nvPicPr>
          <p:cNvPr id="8" name="Picture 7" descr="Screen Shot 2017-10-24 at 4.09.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375" y="1388445"/>
            <a:ext cx="3635375" cy="3516929"/>
          </a:xfrm>
          <a:prstGeom prst="rect">
            <a:avLst/>
          </a:prstGeom>
        </p:spPr>
      </p:pic>
      <p:pic>
        <p:nvPicPr>
          <p:cNvPr id="10" name="Picture 9" descr="Screen Shot 2017-10-24 at 4.10.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039195"/>
            <a:ext cx="1377345" cy="4104305"/>
          </a:xfrm>
          <a:prstGeom prst="rect">
            <a:avLst/>
          </a:prstGeom>
        </p:spPr>
      </p:pic>
      <p:pic>
        <p:nvPicPr>
          <p:cNvPr id="12" name="Picture 11" descr="Screen Shot 2017-10-24 at 4.10.4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325" y="1388445"/>
            <a:ext cx="1879600" cy="3352800"/>
          </a:xfrm>
          <a:prstGeom prst="rect">
            <a:avLst/>
          </a:prstGeom>
        </p:spPr>
      </p:pic>
      <p:cxnSp>
        <p:nvCxnSpPr>
          <p:cNvPr id="14" name="Straight Connector 13"/>
          <p:cNvCxnSpPr/>
          <p:nvPr/>
        </p:nvCxnSpPr>
        <p:spPr>
          <a:xfrm flipH="1" flipV="1">
            <a:off x="2291746" y="1039195"/>
            <a:ext cx="3194654" cy="389555"/>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2291746" y="1612900"/>
            <a:ext cx="3194654" cy="353060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667375" y="1388445"/>
            <a:ext cx="1250950" cy="468930"/>
          </a:xfrm>
          <a:prstGeom prst="line">
            <a:avLst/>
          </a:prstGeom>
          <a:ln w="38100" cmpd="sng">
            <a:solidFill>
              <a:srgbClr val="00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67375" y="1984375"/>
            <a:ext cx="1250950" cy="2756870"/>
          </a:xfrm>
          <a:prstGeom prst="line">
            <a:avLst/>
          </a:prstGeom>
          <a:ln w="38100" cmpd="sng">
            <a:solidFill>
              <a:srgbClr val="00FF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18325" y="3195053"/>
            <a:ext cx="1089359" cy="0"/>
          </a:xfrm>
          <a:prstGeom prst="line">
            <a:avLst/>
          </a:prstGeom>
          <a:ln w="38100" cmpd="sng">
            <a:solidFill>
              <a:srgbClr val="00FF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918325" y="3556000"/>
            <a:ext cx="1396833" cy="13368"/>
          </a:xfrm>
          <a:prstGeom prst="line">
            <a:avLst/>
          </a:prstGeom>
          <a:ln w="38100" cmpd="sng">
            <a:solidFill>
              <a:srgbClr val="00FF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14400" y="1944271"/>
            <a:ext cx="676442" cy="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79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Some sites/samples have poor genotype calls</a:t>
            </a:r>
          </a:p>
          <a:p>
            <a:pPr lvl="1"/>
            <a:r>
              <a:rPr lang="en-US" sz="2000" dirty="0"/>
              <a:t>Can be ambiguous due to low confidence</a:t>
            </a:r>
          </a:p>
          <a:p>
            <a:pPr lvl="1"/>
            <a:r>
              <a:rPr lang="en-US" sz="2000" dirty="0"/>
              <a:t>Might be entirely wrong!</a:t>
            </a:r>
          </a:p>
          <a:p>
            <a:endParaRPr lang="en-US" sz="2400" dirty="0"/>
          </a:p>
          <a:p>
            <a:r>
              <a:rPr lang="en-US" sz="2400" dirty="0"/>
              <a:t>Can additional (independent) data improve genotype calls?</a:t>
            </a:r>
          </a:p>
          <a:p>
            <a:pPr lvl="1"/>
            <a:r>
              <a:rPr lang="en-US" sz="2000" dirty="0"/>
              <a:t>Use high quality data (like 1000G) as priors</a:t>
            </a:r>
          </a:p>
          <a:p>
            <a:pPr lvl="1"/>
            <a:r>
              <a:rPr lang="en-US" sz="2000" dirty="0"/>
              <a:t>Use pedigree (if available)</a:t>
            </a:r>
          </a:p>
          <a:p>
            <a:pPr lvl="1"/>
            <a:r>
              <a:rPr lang="en-US" sz="2000" dirty="0"/>
              <a:t>Calculate posterior genotype probabilities</a:t>
            </a:r>
          </a:p>
          <a:p>
            <a:endParaRPr lang="en-US" sz="2400" dirty="0"/>
          </a:p>
        </p:txBody>
      </p:sp>
      <p:sp>
        <p:nvSpPr>
          <p:cNvPr id="2" name="Title 1"/>
          <p:cNvSpPr>
            <a:spLocks noGrp="1"/>
          </p:cNvSpPr>
          <p:nvPr>
            <p:ph type="title"/>
          </p:nvPr>
        </p:nvSpPr>
        <p:spPr>
          <a:xfrm>
            <a:off x="1828800" y="152401"/>
            <a:ext cx="7315200" cy="676275"/>
          </a:xfrm>
          <a:noFill/>
        </p:spPr>
        <p:txBody>
          <a:bodyPr>
            <a:normAutofit/>
          </a:bodyPr>
          <a:lstStyle/>
          <a:p>
            <a:r>
              <a:rPr lang="en-US" sz="2400" dirty="0">
                <a:solidFill>
                  <a:srgbClr val="FFFFFF"/>
                </a:solidFill>
              </a:rPr>
              <a:t>Genotype call quality is important!</a:t>
            </a:r>
          </a:p>
        </p:txBody>
      </p:sp>
    </p:spTree>
    <p:extLst>
      <p:ext uri="{BB962C8B-B14F-4D97-AF65-F5344CB8AC3E}">
        <p14:creationId xmlns:p14="http://schemas.microsoft.com/office/powerpoint/2010/main" val="295328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CABE1-CBCA-3247-95AE-7C0C19042CC5}"/>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57200" y="1117599"/>
            <a:ext cx="8229600" cy="3327475"/>
          </a:xfrm>
        </p:spPr>
        <p:txBody>
          <a:bodyPr>
            <a:normAutofit/>
          </a:bodyPr>
          <a:lstStyle/>
          <a:p>
            <a:pPr marL="0" indent="0">
              <a:buNone/>
            </a:pPr>
            <a:r>
              <a:rPr lang="en-US" sz="2400" dirty="0"/>
              <a:t>Given that your coworker just walked in with an umbrella, what is the probability that it is raining?</a:t>
            </a:r>
          </a:p>
          <a:p>
            <a:pPr marL="0" indent="0">
              <a:buNone/>
            </a:pPr>
            <a:endParaRPr lang="en-US" sz="1050" dirty="0"/>
          </a:p>
          <a:p>
            <a:r>
              <a:rPr lang="en-US" sz="2400" dirty="0"/>
              <a:t>Observation = umbrella</a:t>
            </a:r>
          </a:p>
          <a:p>
            <a:r>
              <a:rPr lang="el-GR" sz="2400" dirty="0"/>
              <a:t>Θ</a:t>
            </a:r>
            <a:r>
              <a:rPr lang="en-US" sz="2400" dirty="0"/>
              <a:t> = probability of rain</a:t>
            </a:r>
          </a:p>
        </p:txBody>
      </p:sp>
      <p:sp>
        <p:nvSpPr>
          <p:cNvPr id="4" name="Title 3"/>
          <p:cNvSpPr>
            <a:spLocks noGrp="1"/>
          </p:cNvSpPr>
          <p:nvPr>
            <p:ph type="title"/>
          </p:nvPr>
        </p:nvSpPr>
        <p:spPr>
          <a:xfrm>
            <a:off x="1828800" y="156210"/>
            <a:ext cx="7315200" cy="638175"/>
          </a:xfrm>
          <a:noFill/>
        </p:spPr>
        <p:txBody>
          <a:bodyPr>
            <a:normAutofit/>
          </a:bodyPr>
          <a:lstStyle/>
          <a:p>
            <a:r>
              <a:rPr lang="en-US" sz="2400" dirty="0">
                <a:solidFill>
                  <a:srgbClr val="FFFFFF"/>
                </a:solidFill>
              </a:rPr>
              <a:t>Review of </a:t>
            </a:r>
            <a:r>
              <a:rPr lang="en-US" sz="2400" dirty="0" err="1">
                <a:solidFill>
                  <a:srgbClr val="FFFFFF"/>
                </a:solidFill>
              </a:rPr>
              <a:t>Bayes’s</a:t>
            </a:r>
            <a:r>
              <a:rPr lang="en-US" sz="2400" dirty="0">
                <a:solidFill>
                  <a:srgbClr val="FFFFFF"/>
                </a:solidFill>
              </a:rPr>
              <a:t> Rule</a:t>
            </a:r>
          </a:p>
        </p:txBody>
      </p:sp>
      <p:graphicFrame>
        <p:nvGraphicFramePr>
          <p:cNvPr id="2" name="Object 1"/>
          <p:cNvGraphicFramePr>
            <a:graphicFrameLocks noChangeAspect="1"/>
          </p:cNvGraphicFramePr>
          <p:nvPr>
            <p:extLst>
              <p:ext uri="{D42A27DB-BD31-4B8C-83A1-F6EECF244321}">
                <p14:modId xmlns:p14="http://schemas.microsoft.com/office/powerpoint/2010/main" val="768825046"/>
              </p:ext>
            </p:extLst>
          </p:nvPr>
        </p:nvGraphicFramePr>
        <p:xfrm>
          <a:off x="1337732" y="3863245"/>
          <a:ext cx="6231143" cy="941409"/>
        </p:xfrm>
        <a:graphic>
          <a:graphicData uri="http://schemas.openxmlformats.org/presentationml/2006/ole">
            <mc:AlternateContent xmlns:mc="http://schemas.openxmlformats.org/markup-compatibility/2006">
              <mc:Choice xmlns:v="urn:schemas-microsoft-com:vml" Requires="v">
                <p:oleObj spid="_x0000_s4238" name="Document" r:id="rId4" imgW="8229600" imgH="1549400" progId="Word.Document.12">
                  <p:embed/>
                </p:oleObj>
              </mc:Choice>
              <mc:Fallback>
                <p:oleObj name="Document" r:id="rId4" imgW="8229600" imgH="1549400" progId="Word.Document.12">
                  <p:embed/>
                  <p:pic>
                    <p:nvPicPr>
                      <p:cNvPr id="0" name=""/>
                      <p:cNvPicPr/>
                      <p:nvPr/>
                    </p:nvPicPr>
                    <p:blipFill>
                      <a:blip r:embed="rId5"/>
                      <a:stretch>
                        <a:fillRect/>
                      </a:stretch>
                    </p:blipFill>
                    <p:spPr>
                      <a:xfrm>
                        <a:off x="1337732" y="3863245"/>
                        <a:ext cx="6231143" cy="941409"/>
                      </a:xfrm>
                      <a:prstGeom prst="rect">
                        <a:avLst/>
                      </a:prstGeom>
                    </p:spPr>
                  </p:pic>
                </p:oleObj>
              </mc:Fallback>
            </mc:AlternateContent>
          </a:graphicData>
        </a:graphic>
      </p:graphicFrame>
      <p:sp>
        <p:nvSpPr>
          <p:cNvPr id="8" name="TextBox 7"/>
          <p:cNvSpPr txBox="1"/>
          <p:nvPr/>
        </p:nvSpPr>
        <p:spPr>
          <a:xfrm>
            <a:off x="7568876" y="3585665"/>
            <a:ext cx="973649" cy="369332"/>
          </a:xfrm>
          <a:prstGeom prst="rect">
            <a:avLst/>
          </a:prstGeom>
          <a:noFill/>
        </p:spPr>
        <p:txBody>
          <a:bodyPr wrap="square" rtlCol="0">
            <a:spAutoFit/>
          </a:bodyPr>
          <a:lstStyle/>
          <a:p>
            <a:pPr algn="ctr"/>
            <a:r>
              <a:rPr lang="en-US" dirty="0"/>
              <a:t>prior</a:t>
            </a:r>
          </a:p>
        </p:txBody>
      </p:sp>
      <p:cxnSp>
        <p:nvCxnSpPr>
          <p:cNvPr id="9" name="Straight Arrow Connector 8"/>
          <p:cNvCxnSpPr/>
          <p:nvPr/>
        </p:nvCxnSpPr>
        <p:spPr>
          <a:xfrm flipH="1">
            <a:off x="7179154" y="3844961"/>
            <a:ext cx="555772" cy="1631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TextBox 9"/>
          <p:cNvSpPr txBox="1"/>
          <p:nvPr/>
        </p:nvSpPr>
        <p:spPr>
          <a:xfrm>
            <a:off x="7734927" y="4160357"/>
            <a:ext cx="1310647" cy="369332"/>
          </a:xfrm>
          <a:prstGeom prst="rect">
            <a:avLst/>
          </a:prstGeom>
          <a:noFill/>
        </p:spPr>
        <p:txBody>
          <a:bodyPr wrap="square" rtlCol="0">
            <a:spAutoFit/>
          </a:bodyPr>
          <a:lstStyle/>
          <a:p>
            <a:r>
              <a:rPr lang="en-US" dirty="0"/>
              <a:t>(normalize)</a:t>
            </a:r>
          </a:p>
        </p:txBody>
      </p:sp>
      <p:cxnSp>
        <p:nvCxnSpPr>
          <p:cNvPr id="11" name="Straight Arrow Connector 10"/>
          <p:cNvCxnSpPr/>
          <p:nvPr/>
        </p:nvCxnSpPr>
        <p:spPr>
          <a:xfrm flipH="1">
            <a:off x="7505249" y="4418615"/>
            <a:ext cx="263544" cy="149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2920422" y="3374031"/>
            <a:ext cx="1162105" cy="369332"/>
          </a:xfrm>
          <a:prstGeom prst="rect">
            <a:avLst/>
          </a:prstGeom>
          <a:noFill/>
        </p:spPr>
        <p:txBody>
          <a:bodyPr wrap="square" rtlCol="0">
            <a:spAutoFit/>
          </a:bodyPr>
          <a:lstStyle/>
          <a:p>
            <a:pPr algn="ctr"/>
            <a:r>
              <a:rPr lang="en-US" dirty="0"/>
              <a:t>likelihood</a:t>
            </a:r>
          </a:p>
        </p:txBody>
      </p:sp>
      <p:cxnSp>
        <p:nvCxnSpPr>
          <p:cNvPr id="13" name="Straight Arrow Connector 12"/>
          <p:cNvCxnSpPr/>
          <p:nvPr/>
        </p:nvCxnSpPr>
        <p:spPr>
          <a:xfrm>
            <a:off x="3769340" y="3745727"/>
            <a:ext cx="535731" cy="25127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406387" y="3264180"/>
            <a:ext cx="1686860" cy="646331"/>
          </a:xfrm>
          <a:prstGeom prst="rect">
            <a:avLst/>
          </a:prstGeom>
          <a:noFill/>
        </p:spPr>
        <p:txBody>
          <a:bodyPr wrap="square" rtlCol="0">
            <a:spAutoFit/>
          </a:bodyPr>
          <a:lstStyle/>
          <a:p>
            <a:pPr algn="ctr"/>
            <a:r>
              <a:rPr lang="en-US" dirty="0"/>
              <a:t>posterior</a:t>
            </a:r>
          </a:p>
          <a:p>
            <a:pPr algn="ctr"/>
            <a:r>
              <a:rPr lang="en-US" dirty="0"/>
              <a:t>probability</a:t>
            </a:r>
          </a:p>
        </p:txBody>
      </p:sp>
      <p:cxnSp>
        <p:nvCxnSpPr>
          <p:cNvPr id="16" name="Straight Arrow Connector 15"/>
          <p:cNvCxnSpPr/>
          <p:nvPr/>
        </p:nvCxnSpPr>
        <p:spPr>
          <a:xfrm>
            <a:off x="1210721" y="3881886"/>
            <a:ext cx="535731" cy="25127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25717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38244-8213-C64A-83CA-DAD636F87B4C}"/>
              </a:ext>
            </a:extLst>
          </p:cNvPr>
          <p:cNvSpPr/>
          <p:nvPr/>
        </p:nvSpPr>
        <p:spPr>
          <a:xfrm>
            <a:off x="1696720" y="4746171"/>
            <a:ext cx="5830916"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828800" y="172085"/>
            <a:ext cx="7315200" cy="628650"/>
          </a:xfrm>
          <a:noFill/>
        </p:spPr>
        <p:txBody>
          <a:bodyPr>
            <a:normAutofit/>
          </a:bodyPr>
          <a:lstStyle/>
          <a:p>
            <a:r>
              <a:rPr lang="en-US" sz="2400" dirty="0">
                <a:solidFill>
                  <a:srgbClr val="FFFFFF"/>
                </a:solidFill>
              </a:rPr>
              <a:t>Genotype Refinement Workflow</a:t>
            </a:r>
          </a:p>
        </p:txBody>
      </p:sp>
      <p:pic>
        <p:nvPicPr>
          <p:cNvPr id="6" name="Picture 5" descr="GenotypeRefinement_workflow_dotte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918" y="951080"/>
            <a:ext cx="4135482" cy="4141621"/>
          </a:xfrm>
          <a:prstGeom prst="rect">
            <a:avLst/>
          </a:prstGeom>
        </p:spPr>
      </p:pic>
    </p:spTree>
    <p:extLst>
      <p:ext uri="{BB962C8B-B14F-4D97-AF65-F5344CB8AC3E}">
        <p14:creationId xmlns:p14="http://schemas.microsoft.com/office/powerpoint/2010/main" val="195848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20" y="157480"/>
            <a:ext cx="7331240" cy="657225"/>
          </a:xfrm>
          <a:noFill/>
        </p:spPr>
        <p:txBody>
          <a:bodyPr>
            <a:normAutofit/>
          </a:bodyPr>
          <a:lstStyle/>
          <a:p>
            <a:r>
              <a:rPr lang="en-US" sz="2400" dirty="0" err="1">
                <a:solidFill>
                  <a:srgbClr val="FFFFFF"/>
                </a:solidFill>
              </a:rPr>
              <a:t>CalculateGenotypePosteriors</a:t>
            </a:r>
            <a:endParaRPr lang="en-US" sz="2400" dirty="0">
              <a:solidFill>
                <a:srgbClr val="FFFFFF"/>
              </a:solidFill>
            </a:endParaRPr>
          </a:p>
        </p:txBody>
      </p:sp>
      <p:pic>
        <p:nvPicPr>
          <p:cNvPr id="4" name="Picture 3" descr="GenotypeRefinement_workflow_dotted.pdf"/>
          <p:cNvPicPr>
            <a:picLocks noChangeAspect="1"/>
          </p:cNvPicPr>
          <p:nvPr/>
        </p:nvPicPr>
        <p:blipFill rotWithShape="1">
          <a:blip r:embed="rId3">
            <a:extLst>
              <a:ext uri="{28A0092B-C50C-407E-A947-70E740481C1C}">
                <a14:useLocalDpi xmlns:a14="http://schemas.microsoft.com/office/drawing/2010/main" val="0"/>
              </a:ext>
            </a:extLst>
          </a:blip>
          <a:srcRect t="-1" b="54242"/>
          <a:stretch/>
        </p:blipFill>
        <p:spPr>
          <a:xfrm>
            <a:off x="2526632" y="1013769"/>
            <a:ext cx="3826932" cy="1735668"/>
          </a:xfrm>
          <a:prstGeom prst="rect">
            <a:avLst/>
          </a:prstGeom>
        </p:spPr>
      </p:pic>
      <p:sp>
        <p:nvSpPr>
          <p:cNvPr id="3" name="TextBox 2"/>
          <p:cNvSpPr txBox="1"/>
          <p:nvPr/>
        </p:nvSpPr>
        <p:spPr>
          <a:xfrm>
            <a:off x="1812760" y="2947292"/>
            <a:ext cx="5392820" cy="1754327"/>
          </a:xfrm>
          <a:prstGeom prst="rect">
            <a:avLst/>
          </a:prstGeom>
          <a:solidFill>
            <a:schemeClr val="tx1">
              <a:lumMod val="75000"/>
              <a:lumOff val="25000"/>
            </a:schemeClr>
          </a:solidFill>
        </p:spPr>
        <p:txBody>
          <a:bodyPr wrap="square" rtlCol="0">
            <a:spAutoFit/>
          </a:bodyPr>
          <a:lstStyle/>
          <a:p>
            <a:r>
              <a:rPr lang="en-US" dirty="0" err="1">
                <a:solidFill>
                  <a:schemeClr val="bg1"/>
                </a:solidFill>
                <a:latin typeface="Courier"/>
                <a:cs typeface="Courier"/>
              </a:rPr>
              <a:t>gatk</a:t>
            </a:r>
            <a:r>
              <a:rPr lang="en-US" dirty="0">
                <a:solidFill>
                  <a:schemeClr val="bg1"/>
                </a:solidFill>
                <a:latin typeface="Courier"/>
                <a:cs typeface="Courier"/>
              </a:rPr>
              <a:t> </a:t>
            </a:r>
            <a:r>
              <a:rPr lang="en-US" dirty="0" err="1">
                <a:solidFill>
                  <a:schemeClr val="bg1"/>
                </a:solidFill>
                <a:latin typeface="Courier"/>
                <a:cs typeface="Courier"/>
              </a:rPr>
              <a:t>CalculateGenotypePosteriors</a:t>
            </a:r>
            <a:r>
              <a:rPr lang="en-US" dirty="0">
                <a:solidFill>
                  <a:schemeClr val="bg1"/>
                </a:solidFill>
                <a:latin typeface="Courier"/>
                <a:cs typeface="Courier"/>
              </a:rPr>
              <a:t> \</a:t>
            </a:r>
          </a:p>
          <a:p>
            <a:r>
              <a:rPr lang="en-US" dirty="0">
                <a:solidFill>
                  <a:schemeClr val="bg1"/>
                </a:solidFill>
                <a:latin typeface="Courier"/>
                <a:cs typeface="Courier"/>
              </a:rPr>
              <a:t>	-R </a:t>
            </a:r>
            <a:r>
              <a:rPr lang="en-US" dirty="0" err="1">
                <a:solidFill>
                  <a:schemeClr val="bg1"/>
                </a:solidFill>
                <a:latin typeface="Courier"/>
                <a:cs typeface="Courier"/>
              </a:rPr>
              <a:t>reference.fasta</a:t>
            </a:r>
            <a:r>
              <a:rPr lang="en-US" dirty="0">
                <a:solidFill>
                  <a:schemeClr val="bg1"/>
                </a:solidFill>
                <a:latin typeface="Courier"/>
                <a:cs typeface="Courier"/>
              </a:rPr>
              <a:t> \</a:t>
            </a:r>
          </a:p>
          <a:p>
            <a:r>
              <a:rPr lang="en-US" dirty="0">
                <a:solidFill>
                  <a:schemeClr val="bg1"/>
                </a:solidFill>
                <a:latin typeface="Courier"/>
                <a:cs typeface="Courier"/>
              </a:rPr>
              <a:t>	-V </a:t>
            </a:r>
            <a:r>
              <a:rPr lang="en-US" dirty="0" err="1">
                <a:solidFill>
                  <a:schemeClr val="bg1"/>
                </a:solidFill>
                <a:latin typeface="Courier"/>
                <a:cs typeface="Courier"/>
              </a:rPr>
              <a:t>input.vcf</a:t>
            </a:r>
            <a:r>
              <a:rPr lang="en-US" dirty="0">
                <a:solidFill>
                  <a:schemeClr val="bg1"/>
                </a:solidFill>
                <a:latin typeface="Courier"/>
                <a:cs typeface="Courier"/>
              </a:rPr>
              <a:t> \</a:t>
            </a:r>
          </a:p>
          <a:p>
            <a:r>
              <a:rPr lang="en-US" dirty="0">
                <a:solidFill>
                  <a:schemeClr val="bg1"/>
                </a:solidFill>
                <a:latin typeface="Courier"/>
                <a:cs typeface="Courier"/>
              </a:rPr>
              <a:t>	-</a:t>
            </a:r>
            <a:r>
              <a:rPr lang="en-US" dirty="0" err="1">
                <a:solidFill>
                  <a:schemeClr val="bg1"/>
                </a:solidFill>
                <a:latin typeface="Courier"/>
                <a:cs typeface="Courier"/>
              </a:rPr>
              <a:t>ped</a:t>
            </a:r>
            <a:r>
              <a:rPr lang="en-US" dirty="0">
                <a:solidFill>
                  <a:schemeClr val="bg1"/>
                </a:solidFill>
                <a:latin typeface="Courier"/>
                <a:cs typeface="Courier"/>
              </a:rPr>
              <a:t> </a:t>
            </a:r>
            <a:r>
              <a:rPr lang="en-US" dirty="0" err="1">
                <a:solidFill>
                  <a:schemeClr val="bg1"/>
                </a:solidFill>
                <a:latin typeface="Courier"/>
                <a:cs typeface="Courier"/>
              </a:rPr>
              <a:t>family.ped</a:t>
            </a:r>
            <a:r>
              <a:rPr lang="en-US" dirty="0">
                <a:solidFill>
                  <a:schemeClr val="bg1"/>
                </a:solidFill>
                <a:latin typeface="Courier"/>
                <a:cs typeface="Courier"/>
              </a:rPr>
              <a:t> \</a:t>
            </a:r>
          </a:p>
          <a:p>
            <a:r>
              <a:rPr lang="en-US" dirty="0">
                <a:solidFill>
                  <a:schemeClr val="bg1"/>
                </a:solidFill>
                <a:latin typeface="Courier"/>
                <a:cs typeface="Courier"/>
              </a:rPr>
              <a:t>	-supporting </a:t>
            </a:r>
            <a:r>
              <a:rPr lang="en-US" dirty="0" err="1">
                <a:solidFill>
                  <a:schemeClr val="bg1"/>
                </a:solidFill>
                <a:latin typeface="Courier"/>
                <a:cs typeface="Courier"/>
              </a:rPr>
              <a:t>population.vcf</a:t>
            </a:r>
            <a:r>
              <a:rPr lang="en-US" dirty="0">
                <a:solidFill>
                  <a:schemeClr val="bg1"/>
                </a:solidFill>
                <a:latin typeface="Courier"/>
                <a:cs typeface="Courier"/>
              </a:rPr>
              <a:t> \</a:t>
            </a:r>
          </a:p>
          <a:p>
            <a:r>
              <a:rPr lang="en-US" dirty="0">
                <a:solidFill>
                  <a:schemeClr val="bg1"/>
                </a:solidFill>
                <a:latin typeface="Courier"/>
                <a:cs typeface="Courier"/>
              </a:rPr>
              <a:t>	-O </a:t>
            </a:r>
            <a:r>
              <a:rPr lang="en-US" dirty="0" err="1">
                <a:solidFill>
                  <a:schemeClr val="bg1"/>
                </a:solidFill>
                <a:latin typeface="Courier"/>
                <a:cs typeface="Courier"/>
              </a:rPr>
              <a:t>output.vcf</a:t>
            </a:r>
            <a:endParaRPr lang="en-US" dirty="0">
              <a:solidFill>
                <a:schemeClr val="bg1"/>
              </a:solidFill>
              <a:latin typeface="Courier"/>
              <a:cs typeface="Courier"/>
            </a:endParaRPr>
          </a:p>
        </p:txBody>
      </p:sp>
    </p:spTree>
    <p:extLst>
      <p:ext uri="{BB962C8B-B14F-4D97-AF65-F5344CB8AC3E}">
        <p14:creationId xmlns:p14="http://schemas.microsoft.com/office/powerpoint/2010/main" val="109523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625FA1F-E988-764A-AF4C-B113E773AC9D}"/>
              </a:ext>
            </a:extLst>
          </p:cNvPr>
          <p:cNvSpPr/>
          <p:nvPr/>
        </p:nvSpPr>
        <p:spPr>
          <a:xfrm>
            <a:off x="103905" y="4746171"/>
            <a:ext cx="7423731" cy="350458"/>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l="6161" t="5905" r="5952" b="41991"/>
          <a:stretch/>
        </p:blipFill>
        <p:spPr>
          <a:xfrm>
            <a:off x="389465" y="1112145"/>
            <a:ext cx="5241563" cy="2679944"/>
          </a:xfrm>
          <a:prstGeom prst="rect">
            <a:avLst/>
          </a:prstGeom>
          <a:ln>
            <a:solidFill>
              <a:srgbClr val="000000"/>
            </a:solidFill>
          </a:ln>
        </p:spPr>
      </p:pic>
      <p:sp>
        <p:nvSpPr>
          <p:cNvPr id="2" name="Title 1"/>
          <p:cNvSpPr>
            <a:spLocks noGrp="1"/>
          </p:cNvSpPr>
          <p:nvPr>
            <p:ph type="title"/>
          </p:nvPr>
        </p:nvSpPr>
        <p:spPr>
          <a:xfrm>
            <a:off x="1828800" y="155787"/>
            <a:ext cx="7315200" cy="647700"/>
          </a:xfrm>
          <a:noFill/>
        </p:spPr>
        <p:txBody>
          <a:bodyPr>
            <a:normAutofit/>
          </a:bodyPr>
          <a:lstStyle/>
          <a:p>
            <a:r>
              <a:rPr lang="en-US" sz="2400" dirty="0">
                <a:solidFill>
                  <a:srgbClr val="FFFFFF"/>
                </a:solidFill>
              </a:rPr>
              <a:t>Case 1: HOM_VAR Call w/ Low Frequency Priors</a:t>
            </a:r>
          </a:p>
        </p:txBody>
      </p:sp>
      <p:sp>
        <p:nvSpPr>
          <p:cNvPr id="7" name="TextBox 6"/>
          <p:cNvSpPr txBox="1"/>
          <p:nvPr/>
        </p:nvSpPr>
        <p:spPr>
          <a:xfrm>
            <a:off x="6056086" y="1112145"/>
            <a:ext cx="3011715"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latin typeface="Helvetica"/>
                <a:cs typeface="Helvetica"/>
              </a:rPr>
              <a:t>1) Baseline HOM_VAR call</a:t>
            </a:r>
          </a:p>
        </p:txBody>
      </p:sp>
      <p:sp>
        <p:nvSpPr>
          <p:cNvPr id="8" name="TextBox 7"/>
          <p:cNvSpPr txBox="1"/>
          <p:nvPr/>
        </p:nvSpPr>
        <p:spPr>
          <a:xfrm>
            <a:off x="6050647" y="1511480"/>
            <a:ext cx="3011715" cy="58477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latin typeface="Helvetica"/>
                <a:cs typeface="Helvetica"/>
              </a:rPr>
              <a:t>2) Priors w/low allele frequency applied</a:t>
            </a:r>
          </a:p>
        </p:txBody>
      </p:sp>
      <p:sp>
        <p:nvSpPr>
          <p:cNvPr id="9" name="TextBox 8"/>
          <p:cNvSpPr txBox="1"/>
          <p:nvPr/>
        </p:nvSpPr>
        <p:spPr>
          <a:xfrm>
            <a:off x="6050647" y="2221649"/>
            <a:ext cx="3011715" cy="58477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latin typeface="Helvetica"/>
                <a:cs typeface="Helvetica"/>
              </a:rPr>
              <a:t>3) Posterior genotype called HET</a:t>
            </a:r>
          </a:p>
        </p:txBody>
      </p:sp>
      <p:sp>
        <p:nvSpPr>
          <p:cNvPr id="10" name="TextBox 9"/>
          <p:cNvSpPr txBox="1"/>
          <p:nvPr/>
        </p:nvSpPr>
        <p:spPr>
          <a:xfrm>
            <a:off x="6056086" y="2816646"/>
            <a:ext cx="3011715" cy="58477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latin typeface="Helvetica"/>
                <a:cs typeface="Helvetica"/>
              </a:rPr>
              <a:t>4) In agreement w/NIST</a:t>
            </a:r>
          </a:p>
          <a:p>
            <a:r>
              <a:rPr lang="en-US" sz="1600" dirty="0">
                <a:latin typeface="Helvetica"/>
                <a:cs typeface="Helvetica"/>
              </a:rPr>
              <a:t>and BAMs</a:t>
            </a:r>
          </a:p>
        </p:txBody>
      </p:sp>
      <p:cxnSp>
        <p:nvCxnSpPr>
          <p:cNvPr id="12" name="Straight Arrow Connector 11"/>
          <p:cNvCxnSpPr/>
          <p:nvPr/>
        </p:nvCxnSpPr>
        <p:spPr>
          <a:xfrm flipH="1">
            <a:off x="3592287" y="1259400"/>
            <a:ext cx="2463801" cy="7368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p:nvPr/>
        </p:nvCxnSpPr>
        <p:spPr>
          <a:xfrm flipH="1">
            <a:off x="3592287" y="1753854"/>
            <a:ext cx="2458361" cy="41920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6" name="Straight Arrow Connector 15"/>
          <p:cNvCxnSpPr/>
          <p:nvPr/>
        </p:nvCxnSpPr>
        <p:spPr>
          <a:xfrm flipH="1" flipV="1">
            <a:off x="3592287" y="2309132"/>
            <a:ext cx="2463801" cy="15489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8" name="Straight Arrow Connector 17"/>
          <p:cNvCxnSpPr>
            <a:stCxn id="10" idx="1"/>
          </p:cNvCxnSpPr>
          <p:nvPr/>
        </p:nvCxnSpPr>
        <p:spPr>
          <a:xfrm flipH="1" flipV="1">
            <a:off x="3592287" y="2464027"/>
            <a:ext cx="2463799" cy="64500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a:stCxn id="10" idx="1"/>
          </p:cNvCxnSpPr>
          <p:nvPr/>
        </p:nvCxnSpPr>
        <p:spPr>
          <a:xfrm flipH="1" flipV="1">
            <a:off x="3592287" y="2880635"/>
            <a:ext cx="2463799" cy="22839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830036" y="3887561"/>
            <a:ext cx="5524500" cy="369332"/>
          </a:xfrm>
          <a:prstGeom prst="rect">
            <a:avLst/>
          </a:prstGeom>
          <a:noFill/>
        </p:spPr>
        <p:txBody>
          <a:bodyPr wrap="square" rtlCol="0">
            <a:spAutoFit/>
          </a:bodyPr>
          <a:lstStyle/>
          <a:p>
            <a:r>
              <a:rPr lang="en-US" dirty="0">
                <a:solidFill>
                  <a:schemeClr val="tx2"/>
                </a:solidFill>
                <a:latin typeface="Helvetica"/>
                <a:cs typeface="Helvetica"/>
              </a:rPr>
              <a:t>Likelihoods</a:t>
            </a:r>
            <a:r>
              <a:rPr lang="en-US" dirty="0">
                <a:latin typeface="Helvetica"/>
                <a:cs typeface="Helvetica"/>
              </a:rPr>
              <a:t> x </a:t>
            </a:r>
            <a:r>
              <a:rPr lang="en-US" dirty="0">
                <a:solidFill>
                  <a:schemeClr val="accent2"/>
                </a:solidFill>
                <a:latin typeface="Helvetica"/>
                <a:cs typeface="Helvetica"/>
              </a:rPr>
              <a:t>Priors</a:t>
            </a:r>
            <a:r>
              <a:rPr lang="en-US" dirty="0">
                <a:latin typeface="Helvetica"/>
                <a:cs typeface="Helvetica"/>
              </a:rPr>
              <a:t> = </a:t>
            </a:r>
            <a:r>
              <a:rPr lang="en-US" dirty="0">
                <a:solidFill>
                  <a:schemeClr val="accent3"/>
                </a:solidFill>
                <a:latin typeface="Helvetica"/>
                <a:cs typeface="Helvetica"/>
              </a:rPr>
              <a:t>Posterior Probabilities</a:t>
            </a:r>
          </a:p>
        </p:txBody>
      </p:sp>
      <p:sp>
        <p:nvSpPr>
          <p:cNvPr id="27" name="TextBox 26"/>
          <p:cNvSpPr txBox="1"/>
          <p:nvPr/>
        </p:nvSpPr>
        <p:spPr>
          <a:xfrm>
            <a:off x="924379" y="4164560"/>
            <a:ext cx="1106714" cy="369332"/>
          </a:xfrm>
          <a:prstGeom prst="rect">
            <a:avLst/>
          </a:prstGeom>
          <a:noFill/>
        </p:spPr>
        <p:txBody>
          <a:bodyPr wrap="square" rtlCol="0">
            <a:spAutoFit/>
          </a:bodyPr>
          <a:lstStyle/>
          <a:p>
            <a:r>
              <a:rPr lang="en-US" dirty="0">
                <a:solidFill>
                  <a:schemeClr val="tx2"/>
                </a:solidFill>
                <a:latin typeface="Helvetica"/>
                <a:cs typeface="Helvetica"/>
              </a:rPr>
              <a:t>[895,3,0]</a:t>
            </a:r>
          </a:p>
        </p:txBody>
      </p:sp>
      <p:sp>
        <p:nvSpPr>
          <p:cNvPr id="28" name="Rectangle 27"/>
          <p:cNvSpPr/>
          <p:nvPr/>
        </p:nvSpPr>
        <p:spPr>
          <a:xfrm>
            <a:off x="2107778" y="4164560"/>
            <a:ext cx="1197764" cy="369332"/>
          </a:xfrm>
          <a:prstGeom prst="rect">
            <a:avLst/>
          </a:prstGeom>
        </p:spPr>
        <p:txBody>
          <a:bodyPr wrap="none">
            <a:spAutoFit/>
          </a:bodyPr>
          <a:lstStyle/>
          <a:p>
            <a:r>
              <a:rPr lang="en-US" dirty="0">
                <a:solidFill>
                  <a:srgbClr val="C0504D"/>
                </a:solidFill>
                <a:latin typeface="Helvetica"/>
                <a:cs typeface="Helvetica"/>
              </a:rPr>
              <a:t>AF=0.002</a:t>
            </a:r>
          </a:p>
        </p:txBody>
      </p:sp>
      <p:sp>
        <p:nvSpPr>
          <p:cNvPr id="29" name="Rectangle 28"/>
          <p:cNvSpPr/>
          <p:nvPr/>
        </p:nvSpPr>
        <p:spPr>
          <a:xfrm>
            <a:off x="3571661" y="4164560"/>
            <a:ext cx="1211464" cy="369332"/>
          </a:xfrm>
          <a:prstGeom prst="rect">
            <a:avLst/>
          </a:prstGeom>
        </p:spPr>
        <p:txBody>
          <a:bodyPr wrap="none">
            <a:spAutoFit/>
          </a:bodyPr>
          <a:lstStyle/>
          <a:p>
            <a:r>
              <a:rPr lang="en-US" dirty="0">
                <a:solidFill>
                  <a:srgbClr val="9BBB59"/>
                </a:solidFill>
                <a:latin typeface="Helvetica"/>
                <a:cs typeface="Helvetica"/>
              </a:rPr>
              <a:t>[868,0,27]</a:t>
            </a:r>
          </a:p>
        </p:txBody>
      </p:sp>
      <p:sp>
        <p:nvSpPr>
          <p:cNvPr id="30" name="TextBox 29"/>
          <p:cNvSpPr txBox="1"/>
          <p:nvPr/>
        </p:nvSpPr>
        <p:spPr>
          <a:xfrm>
            <a:off x="494393" y="4497219"/>
            <a:ext cx="1926518" cy="246221"/>
          </a:xfrm>
          <a:prstGeom prst="rect">
            <a:avLst/>
          </a:prstGeom>
          <a:noFill/>
        </p:spPr>
        <p:txBody>
          <a:bodyPr wrap="square" rtlCol="0">
            <a:spAutoFit/>
          </a:bodyPr>
          <a:lstStyle/>
          <a:p>
            <a:r>
              <a:rPr lang="en-US" sz="1000" dirty="0">
                <a:solidFill>
                  <a:srgbClr val="000000"/>
                </a:solidFill>
                <a:latin typeface="Helvetica"/>
                <a:cs typeface="Helvetica"/>
              </a:rPr>
              <a:t>[HOM_REF, HET, HOM_VAR]</a:t>
            </a:r>
          </a:p>
        </p:txBody>
      </p:sp>
      <p:sp>
        <p:nvSpPr>
          <p:cNvPr id="31" name="TextBox 30"/>
          <p:cNvSpPr txBox="1"/>
          <p:nvPr/>
        </p:nvSpPr>
        <p:spPr>
          <a:xfrm>
            <a:off x="3165022" y="4497219"/>
            <a:ext cx="2000994" cy="246221"/>
          </a:xfrm>
          <a:prstGeom prst="rect">
            <a:avLst/>
          </a:prstGeom>
          <a:noFill/>
        </p:spPr>
        <p:txBody>
          <a:bodyPr wrap="square" rtlCol="0">
            <a:spAutoFit/>
          </a:bodyPr>
          <a:lstStyle/>
          <a:p>
            <a:r>
              <a:rPr lang="en-US" sz="1000" dirty="0">
                <a:solidFill>
                  <a:srgbClr val="000000"/>
                </a:solidFill>
                <a:latin typeface="Helvetica"/>
                <a:cs typeface="Helvetica"/>
              </a:rPr>
              <a:t>[HOM_REF, HET, HOM_VAR]</a:t>
            </a:r>
          </a:p>
        </p:txBody>
      </p:sp>
      <p:sp>
        <p:nvSpPr>
          <p:cNvPr id="32" name="TextBox 31"/>
          <p:cNvSpPr txBox="1"/>
          <p:nvPr/>
        </p:nvSpPr>
        <p:spPr>
          <a:xfrm>
            <a:off x="6050647" y="3887560"/>
            <a:ext cx="2639791" cy="923330"/>
          </a:xfrm>
          <a:prstGeom prst="rect">
            <a:avLst/>
          </a:prstGeom>
          <a:noFill/>
        </p:spPr>
        <p:txBody>
          <a:bodyPr wrap="square" rtlCol="0">
            <a:spAutoFit/>
          </a:bodyPr>
          <a:lstStyle/>
          <a:p>
            <a:r>
              <a:rPr lang="en-US" dirty="0">
                <a:latin typeface="Helvetica"/>
                <a:cs typeface="Helvetica"/>
              </a:rPr>
              <a:t>Genotype corrected</a:t>
            </a:r>
          </a:p>
          <a:p>
            <a:r>
              <a:rPr lang="en-US" dirty="0">
                <a:latin typeface="Helvetica"/>
                <a:cs typeface="Helvetica"/>
              </a:rPr>
              <a:t>Confidence improved from Q3 to Q27</a:t>
            </a:r>
          </a:p>
        </p:txBody>
      </p:sp>
    </p:spTree>
    <p:extLst>
      <p:ext uri="{BB962C8B-B14F-4D97-AF65-F5344CB8AC3E}">
        <p14:creationId xmlns:p14="http://schemas.microsoft.com/office/powerpoint/2010/main" val="3105124721"/>
      </p:ext>
    </p:extLst>
  </p:cSld>
  <p:clrMapOvr>
    <a:masterClrMapping/>
  </p:clrMapOvr>
</p:sld>
</file>

<file path=ppt/theme/theme1.xml><?xml version="1.0" encoding="utf-8"?>
<a:theme xmlns:a="http://schemas.openxmlformats.org/drawingml/2006/main" name="BroadTemplate16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BroadTemplate1611.potx</Template>
  <TotalTime>7347</TotalTime>
  <Words>2074</Words>
  <Application>Microsoft Macintosh PowerPoint</Application>
  <PresentationFormat>On-screen Show (16:9)</PresentationFormat>
  <Paragraphs>360</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Cambria Math</vt:lpstr>
      <vt:lpstr>Century Gothic</vt:lpstr>
      <vt:lpstr>Courier</vt:lpstr>
      <vt:lpstr>Helvetica</vt:lpstr>
      <vt:lpstr>Mangal</vt:lpstr>
      <vt:lpstr>BroadTemplate1611</vt:lpstr>
      <vt:lpstr>Document</vt:lpstr>
      <vt:lpstr>Genotype Refinement Workflow</vt:lpstr>
      <vt:lpstr>Best Practices for Germline SNP &amp; INDEL Discovery</vt:lpstr>
      <vt:lpstr>Why care about genotypes?</vt:lpstr>
      <vt:lpstr>Variant call vs. Genotype call</vt:lpstr>
      <vt:lpstr>Genotype call quality is important!</vt:lpstr>
      <vt:lpstr>Review of Bayes’s Rule</vt:lpstr>
      <vt:lpstr>Genotype Refinement Workflow</vt:lpstr>
      <vt:lpstr>CalculateGenotypePosteriors</vt:lpstr>
      <vt:lpstr>Case 1: HOM_VAR Call w/ Low Frequency Priors</vt:lpstr>
      <vt:lpstr>Case 2: HET Call with High Frequency Priors</vt:lpstr>
      <vt:lpstr>Population priors improve genotype confidence</vt:lpstr>
      <vt:lpstr>Assessing confidence and correctness</vt:lpstr>
      <vt:lpstr>Parental genotypes inform child genotypes</vt:lpstr>
      <vt:lpstr>Bayesian priors applied to trios</vt:lpstr>
      <vt:lpstr>Priors can be tuned for sensitivity</vt:lpstr>
      <vt:lpstr>Filter low confidence GQs</vt:lpstr>
      <vt:lpstr>VariantAnnotator</vt:lpstr>
      <vt:lpstr>What are De Novo mutations?</vt:lpstr>
      <vt:lpstr>Properties of sequenced De Novos</vt:lpstr>
      <vt:lpstr>Example of a clinical case</vt:lpstr>
      <vt:lpstr>Genotype refinement yields more high-quality genotypes</vt:lpstr>
      <vt:lpstr>Best Practices for Germline SNP &amp; INDEL Discovery</vt:lpstr>
    </vt:vector>
  </TitlesOfParts>
  <Company>Broad Institute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Genotype Refinement Pipeline</dc:title>
  <dc:creator>Laura Gauthier</dc:creator>
  <cp:lastModifiedBy>Kate Noblett</cp:lastModifiedBy>
  <cp:revision>173</cp:revision>
  <dcterms:created xsi:type="dcterms:W3CDTF">2014-06-22T23:11:50Z</dcterms:created>
  <dcterms:modified xsi:type="dcterms:W3CDTF">2019-06-28T19:05:56Z</dcterms:modified>
</cp:coreProperties>
</file>