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70" r:id="rId6"/>
    <p:sldId id="271" r:id="rId7"/>
    <p:sldId id="272" r:id="rId8"/>
    <p:sldId id="273" r:id="rId9"/>
    <p:sldId id="260" r:id="rId10"/>
    <p:sldId id="262" r:id="rId11"/>
    <p:sldId id="274" r:id="rId12"/>
    <p:sldId id="275" r:id="rId13"/>
    <p:sldId id="259" r:id="rId14"/>
    <p:sldId id="276" r:id="rId15"/>
    <p:sldId id="277" r:id="rId16"/>
    <p:sldId id="278" r:id="rId17"/>
    <p:sldId id="263" r:id="rId18"/>
    <p:sldId id="264" r:id="rId19"/>
    <p:sldId id="279" r:id="rId20"/>
    <p:sldId id="280" r:id="rId21"/>
    <p:sldId id="282" r:id="rId22"/>
    <p:sldId id="283" r:id="rId23"/>
    <p:sldId id="265" r:id="rId24"/>
    <p:sldId id="266" r:id="rId25"/>
    <p:sldId id="267"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E0A4-7947-41D9-BD7F-9F5694BBB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E14545D-FFEB-41BA-92C4-533EBF058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8D16FF-0D29-4C07-B120-B57A65A3E17C}"/>
              </a:ext>
            </a:extLst>
          </p:cNvPr>
          <p:cNvSpPr>
            <a:spLocks noGrp="1"/>
          </p:cNvSpPr>
          <p:nvPr>
            <p:ph type="dt" sz="half" idx="10"/>
          </p:nvPr>
        </p:nvSpPr>
        <p:spPr/>
        <p:txBody>
          <a:bodyPr/>
          <a:lstStyle/>
          <a:p>
            <a:fld id="{21864AF7-956D-4B99-87CB-0D04200400A2}" type="datetimeFigureOut">
              <a:rPr lang="en-GB" smtClean="0"/>
              <a:t>27/01/2020</a:t>
            </a:fld>
            <a:endParaRPr lang="en-GB"/>
          </a:p>
        </p:txBody>
      </p:sp>
      <p:sp>
        <p:nvSpPr>
          <p:cNvPr id="5" name="Footer Placeholder 4">
            <a:extLst>
              <a:ext uri="{FF2B5EF4-FFF2-40B4-BE49-F238E27FC236}">
                <a16:creationId xmlns:a16="http://schemas.microsoft.com/office/drawing/2014/main" id="{BDCCB6C9-33CF-438B-BE0D-67D499A945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4CB0C8-ECF2-4921-A53C-EAB4F5DFA588}"/>
              </a:ext>
            </a:extLst>
          </p:cNvPr>
          <p:cNvSpPr>
            <a:spLocks noGrp="1"/>
          </p:cNvSpPr>
          <p:nvPr>
            <p:ph type="sldNum" sz="quarter" idx="12"/>
          </p:nvPr>
        </p:nvSpPr>
        <p:spPr/>
        <p:txBody>
          <a:bodyPr/>
          <a:lstStyle/>
          <a:p>
            <a:fld id="{6924374C-A9D1-418D-94AE-816748B29CBC}" type="slidenum">
              <a:rPr lang="en-GB" smtClean="0"/>
              <a:t>‹#›</a:t>
            </a:fld>
            <a:endParaRPr lang="en-GB"/>
          </a:p>
        </p:txBody>
      </p:sp>
    </p:spTree>
    <p:extLst>
      <p:ext uri="{BB962C8B-B14F-4D97-AF65-F5344CB8AC3E}">
        <p14:creationId xmlns:p14="http://schemas.microsoft.com/office/powerpoint/2010/main" val="295996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FC82-8190-4C65-93E4-5DB4EB4FBB7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1C78D4-EC66-4245-AE8F-FE86DCECF6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5E5B2E-333B-4B9D-A656-3270FE927D9C}"/>
              </a:ext>
            </a:extLst>
          </p:cNvPr>
          <p:cNvSpPr>
            <a:spLocks noGrp="1"/>
          </p:cNvSpPr>
          <p:nvPr>
            <p:ph type="dt" sz="half" idx="10"/>
          </p:nvPr>
        </p:nvSpPr>
        <p:spPr/>
        <p:txBody>
          <a:bodyPr/>
          <a:lstStyle/>
          <a:p>
            <a:fld id="{21864AF7-956D-4B99-87CB-0D04200400A2}" type="datetimeFigureOut">
              <a:rPr lang="en-GB" smtClean="0"/>
              <a:t>27/01/2020</a:t>
            </a:fld>
            <a:endParaRPr lang="en-GB"/>
          </a:p>
        </p:txBody>
      </p:sp>
      <p:sp>
        <p:nvSpPr>
          <p:cNvPr id="5" name="Footer Placeholder 4">
            <a:extLst>
              <a:ext uri="{FF2B5EF4-FFF2-40B4-BE49-F238E27FC236}">
                <a16:creationId xmlns:a16="http://schemas.microsoft.com/office/drawing/2014/main" id="{3B9D0844-9353-4EA0-8C90-1537C3BD9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0CDE9E-85CF-4C51-B75B-035019BAC0EF}"/>
              </a:ext>
            </a:extLst>
          </p:cNvPr>
          <p:cNvSpPr>
            <a:spLocks noGrp="1"/>
          </p:cNvSpPr>
          <p:nvPr>
            <p:ph type="sldNum" sz="quarter" idx="12"/>
          </p:nvPr>
        </p:nvSpPr>
        <p:spPr/>
        <p:txBody>
          <a:bodyPr/>
          <a:lstStyle/>
          <a:p>
            <a:fld id="{6924374C-A9D1-418D-94AE-816748B29CBC}" type="slidenum">
              <a:rPr lang="en-GB" smtClean="0"/>
              <a:t>‹#›</a:t>
            </a:fld>
            <a:endParaRPr lang="en-GB"/>
          </a:p>
        </p:txBody>
      </p:sp>
    </p:spTree>
    <p:extLst>
      <p:ext uri="{BB962C8B-B14F-4D97-AF65-F5344CB8AC3E}">
        <p14:creationId xmlns:p14="http://schemas.microsoft.com/office/powerpoint/2010/main" val="302099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0C3E6-054A-43E4-BE83-520AD297F1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FACDF04-A23E-4C86-B332-C3FF696B7C0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091F1E-EB49-43B9-9974-F0ED8A4B921E}"/>
              </a:ext>
            </a:extLst>
          </p:cNvPr>
          <p:cNvSpPr>
            <a:spLocks noGrp="1"/>
          </p:cNvSpPr>
          <p:nvPr>
            <p:ph type="dt" sz="half" idx="10"/>
          </p:nvPr>
        </p:nvSpPr>
        <p:spPr/>
        <p:txBody>
          <a:bodyPr/>
          <a:lstStyle/>
          <a:p>
            <a:fld id="{21864AF7-956D-4B99-87CB-0D04200400A2}" type="datetimeFigureOut">
              <a:rPr lang="en-GB" smtClean="0"/>
              <a:t>27/01/2020</a:t>
            </a:fld>
            <a:endParaRPr lang="en-GB"/>
          </a:p>
        </p:txBody>
      </p:sp>
      <p:sp>
        <p:nvSpPr>
          <p:cNvPr id="5" name="Footer Placeholder 4">
            <a:extLst>
              <a:ext uri="{FF2B5EF4-FFF2-40B4-BE49-F238E27FC236}">
                <a16:creationId xmlns:a16="http://schemas.microsoft.com/office/drawing/2014/main" id="{575C6121-255B-46F2-982C-162F55EF90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897C73-AB1C-423B-B321-FCA625B768DF}"/>
              </a:ext>
            </a:extLst>
          </p:cNvPr>
          <p:cNvSpPr>
            <a:spLocks noGrp="1"/>
          </p:cNvSpPr>
          <p:nvPr>
            <p:ph type="sldNum" sz="quarter" idx="12"/>
          </p:nvPr>
        </p:nvSpPr>
        <p:spPr/>
        <p:txBody>
          <a:bodyPr/>
          <a:lstStyle/>
          <a:p>
            <a:fld id="{6924374C-A9D1-418D-94AE-816748B29CBC}" type="slidenum">
              <a:rPr lang="en-GB" smtClean="0"/>
              <a:t>‹#›</a:t>
            </a:fld>
            <a:endParaRPr lang="en-GB"/>
          </a:p>
        </p:txBody>
      </p:sp>
    </p:spTree>
    <p:extLst>
      <p:ext uri="{BB962C8B-B14F-4D97-AF65-F5344CB8AC3E}">
        <p14:creationId xmlns:p14="http://schemas.microsoft.com/office/powerpoint/2010/main" val="371416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A6CA-E65F-4888-9E80-FC0B80CA3CB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DA5C0B-A1C0-49F9-8158-A6C9D504F96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9B49C4-F804-46A2-A63F-62621627E0B7}"/>
              </a:ext>
            </a:extLst>
          </p:cNvPr>
          <p:cNvSpPr>
            <a:spLocks noGrp="1"/>
          </p:cNvSpPr>
          <p:nvPr>
            <p:ph type="dt" sz="half" idx="10"/>
          </p:nvPr>
        </p:nvSpPr>
        <p:spPr/>
        <p:txBody>
          <a:bodyPr/>
          <a:lstStyle/>
          <a:p>
            <a:fld id="{21864AF7-956D-4B99-87CB-0D04200400A2}" type="datetimeFigureOut">
              <a:rPr lang="en-GB" smtClean="0"/>
              <a:t>27/01/2020</a:t>
            </a:fld>
            <a:endParaRPr lang="en-GB"/>
          </a:p>
        </p:txBody>
      </p:sp>
      <p:sp>
        <p:nvSpPr>
          <p:cNvPr id="5" name="Footer Placeholder 4">
            <a:extLst>
              <a:ext uri="{FF2B5EF4-FFF2-40B4-BE49-F238E27FC236}">
                <a16:creationId xmlns:a16="http://schemas.microsoft.com/office/drawing/2014/main" id="{6194D94B-DD77-4EA8-BBC0-F1BF16A35A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F45655-BB11-4C26-99CD-735E4CE07D90}"/>
              </a:ext>
            </a:extLst>
          </p:cNvPr>
          <p:cNvSpPr>
            <a:spLocks noGrp="1"/>
          </p:cNvSpPr>
          <p:nvPr>
            <p:ph type="sldNum" sz="quarter" idx="12"/>
          </p:nvPr>
        </p:nvSpPr>
        <p:spPr/>
        <p:txBody>
          <a:bodyPr/>
          <a:lstStyle/>
          <a:p>
            <a:fld id="{6924374C-A9D1-418D-94AE-816748B29CBC}" type="slidenum">
              <a:rPr lang="en-GB" smtClean="0"/>
              <a:t>‹#›</a:t>
            </a:fld>
            <a:endParaRPr lang="en-GB"/>
          </a:p>
        </p:txBody>
      </p:sp>
    </p:spTree>
    <p:extLst>
      <p:ext uri="{BB962C8B-B14F-4D97-AF65-F5344CB8AC3E}">
        <p14:creationId xmlns:p14="http://schemas.microsoft.com/office/powerpoint/2010/main" val="264088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7D61-79D6-4338-89B0-629099088F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A3E0F61-B47B-4BCC-8F34-538E0DC0D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160C4A-E06D-4B98-8247-FFF9A7E9EA60}"/>
              </a:ext>
            </a:extLst>
          </p:cNvPr>
          <p:cNvSpPr>
            <a:spLocks noGrp="1"/>
          </p:cNvSpPr>
          <p:nvPr>
            <p:ph type="dt" sz="half" idx="10"/>
          </p:nvPr>
        </p:nvSpPr>
        <p:spPr/>
        <p:txBody>
          <a:bodyPr/>
          <a:lstStyle/>
          <a:p>
            <a:fld id="{21864AF7-956D-4B99-87CB-0D04200400A2}" type="datetimeFigureOut">
              <a:rPr lang="en-GB" smtClean="0"/>
              <a:t>27/01/2020</a:t>
            </a:fld>
            <a:endParaRPr lang="en-GB"/>
          </a:p>
        </p:txBody>
      </p:sp>
      <p:sp>
        <p:nvSpPr>
          <p:cNvPr id="5" name="Footer Placeholder 4">
            <a:extLst>
              <a:ext uri="{FF2B5EF4-FFF2-40B4-BE49-F238E27FC236}">
                <a16:creationId xmlns:a16="http://schemas.microsoft.com/office/drawing/2014/main" id="{A9DC9177-B832-41DD-A600-5B0A91AA57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845F58-7CC8-402C-823C-6E76B459D785}"/>
              </a:ext>
            </a:extLst>
          </p:cNvPr>
          <p:cNvSpPr>
            <a:spLocks noGrp="1"/>
          </p:cNvSpPr>
          <p:nvPr>
            <p:ph type="sldNum" sz="quarter" idx="12"/>
          </p:nvPr>
        </p:nvSpPr>
        <p:spPr/>
        <p:txBody>
          <a:bodyPr/>
          <a:lstStyle/>
          <a:p>
            <a:fld id="{6924374C-A9D1-418D-94AE-816748B29CBC}" type="slidenum">
              <a:rPr lang="en-GB" smtClean="0"/>
              <a:t>‹#›</a:t>
            </a:fld>
            <a:endParaRPr lang="en-GB"/>
          </a:p>
        </p:txBody>
      </p:sp>
    </p:spTree>
    <p:extLst>
      <p:ext uri="{BB962C8B-B14F-4D97-AF65-F5344CB8AC3E}">
        <p14:creationId xmlns:p14="http://schemas.microsoft.com/office/powerpoint/2010/main" val="270637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BABA-985F-4E75-B252-61BACA6B07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64A968-B63F-4E34-AB64-6BEABAC1D3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A9E23C-6BB3-4C80-AA08-9FF5D663E7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DAE5D0F-B8E0-4532-84E3-E0860A1EFAA4}"/>
              </a:ext>
            </a:extLst>
          </p:cNvPr>
          <p:cNvSpPr>
            <a:spLocks noGrp="1"/>
          </p:cNvSpPr>
          <p:nvPr>
            <p:ph type="dt" sz="half" idx="10"/>
          </p:nvPr>
        </p:nvSpPr>
        <p:spPr/>
        <p:txBody>
          <a:bodyPr/>
          <a:lstStyle/>
          <a:p>
            <a:fld id="{21864AF7-956D-4B99-87CB-0D04200400A2}" type="datetimeFigureOut">
              <a:rPr lang="en-GB" smtClean="0"/>
              <a:t>27/01/2020</a:t>
            </a:fld>
            <a:endParaRPr lang="en-GB"/>
          </a:p>
        </p:txBody>
      </p:sp>
      <p:sp>
        <p:nvSpPr>
          <p:cNvPr id="6" name="Footer Placeholder 5">
            <a:extLst>
              <a:ext uri="{FF2B5EF4-FFF2-40B4-BE49-F238E27FC236}">
                <a16:creationId xmlns:a16="http://schemas.microsoft.com/office/drawing/2014/main" id="{A276384D-7409-465F-9B74-98117931F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4E98E5-D9B2-4A7C-9834-9CF3CE783ABA}"/>
              </a:ext>
            </a:extLst>
          </p:cNvPr>
          <p:cNvSpPr>
            <a:spLocks noGrp="1"/>
          </p:cNvSpPr>
          <p:nvPr>
            <p:ph type="sldNum" sz="quarter" idx="12"/>
          </p:nvPr>
        </p:nvSpPr>
        <p:spPr/>
        <p:txBody>
          <a:bodyPr/>
          <a:lstStyle/>
          <a:p>
            <a:fld id="{6924374C-A9D1-418D-94AE-816748B29CBC}" type="slidenum">
              <a:rPr lang="en-GB" smtClean="0"/>
              <a:t>‹#›</a:t>
            </a:fld>
            <a:endParaRPr lang="en-GB"/>
          </a:p>
        </p:txBody>
      </p:sp>
    </p:spTree>
    <p:extLst>
      <p:ext uri="{BB962C8B-B14F-4D97-AF65-F5344CB8AC3E}">
        <p14:creationId xmlns:p14="http://schemas.microsoft.com/office/powerpoint/2010/main" val="297750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90FC-1F7D-449D-BB01-F62D914859E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39D585-E329-4F26-B19F-C06DC4775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B54A15-3596-4E5D-91DD-4D338357C8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060D853-DEB0-42FC-AC82-95D2ACC6D2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E20D36-20AB-4627-845A-DD9980936E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4A273D5-8398-447F-A6B9-B8CBC018A846}"/>
              </a:ext>
            </a:extLst>
          </p:cNvPr>
          <p:cNvSpPr>
            <a:spLocks noGrp="1"/>
          </p:cNvSpPr>
          <p:nvPr>
            <p:ph type="dt" sz="half" idx="10"/>
          </p:nvPr>
        </p:nvSpPr>
        <p:spPr/>
        <p:txBody>
          <a:bodyPr/>
          <a:lstStyle/>
          <a:p>
            <a:fld id="{21864AF7-956D-4B99-87CB-0D04200400A2}" type="datetimeFigureOut">
              <a:rPr lang="en-GB" smtClean="0"/>
              <a:t>27/01/2020</a:t>
            </a:fld>
            <a:endParaRPr lang="en-GB"/>
          </a:p>
        </p:txBody>
      </p:sp>
      <p:sp>
        <p:nvSpPr>
          <p:cNvPr id="8" name="Footer Placeholder 7">
            <a:extLst>
              <a:ext uri="{FF2B5EF4-FFF2-40B4-BE49-F238E27FC236}">
                <a16:creationId xmlns:a16="http://schemas.microsoft.com/office/drawing/2014/main" id="{EC7C9A72-4DE1-4936-AAD2-099ECAE014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DDC11B7-4FEA-4413-9C4D-C8A4D40864A3}"/>
              </a:ext>
            </a:extLst>
          </p:cNvPr>
          <p:cNvSpPr>
            <a:spLocks noGrp="1"/>
          </p:cNvSpPr>
          <p:nvPr>
            <p:ph type="sldNum" sz="quarter" idx="12"/>
          </p:nvPr>
        </p:nvSpPr>
        <p:spPr/>
        <p:txBody>
          <a:bodyPr/>
          <a:lstStyle/>
          <a:p>
            <a:fld id="{6924374C-A9D1-418D-94AE-816748B29CBC}" type="slidenum">
              <a:rPr lang="en-GB" smtClean="0"/>
              <a:t>‹#›</a:t>
            </a:fld>
            <a:endParaRPr lang="en-GB"/>
          </a:p>
        </p:txBody>
      </p:sp>
    </p:spTree>
    <p:extLst>
      <p:ext uri="{BB962C8B-B14F-4D97-AF65-F5344CB8AC3E}">
        <p14:creationId xmlns:p14="http://schemas.microsoft.com/office/powerpoint/2010/main" val="202220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3A7E-2F4E-46F3-824F-D0A59401A5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F1CFEC6-4FA6-48BB-B51B-42B4C6B9808A}"/>
              </a:ext>
            </a:extLst>
          </p:cNvPr>
          <p:cNvSpPr>
            <a:spLocks noGrp="1"/>
          </p:cNvSpPr>
          <p:nvPr>
            <p:ph type="dt" sz="half" idx="10"/>
          </p:nvPr>
        </p:nvSpPr>
        <p:spPr/>
        <p:txBody>
          <a:bodyPr/>
          <a:lstStyle/>
          <a:p>
            <a:fld id="{21864AF7-956D-4B99-87CB-0D04200400A2}" type="datetimeFigureOut">
              <a:rPr lang="en-GB" smtClean="0"/>
              <a:t>27/01/2020</a:t>
            </a:fld>
            <a:endParaRPr lang="en-GB"/>
          </a:p>
        </p:txBody>
      </p:sp>
      <p:sp>
        <p:nvSpPr>
          <p:cNvPr id="4" name="Footer Placeholder 3">
            <a:extLst>
              <a:ext uri="{FF2B5EF4-FFF2-40B4-BE49-F238E27FC236}">
                <a16:creationId xmlns:a16="http://schemas.microsoft.com/office/drawing/2014/main" id="{0FAC5115-718F-4B43-AA40-57BC3ACB6C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5DFC7D8-195F-49B5-BDAD-E363F297B7E8}"/>
              </a:ext>
            </a:extLst>
          </p:cNvPr>
          <p:cNvSpPr>
            <a:spLocks noGrp="1"/>
          </p:cNvSpPr>
          <p:nvPr>
            <p:ph type="sldNum" sz="quarter" idx="12"/>
          </p:nvPr>
        </p:nvSpPr>
        <p:spPr/>
        <p:txBody>
          <a:bodyPr/>
          <a:lstStyle/>
          <a:p>
            <a:fld id="{6924374C-A9D1-418D-94AE-816748B29CBC}" type="slidenum">
              <a:rPr lang="en-GB" smtClean="0"/>
              <a:t>‹#›</a:t>
            </a:fld>
            <a:endParaRPr lang="en-GB"/>
          </a:p>
        </p:txBody>
      </p:sp>
    </p:spTree>
    <p:extLst>
      <p:ext uri="{BB962C8B-B14F-4D97-AF65-F5344CB8AC3E}">
        <p14:creationId xmlns:p14="http://schemas.microsoft.com/office/powerpoint/2010/main" val="291113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FEEC56-45D7-41EB-9B72-5F485E312066}"/>
              </a:ext>
            </a:extLst>
          </p:cNvPr>
          <p:cNvSpPr>
            <a:spLocks noGrp="1"/>
          </p:cNvSpPr>
          <p:nvPr>
            <p:ph type="dt" sz="half" idx="10"/>
          </p:nvPr>
        </p:nvSpPr>
        <p:spPr/>
        <p:txBody>
          <a:bodyPr/>
          <a:lstStyle/>
          <a:p>
            <a:fld id="{21864AF7-956D-4B99-87CB-0D04200400A2}" type="datetimeFigureOut">
              <a:rPr lang="en-GB" smtClean="0"/>
              <a:t>27/01/2020</a:t>
            </a:fld>
            <a:endParaRPr lang="en-GB"/>
          </a:p>
        </p:txBody>
      </p:sp>
      <p:sp>
        <p:nvSpPr>
          <p:cNvPr id="3" name="Footer Placeholder 2">
            <a:extLst>
              <a:ext uri="{FF2B5EF4-FFF2-40B4-BE49-F238E27FC236}">
                <a16:creationId xmlns:a16="http://schemas.microsoft.com/office/drawing/2014/main" id="{2F06B0FC-8D7E-4D78-A084-4B81976B83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2337E1-23B0-468D-9BF7-13B26561D649}"/>
              </a:ext>
            </a:extLst>
          </p:cNvPr>
          <p:cNvSpPr>
            <a:spLocks noGrp="1"/>
          </p:cNvSpPr>
          <p:nvPr>
            <p:ph type="sldNum" sz="quarter" idx="12"/>
          </p:nvPr>
        </p:nvSpPr>
        <p:spPr/>
        <p:txBody>
          <a:bodyPr/>
          <a:lstStyle/>
          <a:p>
            <a:fld id="{6924374C-A9D1-418D-94AE-816748B29CBC}" type="slidenum">
              <a:rPr lang="en-GB" smtClean="0"/>
              <a:t>‹#›</a:t>
            </a:fld>
            <a:endParaRPr lang="en-GB"/>
          </a:p>
        </p:txBody>
      </p:sp>
    </p:spTree>
    <p:extLst>
      <p:ext uri="{BB962C8B-B14F-4D97-AF65-F5344CB8AC3E}">
        <p14:creationId xmlns:p14="http://schemas.microsoft.com/office/powerpoint/2010/main" val="404087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EC17-6C87-4C5D-855F-2A5578B58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C1B34-A061-444F-8300-DFB2E36D5B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4CBFD5B-2991-4BC7-B421-D9C33326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14B8B9-8CD9-46FB-85C1-87FB7E06D91F}"/>
              </a:ext>
            </a:extLst>
          </p:cNvPr>
          <p:cNvSpPr>
            <a:spLocks noGrp="1"/>
          </p:cNvSpPr>
          <p:nvPr>
            <p:ph type="dt" sz="half" idx="10"/>
          </p:nvPr>
        </p:nvSpPr>
        <p:spPr/>
        <p:txBody>
          <a:bodyPr/>
          <a:lstStyle/>
          <a:p>
            <a:fld id="{21864AF7-956D-4B99-87CB-0D04200400A2}" type="datetimeFigureOut">
              <a:rPr lang="en-GB" smtClean="0"/>
              <a:t>27/01/2020</a:t>
            </a:fld>
            <a:endParaRPr lang="en-GB"/>
          </a:p>
        </p:txBody>
      </p:sp>
      <p:sp>
        <p:nvSpPr>
          <p:cNvPr id="6" name="Footer Placeholder 5">
            <a:extLst>
              <a:ext uri="{FF2B5EF4-FFF2-40B4-BE49-F238E27FC236}">
                <a16:creationId xmlns:a16="http://schemas.microsoft.com/office/drawing/2014/main" id="{00928244-2044-4D8B-B5E1-F004027642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F8E8BA-015D-48AF-86C5-D6F5A53DEF26}"/>
              </a:ext>
            </a:extLst>
          </p:cNvPr>
          <p:cNvSpPr>
            <a:spLocks noGrp="1"/>
          </p:cNvSpPr>
          <p:nvPr>
            <p:ph type="sldNum" sz="quarter" idx="12"/>
          </p:nvPr>
        </p:nvSpPr>
        <p:spPr/>
        <p:txBody>
          <a:bodyPr/>
          <a:lstStyle/>
          <a:p>
            <a:fld id="{6924374C-A9D1-418D-94AE-816748B29CBC}" type="slidenum">
              <a:rPr lang="en-GB" smtClean="0"/>
              <a:t>‹#›</a:t>
            </a:fld>
            <a:endParaRPr lang="en-GB"/>
          </a:p>
        </p:txBody>
      </p:sp>
    </p:spTree>
    <p:extLst>
      <p:ext uri="{BB962C8B-B14F-4D97-AF65-F5344CB8AC3E}">
        <p14:creationId xmlns:p14="http://schemas.microsoft.com/office/powerpoint/2010/main" val="2695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94CB-E4D5-4C51-8D82-CA2AE53F2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2CE6BAD-E2E1-47FB-875D-DA8D5E861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0449E4F-4098-408D-852D-D736F4F56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A456D4-DF69-49C4-A59F-50BDB2D810C4}"/>
              </a:ext>
            </a:extLst>
          </p:cNvPr>
          <p:cNvSpPr>
            <a:spLocks noGrp="1"/>
          </p:cNvSpPr>
          <p:nvPr>
            <p:ph type="dt" sz="half" idx="10"/>
          </p:nvPr>
        </p:nvSpPr>
        <p:spPr/>
        <p:txBody>
          <a:bodyPr/>
          <a:lstStyle/>
          <a:p>
            <a:fld id="{21864AF7-956D-4B99-87CB-0D04200400A2}" type="datetimeFigureOut">
              <a:rPr lang="en-GB" smtClean="0"/>
              <a:t>27/01/2020</a:t>
            </a:fld>
            <a:endParaRPr lang="en-GB"/>
          </a:p>
        </p:txBody>
      </p:sp>
      <p:sp>
        <p:nvSpPr>
          <p:cNvPr id="6" name="Footer Placeholder 5">
            <a:extLst>
              <a:ext uri="{FF2B5EF4-FFF2-40B4-BE49-F238E27FC236}">
                <a16:creationId xmlns:a16="http://schemas.microsoft.com/office/drawing/2014/main" id="{E0A81823-2D25-477F-9F97-EFC9BFBB88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773351-D29A-4EEC-9A45-AAD30FF94F62}"/>
              </a:ext>
            </a:extLst>
          </p:cNvPr>
          <p:cNvSpPr>
            <a:spLocks noGrp="1"/>
          </p:cNvSpPr>
          <p:nvPr>
            <p:ph type="sldNum" sz="quarter" idx="12"/>
          </p:nvPr>
        </p:nvSpPr>
        <p:spPr/>
        <p:txBody>
          <a:bodyPr/>
          <a:lstStyle/>
          <a:p>
            <a:fld id="{6924374C-A9D1-418D-94AE-816748B29CBC}" type="slidenum">
              <a:rPr lang="en-GB" smtClean="0"/>
              <a:t>‹#›</a:t>
            </a:fld>
            <a:endParaRPr lang="en-GB"/>
          </a:p>
        </p:txBody>
      </p:sp>
    </p:spTree>
    <p:extLst>
      <p:ext uri="{BB962C8B-B14F-4D97-AF65-F5344CB8AC3E}">
        <p14:creationId xmlns:p14="http://schemas.microsoft.com/office/powerpoint/2010/main" val="289594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F738C-99F8-46B3-A6FE-55B38BD26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02E803-FAC7-48E0-8463-5181B7C88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B4FE09-A9D2-4060-8595-E50AFBFEC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64AF7-956D-4B99-87CB-0D04200400A2}" type="datetimeFigureOut">
              <a:rPr lang="en-GB" smtClean="0"/>
              <a:t>27/01/2020</a:t>
            </a:fld>
            <a:endParaRPr lang="en-GB"/>
          </a:p>
        </p:txBody>
      </p:sp>
      <p:sp>
        <p:nvSpPr>
          <p:cNvPr id="5" name="Footer Placeholder 4">
            <a:extLst>
              <a:ext uri="{FF2B5EF4-FFF2-40B4-BE49-F238E27FC236}">
                <a16:creationId xmlns:a16="http://schemas.microsoft.com/office/drawing/2014/main" id="{F044F5B1-088C-4573-A503-DF65A0B26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2C0CEA-A686-40E2-99AE-181EA9AF5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4374C-A9D1-418D-94AE-816748B29CBC}" type="slidenum">
              <a:rPr lang="en-GB" smtClean="0"/>
              <a:t>‹#›</a:t>
            </a:fld>
            <a:endParaRPr lang="en-GB"/>
          </a:p>
        </p:txBody>
      </p:sp>
    </p:spTree>
    <p:extLst>
      <p:ext uri="{BB962C8B-B14F-4D97-AF65-F5344CB8AC3E}">
        <p14:creationId xmlns:p14="http://schemas.microsoft.com/office/powerpoint/2010/main" val="434748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maq.sourceforge.net/fastq.shtml" TargetMode="Externa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7BAC-8826-43A9-AD0E-4D789BFE76B7}"/>
              </a:ext>
            </a:extLst>
          </p:cNvPr>
          <p:cNvSpPr>
            <a:spLocks noGrp="1"/>
          </p:cNvSpPr>
          <p:nvPr>
            <p:ph type="ctrTitle"/>
          </p:nvPr>
        </p:nvSpPr>
        <p:spPr/>
        <p:txBody>
          <a:bodyPr/>
          <a:lstStyle/>
          <a:p>
            <a:r>
              <a:rPr lang="en-GB" dirty="0">
                <a:latin typeface="Garamond" panose="02020404030301010803" pitchFamily="18" charset="0"/>
              </a:rPr>
              <a:t>Next-Generation Sequencing Analysis</a:t>
            </a:r>
          </a:p>
        </p:txBody>
      </p:sp>
      <p:sp>
        <p:nvSpPr>
          <p:cNvPr id="3" name="Subtitle 2">
            <a:extLst>
              <a:ext uri="{FF2B5EF4-FFF2-40B4-BE49-F238E27FC236}">
                <a16:creationId xmlns:a16="http://schemas.microsoft.com/office/drawing/2014/main" id="{E6F3307D-4FB0-41DC-9E46-27A441B1075E}"/>
              </a:ext>
            </a:extLst>
          </p:cNvPr>
          <p:cNvSpPr>
            <a:spLocks noGrp="1"/>
          </p:cNvSpPr>
          <p:nvPr>
            <p:ph type="subTitle" idx="1"/>
          </p:nvPr>
        </p:nvSpPr>
        <p:spPr>
          <a:xfrm>
            <a:off x="1524000" y="3602038"/>
            <a:ext cx="9144000" cy="2650270"/>
          </a:xfrm>
        </p:spPr>
        <p:txBody>
          <a:bodyPr>
            <a:normAutofit lnSpcReduction="10000"/>
          </a:bodyPr>
          <a:lstStyle/>
          <a:p>
            <a:pPr algn="l"/>
            <a:endParaRPr lang="en-GB" dirty="0">
              <a:latin typeface="Garamond" panose="02020404030301010803" pitchFamily="18" charset="0"/>
            </a:endParaRPr>
          </a:p>
          <a:p>
            <a:pPr algn="l"/>
            <a:r>
              <a:rPr lang="en-GB" dirty="0">
                <a:latin typeface="Garamond" panose="02020404030301010803" pitchFamily="18" charset="0"/>
              </a:rPr>
              <a:t>Dr Alan Pittman and Dionysios Grigoriadis</a:t>
            </a:r>
          </a:p>
          <a:p>
            <a:pPr algn="l"/>
            <a:r>
              <a:rPr lang="en-GB" dirty="0">
                <a:latin typeface="Garamond" panose="02020404030301010803" pitchFamily="18" charset="0"/>
              </a:rPr>
              <a:t>SGUL Bioinformatics Unit</a:t>
            </a:r>
          </a:p>
          <a:p>
            <a:pPr algn="l"/>
            <a:endParaRPr lang="en-GB" dirty="0">
              <a:latin typeface="Garamond" panose="02020404030301010803" pitchFamily="18" charset="0"/>
            </a:endParaRPr>
          </a:p>
          <a:p>
            <a:pPr algn="l"/>
            <a:endParaRPr lang="en-GB" dirty="0">
              <a:latin typeface="Garamond" panose="02020404030301010803" pitchFamily="18" charset="0"/>
            </a:endParaRPr>
          </a:p>
          <a:p>
            <a:pPr algn="l"/>
            <a:r>
              <a:rPr lang="en-GB" dirty="0">
                <a:latin typeface="Garamond" panose="02020404030301010803" pitchFamily="18" charset="0"/>
              </a:rPr>
              <a:t>Friday 31</a:t>
            </a:r>
            <a:r>
              <a:rPr lang="en-GB" baseline="30000" dirty="0">
                <a:latin typeface="Garamond" panose="02020404030301010803" pitchFamily="18" charset="0"/>
              </a:rPr>
              <a:t>st</a:t>
            </a:r>
            <a:r>
              <a:rPr lang="en-GB" dirty="0">
                <a:latin typeface="Garamond" panose="02020404030301010803" pitchFamily="18" charset="0"/>
              </a:rPr>
              <a:t> January 2020</a:t>
            </a:r>
          </a:p>
          <a:p>
            <a:pPr algn="l"/>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D960D0B7-7794-4353-967F-F564284F9457}"/>
              </a:ext>
            </a:extLst>
          </p:cNvPr>
          <p:cNvSpPr txBox="1"/>
          <p:nvPr/>
        </p:nvSpPr>
        <p:spPr>
          <a:xfrm>
            <a:off x="10949354" y="6384252"/>
            <a:ext cx="1159304" cy="369332"/>
          </a:xfrm>
          <a:prstGeom prst="rect">
            <a:avLst/>
          </a:prstGeom>
          <a:noFill/>
        </p:spPr>
        <p:txBody>
          <a:bodyPr wrap="square" rtlCol="0">
            <a:spAutoFit/>
          </a:bodyPr>
          <a:lstStyle/>
          <a:p>
            <a:r>
              <a:rPr lang="en-GB" dirty="0"/>
              <a:t>A and D</a:t>
            </a:r>
          </a:p>
        </p:txBody>
      </p:sp>
    </p:spTree>
    <p:extLst>
      <p:ext uri="{BB962C8B-B14F-4D97-AF65-F5344CB8AC3E}">
        <p14:creationId xmlns:p14="http://schemas.microsoft.com/office/powerpoint/2010/main" val="2030193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13" name="Rectangle 12">
            <a:extLst>
              <a:ext uri="{FF2B5EF4-FFF2-40B4-BE49-F238E27FC236}">
                <a16:creationId xmlns:a16="http://schemas.microsoft.com/office/drawing/2014/main" id="{DDC3719F-BE2C-4D56-860B-C79F0F417952}"/>
              </a:ext>
            </a:extLst>
          </p:cNvPr>
          <p:cNvSpPr/>
          <p:nvPr/>
        </p:nvSpPr>
        <p:spPr>
          <a:xfrm>
            <a:off x="220719" y="3136514"/>
            <a:ext cx="11742317" cy="338554"/>
          </a:xfrm>
          <a:prstGeom prst="rect">
            <a:avLst/>
          </a:prstGeom>
        </p:spPr>
        <p:txBody>
          <a:bodyPr wrap="none">
            <a:spAutoFit/>
          </a:bodyPr>
          <a:lstStyle/>
          <a:p>
            <a:r>
              <a:rPr lang="en-GB" sz="1600" dirty="0">
                <a:latin typeface="Consolas" panose="020B0609020204030204" pitchFamily="49" charset="0"/>
              </a:rPr>
              <a:t>[user@stats3 ~]$ </a:t>
            </a:r>
            <a:r>
              <a:rPr lang="en-GB" sz="1600" dirty="0">
                <a:solidFill>
                  <a:srgbClr val="0070C0"/>
                </a:solidFill>
                <a:latin typeface="Consolas" panose="020B0609020204030204" pitchFamily="49" charset="0"/>
              </a:rPr>
              <a:t>/path/to/language/compiler</a:t>
            </a:r>
            <a:r>
              <a:rPr lang="en-GB" sz="1600" dirty="0">
                <a:latin typeface="Consolas" panose="020B0609020204030204" pitchFamily="49" charset="0"/>
              </a:rPr>
              <a:t> </a:t>
            </a:r>
            <a:r>
              <a:rPr lang="en-GB" sz="1600" dirty="0">
                <a:solidFill>
                  <a:srgbClr val="C00000"/>
                </a:solidFill>
                <a:latin typeface="Consolas" panose="020B0609020204030204" pitchFamily="49" charset="0"/>
              </a:rPr>
              <a:t>[COMPILER’S ARGUMENTS] </a:t>
            </a:r>
            <a:r>
              <a:rPr lang="en-GB" sz="1600" dirty="0">
                <a:solidFill>
                  <a:schemeClr val="accent6">
                    <a:lumMod val="75000"/>
                  </a:schemeClr>
                </a:solidFill>
                <a:latin typeface="Consolas" panose="020B0609020204030204" pitchFamily="49" charset="0"/>
              </a:rPr>
              <a:t>/path/to/script</a:t>
            </a:r>
            <a:r>
              <a:rPr lang="en-GB" sz="1600" dirty="0">
                <a:solidFill>
                  <a:srgbClr val="C00000"/>
                </a:solidFill>
                <a:latin typeface="Consolas" panose="020B0609020204030204" pitchFamily="49" charset="0"/>
              </a:rPr>
              <a:t> </a:t>
            </a:r>
            <a:r>
              <a:rPr lang="en-GB" sz="1600" dirty="0">
                <a:solidFill>
                  <a:srgbClr val="7030A0"/>
                </a:solidFill>
                <a:latin typeface="Consolas" panose="020B0609020204030204" pitchFamily="49" charset="0"/>
              </a:rPr>
              <a:t>[SCRIPT’S ARGUMENTS]</a:t>
            </a:r>
          </a:p>
        </p:txBody>
      </p:sp>
      <p:sp>
        <p:nvSpPr>
          <p:cNvPr id="14" name="Rectangle 13">
            <a:extLst>
              <a:ext uri="{FF2B5EF4-FFF2-40B4-BE49-F238E27FC236}">
                <a16:creationId xmlns:a16="http://schemas.microsoft.com/office/drawing/2014/main" id="{51938179-E7C4-480D-BCAC-DCA6587E65A6}"/>
              </a:ext>
            </a:extLst>
          </p:cNvPr>
          <p:cNvSpPr/>
          <p:nvPr/>
        </p:nvSpPr>
        <p:spPr>
          <a:xfrm>
            <a:off x="682385" y="4433909"/>
            <a:ext cx="10023898" cy="1769715"/>
          </a:xfrm>
          <a:prstGeom prst="rect">
            <a:avLst/>
          </a:prstGeom>
        </p:spPr>
        <p:txBody>
          <a:bodyPr wrap="none">
            <a:spAutoFit/>
          </a:bodyPr>
          <a:lstStyle/>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data1.csv –d 20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bash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data1.csv</a:t>
            </a:r>
            <a:endParaRPr lang="en-GB" sz="1400" dirty="0">
              <a:solidFill>
                <a:schemeClr val="accent6">
                  <a:lumMod val="75000"/>
                </a:schemeClr>
              </a:solidFill>
              <a:latin typeface="Consolas" panose="020B0609020204030204" pitchFamily="49" charset="0"/>
            </a:endParaRP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python </a:t>
            </a:r>
            <a:r>
              <a:rPr lang="en-GB" sz="1400" dirty="0">
                <a:solidFill>
                  <a:schemeClr val="accent6">
                    <a:lumMod val="75000"/>
                  </a:schemeClr>
                </a:solidFill>
                <a:latin typeface="Consolas" panose="020B0609020204030204" pitchFamily="49" charset="0"/>
              </a:rPr>
              <a:t>~/software/myscript.py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sample1.vcf –o sample1.processed.vcf</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Rscript</a:t>
            </a:r>
            <a:r>
              <a:rPr lang="en-GB" sz="1400" dirty="0">
                <a:solidFill>
                  <a:srgbClr val="0070C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a:t>
            </a:r>
            <a:r>
              <a:rPr lang="en-GB" sz="1400" dirty="0" err="1">
                <a:solidFill>
                  <a:schemeClr val="accent6">
                    <a:lumMod val="75000"/>
                  </a:schemeClr>
                </a:solidFill>
                <a:latin typeface="Consolas" panose="020B0609020204030204" pitchFamily="49" charset="0"/>
              </a:rPr>
              <a:t>plot_samples.R</a:t>
            </a:r>
            <a:r>
              <a:rPr lang="en-GB" sz="1400" dirty="0">
                <a:solidFill>
                  <a:schemeClr val="accent6">
                    <a:lumMod val="75000"/>
                  </a:schemeClr>
                </a:solidFill>
                <a:latin typeface="Consolas" panose="020B0609020204030204" pitchFamily="49" charset="0"/>
              </a:rPr>
              <a:t> </a:t>
            </a:r>
            <a:r>
              <a:rPr lang="en-GB" sz="1400" dirty="0">
                <a:solidFill>
                  <a:srgbClr val="7030A0"/>
                </a:solidFill>
                <a:latin typeface="Consolas" panose="020B0609020204030204" pitchFamily="49" charset="0"/>
              </a:rPr>
              <a:t>--input table.txt –f 20 –d 9 --output plot.jpeg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rgbClr val="C00000"/>
                </a:solidFill>
                <a:latin typeface="Consolas" panose="020B0609020204030204" pitchFamily="49" charset="0"/>
              </a:rPr>
              <a:t>–Xms30g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p:txBody>
      </p:sp>
      <p:cxnSp>
        <p:nvCxnSpPr>
          <p:cNvPr id="15" name="Straight Connector 14">
            <a:extLst>
              <a:ext uri="{FF2B5EF4-FFF2-40B4-BE49-F238E27FC236}">
                <a16:creationId xmlns:a16="http://schemas.microsoft.com/office/drawing/2014/main" id="{5CFFB509-BF3F-461F-85A2-C86CC157BBFA}"/>
              </a:ext>
            </a:extLst>
          </p:cNvPr>
          <p:cNvCxnSpPr>
            <a:cxnSpLocks/>
          </p:cNvCxnSpPr>
          <p:nvPr/>
        </p:nvCxnSpPr>
        <p:spPr>
          <a:xfrm flipV="1">
            <a:off x="2933704" y="2544176"/>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5ABA4A-B0A1-4BF6-BE77-7533B15939E1}"/>
              </a:ext>
            </a:extLst>
          </p:cNvPr>
          <p:cNvCxnSpPr/>
          <p:nvPr/>
        </p:nvCxnSpPr>
        <p:spPr>
          <a:xfrm flipH="1">
            <a:off x="2431194" y="2544176"/>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FD4CA2-2080-4A6B-9230-B822D7D81D6B}"/>
              </a:ext>
            </a:extLst>
          </p:cNvPr>
          <p:cNvSpPr txBox="1"/>
          <p:nvPr/>
        </p:nvSpPr>
        <p:spPr>
          <a:xfrm>
            <a:off x="722896" y="2053244"/>
            <a:ext cx="1705221" cy="900246"/>
          </a:xfrm>
          <a:prstGeom prst="rect">
            <a:avLst/>
          </a:prstGeom>
          <a:noFill/>
          <a:ln>
            <a:solidFill>
              <a:srgbClr val="0070C0"/>
            </a:solidFill>
          </a:ln>
        </p:spPr>
        <p:txBody>
          <a:bodyPr wrap="square" rtlCol="0">
            <a:spAutoFit/>
          </a:bodyPr>
          <a:lstStyle/>
          <a:p>
            <a:pPr algn="just"/>
            <a:r>
              <a:rPr lang="en-GB" sz="1050" dirty="0"/>
              <a:t>This is where you specify which application you want to run and where it is. In this case is the compiler of the specific language.</a:t>
            </a:r>
          </a:p>
        </p:txBody>
      </p:sp>
      <p:cxnSp>
        <p:nvCxnSpPr>
          <p:cNvPr id="21" name="Straight Connector 20">
            <a:extLst>
              <a:ext uri="{FF2B5EF4-FFF2-40B4-BE49-F238E27FC236}">
                <a16:creationId xmlns:a16="http://schemas.microsoft.com/office/drawing/2014/main" id="{2A3E63DC-3F1D-4155-9079-0EAB8F37D02C}"/>
              </a:ext>
            </a:extLst>
          </p:cNvPr>
          <p:cNvCxnSpPr>
            <a:cxnSpLocks/>
          </p:cNvCxnSpPr>
          <p:nvPr/>
        </p:nvCxnSpPr>
        <p:spPr>
          <a:xfrm flipV="1">
            <a:off x="5723442" y="2590758"/>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B6B581-7549-4306-BFAB-6DFEC443774D}"/>
              </a:ext>
            </a:extLst>
          </p:cNvPr>
          <p:cNvCxnSpPr>
            <a:cxnSpLocks/>
          </p:cNvCxnSpPr>
          <p:nvPr/>
        </p:nvCxnSpPr>
        <p:spPr>
          <a:xfrm flipH="1">
            <a:off x="5468068" y="2594879"/>
            <a:ext cx="2654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C67E1A-367E-40AA-9BC5-4FF513515C77}"/>
              </a:ext>
            </a:extLst>
          </p:cNvPr>
          <p:cNvSpPr txBox="1"/>
          <p:nvPr/>
        </p:nvSpPr>
        <p:spPr>
          <a:xfrm>
            <a:off x="5588906" y="4127993"/>
            <a:ext cx="1014188" cy="338554"/>
          </a:xfrm>
          <a:prstGeom prst="rect">
            <a:avLst/>
          </a:prstGeom>
          <a:noFill/>
        </p:spPr>
        <p:txBody>
          <a:bodyPr wrap="none" rtlCol="0">
            <a:spAutoFit/>
          </a:bodyPr>
          <a:lstStyle/>
          <a:p>
            <a:r>
              <a:rPr lang="en-GB" sz="1600" dirty="0">
                <a:latin typeface="+mj-lt"/>
              </a:rPr>
              <a:t>Examples:</a:t>
            </a:r>
          </a:p>
        </p:txBody>
      </p:sp>
      <p:cxnSp>
        <p:nvCxnSpPr>
          <p:cNvPr id="29" name="Straight Connector 28">
            <a:extLst>
              <a:ext uri="{FF2B5EF4-FFF2-40B4-BE49-F238E27FC236}">
                <a16:creationId xmlns:a16="http://schemas.microsoft.com/office/drawing/2014/main" id="{47E0C14D-585D-45A9-96A7-D2A7958A94D5}"/>
              </a:ext>
            </a:extLst>
          </p:cNvPr>
          <p:cNvCxnSpPr>
            <a:cxnSpLocks/>
          </p:cNvCxnSpPr>
          <p:nvPr/>
        </p:nvCxnSpPr>
        <p:spPr>
          <a:xfrm flipV="1">
            <a:off x="8523272" y="2593767"/>
            <a:ext cx="0" cy="60237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54CF7F-94C6-4B05-9258-805FDB146F61}"/>
              </a:ext>
            </a:extLst>
          </p:cNvPr>
          <p:cNvCxnSpPr>
            <a:cxnSpLocks/>
          </p:cNvCxnSpPr>
          <p:nvPr/>
        </p:nvCxnSpPr>
        <p:spPr>
          <a:xfrm flipH="1">
            <a:off x="8267898" y="2597888"/>
            <a:ext cx="265467"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EFD5534-B21B-4A02-9599-829E28300E67}"/>
              </a:ext>
            </a:extLst>
          </p:cNvPr>
          <p:cNvSpPr txBox="1"/>
          <p:nvPr/>
        </p:nvSpPr>
        <p:spPr>
          <a:xfrm>
            <a:off x="6375053" y="2469046"/>
            <a:ext cx="1892639" cy="253916"/>
          </a:xfrm>
          <a:prstGeom prst="rect">
            <a:avLst/>
          </a:prstGeom>
          <a:noFill/>
          <a:ln>
            <a:solidFill>
              <a:schemeClr val="accent6">
                <a:lumMod val="75000"/>
              </a:schemeClr>
            </a:solidFill>
          </a:ln>
        </p:spPr>
        <p:txBody>
          <a:bodyPr wrap="square" rtlCol="0">
            <a:spAutoFit/>
          </a:bodyPr>
          <a:lstStyle/>
          <a:p>
            <a:pPr algn="ctr"/>
            <a:r>
              <a:rPr lang="en-GB" sz="1050" dirty="0"/>
              <a:t>Full path to the script.</a:t>
            </a:r>
          </a:p>
        </p:txBody>
      </p:sp>
      <p:cxnSp>
        <p:nvCxnSpPr>
          <p:cNvPr id="32" name="Straight Connector 31">
            <a:extLst>
              <a:ext uri="{FF2B5EF4-FFF2-40B4-BE49-F238E27FC236}">
                <a16:creationId xmlns:a16="http://schemas.microsoft.com/office/drawing/2014/main" id="{1FDCD120-09A8-4A81-A239-DFCD12CC15E2}"/>
              </a:ext>
            </a:extLst>
          </p:cNvPr>
          <p:cNvCxnSpPr>
            <a:cxnSpLocks/>
          </p:cNvCxnSpPr>
          <p:nvPr/>
        </p:nvCxnSpPr>
        <p:spPr>
          <a:xfrm flipV="1">
            <a:off x="11520812" y="2597888"/>
            <a:ext cx="0" cy="60237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1F86B6-2447-4149-B78C-2F21B2D424F0}"/>
              </a:ext>
            </a:extLst>
          </p:cNvPr>
          <p:cNvCxnSpPr>
            <a:cxnSpLocks/>
          </p:cNvCxnSpPr>
          <p:nvPr/>
        </p:nvCxnSpPr>
        <p:spPr>
          <a:xfrm flipH="1">
            <a:off x="11265438" y="2602009"/>
            <a:ext cx="265467"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8C426CC-7F5F-4391-9083-FDBB17046540}"/>
              </a:ext>
            </a:extLst>
          </p:cNvPr>
          <p:cNvSpPr txBox="1"/>
          <p:nvPr/>
        </p:nvSpPr>
        <p:spPr>
          <a:xfrm>
            <a:off x="3079726" y="2221426"/>
            <a:ext cx="2388132" cy="738664"/>
          </a:xfrm>
          <a:prstGeom prst="rect">
            <a:avLst/>
          </a:prstGeom>
          <a:noFill/>
          <a:ln>
            <a:solidFill>
              <a:srgbClr val="C00000"/>
            </a:solidFill>
          </a:ln>
        </p:spPr>
        <p:txBody>
          <a:bodyPr wrap="square" rtlCol="0">
            <a:spAutoFit/>
          </a:bodyPr>
          <a:lstStyle/>
          <a:p>
            <a:pPr algn="ctr"/>
            <a:r>
              <a:rPr lang="en-GB" sz="1050" dirty="0"/>
              <a:t>This is where you set specific arguments for the compiler. Typically set with:</a:t>
            </a:r>
            <a:br>
              <a:rPr lang="en-GB" sz="1050" dirty="0"/>
            </a:br>
            <a:r>
              <a:rPr lang="en-GB" sz="1050" dirty="0"/>
              <a:t>“-”,”--“,“=“ or just a word or character</a:t>
            </a:r>
            <a:br>
              <a:rPr lang="en-GB" sz="1050" dirty="0"/>
            </a:br>
            <a:r>
              <a:rPr lang="en-GB" sz="1050" dirty="0"/>
              <a:t>(see examples).</a:t>
            </a:r>
          </a:p>
        </p:txBody>
      </p:sp>
      <p:sp>
        <p:nvSpPr>
          <p:cNvPr id="36" name="TextBox 35">
            <a:extLst>
              <a:ext uri="{FF2B5EF4-FFF2-40B4-BE49-F238E27FC236}">
                <a16:creationId xmlns:a16="http://schemas.microsoft.com/office/drawing/2014/main" id="{6199D776-1E4A-46FB-953B-99D28501D84E}"/>
              </a:ext>
            </a:extLst>
          </p:cNvPr>
          <p:cNvSpPr txBox="1"/>
          <p:nvPr/>
        </p:nvSpPr>
        <p:spPr>
          <a:xfrm>
            <a:off x="8892442" y="2228556"/>
            <a:ext cx="2388132" cy="738664"/>
          </a:xfrm>
          <a:prstGeom prst="rect">
            <a:avLst/>
          </a:prstGeom>
          <a:noFill/>
          <a:ln>
            <a:solidFill>
              <a:srgbClr val="7030A0"/>
            </a:solidFill>
          </a:ln>
        </p:spPr>
        <p:txBody>
          <a:bodyPr wrap="square" rtlCol="0">
            <a:spAutoFit/>
          </a:bodyPr>
          <a:lstStyle/>
          <a:p>
            <a:pPr algn="ctr"/>
            <a:r>
              <a:rPr lang="en-GB" sz="1050" dirty="0"/>
              <a:t>This is where you set specific arguments for your script. Typically set with:</a:t>
            </a:r>
            <a:br>
              <a:rPr lang="en-GB" sz="1050" dirty="0"/>
            </a:br>
            <a:r>
              <a:rPr lang="en-GB" sz="1050" dirty="0"/>
              <a:t>“-”,”--“,“=“ or just a word or character</a:t>
            </a:r>
            <a:br>
              <a:rPr lang="en-GB" sz="1050" dirty="0"/>
            </a:br>
            <a:r>
              <a:rPr lang="en-GB" sz="1050" dirty="0"/>
              <a:t>(see examples).</a:t>
            </a:r>
          </a:p>
        </p:txBody>
      </p:sp>
      <p:sp>
        <p:nvSpPr>
          <p:cNvPr id="37" name="TextBox 36">
            <a:extLst>
              <a:ext uri="{FF2B5EF4-FFF2-40B4-BE49-F238E27FC236}">
                <a16:creationId xmlns:a16="http://schemas.microsoft.com/office/drawing/2014/main" id="{7CDE53C1-90FE-4A24-8435-969E54B62C2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Tree>
    <p:extLst>
      <p:ext uri="{BB962C8B-B14F-4D97-AF65-F5344CB8AC3E}">
        <p14:creationId xmlns:p14="http://schemas.microsoft.com/office/powerpoint/2010/main" val="2630947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Hands On Workshop</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144697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Analysis of the Human mtDNA Sequence</a:t>
            </a:r>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7" name="Picture 156">
            <a:extLst>
              <a:ext uri="{FF2B5EF4-FFF2-40B4-BE49-F238E27FC236}">
                <a16:creationId xmlns:a16="http://schemas.microsoft.com/office/drawing/2014/main" id="{18364607-D4EF-4715-97F2-4B6573668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114" y="2472533"/>
            <a:ext cx="3397806" cy="3205704"/>
          </a:xfrm>
          <a:prstGeom prst="rect">
            <a:avLst/>
          </a:prstGeom>
        </p:spPr>
      </p:pic>
      <p:sp>
        <p:nvSpPr>
          <p:cNvPr id="158" name="Rectangle 157">
            <a:extLst>
              <a:ext uri="{FF2B5EF4-FFF2-40B4-BE49-F238E27FC236}">
                <a16:creationId xmlns:a16="http://schemas.microsoft.com/office/drawing/2014/main" id="{F143F5CE-968F-4154-8061-CEE8FF433EB6}"/>
              </a:ext>
            </a:extLst>
          </p:cNvPr>
          <p:cNvSpPr/>
          <p:nvPr/>
        </p:nvSpPr>
        <p:spPr>
          <a:xfrm>
            <a:off x="900724" y="3137290"/>
            <a:ext cx="5393445" cy="2308324"/>
          </a:xfrm>
          <a:prstGeom prst="rect">
            <a:avLst/>
          </a:prstGeom>
        </p:spPr>
        <p:txBody>
          <a:bodyPr wrap="square">
            <a:spAutoFit/>
          </a:bodyPr>
          <a:lstStyle/>
          <a:p>
            <a:pPr marL="285750" indent="-285750">
              <a:buFont typeface="Arial" panose="020B0604020202020204" pitchFamily="34" charset="0"/>
              <a:buChar char="•"/>
            </a:pPr>
            <a:r>
              <a:rPr lang="nn-NO" dirty="0">
                <a:latin typeface="Garamond" panose="02020404030301010803" pitchFamily="18" charset="0"/>
              </a:rPr>
              <a:t>Mitochondrial DNA (mtDNA)</a:t>
            </a:r>
          </a:p>
          <a:p>
            <a:pPr marL="742950" lvl="1" indent="-285750">
              <a:buFont typeface="Wingdings" panose="05000000000000000000" pitchFamily="2" charset="2"/>
              <a:buChar char="§"/>
            </a:pPr>
            <a:r>
              <a:rPr lang="nn-NO" dirty="0">
                <a:latin typeface="Garamond" panose="02020404030301010803" pitchFamily="18" charset="0"/>
              </a:rPr>
              <a:t>Closed- circular 16.6kb in size</a:t>
            </a:r>
          </a:p>
          <a:p>
            <a:pPr lvl="1"/>
            <a:endParaRPr lang="nn-NO" dirty="0">
              <a:latin typeface="Garamond" panose="02020404030301010803" pitchFamily="18" charset="0"/>
            </a:endParaRPr>
          </a:p>
          <a:p>
            <a:pPr marL="742950" lvl="1" indent="-285750">
              <a:buFont typeface="Wingdings" panose="05000000000000000000" pitchFamily="2" charset="2"/>
              <a:buChar char="§"/>
            </a:pPr>
            <a:r>
              <a:rPr lang="nn-NO" dirty="0">
                <a:latin typeface="Garamond" panose="02020404030301010803" pitchFamily="18" charset="0"/>
              </a:rPr>
              <a:t>mtDNA encodes 13 proteins</a:t>
            </a:r>
          </a:p>
          <a:p>
            <a:pPr marL="742950" lvl="1" indent="-285750">
              <a:buFont typeface="Wingdings" panose="05000000000000000000" pitchFamily="2" charset="2"/>
              <a:buChar char="§"/>
            </a:pPr>
            <a:r>
              <a:rPr lang="nn-NO" dirty="0">
                <a:latin typeface="Garamond" panose="02020404030301010803" pitchFamily="18" charset="0"/>
              </a:rPr>
              <a:t>Essential subunits of oxidate phosphorylation</a:t>
            </a:r>
          </a:p>
          <a:p>
            <a:pPr marL="742950" lvl="1" indent="-285750">
              <a:buFont typeface="Wingdings" panose="05000000000000000000" pitchFamily="2" charset="2"/>
              <a:buChar char="§"/>
            </a:pPr>
            <a:endParaRPr lang="nn-NO" dirty="0">
              <a:solidFill>
                <a:srgbClr val="002060"/>
              </a:solidFill>
              <a:latin typeface="Garamond" panose="02020404030301010803" pitchFamily="18" charset="0"/>
            </a:endParaRPr>
          </a:p>
          <a:p>
            <a:pPr lvl="1"/>
            <a:endParaRPr lang="nn-NO" dirty="0">
              <a:solidFill>
                <a:srgbClr val="002060"/>
              </a:solidFill>
              <a:latin typeface="Garamond" panose="02020404030301010803" pitchFamily="18" charset="0"/>
            </a:endParaRPr>
          </a:p>
          <a:p>
            <a:pPr lvl="1"/>
            <a:r>
              <a:rPr lang="nn-NO" dirty="0">
                <a:solidFill>
                  <a:srgbClr val="002060"/>
                </a:solidFill>
                <a:latin typeface="Garamond" panose="02020404030301010803" pitchFamily="18" charset="0"/>
              </a:rPr>
              <a:t> </a:t>
            </a:r>
          </a:p>
        </p:txBody>
      </p:sp>
    </p:spTree>
    <p:extLst>
      <p:ext uri="{BB962C8B-B14F-4D97-AF65-F5344CB8AC3E}">
        <p14:creationId xmlns:p14="http://schemas.microsoft.com/office/powerpoint/2010/main" val="3949018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Downloading and preparing our mitochondrial reference (chrM) fasta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mkdir</a:t>
            </a:r>
            <a:r>
              <a:rPr lang="en-GB" sz="1800" dirty="0">
                <a:latin typeface="Consolas" panose="020B0609020204030204" pitchFamily="49" charset="0"/>
              </a:rPr>
              <a:t> reference</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err="1">
                <a:solidFill>
                  <a:srgbClr val="0070C0"/>
                </a:solidFill>
                <a:latin typeface="Consolas" panose="020B0609020204030204" pitchFamily="49" charset="0"/>
              </a:rPr>
              <a:t>wget</a:t>
            </a:r>
            <a:r>
              <a:rPr lang="en-GB" sz="1800" dirty="0">
                <a:latin typeface="Consolas" panose="020B0609020204030204" pitchFamily="49" charset="0"/>
              </a:rPr>
              <a:t> –timestamping 	'ftp://hgdownload.cse.ucsc.edu/</a:t>
            </a:r>
            <a:r>
              <a:rPr lang="en-GB" sz="1800" dirty="0" err="1">
                <a:latin typeface="Consolas" panose="020B0609020204030204" pitchFamily="49" charset="0"/>
              </a:rPr>
              <a:t>goldenPath</a:t>
            </a:r>
            <a:r>
              <a:rPr lang="en-GB" sz="1800" dirty="0">
                <a:latin typeface="Consolas" panose="020B0609020204030204" pitchFamily="49" charset="0"/>
              </a:rPr>
              <a:t>/hg38/chromosomes/chrM.fa.gz' -O 	reference/chrM.fa.gz</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3" name="TextBox 2">
            <a:extLst>
              <a:ext uri="{FF2B5EF4-FFF2-40B4-BE49-F238E27FC236}">
                <a16:creationId xmlns:a16="http://schemas.microsoft.com/office/drawing/2014/main" id="{C73440F6-7993-45A0-A95A-33A59AC24B62}"/>
              </a:ext>
            </a:extLst>
          </p:cNvPr>
          <p:cNvSpPr txBox="1"/>
          <p:nvPr/>
        </p:nvSpPr>
        <p:spPr>
          <a:xfrm>
            <a:off x="4672185" y="556954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…here we are creating a new directory (called reference) with the </a:t>
            </a:r>
            <a:r>
              <a:rPr lang="en-GB" dirty="0" err="1">
                <a:solidFill>
                  <a:schemeClr val="bg2">
                    <a:lumMod val="50000"/>
                  </a:schemeClr>
                </a:solidFill>
                <a:latin typeface="Garamond" panose="02020404030301010803" pitchFamily="18" charset="0"/>
              </a:rPr>
              <a:t>linux</a:t>
            </a:r>
            <a:r>
              <a:rPr lang="en-GB" dirty="0">
                <a:solidFill>
                  <a:schemeClr val="bg2">
                    <a:lumMod val="50000"/>
                  </a:schemeClr>
                </a:solidFill>
                <a:latin typeface="Garamond" panose="02020404030301010803" pitchFamily="18" charset="0"/>
              </a:rPr>
              <a:t> </a:t>
            </a:r>
            <a:r>
              <a:rPr lang="en-GB" dirty="0" err="1">
                <a:solidFill>
                  <a:schemeClr val="bg2">
                    <a:lumMod val="50000"/>
                  </a:schemeClr>
                </a:solidFill>
                <a:latin typeface="Garamond" panose="02020404030301010803" pitchFamily="18" charset="0"/>
              </a:rPr>
              <a:t>mkdir</a:t>
            </a:r>
            <a:r>
              <a:rPr lang="en-GB" dirty="0">
                <a:solidFill>
                  <a:schemeClr val="bg2">
                    <a:lumMod val="50000"/>
                  </a:schemeClr>
                </a:solidFill>
                <a:latin typeface="Garamond" panose="02020404030301010803" pitchFamily="18" charset="0"/>
              </a:rPr>
              <a:t> command, then using the </a:t>
            </a:r>
            <a:r>
              <a:rPr lang="en-GB" dirty="0" err="1">
                <a:solidFill>
                  <a:schemeClr val="bg2">
                    <a:lumMod val="50000"/>
                  </a:schemeClr>
                </a:solidFill>
                <a:latin typeface="Garamond" panose="02020404030301010803" pitchFamily="18" charset="0"/>
              </a:rPr>
              <a:t>wget</a:t>
            </a:r>
            <a:r>
              <a:rPr lang="en-GB" dirty="0">
                <a:solidFill>
                  <a:schemeClr val="bg2">
                    <a:lumMod val="50000"/>
                  </a:schemeClr>
                </a:solidFill>
                <a:latin typeface="Garamond" panose="02020404030301010803" pitchFamily="18" charset="0"/>
              </a:rPr>
              <a:t> command to download chrM fasta file to that new directory</a:t>
            </a:r>
          </a:p>
        </p:txBody>
      </p:sp>
    </p:spTree>
    <p:extLst>
      <p:ext uri="{BB962C8B-B14F-4D97-AF65-F5344CB8AC3E}">
        <p14:creationId xmlns:p14="http://schemas.microsoft.com/office/powerpoint/2010/main" val="295639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Unzipping and viewing the compressed chrM fasta txt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gunzip</a:t>
            </a:r>
            <a:r>
              <a:rPr lang="en-GB" sz="1800" dirty="0">
                <a:latin typeface="Consolas" panose="020B0609020204030204" pitchFamily="49" charset="0"/>
              </a:rPr>
              <a:t> reference/chrM.fa.gz</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a:solidFill>
                  <a:srgbClr val="0070C0"/>
                </a:solidFill>
                <a:latin typeface="Consolas" panose="020B0609020204030204" pitchFamily="49" charset="0"/>
              </a:rPr>
              <a:t>head</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835BE325-C669-49C2-9AAE-A18F83667598}"/>
              </a:ext>
            </a:extLst>
          </p:cNvPr>
          <p:cNvSpPr txBox="1"/>
          <p:nvPr/>
        </p:nvSpPr>
        <p:spPr>
          <a:xfrm>
            <a:off x="4522413" y="5356710"/>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…the chrM reference fasta file is currently compressed and we are unzipping it to it’s text format. We can view the top 10 lines of the unzipped file with the head command.  </a:t>
            </a:r>
          </a:p>
        </p:txBody>
      </p:sp>
    </p:spTree>
    <p:extLst>
      <p:ext uri="{BB962C8B-B14F-4D97-AF65-F5344CB8AC3E}">
        <p14:creationId xmlns:p14="http://schemas.microsoft.com/office/powerpoint/2010/main" val="15261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Generate the FM-index from the chrM reference fasta file for use in BWA</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software/bwa</a:t>
            </a:r>
            <a:r>
              <a:rPr lang="en-GB" sz="1800" dirty="0">
                <a:latin typeface="Consolas" panose="020B0609020204030204" pitchFamily="49" charset="0"/>
              </a:rPr>
              <a:t> index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30352F6E-E618-4E7D-8B4D-14AFAFE979DE}"/>
              </a:ext>
            </a:extLst>
          </p:cNvPr>
          <p:cNvSpPr txBox="1"/>
          <p:nvPr/>
        </p:nvSpPr>
        <p:spPr>
          <a:xfrm>
            <a:off x="4475117" y="5255467"/>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…we are using the index function of the bwa software to make the FM-index of our reference fasta genome </a:t>
            </a:r>
          </a:p>
        </p:txBody>
      </p:sp>
    </p:spTree>
    <p:extLst>
      <p:ext uri="{BB962C8B-B14F-4D97-AF65-F5344CB8AC3E}">
        <p14:creationId xmlns:p14="http://schemas.microsoft.com/office/powerpoint/2010/main" val="3653962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618641" y="1832578"/>
            <a:ext cx="10582760" cy="4351338"/>
          </a:xfrm>
        </p:spPr>
        <p:txBody>
          <a:bodyPr>
            <a:normAutofit fontScale="92500" lnSpcReduction="10000"/>
          </a:bodyPr>
          <a:lstStyle/>
          <a:p>
            <a:pPr marL="0" indent="0">
              <a:buNone/>
            </a:pPr>
            <a:r>
              <a:rPr lang="en-GB" dirty="0">
                <a:latin typeface="Garamond" panose="02020404030301010803" pitchFamily="18" charset="0"/>
              </a:rPr>
              <a:t>Prepare the index file for use in the Genome Analysis Toolkit (GATK)</a:t>
            </a:r>
          </a:p>
          <a:p>
            <a:r>
              <a:rPr lang="en-GB" dirty="0">
                <a:latin typeface="Garamond" panose="02020404030301010803" pitchFamily="18" charset="0"/>
              </a:rPr>
              <a:t>Fasta index file (.</a:t>
            </a:r>
            <a:r>
              <a:rPr lang="en-GB" dirty="0" err="1">
                <a:latin typeface="Garamond" panose="02020404030301010803" pitchFamily="18" charset="0"/>
              </a:rPr>
              <a:t>faidx</a:t>
            </a:r>
            <a:r>
              <a:rPr lang="en-GB" dirty="0">
                <a:latin typeface="Garamond" panose="02020404030301010803" pitchFamily="18" charset="0"/>
              </a:rPr>
              <a:t>)</a:t>
            </a:r>
          </a:p>
          <a:p>
            <a:r>
              <a:rPr lang="en-GB" dirty="0">
                <a:latin typeface="Garamond" panose="02020404030301010803" pitchFamily="18" charset="0"/>
              </a:rPr>
              <a:t>Sequence dictionary file (.</a:t>
            </a:r>
            <a:r>
              <a:rPr lang="en-GB" dirty="0" err="1">
                <a:latin typeface="Garamond" panose="02020404030301010803" pitchFamily="18" charset="0"/>
              </a:rPr>
              <a:t>dict</a:t>
            </a:r>
            <a:r>
              <a:rPr lang="en-GB" dirty="0">
                <a:latin typeface="Garamond" panose="02020404030301010803" pitchFamily="18" charset="0"/>
              </a:rPr>
              <a:t>)</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err="1">
                <a:latin typeface="Consolas" panose="020B0609020204030204" pitchFamily="49" charset="0"/>
              </a:rPr>
              <a:t>faidx</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	</a:t>
            </a: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CreateSequenceDictionary</a:t>
            </a:r>
            <a:r>
              <a:rPr lang="en-GB" sz="1800" dirty="0">
                <a:latin typeface="Consolas" panose="020B0609020204030204" pitchFamily="49" charset="0"/>
              </a:rPr>
              <a:t> -R 	reference/</a:t>
            </a:r>
            <a:r>
              <a:rPr lang="en-GB" sz="1800" dirty="0" err="1">
                <a:latin typeface="Consolas" panose="020B0609020204030204" pitchFamily="49" charset="0"/>
              </a:rPr>
              <a:t>chrM.fa</a:t>
            </a:r>
            <a:r>
              <a:rPr lang="en-GB" sz="1800" dirty="0">
                <a:latin typeface="Consolas" panose="020B0609020204030204" pitchFamily="49" charset="0"/>
              </a:rPr>
              <a:t> -O reference/</a:t>
            </a:r>
            <a:r>
              <a:rPr lang="en-GB" sz="1800" dirty="0" err="1">
                <a:latin typeface="Consolas" panose="020B0609020204030204" pitchFamily="49" charset="0"/>
              </a:rPr>
              <a:t>chrM.dict</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BFE387B5-CF70-4E9C-8F29-E7DF94E8857E}"/>
              </a:ext>
            </a:extLst>
          </p:cNvPr>
          <p:cNvSpPr txBox="1"/>
          <p:nvPr/>
        </p:nvSpPr>
        <p:spPr>
          <a:xfrm>
            <a:off x="4435703" y="5761570"/>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…..producing some more text files describing the contents of the chrM FASTA file for the genome analysis toolkit. </a:t>
            </a:r>
          </a:p>
        </p:txBody>
      </p:sp>
    </p:spTree>
    <p:extLst>
      <p:ext uri="{BB962C8B-B14F-4D97-AF65-F5344CB8AC3E}">
        <p14:creationId xmlns:p14="http://schemas.microsoft.com/office/powerpoint/2010/main" val="3159722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2</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Content Placeholder 5">
            <a:extLst>
              <a:ext uri="{FF2B5EF4-FFF2-40B4-BE49-F238E27FC236}">
                <a16:creationId xmlns:a16="http://schemas.microsoft.com/office/drawing/2014/main" id="{424225D3-7FF9-4742-A81A-901512A4431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08718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Alignment of the mitochondrial </a:t>
            </a:r>
            <a:r>
              <a:rPr lang="en-GB" dirty="0" err="1">
                <a:latin typeface="Garamond" panose="02020404030301010803" pitchFamily="18" charset="0"/>
              </a:rPr>
              <a:t>fastq</a:t>
            </a:r>
            <a:r>
              <a:rPr lang="en-GB" dirty="0">
                <a:latin typeface="Garamond" panose="02020404030301010803" pitchFamily="18" charset="0"/>
              </a:rPr>
              <a:t> sequence data to the chrM using BWA</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software/bwa </a:t>
            </a:r>
            <a:r>
              <a:rPr lang="en-GB" sz="1800" dirty="0">
                <a:latin typeface="Consolas" panose="020B0609020204030204" pitchFamily="49" charset="0"/>
              </a:rPr>
              <a:t>mem reference/</a:t>
            </a:r>
            <a:r>
              <a:rPr lang="en-GB" sz="1800" dirty="0" err="1">
                <a:latin typeface="Consolas" panose="020B0609020204030204" pitchFamily="49" charset="0"/>
              </a:rPr>
              <a:t>chrM.fa</a:t>
            </a:r>
            <a:r>
              <a:rPr lang="en-GB" sz="1800" dirty="0">
                <a:latin typeface="Consolas" panose="020B0609020204030204" pitchFamily="49" charset="0"/>
              </a:rPr>
              <a:t> sample1_out.R1.fq.gz sample1_out.R2.fq.gz -R '@RG\tID:sample1\tSM:sample1\tLB:sample1\</a:t>
            </a:r>
            <a:r>
              <a:rPr lang="en-GB" sz="1800" dirty="0" err="1">
                <a:latin typeface="Consolas" panose="020B0609020204030204" pitchFamily="49" charset="0"/>
              </a:rPr>
              <a:t>tPL:ILLUMINA</a:t>
            </a:r>
            <a:r>
              <a:rPr lang="en-GB" sz="1800" dirty="0">
                <a:latin typeface="Consolas" panose="020B0609020204030204" pitchFamily="49" charset="0"/>
              </a:rPr>
              <a:t>' -o sample1.sam</a:t>
            </a: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CCECBC99-BEEA-445F-B647-3641C69E734F}"/>
              </a:ext>
            </a:extLst>
          </p:cNvPr>
          <p:cNvSpPr txBox="1"/>
          <p:nvPr/>
        </p:nvSpPr>
        <p:spPr>
          <a:xfrm>
            <a:off x="4414875" y="4826675"/>
            <a:ext cx="7025623" cy="2031325"/>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bwa alignment algorithm ‘mem’ to align our sample </a:t>
            </a:r>
            <a:r>
              <a:rPr lang="en-GB" dirty="0" err="1">
                <a:solidFill>
                  <a:schemeClr val="bg2">
                    <a:lumMod val="50000"/>
                  </a:schemeClr>
                </a:solidFill>
                <a:latin typeface="Garamond" panose="02020404030301010803" pitchFamily="18" charset="0"/>
              </a:rPr>
              <a:t>fastq</a:t>
            </a:r>
            <a:r>
              <a:rPr lang="en-GB" dirty="0">
                <a:solidFill>
                  <a:schemeClr val="bg2">
                    <a:lumMod val="50000"/>
                  </a:schemeClr>
                </a:solidFill>
                <a:latin typeface="Garamond" panose="02020404030301010803" pitchFamily="18" charset="0"/>
              </a:rPr>
              <a:t> data against the reference chrM fasta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-o generating an output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(sequence alignment format)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-R embedding the sample/sequence information in file</a:t>
            </a:r>
          </a:p>
          <a:p>
            <a:r>
              <a:rPr lang="en-GB" dirty="0">
                <a:solidFill>
                  <a:schemeClr val="bg2">
                    <a:lumMod val="50000"/>
                  </a:schemeClr>
                </a:solidFill>
                <a:latin typeface="Garamond" panose="02020404030301010803" pitchFamily="18" charset="0"/>
              </a:rPr>
              <a:t>  </a:t>
            </a:r>
          </a:p>
        </p:txBody>
      </p:sp>
    </p:spTree>
    <p:extLst>
      <p:ext uri="{BB962C8B-B14F-4D97-AF65-F5344CB8AC3E}">
        <p14:creationId xmlns:p14="http://schemas.microsoft.com/office/powerpoint/2010/main" val="4218576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Converting the </a:t>
            </a:r>
            <a:r>
              <a:rPr lang="en-GB" dirty="0" err="1">
                <a:latin typeface="Garamond" panose="02020404030301010803" pitchFamily="18" charset="0"/>
              </a:rPr>
              <a:t>sam</a:t>
            </a:r>
            <a:r>
              <a:rPr lang="en-GB" dirty="0">
                <a:latin typeface="Garamond" panose="02020404030301010803" pitchFamily="18" charset="0"/>
              </a:rPr>
              <a:t> output to a common binary alignment format (.bam) </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a:latin typeface="Consolas" panose="020B0609020204030204" pitchFamily="49" charset="0"/>
              </a:rPr>
              <a:t>view -Sb sample1.sam -o sample1.bam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AAE428A4-C7A2-4182-8B32-50F4E0D1F9E8}"/>
              </a:ext>
            </a:extLst>
          </p:cNvPr>
          <p:cNvSpPr txBox="1"/>
          <p:nvPr/>
        </p:nvSpPr>
        <p:spPr>
          <a:xfrm>
            <a:off x="4414875" y="482667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‘view’ command to print our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into a different file format, in this case a .bam file (basically same as a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but takes up much less disk space and retains all of the information)</a:t>
            </a:r>
          </a:p>
        </p:txBody>
      </p:sp>
    </p:spTree>
    <p:extLst>
      <p:ext uri="{BB962C8B-B14F-4D97-AF65-F5344CB8AC3E}">
        <p14:creationId xmlns:p14="http://schemas.microsoft.com/office/powerpoint/2010/main" val="179285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Tree>
    <p:extLst>
      <p:ext uri="{BB962C8B-B14F-4D97-AF65-F5344CB8AC3E}">
        <p14:creationId xmlns:p14="http://schemas.microsoft.com/office/powerpoint/2010/main" val="1594846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Sorting by genomic co-ordinate and indexing the .bam file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sort sample1.bam -o sample1_sorted.bam</a:t>
            </a:r>
          </a:p>
          <a:p>
            <a:pPr marL="0" indent="0">
              <a:buNone/>
            </a:pPr>
            <a:endParaRPr lang="pt-BR"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index sample1_sorted.bam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7D3DA350-B6B1-45EF-A426-DBED0502D6E6}"/>
              </a:ext>
            </a:extLst>
          </p:cNvPr>
          <p:cNvSpPr txBox="1"/>
          <p:nvPr/>
        </p:nvSpPr>
        <p:spPr>
          <a:xfrm>
            <a:off x="4328177" y="4838241"/>
            <a:ext cx="7025623" cy="1754326"/>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‘sort’ command to sort the alignment .bam file by genomic coordinate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..then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‘index’ command to create the .bai index – the .bam companion file that allows for faster read access for downstream steps</a:t>
            </a:r>
          </a:p>
        </p:txBody>
      </p:sp>
    </p:spTree>
    <p:extLst>
      <p:ext uri="{BB962C8B-B14F-4D97-AF65-F5344CB8AC3E}">
        <p14:creationId xmlns:p14="http://schemas.microsoft.com/office/powerpoint/2010/main" val="370559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Deduplicate with picardtools in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endParaRPr lang="en-GB" dirty="0">
              <a:latin typeface="Garamond" panose="02020404030301010803" pitchFamily="18"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MarkDuplicates</a:t>
            </a:r>
            <a:r>
              <a:rPr lang="en-GB" sz="1800" dirty="0">
                <a:latin typeface="Consolas" panose="020B0609020204030204" pitchFamily="49" charset="0"/>
              </a:rPr>
              <a:t> -I sample1_sorted.bam -O sample1_sorted_unique.bam -M sample1_picard_metrics.txt</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2" name="Rectangle 1">
            <a:extLst>
              <a:ext uri="{FF2B5EF4-FFF2-40B4-BE49-F238E27FC236}">
                <a16:creationId xmlns:a16="http://schemas.microsoft.com/office/drawing/2014/main" id="{B140F34D-CAF7-4BE2-A40B-4F8DD2834C27}"/>
              </a:ext>
            </a:extLst>
          </p:cNvPr>
          <p:cNvSpPr/>
          <p:nvPr/>
        </p:nvSpPr>
        <p:spPr>
          <a:xfrm>
            <a:off x="2561492" y="5079066"/>
            <a:ext cx="8575430" cy="923330"/>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…the deduplication step locates and tags duplicate reads in the .bam, where duplicate reads are defined as originating from a single fragment of DNA. Duplicates can arise during sample preparation e.g. library construction using PCR.</a:t>
            </a:r>
          </a:p>
        </p:txBody>
      </p:sp>
    </p:spTree>
    <p:extLst>
      <p:ext uri="{BB962C8B-B14F-4D97-AF65-F5344CB8AC3E}">
        <p14:creationId xmlns:p14="http://schemas.microsoft.com/office/powerpoint/2010/main" val="2983942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Base quality score recalibration with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 one after the other</a:t>
            </a: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BaseRecalibrator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--known-sites software/common_all_chrM.vcf.gz -O recal_data_table.txt</a:t>
            </a:r>
            <a:r>
              <a:rPr lang="en-GB" sz="1800" dirty="0">
                <a:solidFill>
                  <a:srgbClr val="0066FF"/>
                </a:solidFill>
                <a:latin typeface="Consolas" panose="020B0609020204030204" pitchFamily="49" charset="0"/>
              </a:rPr>
              <a:t>	</a:t>
            </a:r>
          </a:p>
          <a:p>
            <a:pPr marL="0" indent="0">
              <a:buNone/>
            </a:pPr>
            <a:endParaRPr lang="en-GB"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ApplyBQSR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a:t>
            </a:r>
            <a:r>
              <a:rPr lang="en-GB" sz="1800" dirty="0" err="1">
                <a:latin typeface="Consolas" panose="020B0609020204030204" pitchFamily="49" charset="0"/>
              </a:rPr>
              <a:t>bqsr</a:t>
            </a:r>
            <a:r>
              <a:rPr lang="en-GB" sz="1800" dirty="0">
                <a:latin typeface="Consolas" panose="020B0609020204030204" pitchFamily="49" charset="0"/>
              </a:rPr>
              <a:t>-</a:t>
            </a:r>
            <a:r>
              <a:rPr lang="en-GB" sz="1800" dirty="0" err="1">
                <a:latin typeface="Consolas" panose="020B0609020204030204" pitchFamily="49" charset="0"/>
              </a:rPr>
              <a:t>recal</a:t>
            </a:r>
            <a:r>
              <a:rPr lang="en-GB" sz="1800" dirty="0">
                <a:latin typeface="Consolas" panose="020B0609020204030204" pitchFamily="49" charset="0"/>
              </a:rPr>
              <a:t>-file recal_data_table.txt -O sample1_sorted_unique_recalibrated.bam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p:txBody>
      </p:sp>
      <p:sp>
        <p:nvSpPr>
          <p:cNvPr id="7" name="Rectangle 6">
            <a:extLst>
              <a:ext uri="{FF2B5EF4-FFF2-40B4-BE49-F238E27FC236}">
                <a16:creationId xmlns:a16="http://schemas.microsoft.com/office/drawing/2014/main" id="{658E7F68-E907-41DB-9432-889DC0ADAD47}"/>
              </a:ext>
            </a:extLst>
          </p:cNvPr>
          <p:cNvSpPr/>
          <p:nvPr/>
        </p:nvSpPr>
        <p:spPr>
          <a:xfrm>
            <a:off x="2904145" y="5659728"/>
            <a:ext cx="8575430" cy="1200329"/>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…we are performing base quality score recalibration to recalculate the base calling quality scores. The sequencing machines tend to overestimate the data quality (!) ..so we can model the actual data quality on the number mismatches in the observed data… and adjust them accordingly!</a:t>
            </a:r>
          </a:p>
        </p:txBody>
      </p:sp>
    </p:spTree>
    <p:extLst>
      <p:ext uri="{BB962C8B-B14F-4D97-AF65-F5344CB8AC3E}">
        <p14:creationId xmlns:p14="http://schemas.microsoft.com/office/powerpoint/2010/main" val="677420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Tree>
    <p:extLst>
      <p:ext uri="{BB962C8B-B14F-4D97-AF65-F5344CB8AC3E}">
        <p14:creationId xmlns:p14="http://schemas.microsoft.com/office/powerpoint/2010/main" val="298882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5</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Tree>
    <p:extLst>
      <p:ext uri="{BB962C8B-B14F-4D97-AF65-F5344CB8AC3E}">
        <p14:creationId xmlns:p14="http://schemas.microsoft.com/office/powerpoint/2010/main" val="1533420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6</a:t>
            </a:r>
          </a:p>
        </p:txBody>
      </p:sp>
      <p:sp>
        <p:nvSpPr>
          <p:cNvPr id="5" name="TextBox 4">
            <a:extLst>
              <a:ext uri="{FF2B5EF4-FFF2-40B4-BE49-F238E27FC236}">
                <a16:creationId xmlns:a16="http://schemas.microsoft.com/office/drawing/2014/main" id="{38241AB7-4E2A-479B-89AC-F32889E898CF}"/>
              </a:ext>
            </a:extLst>
          </p:cNvPr>
          <p:cNvSpPr txBox="1"/>
          <p:nvPr/>
        </p:nvSpPr>
        <p:spPr>
          <a:xfrm>
            <a:off x="11235193" y="6407901"/>
            <a:ext cx="628153" cy="369332"/>
          </a:xfrm>
          <a:prstGeom prst="rect">
            <a:avLst/>
          </a:prstGeom>
          <a:noFill/>
        </p:spPr>
        <p:txBody>
          <a:bodyPr wrap="square" rtlCol="0">
            <a:spAutoFit/>
          </a:bodyPr>
          <a:lstStyle/>
          <a:p>
            <a:r>
              <a:rPr lang="en-GB" dirty="0"/>
              <a:t>A+D</a:t>
            </a:r>
          </a:p>
        </p:txBody>
      </p:sp>
    </p:spTree>
    <p:extLst>
      <p:ext uri="{BB962C8B-B14F-4D97-AF65-F5344CB8AC3E}">
        <p14:creationId xmlns:p14="http://schemas.microsoft.com/office/powerpoint/2010/main" val="3818718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334590"/>
            <a:ext cx="10515600" cy="1325563"/>
          </a:xfrm>
        </p:spPr>
        <p:txBody>
          <a:bodyPr/>
          <a:lstStyle/>
          <a:p>
            <a:pPr algn="ctr"/>
            <a:r>
              <a:rPr lang="en-GB" dirty="0">
                <a:latin typeface="Garamond" panose="02020404030301010803" pitchFamily="18" charset="0"/>
              </a:rPr>
              <a:t>Quiz</a:t>
            </a:r>
          </a:p>
        </p:txBody>
      </p:sp>
      <p:sp>
        <p:nvSpPr>
          <p:cNvPr id="5" name="TextBox 4">
            <a:extLst>
              <a:ext uri="{FF2B5EF4-FFF2-40B4-BE49-F238E27FC236}">
                <a16:creationId xmlns:a16="http://schemas.microsoft.com/office/drawing/2014/main" id="{38241AB7-4E2A-479B-89AC-F32889E898CF}"/>
              </a:ext>
            </a:extLst>
          </p:cNvPr>
          <p:cNvSpPr txBox="1"/>
          <p:nvPr/>
        </p:nvSpPr>
        <p:spPr>
          <a:xfrm>
            <a:off x="11235193" y="6407901"/>
            <a:ext cx="628153" cy="369332"/>
          </a:xfrm>
          <a:prstGeom prst="rect">
            <a:avLst/>
          </a:prstGeom>
          <a:noFill/>
        </p:spPr>
        <p:txBody>
          <a:bodyPr wrap="square" rtlCol="0">
            <a:spAutoFit/>
          </a:bodyPr>
          <a:lstStyle/>
          <a:p>
            <a:r>
              <a:rPr lang="en-GB" dirty="0"/>
              <a:t>A+D</a:t>
            </a:r>
          </a:p>
        </p:txBody>
      </p:sp>
      <p:sp>
        <p:nvSpPr>
          <p:cNvPr id="6" name="Content Placeholder 1">
            <a:extLst>
              <a:ext uri="{FF2B5EF4-FFF2-40B4-BE49-F238E27FC236}">
                <a16:creationId xmlns:a16="http://schemas.microsoft.com/office/drawing/2014/main" id="{86F3A05D-0A4D-423C-8899-659FD6B9BF9E}"/>
              </a:ext>
            </a:extLst>
          </p:cNvPr>
          <p:cNvSpPr>
            <a:spLocks noGrp="1"/>
          </p:cNvSpPr>
          <p:nvPr>
            <p:ph idx="1"/>
          </p:nvPr>
        </p:nvSpPr>
        <p:spPr>
          <a:xfrm>
            <a:off x="190831" y="771277"/>
            <a:ext cx="11774523" cy="5405686"/>
          </a:xfrm>
        </p:spPr>
        <p:txBody>
          <a:bodyPr>
            <a:normAutofit/>
          </a:bodyPr>
          <a:lstStyle/>
          <a:p>
            <a:pPr marL="342900" indent="-342900">
              <a:buAutoNum type="arabicPeriod"/>
            </a:pPr>
            <a:r>
              <a:rPr lang="en-GB" sz="1800" dirty="0">
                <a:latin typeface="Garamond" panose="02020404030301010803" pitchFamily="18" charset="0"/>
              </a:rPr>
              <a:t>In the VEP annotation results table, find the genomic coordinates of the missense variant with the highest </a:t>
            </a:r>
            <a:r>
              <a:rPr lang="en-GB" sz="1800" dirty="0" err="1">
                <a:latin typeface="Garamond" panose="02020404030301010803" pitchFamily="18" charset="0"/>
              </a:rPr>
              <a:t>Polyphen</a:t>
            </a:r>
            <a:r>
              <a:rPr lang="en-GB" sz="1800" dirty="0">
                <a:latin typeface="Garamond" panose="02020404030301010803" pitchFamily="18" charset="0"/>
              </a:rPr>
              <a:t> score.</a:t>
            </a:r>
          </a:p>
          <a:p>
            <a:pPr marL="342900" indent="-342900">
              <a:buAutoNum type="arabicPeriod"/>
            </a:pPr>
            <a:r>
              <a:rPr lang="en-GB" sz="1800" dirty="0">
                <a:latin typeface="Garamond" panose="02020404030301010803" pitchFamily="18" charset="0"/>
              </a:rPr>
              <a:t>Download the annotated </a:t>
            </a:r>
            <a:r>
              <a:rPr lang="en-GB" sz="1800" dirty="0" err="1">
                <a:latin typeface="Garamond" panose="02020404030301010803" pitchFamily="18" charset="0"/>
              </a:rPr>
              <a:t>vcf</a:t>
            </a:r>
            <a:r>
              <a:rPr lang="en-GB" sz="1800" dirty="0">
                <a:latin typeface="Garamond" panose="02020404030301010803" pitchFamily="18" charset="0"/>
              </a:rPr>
              <a:t> file using the VCF download button on the upper-right corner</a:t>
            </a:r>
          </a:p>
          <a:p>
            <a:pPr marL="342900" indent="-342900">
              <a:buAutoNum type="arabicPeriod"/>
            </a:pPr>
            <a:r>
              <a:rPr lang="en-GB" sz="1800" dirty="0">
                <a:latin typeface="Garamond" panose="02020404030301010803" pitchFamily="18" charset="0"/>
              </a:rPr>
              <a:t>Get the genomic position of the variant you selected in question 1 and extract this variant’s information from the </a:t>
            </a:r>
            <a:r>
              <a:rPr lang="en-GB" sz="1800" dirty="0" err="1">
                <a:latin typeface="Garamond" panose="02020404030301010803" pitchFamily="18" charset="0"/>
              </a:rPr>
              <a:t>vcf</a:t>
            </a:r>
            <a:r>
              <a:rPr lang="en-GB" sz="1800" dirty="0">
                <a:latin typeface="Garamond" panose="02020404030301010803" pitchFamily="18" charset="0"/>
              </a:rPr>
              <a:t> file (using the </a:t>
            </a:r>
            <a:r>
              <a:rPr lang="en-GB" sz="1400" dirty="0">
                <a:highlight>
                  <a:srgbClr val="C0C0C0"/>
                </a:highlight>
                <a:latin typeface="Consolas" panose="020B0609020204030204" pitchFamily="49" charset="0"/>
              </a:rPr>
              <a:t>grep</a:t>
            </a:r>
            <a:r>
              <a:rPr lang="en-GB" sz="1800" dirty="0">
                <a:latin typeface="Garamond" panose="02020404030301010803" pitchFamily="18" charset="0"/>
              </a:rPr>
              <a:t> command) and save it into a new file (using the </a:t>
            </a:r>
            <a:r>
              <a:rPr lang="en-GB" sz="1600" dirty="0">
                <a:highlight>
                  <a:srgbClr val="C0C0C0"/>
                </a:highlight>
                <a:latin typeface="Consolas" panose="020B0609020204030204" pitchFamily="49" charset="0"/>
              </a:rPr>
              <a:t>&gt;</a:t>
            </a:r>
            <a:r>
              <a:rPr lang="en-GB" sz="1800" dirty="0">
                <a:latin typeface="Garamond" panose="02020404030301010803" pitchFamily="18" charset="0"/>
              </a:rPr>
              <a:t> symbol).</a:t>
            </a:r>
          </a:p>
        </p:txBody>
      </p:sp>
    </p:spTree>
    <p:extLst>
      <p:ext uri="{BB962C8B-B14F-4D97-AF65-F5344CB8AC3E}">
        <p14:creationId xmlns:p14="http://schemas.microsoft.com/office/powerpoint/2010/main" val="84235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Learning Objectives</a:t>
            </a:r>
          </a:p>
        </p:txBody>
      </p:sp>
      <p:sp>
        <p:nvSpPr>
          <p:cNvPr id="3" name="Content Placeholder 2">
            <a:extLst>
              <a:ext uri="{FF2B5EF4-FFF2-40B4-BE49-F238E27FC236}">
                <a16:creationId xmlns:a16="http://schemas.microsoft.com/office/drawing/2014/main" id="{C25D2047-447C-4CE1-860B-2D92494DC01B}"/>
              </a:ext>
            </a:extLst>
          </p:cNvPr>
          <p:cNvSpPr>
            <a:spLocks noGrp="1"/>
          </p:cNvSpPr>
          <p:nvPr>
            <p:ph idx="1"/>
          </p:nvPr>
        </p:nvSpPr>
        <p:spPr>
          <a:xfrm>
            <a:off x="955431" y="1864701"/>
            <a:ext cx="10515600" cy="4351338"/>
          </a:xfrm>
        </p:spPr>
        <p:txBody>
          <a:bodyPr>
            <a:normAutofit/>
          </a:bodyPr>
          <a:lstStyle/>
          <a:p>
            <a:r>
              <a:rPr lang="en-GB" dirty="0">
                <a:latin typeface="Garamond" panose="02020404030301010803" pitchFamily="18" charset="0"/>
              </a:rPr>
              <a:t>Quick overview of next generation sequencing </a:t>
            </a:r>
          </a:p>
          <a:p>
            <a:r>
              <a:rPr lang="en-GB" dirty="0">
                <a:latin typeface="Garamond" panose="02020404030301010803" pitchFamily="18" charset="0"/>
              </a:rPr>
              <a:t>Linux command line</a:t>
            </a:r>
          </a:p>
          <a:p>
            <a:r>
              <a:rPr lang="en-GB" dirty="0">
                <a:latin typeface="Garamond" panose="02020404030301010803" pitchFamily="18" charset="0"/>
              </a:rPr>
              <a:t>Next-generation sequencing software/tools </a:t>
            </a:r>
          </a:p>
          <a:p>
            <a:pPr lvl="1">
              <a:buFont typeface="Wingdings" panose="05000000000000000000" pitchFamily="2" charset="2"/>
              <a:buChar char="§"/>
            </a:pPr>
            <a:r>
              <a:rPr lang="en-GB" dirty="0">
                <a:latin typeface="Garamond" panose="02020404030301010803" pitchFamily="18" charset="0"/>
              </a:rPr>
              <a:t>Genome reference download and index</a:t>
            </a:r>
          </a:p>
          <a:p>
            <a:pPr lvl="1">
              <a:buFont typeface="Wingdings" panose="05000000000000000000" pitchFamily="2" charset="2"/>
              <a:buChar char="§"/>
            </a:pPr>
            <a:r>
              <a:rPr lang="en-GB" dirty="0">
                <a:latin typeface="Garamond" panose="02020404030301010803" pitchFamily="18" charset="0"/>
              </a:rPr>
              <a:t>Raw sequencing reads pre-processing and quality control</a:t>
            </a:r>
          </a:p>
          <a:p>
            <a:pPr lvl="1">
              <a:buFont typeface="Wingdings" panose="05000000000000000000" pitchFamily="2" charset="2"/>
              <a:buChar char="§"/>
            </a:pPr>
            <a:r>
              <a:rPr lang="en-GB" dirty="0">
                <a:latin typeface="Garamond" panose="02020404030301010803" pitchFamily="18" charset="0"/>
              </a:rPr>
              <a:t>Reads alignment to the reference genome</a:t>
            </a:r>
          </a:p>
          <a:p>
            <a:pPr lvl="1">
              <a:buFont typeface="Wingdings" panose="05000000000000000000" pitchFamily="2" charset="2"/>
              <a:buChar char="§"/>
            </a:pPr>
            <a:r>
              <a:rPr lang="en-GB" dirty="0">
                <a:latin typeface="Garamond" panose="02020404030301010803" pitchFamily="18" charset="0"/>
              </a:rPr>
              <a:t>Alignment quality control and refinement</a:t>
            </a:r>
          </a:p>
          <a:p>
            <a:pPr lvl="1">
              <a:buFont typeface="Wingdings" panose="05000000000000000000" pitchFamily="2" charset="2"/>
              <a:buChar char="§"/>
            </a:pPr>
            <a:r>
              <a:rPr lang="en-GB" dirty="0">
                <a:latin typeface="Garamond" panose="02020404030301010803" pitchFamily="18" charset="0"/>
              </a:rPr>
              <a:t>Variant calling and filtration</a:t>
            </a:r>
          </a:p>
          <a:p>
            <a:pPr lvl="1">
              <a:buFont typeface="Wingdings" panose="05000000000000000000" pitchFamily="2" charset="2"/>
              <a:buChar char="§"/>
            </a:pPr>
            <a:r>
              <a:rPr lang="en-GB" dirty="0">
                <a:latin typeface="Garamond" panose="02020404030301010803" pitchFamily="18" charset="0"/>
              </a:rPr>
              <a:t>Annotation of the called variants</a:t>
            </a:r>
          </a:p>
          <a:p>
            <a:pPr lvl="1">
              <a:buFont typeface="Wingdings" panose="05000000000000000000" pitchFamily="2" charset="2"/>
              <a:buChar char="§"/>
            </a:pPr>
            <a:r>
              <a:rPr lang="en-GB" dirty="0">
                <a:latin typeface="Garamond" panose="02020404030301010803" pitchFamily="18" charset="0"/>
              </a:rPr>
              <a:t>Visualisation of alignments and called variants</a:t>
            </a:r>
          </a:p>
          <a:p>
            <a:pPr lvl="1"/>
            <a:endParaRPr lang="en-GB" dirty="0">
              <a:latin typeface="Garamond" panose="02020404030301010803" pitchFamily="18" charset="0"/>
            </a:endParaRPr>
          </a:p>
          <a:p>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565C578A-AC8D-4CB7-AF6E-3464FF078DEE}"/>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368521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Introduction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56231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Library Preparation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5" name="Rectangle 4">
            <a:extLst>
              <a:ext uri="{FF2B5EF4-FFF2-40B4-BE49-F238E27FC236}">
                <a16:creationId xmlns:a16="http://schemas.microsoft.com/office/drawing/2014/main" id="{898B00C2-C37F-453D-AF61-E2F08CC11428}"/>
              </a:ext>
            </a:extLst>
          </p:cNvPr>
          <p:cNvSpPr/>
          <p:nvPr/>
        </p:nvSpPr>
        <p:spPr>
          <a:xfrm>
            <a:off x="1226181" y="5510823"/>
            <a:ext cx="559860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9B5752B-C9CB-49A6-B11C-8B797D51BEC9}"/>
              </a:ext>
            </a:extLst>
          </p:cNvPr>
          <p:cNvPicPr>
            <a:picLocks noChangeAspect="1"/>
          </p:cNvPicPr>
          <p:nvPr/>
        </p:nvPicPr>
        <p:blipFill>
          <a:blip r:embed="rId2"/>
          <a:srcRect l="9945" r="20277" b="10033"/>
          <a:stretch>
            <a:fillRect/>
          </a:stretch>
        </p:blipFill>
        <p:spPr>
          <a:xfrm>
            <a:off x="6451445" y="2895082"/>
            <a:ext cx="3188111" cy="2701518"/>
          </a:xfrm>
          <a:prstGeom prst="rect">
            <a:avLst/>
          </a:prstGeom>
        </p:spPr>
      </p:pic>
      <p:sp>
        <p:nvSpPr>
          <p:cNvPr id="8" name="TextBox 7">
            <a:extLst>
              <a:ext uri="{FF2B5EF4-FFF2-40B4-BE49-F238E27FC236}">
                <a16:creationId xmlns:a16="http://schemas.microsoft.com/office/drawing/2014/main" id="{62033F1D-FEE9-49E0-A964-11DB97F71E30}"/>
              </a:ext>
            </a:extLst>
          </p:cNvPr>
          <p:cNvSpPr txBox="1"/>
          <p:nvPr/>
        </p:nvSpPr>
        <p:spPr>
          <a:xfrm>
            <a:off x="4073666" y="3355487"/>
            <a:ext cx="440793" cy="268503"/>
          </a:xfrm>
          <a:prstGeom prst="rect">
            <a:avLst/>
          </a:prstGeom>
          <a:noFill/>
        </p:spPr>
        <p:txBody>
          <a:bodyPr wrap="none" rtlCol="0">
            <a:spAutoFit/>
          </a:bodyPr>
          <a:lstStyle/>
          <a:p>
            <a:r>
              <a:rPr lang="en-US" sz="1400" dirty="0"/>
              <a:t>RNA</a:t>
            </a:r>
          </a:p>
        </p:txBody>
      </p:sp>
      <p:sp>
        <p:nvSpPr>
          <p:cNvPr id="9" name="TextBox 8">
            <a:extLst>
              <a:ext uri="{FF2B5EF4-FFF2-40B4-BE49-F238E27FC236}">
                <a16:creationId xmlns:a16="http://schemas.microsoft.com/office/drawing/2014/main" id="{8E148982-CBAC-4A86-B9BC-F362D6776114}"/>
              </a:ext>
            </a:extLst>
          </p:cNvPr>
          <p:cNvSpPr txBox="1"/>
          <p:nvPr/>
        </p:nvSpPr>
        <p:spPr>
          <a:xfrm>
            <a:off x="4073666" y="2018573"/>
            <a:ext cx="664612" cy="268503"/>
          </a:xfrm>
          <a:prstGeom prst="rect">
            <a:avLst/>
          </a:prstGeom>
          <a:noFill/>
        </p:spPr>
        <p:txBody>
          <a:bodyPr wrap="square" rtlCol="0">
            <a:spAutoFit/>
          </a:bodyPr>
          <a:lstStyle/>
          <a:p>
            <a:r>
              <a:rPr lang="en-US" sz="1400" dirty="0"/>
              <a:t>DNA</a:t>
            </a:r>
          </a:p>
        </p:txBody>
      </p:sp>
      <p:sp>
        <p:nvSpPr>
          <p:cNvPr id="10" name="TextBox 9">
            <a:extLst>
              <a:ext uri="{FF2B5EF4-FFF2-40B4-BE49-F238E27FC236}">
                <a16:creationId xmlns:a16="http://schemas.microsoft.com/office/drawing/2014/main" id="{FCD6DF24-C27F-479F-A7F1-F7A650A5FF01}"/>
              </a:ext>
            </a:extLst>
          </p:cNvPr>
          <p:cNvSpPr txBox="1"/>
          <p:nvPr/>
        </p:nvSpPr>
        <p:spPr>
          <a:xfrm>
            <a:off x="1363785" y="4070398"/>
            <a:ext cx="4412386" cy="1028358"/>
          </a:xfrm>
          <a:prstGeom prst="rect">
            <a:avLst/>
          </a:prstGeom>
          <a:noFill/>
        </p:spPr>
        <p:txBody>
          <a:bodyPr wrap="square" rtlCol="0">
            <a:spAutoFit/>
          </a:bodyPr>
          <a:lstStyle/>
          <a:p>
            <a:pPr marL="342900" lvl="1" indent="-342900">
              <a:lnSpc>
                <a:spcPct val="150000"/>
              </a:lnSpc>
              <a:buFont typeface="+mj-lt"/>
              <a:buAutoNum type="arabicParenR"/>
            </a:pPr>
            <a:r>
              <a:rPr lang="en-US" sz="1400" dirty="0"/>
              <a:t>Extract nucleic acids from blood, tissue, saliva, etc.</a:t>
            </a:r>
            <a:endParaRPr lang="en-US" sz="1400" i="1" dirty="0"/>
          </a:p>
          <a:p>
            <a:pPr marL="346075" lvl="1" indent="-346075">
              <a:lnSpc>
                <a:spcPct val="150000"/>
              </a:lnSpc>
              <a:buAutoNum type="arabicParenR" startAt="2"/>
            </a:pPr>
            <a:r>
              <a:rPr lang="en-US" sz="1400" dirty="0"/>
              <a:t>Shear dsDNA into fragments</a:t>
            </a:r>
          </a:p>
          <a:p>
            <a:pPr marL="346075" lvl="1" indent="-346075">
              <a:lnSpc>
                <a:spcPct val="150000"/>
              </a:lnSpc>
              <a:buAutoNum type="arabicParenR" startAt="2"/>
            </a:pPr>
            <a:r>
              <a:rPr lang="en-US" sz="1400" dirty="0"/>
              <a:t>Attach adapters to fragments</a:t>
            </a:r>
          </a:p>
        </p:txBody>
      </p:sp>
      <p:pic>
        <p:nvPicPr>
          <p:cNvPr id="11" name="Picture 10" descr="dna.png">
            <a:extLst>
              <a:ext uri="{FF2B5EF4-FFF2-40B4-BE49-F238E27FC236}">
                <a16:creationId xmlns:a16="http://schemas.microsoft.com/office/drawing/2014/main" id="{34431232-79A8-45F4-B526-C562AA36D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154" y="2315539"/>
            <a:ext cx="1836372" cy="266039"/>
          </a:xfrm>
          <a:prstGeom prst="rect">
            <a:avLst/>
          </a:prstGeom>
        </p:spPr>
      </p:pic>
      <p:pic>
        <p:nvPicPr>
          <p:cNvPr id="12" name="Picture 11" descr="RNA.png">
            <a:extLst>
              <a:ext uri="{FF2B5EF4-FFF2-40B4-BE49-F238E27FC236}">
                <a16:creationId xmlns:a16="http://schemas.microsoft.com/office/drawing/2014/main" id="{AA8A82B3-03BB-43E6-A9B5-D6EAFF6C3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7115" y="3014855"/>
            <a:ext cx="1636248" cy="364796"/>
          </a:xfrm>
          <a:prstGeom prst="rect">
            <a:avLst/>
          </a:prstGeom>
        </p:spPr>
      </p:pic>
      <p:pic>
        <p:nvPicPr>
          <p:cNvPr id="13" name="Picture 12" descr="images.png">
            <a:extLst>
              <a:ext uri="{FF2B5EF4-FFF2-40B4-BE49-F238E27FC236}">
                <a16:creationId xmlns:a16="http://schemas.microsoft.com/office/drawing/2014/main" id="{CF568DAD-7BA0-41C4-B313-C38E12F65031}"/>
              </a:ext>
            </a:extLst>
          </p:cNvPr>
          <p:cNvPicPr>
            <a:picLocks noChangeAspect="1"/>
          </p:cNvPicPr>
          <p:nvPr/>
        </p:nvPicPr>
        <p:blipFill rotWithShape="1">
          <a:blip r:embed="rId5">
            <a:extLst>
              <a:ext uri="{28A0092B-C50C-407E-A947-70E740481C1C}">
                <a14:useLocalDpi xmlns:a14="http://schemas.microsoft.com/office/drawing/2010/main" val="0"/>
              </a:ext>
            </a:extLst>
          </a:blip>
          <a:srcRect l="28123"/>
          <a:stretch/>
        </p:blipFill>
        <p:spPr>
          <a:xfrm>
            <a:off x="1363785" y="2409110"/>
            <a:ext cx="770232" cy="715630"/>
          </a:xfrm>
          <a:prstGeom prst="rect">
            <a:avLst/>
          </a:prstGeom>
        </p:spPr>
      </p:pic>
      <p:cxnSp>
        <p:nvCxnSpPr>
          <p:cNvPr id="14" name="Straight Arrow Connector 13">
            <a:extLst>
              <a:ext uri="{FF2B5EF4-FFF2-40B4-BE49-F238E27FC236}">
                <a16:creationId xmlns:a16="http://schemas.microsoft.com/office/drawing/2014/main" id="{D235D071-DE40-49BD-AE7C-9D8D80A1BF1C}"/>
              </a:ext>
            </a:extLst>
          </p:cNvPr>
          <p:cNvCxnSpPr/>
          <p:nvPr/>
        </p:nvCxnSpPr>
        <p:spPr>
          <a:xfrm>
            <a:off x="1835009" y="2770019"/>
            <a:ext cx="2990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27866D89-E765-4E41-90A8-E700133F6B8F}"/>
              </a:ext>
            </a:extLst>
          </p:cNvPr>
          <p:cNvPicPr>
            <a:picLocks noChangeAspect="1"/>
          </p:cNvPicPr>
          <p:nvPr/>
        </p:nvPicPr>
        <p:blipFill>
          <a:blip r:embed="rId6"/>
          <a:stretch>
            <a:fillRect/>
          </a:stretch>
        </p:blipFill>
        <p:spPr>
          <a:xfrm>
            <a:off x="2256374" y="2536130"/>
            <a:ext cx="435687" cy="570978"/>
          </a:xfrm>
          <a:prstGeom prst="rect">
            <a:avLst/>
          </a:prstGeom>
        </p:spPr>
      </p:pic>
      <p:cxnSp>
        <p:nvCxnSpPr>
          <p:cNvPr id="16" name="Straight Arrow Connector 15">
            <a:extLst>
              <a:ext uri="{FF2B5EF4-FFF2-40B4-BE49-F238E27FC236}">
                <a16:creationId xmlns:a16="http://schemas.microsoft.com/office/drawing/2014/main" id="{E5071E29-72F0-4859-AAB1-B7F1D45E0484}"/>
              </a:ext>
            </a:extLst>
          </p:cNvPr>
          <p:cNvCxnSpPr>
            <a:stCxn id="15" idx="3"/>
          </p:cNvCxnSpPr>
          <p:nvPr/>
        </p:nvCxnSpPr>
        <p:spPr>
          <a:xfrm flipV="1">
            <a:off x="2692061" y="2616013"/>
            <a:ext cx="429732" cy="2056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AA2704B-2E48-4484-A0D5-96D85BEA9584}"/>
              </a:ext>
            </a:extLst>
          </p:cNvPr>
          <p:cNvCxnSpPr>
            <a:stCxn id="15" idx="3"/>
          </p:cNvCxnSpPr>
          <p:nvPr/>
        </p:nvCxnSpPr>
        <p:spPr>
          <a:xfrm>
            <a:off x="2692061" y="2821619"/>
            <a:ext cx="429732" cy="2519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17B71D7-E1D8-412B-855B-11D5E6B3EE8D}"/>
              </a:ext>
            </a:extLst>
          </p:cNvPr>
          <p:cNvCxnSpPr/>
          <p:nvPr/>
        </p:nvCxnSpPr>
        <p:spPr>
          <a:xfrm>
            <a:off x="5465464" y="2457283"/>
            <a:ext cx="882520" cy="16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344E093-8B5C-4B05-8697-08C240AD6D06}"/>
              </a:ext>
            </a:extLst>
          </p:cNvPr>
          <p:cNvCxnSpPr/>
          <p:nvPr/>
        </p:nvCxnSpPr>
        <p:spPr>
          <a:xfrm flipV="1">
            <a:off x="4318340" y="2631649"/>
            <a:ext cx="0" cy="3799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5F42326-9FAC-4FBF-8F0D-E5A78F23FB27}"/>
              </a:ext>
            </a:extLst>
          </p:cNvPr>
          <p:cNvSpPr txBox="1"/>
          <p:nvPr/>
        </p:nvSpPr>
        <p:spPr>
          <a:xfrm>
            <a:off x="4318340" y="2722337"/>
            <a:ext cx="619893" cy="268503"/>
          </a:xfrm>
          <a:prstGeom prst="rect">
            <a:avLst/>
          </a:prstGeom>
          <a:noFill/>
        </p:spPr>
        <p:txBody>
          <a:bodyPr wrap="none" rtlCol="0">
            <a:spAutoFit/>
          </a:bodyPr>
          <a:lstStyle/>
          <a:p>
            <a:r>
              <a:rPr lang="en-US" sz="1400" dirty="0"/>
              <a:t>RT-PCR</a:t>
            </a:r>
          </a:p>
        </p:txBody>
      </p:sp>
      <p:grpSp>
        <p:nvGrpSpPr>
          <p:cNvPr id="21" name="Group 20">
            <a:extLst>
              <a:ext uri="{FF2B5EF4-FFF2-40B4-BE49-F238E27FC236}">
                <a16:creationId xmlns:a16="http://schemas.microsoft.com/office/drawing/2014/main" id="{9948DAD3-9B9C-4129-A3C3-BCE408546095}"/>
              </a:ext>
            </a:extLst>
          </p:cNvPr>
          <p:cNvGrpSpPr/>
          <p:nvPr/>
        </p:nvGrpSpPr>
        <p:grpSpPr>
          <a:xfrm flipH="1">
            <a:off x="6877768" y="2010168"/>
            <a:ext cx="2342190" cy="605845"/>
            <a:chOff x="5422900" y="1629420"/>
            <a:chExt cx="3036066" cy="762549"/>
          </a:xfrm>
        </p:grpSpPr>
        <p:grpSp>
          <p:nvGrpSpPr>
            <p:cNvPr id="22" name="Group 21">
              <a:extLst>
                <a:ext uri="{FF2B5EF4-FFF2-40B4-BE49-F238E27FC236}">
                  <a16:creationId xmlns:a16="http://schemas.microsoft.com/office/drawing/2014/main" id="{E5C44747-A6AF-435C-B100-27E1329E1590}"/>
                </a:ext>
              </a:extLst>
            </p:cNvPr>
            <p:cNvGrpSpPr/>
            <p:nvPr/>
          </p:nvGrpSpPr>
          <p:grpSpPr>
            <a:xfrm>
              <a:off x="5422900" y="2127470"/>
              <a:ext cx="1305560" cy="127814"/>
              <a:chOff x="6299200" y="1766894"/>
              <a:chExt cx="487680" cy="152400"/>
            </a:xfrm>
          </p:grpSpPr>
          <p:cxnSp>
            <p:nvCxnSpPr>
              <p:cNvPr id="29" name="Straight Connector 28">
                <a:extLst>
                  <a:ext uri="{FF2B5EF4-FFF2-40B4-BE49-F238E27FC236}">
                    <a16:creationId xmlns:a16="http://schemas.microsoft.com/office/drawing/2014/main" id="{FC8DB42B-E370-4CE7-9F7A-D6DF5BF4F43C}"/>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8C7C596-12D8-4A1A-871F-6AC794B7ACB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C5B8B1F5-2DF4-4CF9-82D1-36002E4F57DF}"/>
                </a:ext>
              </a:extLst>
            </p:cNvPr>
            <p:cNvGrpSpPr/>
            <p:nvPr/>
          </p:nvGrpSpPr>
          <p:grpSpPr>
            <a:xfrm>
              <a:off x="6728460" y="1629420"/>
              <a:ext cx="1305560" cy="127814"/>
              <a:chOff x="6299200" y="1766894"/>
              <a:chExt cx="487680" cy="152400"/>
            </a:xfrm>
          </p:grpSpPr>
          <p:cxnSp>
            <p:nvCxnSpPr>
              <p:cNvPr id="27" name="Straight Connector 26">
                <a:extLst>
                  <a:ext uri="{FF2B5EF4-FFF2-40B4-BE49-F238E27FC236}">
                    <a16:creationId xmlns:a16="http://schemas.microsoft.com/office/drawing/2014/main" id="{AAD09BA8-3F6E-40B5-B575-0A3D402BB9F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F8E96BE-CAA7-4E07-8421-9EE2815D7F46}"/>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21E29C75-17C1-4F53-ACBA-B232EAD9D3C7}"/>
                </a:ext>
              </a:extLst>
            </p:cNvPr>
            <p:cNvGrpSpPr/>
            <p:nvPr/>
          </p:nvGrpSpPr>
          <p:grpSpPr>
            <a:xfrm>
              <a:off x="7153406" y="2264155"/>
              <a:ext cx="1305560" cy="127814"/>
              <a:chOff x="6299200" y="1766894"/>
              <a:chExt cx="487680" cy="152400"/>
            </a:xfrm>
          </p:grpSpPr>
          <p:cxnSp>
            <p:nvCxnSpPr>
              <p:cNvPr id="25" name="Straight Connector 24">
                <a:extLst>
                  <a:ext uri="{FF2B5EF4-FFF2-40B4-BE49-F238E27FC236}">
                    <a16:creationId xmlns:a16="http://schemas.microsoft.com/office/drawing/2014/main" id="{AB268BD5-7554-451B-99B0-7D5AB4C5EA0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4CDC4EE-A02B-4A05-91F7-B0A57B0A9E2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sp>
        <p:nvSpPr>
          <p:cNvPr id="31" name="Rectangle 30">
            <a:extLst>
              <a:ext uri="{FF2B5EF4-FFF2-40B4-BE49-F238E27FC236}">
                <a16:creationId xmlns:a16="http://schemas.microsoft.com/office/drawing/2014/main" id="{3ED8447B-E0FE-4D2A-AACD-57AFC8853D3A}"/>
              </a:ext>
            </a:extLst>
          </p:cNvPr>
          <p:cNvSpPr/>
          <p:nvPr/>
        </p:nvSpPr>
        <p:spPr>
          <a:xfrm>
            <a:off x="8418702" y="1863672"/>
            <a:ext cx="1028164" cy="322204"/>
          </a:xfrm>
          <a:prstGeom prst="rect">
            <a:avLst/>
          </a:prstGeom>
        </p:spPr>
        <p:txBody>
          <a:bodyPr wrap="none">
            <a:spAutoFit/>
          </a:bodyPr>
          <a:lstStyle/>
          <a:p>
            <a:r>
              <a:rPr lang="en-US" dirty="0"/>
              <a:t>Fragments</a:t>
            </a:r>
          </a:p>
        </p:txBody>
      </p:sp>
      <p:sp>
        <p:nvSpPr>
          <p:cNvPr id="32" name="TextBox 31">
            <a:extLst>
              <a:ext uri="{FF2B5EF4-FFF2-40B4-BE49-F238E27FC236}">
                <a16:creationId xmlns:a16="http://schemas.microsoft.com/office/drawing/2014/main" id="{DB8BB22F-E964-4AD4-A072-B8046986906B}"/>
              </a:ext>
            </a:extLst>
          </p:cNvPr>
          <p:cNvSpPr txBox="1"/>
          <p:nvPr/>
        </p:nvSpPr>
        <p:spPr>
          <a:xfrm>
            <a:off x="5438550" y="1898604"/>
            <a:ext cx="936347" cy="523220"/>
          </a:xfrm>
          <a:prstGeom prst="rect">
            <a:avLst/>
          </a:prstGeom>
          <a:noFill/>
        </p:spPr>
        <p:txBody>
          <a:bodyPr wrap="none" rtlCol="0">
            <a:spAutoFit/>
          </a:bodyPr>
          <a:lstStyle/>
          <a:p>
            <a:pPr algn="ctr"/>
            <a:r>
              <a:rPr lang="en-US" sz="1400" i="1" dirty="0"/>
              <a:t>Purify*</a:t>
            </a:r>
          </a:p>
          <a:p>
            <a:pPr algn="ctr"/>
            <a:r>
              <a:rPr lang="en-US" sz="1400" i="1" dirty="0"/>
              <a:t>fragments</a:t>
            </a:r>
          </a:p>
        </p:txBody>
      </p:sp>
      <p:sp>
        <p:nvSpPr>
          <p:cNvPr id="33" name="Rounded Rectangle 31">
            <a:extLst>
              <a:ext uri="{FF2B5EF4-FFF2-40B4-BE49-F238E27FC236}">
                <a16:creationId xmlns:a16="http://schemas.microsoft.com/office/drawing/2014/main" id="{672D843D-FF88-41FF-BC22-2CE48E28CD26}"/>
              </a:ext>
            </a:extLst>
          </p:cNvPr>
          <p:cNvSpPr/>
          <p:nvPr/>
        </p:nvSpPr>
        <p:spPr>
          <a:xfrm>
            <a:off x="4474019" y="4629555"/>
            <a:ext cx="1532908" cy="68116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ight Arrow 32">
            <a:extLst>
              <a:ext uri="{FF2B5EF4-FFF2-40B4-BE49-F238E27FC236}">
                <a16:creationId xmlns:a16="http://schemas.microsoft.com/office/drawing/2014/main" id="{F0BA168C-B6E6-465B-8683-7F8B6D2CE9E8}"/>
              </a:ext>
            </a:extLst>
          </p:cNvPr>
          <p:cNvSpPr/>
          <p:nvPr/>
        </p:nvSpPr>
        <p:spPr>
          <a:xfrm>
            <a:off x="4597879" y="4881540"/>
            <a:ext cx="338791" cy="23508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5" name="TextBox 55">
            <a:extLst>
              <a:ext uri="{FF2B5EF4-FFF2-40B4-BE49-F238E27FC236}">
                <a16:creationId xmlns:a16="http://schemas.microsoft.com/office/drawing/2014/main" id="{D654F98D-928D-41B9-81E4-3E9054C5D351}"/>
              </a:ext>
            </a:extLst>
          </p:cNvPr>
          <p:cNvSpPr txBox="1">
            <a:spLocks noChangeArrowheads="1"/>
          </p:cNvSpPr>
          <p:nvPr/>
        </p:nvSpPr>
        <p:spPr bwMode="auto">
          <a:xfrm>
            <a:off x="5043679" y="4797668"/>
            <a:ext cx="1361952" cy="369332"/>
          </a:xfrm>
          <a:prstGeom prst="rect">
            <a:avLst/>
          </a:prstGeom>
          <a:noFill/>
          <a:ln w="9525">
            <a:noFill/>
            <a:miter lim="800000"/>
            <a:headEnd/>
            <a:tailEnd/>
          </a:ln>
        </p:spPr>
        <p:txBody>
          <a:bodyPr wrap="square">
            <a:prstTxWarp prst="textNoShape">
              <a:avLst/>
            </a:prstTxWarp>
            <a:spAutoFit/>
          </a:bodyPr>
          <a:lstStyle/>
          <a:p>
            <a:r>
              <a:rPr lang="en-US" b="1" dirty="0"/>
              <a:t>Library</a:t>
            </a:r>
          </a:p>
        </p:txBody>
      </p:sp>
      <p:sp>
        <p:nvSpPr>
          <p:cNvPr id="36" name="Rectangle 35">
            <a:extLst>
              <a:ext uri="{FF2B5EF4-FFF2-40B4-BE49-F238E27FC236}">
                <a16:creationId xmlns:a16="http://schemas.microsoft.com/office/drawing/2014/main" id="{618FF98F-FD14-41FC-A8C3-A4ABCF634D82}"/>
              </a:ext>
            </a:extLst>
          </p:cNvPr>
          <p:cNvSpPr/>
          <p:nvPr/>
        </p:nvSpPr>
        <p:spPr>
          <a:xfrm>
            <a:off x="2765806" y="3154990"/>
            <a:ext cx="851515" cy="430887"/>
          </a:xfrm>
          <a:prstGeom prst="rect">
            <a:avLst/>
          </a:prstGeom>
        </p:spPr>
        <p:txBody>
          <a:bodyPr wrap="none">
            <a:spAutoFit/>
          </a:bodyPr>
          <a:lstStyle/>
          <a:p>
            <a:pPr marL="0" lvl="1"/>
            <a:r>
              <a:rPr lang="en-US" sz="1100" i="1" dirty="0"/>
              <a:t>If RNA: </a:t>
            </a:r>
          </a:p>
          <a:p>
            <a:pPr marL="0" lvl="1"/>
            <a:r>
              <a:rPr lang="en-US" sz="1100" i="1" dirty="0"/>
              <a:t>make cDNA</a:t>
            </a:r>
          </a:p>
        </p:txBody>
      </p:sp>
      <p:sp>
        <p:nvSpPr>
          <p:cNvPr id="37" name="TextBox 36">
            <a:extLst>
              <a:ext uri="{FF2B5EF4-FFF2-40B4-BE49-F238E27FC236}">
                <a16:creationId xmlns:a16="http://schemas.microsoft.com/office/drawing/2014/main" id="{0537FA12-F44B-463B-B92F-8D514C0B789D}"/>
              </a:ext>
            </a:extLst>
          </p:cNvPr>
          <p:cNvSpPr txBox="1"/>
          <p:nvPr/>
        </p:nvSpPr>
        <p:spPr>
          <a:xfrm>
            <a:off x="437580" y="5935088"/>
            <a:ext cx="5165197" cy="253916"/>
          </a:xfrm>
          <a:prstGeom prst="rect">
            <a:avLst/>
          </a:prstGeom>
          <a:noFill/>
        </p:spPr>
        <p:txBody>
          <a:bodyPr wrap="none" rtlCol="0">
            <a:spAutoFit/>
          </a:bodyPr>
          <a:lstStyle/>
          <a:p>
            <a:pPr algn="ctr"/>
            <a:r>
              <a:rPr lang="en-US" sz="1050" i="1" dirty="0"/>
              <a:t>* Protocol varies depending on experimental design (WGS, exome, targeted sequencing </a:t>
            </a:r>
            <a:r>
              <a:rPr lang="en-US" sz="1050" i="1" dirty="0" err="1"/>
              <a:t>etc</a:t>
            </a:r>
            <a:r>
              <a:rPr lang="en-US" sz="1050" i="1" dirty="0"/>
              <a:t>)</a:t>
            </a:r>
          </a:p>
        </p:txBody>
      </p:sp>
    </p:spTree>
    <p:extLst>
      <p:ext uri="{BB962C8B-B14F-4D97-AF65-F5344CB8AC3E}">
        <p14:creationId xmlns:p14="http://schemas.microsoft.com/office/powerpoint/2010/main" val="3567260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a:t>
            </a:r>
          </a:p>
        </p:txBody>
      </p:sp>
      <p:sp>
        <p:nvSpPr>
          <p:cNvPr id="38" name="Rectangle 37">
            <a:extLst>
              <a:ext uri="{FF2B5EF4-FFF2-40B4-BE49-F238E27FC236}">
                <a16:creationId xmlns:a16="http://schemas.microsoft.com/office/drawing/2014/main" id="{280A0438-8CA5-4B2F-8C5A-0B3BE7737021}"/>
              </a:ext>
            </a:extLst>
          </p:cNvPr>
          <p:cNvSpPr/>
          <p:nvPr/>
        </p:nvSpPr>
        <p:spPr>
          <a:xfrm>
            <a:off x="1274136" y="5495192"/>
            <a:ext cx="5589725"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545A5FC-C407-47CE-BAB3-3589BA77B4F0}"/>
              </a:ext>
            </a:extLst>
          </p:cNvPr>
          <p:cNvGrpSpPr/>
          <p:nvPr/>
        </p:nvGrpSpPr>
        <p:grpSpPr>
          <a:xfrm>
            <a:off x="1416585" y="2683211"/>
            <a:ext cx="2258181" cy="2186750"/>
            <a:chOff x="5440778" y="1467897"/>
            <a:chExt cx="3246022" cy="3724418"/>
          </a:xfrm>
        </p:grpSpPr>
        <p:pic>
          <p:nvPicPr>
            <p:cNvPr id="40" name="Picture 39">
              <a:extLst>
                <a:ext uri="{FF2B5EF4-FFF2-40B4-BE49-F238E27FC236}">
                  <a16:creationId xmlns:a16="http://schemas.microsoft.com/office/drawing/2014/main" id="{B0E7DB99-8D1A-4477-B000-35627D1AA63A}"/>
                </a:ext>
              </a:extLst>
            </p:cNvPr>
            <p:cNvPicPr>
              <a:picLocks noChangeAspect="1"/>
            </p:cNvPicPr>
            <p:nvPr/>
          </p:nvPicPr>
          <p:blipFill>
            <a:blip r:embed="rId2"/>
            <a:stretch>
              <a:fillRect/>
            </a:stretch>
          </p:blipFill>
          <p:spPr>
            <a:xfrm>
              <a:off x="5440778" y="1523429"/>
              <a:ext cx="3246022" cy="3605156"/>
            </a:xfrm>
            <a:prstGeom prst="rect">
              <a:avLst/>
            </a:prstGeom>
          </p:spPr>
        </p:pic>
        <p:sp>
          <p:nvSpPr>
            <p:cNvPr id="41" name="TextBox 40">
              <a:extLst>
                <a:ext uri="{FF2B5EF4-FFF2-40B4-BE49-F238E27FC236}">
                  <a16:creationId xmlns:a16="http://schemas.microsoft.com/office/drawing/2014/main" id="{29160AD8-892F-4234-B4F9-A8B18F05E1BE}"/>
                </a:ext>
              </a:extLst>
            </p:cNvPr>
            <p:cNvSpPr txBox="1"/>
            <p:nvPr/>
          </p:nvSpPr>
          <p:spPr>
            <a:xfrm>
              <a:off x="6290859" y="3766666"/>
              <a:ext cx="691912"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a:t>Lanes</a:t>
              </a:r>
              <a:endParaRPr lang="en-US" sz="1050" dirty="0"/>
            </a:p>
          </p:txBody>
        </p:sp>
        <p:cxnSp>
          <p:nvCxnSpPr>
            <p:cNvPr id="42" name="Straight Connector 41">
              <a:extLst>
                <a:ext uri="{FF2B5EF4-FFF2-40B4-BE49-F238E27FC236}">
                  <a16:creationId xmlns:a16="http://schemas.microsoft.com/office/drawing/2014/main" id="{BEAC69F0-785E-4C48-8813-6D9867782D13}"/>
                </a:ext>
              </a:extLst>
            </p:cNvPr>
            <p:cNvCxnSpPr/>
            <p:nvPr/>
          </p:nvCxnSpPr>
          <p:spPr>
            <a:xfrm flipV="1">
              <a:off x="6324602" y="4196364"/>
              <a:ext cx="330599" cy="153908"/>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a:extLst>
                <a:ext uri="{FF2B5EF4-FFF2-40B4-BE49-F238E27FC236}">
                  <a16:creationId xmlns:a16="http://schemas.microsoft.com/office/drawing/2014/main" id="{653BC8CB-2AA0-4ED4-81FB-BA480907F426}"/>
                </a:ext>
              </a:extLst>
            </p:cNvPr>
            <p:cNvCxnSpPr/>
            <p:nvPr/>
          </p:nvCxnSpPr>
          <p:spPr>
            <a:xfrm rot="16200000" flipH="1">
              <a:off x="6584378" y="4267186"/>
              <a:ext cx="161572" cy="1992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a:extLst>
                <a:ext uri="{FF2B5EF4-FFF2-40B4-BE49-F238E27FC236}">
                  <a16:creationId xmlns:a16="http://schemas.microsoft.com/office/drawing/2014/main" id="{BCF0D1A6-5F48-434A-B1E3-0505890BEB6B}"/>
                </a:ext>
              </a:extLst>
            </p:cNvPr>
            <p:cNvCxnSpPr/>
            <p:nvPr/>
          </p:nvCxnSpPr>
          <p:spPr>
            <a:xfrm rot="5400000">
              <a:off x="6503098" y="4205829"/>
              <a:ext cx="161568" cy="142637"/>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a:extLst>
                <a:ext uri="{FF2B5EF4-FFF2-40B4-BE49-F238E27FC236}">
                  <a16:creationId xmlns:a16="http://schemas.microsoft.com/office/drawing/2014/main" id="{F99D885A-7772-460E-87AF-974F79A5E0F5}"/>
                </a:ext>
              </a:extLst>
            </p:cNvPr>
            <p:cNvCxnSpPr>
              <a:stCxn id="41" idx="2"/>
            </p:cNvCxnSpPr>
            <p:nvPr/>
          </p:nvCxnSpPr>
          <p:spPr>
            <a:xfrm flipH="1">
              <a:off x="6138463" y="4186023"/>
              <a:ext cx="498352" cy="103883"/>
            </a:xfrm>
            <a:prstGeom prst="line">
              <a:avLst/>
            </a:prstGeom>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4F4E0EB9-6802-4C08-A973-6C22DB3293A9}"/>
                </a:ext>
              </a:extLst>
            </p:cNvPr>
            <p:cNvSpPr txBox="1"/>
            <p:nvPr/>
          </p:nvSpPr>
          <p:spPr>
            <a:xfrm>
              <a:off x="7002562" y="1467897"/>
              <a:ext cx="875710"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Flowcell</a:t>
              </a:r>
              <a:endParaRPr lang="en-US" sz="1050" dirty="0"/>
            </a:p>
          </p:txBody>
        </p:sp>
        <p:sp>
          <p:nvSpPr>
            <p:cNvPr id="47" name="Left Brace 46">
              <a:extLst>
                <a:ext uri="{FF2B5EF4-FFF2-40B4-BE49-F238E27FC236}">
                  <a16:creationId xmlns:a16="http://schemas.microsoft.com/office/drawing/2014/main" id="{19997E09-F858-4D5E-BCA2-4BD83C7C8DFD}"/>
                </a:ext>
              </a:extLst>
            </p:cNvPr>
            <p:cNvSpPr/>
            <p:nvPr/>
          </p:nvSpPr>
          <p:spPr>
            <a:xfrm rot="5400000">
              <a:off x="7300854" y="1099967"/>
              <a:ext cx="282696" cy="1859277"/>
            </a:xfrm>
            <a:prstGeom prst="leftBrac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F29119E5-50E7-4AFA-9151-38A6DF4393EE}"/>
                </a:ext>
              </a:extLst>
            </p:cNvPr>
            <p:cNvCxnSpPr>
              <a:stCxn id="41" idx="2"/>
            </p:cNvCxnSpPr>
            <p:nvPr/>
          </p:nvCxnSpPr>
          <p:spPr>
            <a:xfrm>
              <a:off x="6636815" y="4186023"/>
              <a:ext cx="263638" cy="1038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a:extLst>
                <a:ext uri="{FF2B5EF4-FFF2-40B4-BE49-F238E27FC236}">
                  <a16:creationId xmlns:a16="http://schemas.microsoft.com/office/drawing/2014/main" id="{0EDBA379-9706-4B90-A9B8-7B7DCF403231}"/>
                </a:ext>
              </a:extLst>
            </p:cNvPr>
            <p:cNvCxnSpPr>
              <a:stCxn id="41" idx="2"/>
            </p:cNvCxnSpPr>
            <p:nvPr/>
          </p:nvCxnSpPr>
          <p:spPr>
            <a:xfrm>
              <a:off x="6636815" y="4186023"/>
              <a:ext cx="492242" cy="180083"/>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FA9F4A5D-A0EE-47ED-86B0-AF43AEA08DA7}"/>
                </a:ext>
              </a:extLst>
            </p:cNvPr>
            <p:cNvCxnSpPr>
              <a:stCxn id="41" idx="2"/>
            </p:cNvCxnSpPr>
            <p:nvPr/>
          </p:nvCxnSpPr>
          <p:spPr>
            <a:xfrm>
              <a:off x="6636815" y="4186023"/>
              <a:ext cx="644639" cy="103885"/>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a:extLst>
                <a:ext uri="{FF2B5EF4-FFF2-40B4-BE49-F238E27FC236}">
                  <a16:creationId xmlns:a16="http://schemas.microsoft.com/office/drawing/2014/main" id="{A2AB4734-8609-447F-9C69-1DDFDC2FF2A1}"/>
                </a:ext>
              </a:extLst>
            </p:cNvPr>
            <p:cNvCxnSpPr>
              <a:stCxn id="41" idx="2"/>
            </p:cNvCxnSpPr>
            <p:nvPr/>
          </p:nvCxnSpPr>
          <p:spPr>
            <a:xfrm>
              <a:off x="6636815" y="4186023"/>
              <a:ext cx="873239" cy="103885"/>
            </a:xfrm>
            <a:prstGeom prst="line">
              <a:avLst/>
            </a:prstGeom>
          </p:spPr>
          <p:style>
            <a:lnRef idx="2">
              <a:schemeClr val="accent2"/>
            </a:lnRef>
            <a:fillRef idx="0">
              <a:schemeClr val="accent2"/>
            </a:fillRef>
            <a:effectRef idx="1">
              <a:schemeClr val="accent2"/>
            </a:effectRef>
            <a:fontRef idx="minor">
              <a:schemeClr val="tx1"/>
            </a:fontRef>
          </p:style>
        </p:cxnSp>
        <p:sp>
          <p:nvSpPr>
            <p:cNvPr id="52" name="TextBox 51">
              <a:extLst>
                <a:ext uri="{FF2B5EF4-FFF2-40B4-BE49-F238E27FC236}">
                  <a16:creationId xmlns:a16="http://schemas.microsoft.com/office/drawing/2014/main" id="{691C0EA5-938F-4187-AB73-4C2A5DE0506D}"/>
                </a:ext>
              </a:extLst>
            </p:cNvPr>
            <p:cNvSpPr txBox="1"/>
            <p:nvPr/>
          </p:nvSpPr>
          <p:spPr>
            <a:xfrm>
              <a:off x="7933782" y="4851586"/>
              <a:ext cx="719441" cy="340729"/>
            </a:xfrm>
            <a:prstGeom prst="rect">
              <a:avLst/>
            </a:prstGeom>
            <a:noFill/>
          </p:spPr>
          <p:txBody>
            <a:bodyPr wrap="none" rtlCol="0">
              <a:spAutoFit/>
            </a:bodyPr>
            <a:lstStyle/>
            <a:p>
              <a:r>
                <a:rPr lang="en-US" sz="700" i="1" dirty="0" err="1"/>
                <a:t>Illumina</a:t>
              </a:r>
              <a:endParaRPr lang="en-US" sz="700" i="1" dirty="0"/>
            </a:p>
          </p:txBody>
        </p:sp>
      </p:grpSp>
      <p:pic>
        <p:nvPicPr>
          <p:cNvPr id="53" name="Picture 52" descr="cartoon-magic-workflow.png">
            <a:extLst>
              <a:ext uri="{FF2B5EF4-FFF2-40B4-BE49-F238E27FC236}">
                <a16:creationId xmlns:a16="http://schemas.microsoft.com/office/drawing/2014/main" id="{5F6A78AF-3400-46C9-BD5F-16C036B98343}"/>
              </a:ext>
            </a:extLst>
          </p:cNvPr>
          <p:cNvPicPr>
            <a:picLocks noChangeAspect="1"/>
          </p:cNvPicPr>
          <p:nvPr/>
        </p:nvPicPr>
        <p:blipFill rotWithShape="1">
          <a:blip r:embed="rId3">
            <a:extLst>
              <a:ext uri="{28A0092B-C50C-407E-A947-70E740481C1C}">
                <a14:useLocalDpi xmlns:a14="http://schemas.microsoft.com/office/drawing/2010/main" val="0"/>
              </a:ext>
            </a:extLst>
          </a:blip>
          <a:srcRect l="4561" t="21323" r="81156" b="14225"/>
          <a:stretch/>
        </p:blipFill>
        <p:spPr>
          <a:xfrm>
            <a:off x="2497483" y="1869575"/>
            <a:ext cx="558352" cy="444220"/>
          </a:xfrm>
          <a:prstGeom prst="rect">
            <a:avLst/>
          </a:prstGeom>
        </p:spPr>
      </p:pic>
      <p:cxnSp>
        <p:nvCxnSpPr>
          <p:cNvPr id="54" name="Straight Arrow Connector 53">
            <a:extLst>
              <a:ext uri="{FF2B5EF4-FFF2-40B4-BE49-F238E27FC236}">
                <a16:creationId xmlns:a16="http://schemas.microsoft.com/office/drawing/2014/main" id="{3064CACE-67E1-44EB-9270-70FBFE62AC5F}"/>
              </a:ext>
            </a:extLst>
          </p:cNvPr>
          <p:cNvCxnSpPr/>
          <p:nvPr/>
        </p:nvCxnSpPr>
        <p:spPr>
          <a:xfrm>
            <a:off x="2804349" y="2321117"/>
            <a:ext cx="0" cy="2989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55" name="Picture 54" descr="sequencing_by_synthesis.png">
            <a:extLst>
              <a:ext uri="{FF2B5EF4-FFF2-40B4-BE49-F238E27FC236}">
                <a16:creationId xmlns:a16="http://schemas.microsoft.com/office/drawing/2014/main" id="{A657BEA8-1DDC-46EF-9764-C7EC097FFC85}"/>
              </a:ext>
            </a:extLst>
          </p:cNvPr>
          <p:cNvPicPr>
            <a:picLocks noChangeAspect="1"/>
          </p:cNvPicPr>
          <p:nvPr/>
        </p:nvPicPr>
        <p:blipFill rotWithShape="1">
          <a:blip r:embed="rId4">
            <a:extLst>
              <a:ext uri="{28A0092B-C50C-407E-A947-70E740481C1C}">
                <a14:useLocalDpi xmlns:a14="http://schemas.microsoft.com/office/drawing/2010/main" val="0"/>
              </a:ext>
            </a:extLst>
          </a:blip>
          <a:srcRect l="51592" t="60906" b="811"/>
          <a:stretch/>
        </p:blipFill>
        <p:spPr>
          <a:xfrm>
            <a:off x="7277153" y="3096003"/>
            <a:ext cx="2523068" cy="1638300"/>
          </a:xfrm>
          <a:prstGeom prst="rect">
            <a:avLst/>
          </a:prstGeom>
        </p:spPr>
      </p:pic>
      <p:sp>
        <p:nvSpPr>
          <p:cNvPr id="56" name="TextBox 55">
            <a:extLst>
              <a:ext uri="{FF2B5EF4-FFF2-40B4-BE49-F238E27FC236}">
                <a16:creationId xmlns:a16="http://schemas.microsoft.com/office/drawing/2014/main" id="{39956523-E73C-4F9C-B695-99044C9FF26E}"/>
              </a:ext>
            </a:extLst>
          </p:cNvPr>
          <p:cNvSpPr txBox="1"/>
          <p:nvPr/>
        </p:nvSpPr>
        <p:spPr>
          <a:xfrm rot="16200000">
            <a:off x="9181369" y="2416286"/>
            <a:ext cx="874239" cy="225036"/>
          </a:xfrm>
          <a:prstGeom prst="rect">
            <a:avLst/>
          </a:prstGeom>
          <a:noFill/>
        </p:spPr>
        <p:txBody>
          <a:bodyPr wrap="none" rtlCol="0">
            <a:spAutoFit/>
          </a:bodyPr>
          <a:lstStyle/>
          <a:p>
            <a:r>
              <a:rPr lang="en-US" sz="1000" i="1" dirty="0" err="1"/>
              <a:t>Bitesizebio.com</a:t>
            </a:r>
            <a:endParaRPr lang="en-US" sz="1000" i="1" dirty="0"/>
          </a:p>
        </p:txBody>
      </p:sp>
      <p:sp>
        <p:nvSpPr>
          <p:cNvPr id="57" name="Rectangle 56">
            <a:extLst>
              <a:ext uri="{FF2B5EF4-FFF2-40B4-BE49-F238E27FC236}">
                <a16:creationId xmlns:a16="http://schemas.microsoft.com/office/drawing/2014/main" id="{24410269-DE39-42B9-B9B3-2CE50F1B3DEC}"/>
              </a:ext>
            </a:extLst>
          </p:cNvPr>
          <p:cNvSpPr/>
          <p:nvPr/>
        </p:nvSpPr>
        <p:spPr>
          <a:xfrm>
            <a:off x="1402862" y="1895810"/>
            <a:ext cx="1142813" cy="307777"/>
          </a:xfrm>
          <a:prstGeom prst="rect">
            <a:avLst/>
          </a:prstGeom>
        </p:spPr>
        <p:txBody>
          <a:bodyPr wrap="none">
            <a:spAutoFit/>
          </a:bodyPr>
          <a:lstStyle/>
          <a:p>
            <a:r>
              <a:rPr lang="en-US" sz="1400" dirty="0"/>
              <a:t>DNA libraries</a:t>
            </a:r>
          </a:p>
        </p:txBody>
      </p:sp>
      <p:sp>
        <p:nvSpPr>
          <p:cNvPr id="58" name="TextBox 57">
            <a:extLst>
              <a:ext uri="{FF2B5EF4-FFF2-40B4-BE49-F238E27FC236}">
                <a16:creationId xmlns:a16="http://schemas.microsoft.com/office/drawing/2014/main" id="{51B402FC-6059-443C-8D08-BE59338E7611}"/>
              </a:ext>
            </a:extLst>
          </p:cNvPr>
          <p:cNvSpPr txBox="1"/>
          <p:nvPr/>
        </p:nvSpPr>
        <p:spPr>
          <a:xfrm>
            <a:off x="1402862" y="5070258"/>
            <a:ext cx="5355569" cy="646331"/>
          </a:xfrm>
          <a:prstGeom prst="rect">
            <a:avLst/>
          </a:prstGeom>
          <a:noFill/>
        </p:spPr>
        <p:txBody>
          <a:bodyPr wrap="square" rtlCol="0">
            <a:spAutoFit/>
          </a:bodyPr>
          <a:lstStyle/>
          <a:p>
            <a:pPr marL="171450" indent="-171450">
              <a:buFont typeface="Arial"/>
              <a:buChar char="•"/>
            </a:pPr>
            <a:r>
              <a:rPr lang="en-US" sz="1200" dirty="0"/>
              <a:t>HTS machine processes a </a:t>
            </a:r>
            <a:r>
              <a:rPr lang="en-US" sz="1200" b="1" dirty="0" err="1"/>
              <a:t>flowcell</a:t>
            </a:r>
            <a:r>
              <a:rPr lang="en-US" sz="1200" dirty="0"/>
              <a:t> containing </a:t>
            </a:r>
            <a:r>
              <a:rPr lang="en-US" sz="1200" b="1" dirty="0"/>
              <a:t>lanes</a:t>
            </a:r>
            <a:endParaRPr lang="en-US" sz="1200" dirty="0"/>
          </a:p>
          <a:p>
            <a:pPr marL="171450" indent="-171450">
              <a:buFont typeface="Arial"/>
              <a:buChar char="•"/>
            </a:pPr>
            <a:r>
              <a:rPr lang="en-US" sz="1200" dirty="0"/>
              <a:t>Each lane may contain multiple samples (indexed with a DNA barcode)</a:t>
            </a:r>
          </a:p>
          <a:p>
            <a:pPr marL="171450" indent="-171450">
              <a:buFont typeface="Arial"/>
              <a:buChar char="•"/>
            </a:pPr>
            <a:r>
              <a:rPr lang="en-US" sz="1200" b="1" dirty="0"/>
              <a:t>Read group (RG)</a:t>
            </a:r>
            <a:r>
              <a:rPr lang="en-US" sz="1200" dirty="0"/>
              <a:t> specifies a combination of sample and </a:t>
            </a:r>
            <a:r>
              <a:rPr lang="en-US" sz="1200" dirty="0" err="1"/>
              <a:t>flowcell</a:t>
            </a:r>
            <a:endParaRPr lang="en-US" sz="1200" dirty="0"/>
          </a:p>
        </p:txBody>
      </p:sp>
      <p:sp>
        <p:nvSpPr>
          <p:cNvPr id="59" name="Rounded Rectangle 24">
            <a:extLst>
              <a:ext uri="{FF2B5EF4-FFF2-40B4-BE49-F238E27FC236}">
                <a16:creationId xmlns:a16="http://schemas.microsoft.com/office/drawing/2014/main" id="{976C7DD7-10AE-4DDA-BC62-07455F20444D}"/>
              </a:ext>
            </a:extLst>
          </p:cNvPr>
          <p:cNvSpPr/>
          <p:nvPr/>
        </p:nvSpPr>
        <p:spPr>
          <a:xfrm>
            <a:off x="6608703" y="5211529"/>
            <a:ext cx="248968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0" name="Right Arrow 25">
            <a:extLst>
              <a:ext uri="{FF2B5EF4-FFF2-40B4-BE49-F238E27FC236}">
                <a16:creationId xmlns:a16="http://schemas.microsoft.com/office/drawing/2014/main" id="{54894ADA-6F1D-4EE9-9AAC-77CB4AE6F089}"/>
              </a:ext>
            </a:extLst>
          </p:cNvPr>
          <p:cNvSpPr/>
          <p:nvPr/>
        </p:nvSpPr>
        <p:spPr>
          <a:xfrm rot="5400000">
            <a:off x="9334314" y="4835543"/>
            <a:ext cx="275469"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1" name="TextBox 55">
            <a:extLst>
              <a:ext uri="{FF2B5EF4-FFF2-40B4-BE49-F238E27FC236}">
                <a16:creationId xmlns:a16="http://schemas.microsoft.com/office/drawing/2014/main" id="{97A4B816-4046-461F-B716-2C2883BA5022}"/>
              </a:ext>
            </a:extLst>
          </p:cNvPr>
          <p:cNvSpPr txBox="1">
            <a:spLocks noChangeArrowheads="1"/>
          </p:cNvSpPr>
          <p:nvPr/>
        </p:nvSpPr>
        <p:spPr bwMode="auto">
          <a:xfrm>
            <a:off x="6723654" y="5329423"/>
            <a:ext cx="2434006" cy="307777"/>
          </a:xfrm>
          <a:prstGeom prst="rect">
            <a:avLst/>
          </a:prstGeom>
          <a:noFill/>
          <a:ln w="9525">
            <a:noFill/>
            <a:miter lim="800000"/>
            <a:headEnd/>
            <a:tailEnd/>
          </a:ln>
        </p:spPr>
        <p:txBody>
          <a:bodyPr wrap="square">
            <a:prstTxWarp prst="textNoShape">
              <a:avLst/>
            </a:prstTxWarp>
            <a:spAutoFit/>
          </a:bodyPr>
          <a:lstStyle/>
          <a:p>
            <a:r>
              <a:rPr lang="en-US" sz="1400" b="1" dirty="0"/>
              <a:t>Enormous pile of short reads</a:t>
            </a:r>
          </a:p>
        </p:txBody>
      </p:sp>
      <p:pic>
        <p:nvPicPr>
          <p:cNvPr id="62" name="Picture 61" descr="sequencing_by_synthesis.png">
            <a:extLst>
              <a:ext uri="{FF2B5EF4-FFF2-40B4-BE49-F238E27FC236}">
                <a16:creationId xmlns:a16="http://schemas.microsoft.com/office/drawing/2014/main" id="{B992759A-6B65-4C77-AE19-0AD7B1EFC6B8}"/>
              </a:ext>
            </a:extLst>
          </p:cNvPr>
          <p:cNvPicPr>
            <a:picLocks noChangeAspect="1"/>
          </p:cNvPicPr>
          <p:nvPr/>
        </p:nvPicPr>
        <p:blipFill rotWithShape="1">
          <a:blip r:embed="rId4">
            <a:extLst>
              <a:ext uri="{28A0092B-C50C-407E-A947-70E740481C1C}">
                <a14:useLocalDpi xmlns:a14="http://schemas.microsoft.com/office/drawing/2010/main" val="0"/>
              </a:ext>
            </a:extLst>
          </a:blip>
          <a:srcRect l="49594" t="25533" r="1" b="41146"/>
          <a:stretch/>
        </p:blipFill>
        <p:spPr>
          <a:xfrm>
            <a:off x="3902538" y="3444025"/>
            <a:ext cx="2627183" cy="1425936"/>
          </a:xfrm>
          <a:prstGeom prst="rect">
            <a:avLst/>
          </a:prstGeom>
        </p:spPr>
      </p:pic>
      <p:pic>
        <p:nvPicPr>
          <p:cNvPr id="63" name="Picture 62" descr="sequencing_by_synthesis.png">
            <a:extLst>
              <a:ext uri="{FF2B5EF4-FFF2-40B4-BE49-F238E27FC236}">
                <a16:creationId xmlns:a16="http://schemas.microsoft.com/office/drawing/2014/main" id="{DD966D4A-B187-4312-B5DF-B91BB4A2D9E5}"/>
              </a:ext>
            </a:extLst>
          </p:cNvPr>
          <p:cNvPicPr>
            <a:picLocks noChangeAspect="1"/>
          </p:cNvPicPr>
          <p:nvPr/>
        </p:nvPicPr>
        <p:blipFill rotWithShape="1">
          <a:blip r:embed="rId4">
            <a:extLst>
              <a:ext uri="{28A0092B-C50C-407E-A947-70E740481C1C}">
                <a14:useLocalDpi xmlns:a14="http://schemas.microsoft.com/office/drawing/2010/main" val="0"/>
              </a:ext>
            </a:extLst>
          </a:blip>
          <a:srcRect l="3996" t="61444" r="57343" b="9417"/>
          <a:stretch/>
        </p:blipFill>
        <p:spPr>
          <a:xfrm>
            <a:off x="7431580" y="1777372"/>
            <a:ext cx="2015068" cy="1246984"/>
          </a:xfrm>
          <a:prstGeom prst="rect">
            <a:avLst/>
          </a:prstGeom>
        </p:spPr>
      </p:pic>
      <p:sp>
        <p:nvSpPr>
          <p:cNvPr id="64" name="TextBox 63">
            <a:extLst>
              <a:ext uri="{FF2B5EF4-FFF2-40B4-BE49-F238E27FC236}">
                <a16:creationId xmlns:a16="http://schemas.microsoft.com/office/drawing/2014/main" id="{FE00B7EA-1B80-41C4-90D1-692A3B0B224D}"/>
              </a:ext>
            </a:extLst>
          </p:cNvPr>
          <p:cNvSpPr txBox="1"/>
          <p:nvPr/>
        </p:nvSpPr>
        <p:spPr>
          <a:xfrm>
            <a:off x="3862438" y="2675265"/>
            <a:ext cx="2746265" cy="738664"/>
          </a:xfrm>
          <a:prstGeom prst="rect">
            <a:avLst/>
          </a:prstGeom>
          <a:noFill/>
        </p:spPr>
        <p:txBody>
          <a:bodyPr wrap="none" rtlCol="0">
            <a:spAutoFit/>
          </a:bodyPr>
          <a:lstStyle/>
          <a:p>
            <a:r>
              <a:rPr lang="en-US" sz="1400" dirty="0"/>
              <a:t>DNA libraries deposited on </a:t>
            </a:r>
            <a:r>
              <a:rPr lang="en-US" sz="1400" dirty="0" err="1"/>
              <a:t>flowcell</a:t>
            </a:r>
            <a:endParaRPr lang="en-US" sz="1400" dirty="0"/>
          </a:p>
          <a:p>
            <a:r>
              <a:rPr lang="en-US" sz="1400" dirty="0"/>
              <a:t>-&gt; amplified to form clusters</a:t>
            </a:r>
          </a:p>
          <a:p>
            <a:endParaRPr lang="en-US" sz="1400" dirty="0"/>
          </a:p>
        </p:txBody>
      </p:sp>
      <p:sp>
        <p:nvSpPr>
          <p:cNvPr id="65" name="Right Arrow 22">
            <a:extLst>
              <a:ext uri="{FF2B5EF4-FFF2-40B4-BE49-F238E27FC236}">
                <a16:creationId xmlns:a16="http://schemas.microsoft.com/office/drawing/2014/main" id="{17E11C81-E1EF-412A-9BF4-C4D32C886103}"/>
              </a:ext>
            </a:extLst>
          </p:cNvPr>
          <p:cNvSpPr/>
          <p:nvPr/>
        </p:nvSpPr>
        <p:spPr>
          <a:xfrm>
            <a:off x="6529721" y="3594425"/>
            <a:ext cx="469608" cy="37253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6" name="Picture 65" descr="Screen Shot 2015-10-14 at 9.20.05 PM.png">
            <a:extLst>
              <a:ext uri="{FF2B5EF4-FFF2-40B4-BE49-F238E27FC236}">
                <a16:creationId xmlns:a16="http://schemas.microsoft.com/office/drawing/2014/main" id="{672466C7-DC83-4A3E-AC47-EB8D261FF6EC}"/>
              </a:ext>
            </a:extLst>
          </p:cNvPr>
          <p:cNvPicPr>
            <a:picLocks noChangeAspect="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239618" y="5206252"/>
            <a:ext cx="444951" cy="516607"/>
          </a:xfrm>
          <a:prstGeom prst="rect">
            <a:avLst/>
          </a:prstGeom>
        </p:spPr>
      </p:pic>
      <p:sp>
        <p:nvSpPr>
          <p:cNvPr id="96" name="TextBox 95">
            <a:extLst>
              <a:ext uri="{FF2B5EF4-FFF2-40B4-BE49-F238E27FC236}">
                <a16:creationId xmlns:a16="http://schemas.microsoft.com/office/drawing/2014/main" id="{F0F727E8-8331-498E-BF1D-D95296026AEC}"/>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26373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II</a:t>
            </a:r>
          </a:p>
        </p:txBody>
      </p:sp>
      <p:sp>
        <p:nvSpPr>
          <p:cNvPr id="32" name="Rectangle 31">
            <a:extLst>
              <a:ext uri="{FF2B5EF4-FFF2-40B4-BE49-F238E27FC236}">
                <a16:creationId xmlns:a16="http://schemas.microsoft.com/office/drawing/2014/main" id="{20E7E3E7-1555-4FB9-BDFC-48463C03AA9C}"/>
              </a:ext>
            </a:extLst>
          </p:cNvPr>
          <p:cNvSpPr/>
          <p:nvPr/>
        </p:nvSpPr>
        <p:spPr>
          <a:xfrm>
            <a:off x="2039620" y="2990425"/>
            <a:ext cx="5580848"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tent Placeholder 1">
            <a:extLst>
              <a:ext uri="{FF2B5EF4-FFF2-40B4-BE49-F238E27FC236}">
                <a16:creationId xmlns:a16="http://schemas.microsoft.com/office/drawing/2014/main" id="{BF84CB14-E740-48B9-8A9F-0FCB7CC153E6}"/>
              </a:ext>
            </a:extLst>
          </p:cNvPr>
          <p:cNvSpPr>
            <a:spLocks noGrp="1"/>
          </p:cNvSpPr>
          <p:nvPr>
            <p:ph idx="1"/>
          </p:nvPr>
        </p:nvSpPr>
        <p:spPr>
          <a:xfrm>
            <a:off x="134035" y="3556789"/>
            <a:ext cx="5036288" cy="1954932"/>
          </a:xfrm>
        </p:spPr>
        <p:txBody>
          <a:bodyPr>
            <a:normAutofit/>
          </a:bodyPr>
          <a:lstStyle/>
          <a:p>
            <a:pPr marL="400050">
              <a:defRPr/>
            </a:pPr>
            <a:r>
              <a:rPr lang="en-US" sz="1600" b="1" dirty="0"/>
              <a:t>Sequence Name </a:t>
            </a:r>
            <a:r>
              <a:rPr lang="en-US" sz="1600" dirty="0"/>
              <a:t>(read name, group, etc.)</a:t>
            </a:r>
          </a:p>
          <a:p>
            <a:pPr marL="400050"/>
            <a:r>
              <a:rPr lang="en-US" sz="1600" b="1" dirty="0"/>
              <a:t>Sequence</a:t>
            </a:r>
            <a:r>
              <a:rPr lang="en-US" sz="1600" dirty="0"/>
              <a:t> </a:t>
            </a:r>
          </a:p>
          <a:p>
            <a:pPr marL="400050"/>
            <a:r>
              <a:rPr lang="en-US" sz="1600" dirty="0"/>
              <a:t>+ (optional: Sequence name again)</a:t>
            </a:r>
          </a:p>
          <a:p>
            <a:pPr marL="400050"/>
            <a:r>
              <a:rPr lang="en-US" sz="1600" baseline="0" dirty="0"/>
              <a:t>Associated </a:t>
            </a:r>
            <a:r>
              <a:rPr lang="en-US" sz="1600" b="1" baseline="0" dirty="0"/>
              <a:t>quality score</a:t>
            </a:r>
            <a:r>
              <a:rPr lang="en-US" sz="1600" b="1" dirty="0"/>
              <a:t> 	</a:t>
            </a:r>
          </a:p>
          <a:p>
            <a:pPr marL="57150" indent="0">
              <a:buNone/>
            </a:pPr>
            <a:endParaRPr lang="en-US" sz="800" b="1" dirty="0"/>
          </a:p>
          <a:p>
            <a:pPr marL="57150" indent="0">
              <a:buNone/>
            </a:pPr>
            <a:endParaRPr lang="en-US" sz="800" b="1" dirty="0"/>
          </a:p>
          <a:p>
            <a:pPr marL="57150" indent="0">
              <a:buNone/>
            </a:pPr>
            <a:endParaRPr lang="en-US" sz="800" b="1" dirty="0"/>
          </a:p>
          <a:p>
            <a:pPr marL="57150" indent="0">
              <a:buNone/>
            </a:pPr>
            <a:endParaRPr lang="en-US" sz="1600" b="1" dirty="0"/>
          </a:p>
        </p:txBody>
      </p:sp>
      <p:sp>
        <p:nvSpPr>
          <p:cNvPr id="35" name="TextBox 34">
            <a:extLst>
              <a:ext uri="{FF2B5EF4-FFF2-40B4-BE49-F238E27FC236}">
                <a16:creationId xmlns:a16="http://schemas.microsoft.com/office/drawing/2014/main" id="{38EF7EB3-30B7-4E58-9773-D14E094BAF20}"/>
              </a:ext>
            </a:extLst>
          </p:cNvPr>
          <p:cNvSpPr txBox="1"/>
          <p:nvPr/>
        </p:nvSpPr>
        <p:spPr>
          <a:xfrm>
            <a:off x="298598" y="5693606"/>
            <a:ext cx="3042821" cy="230832"/>
          </a:xfrm>
          <a:prstGeom prst="rect">
            <a:avLst/>
          </a:prstGeom>
          <a:noFill/>
        </p:spPr>
        <p:txBody>
          <a:bodyPr wrap="none" rtlCol="0">
            <a:spAutoFit/>
          </a:bodyPr>
          <a:lstStyle/>
          <a:p>
            <a:r>
              <a:rPr lang="en-US" sz="900" dirty="0"/>
              <a:t>Format specification </a:t>
            </a:r>
            <a:r>
              <a:rPr lang="en-US" sz="900" dirty="0">
                <a:hlinkClick r:id="rId2"/>
              </a:rPr>
              <a:t>http://maq.sourceforge.net/fastq.shtml</a:t>
            </a:r>
            <a:endParaRPr lang="en-US" sz="900" dirty="0"/>
          </a:p>
        </p:txBody>
      </p:sp>
      <p:grpSp>
        <p:nvGrpSpPr>
          <p:cNvPr id="36" name="Group 35">
            <a:extLst>
              <a:ext uri="{FF2B5EF4-FFF2-40B4-BE49-F238E27FC236}">
                <a16:creationId xmlns:a16="http://schemas.microsoft.com/office/drawing/2014/main" id="{4D4C5C87-E993-4D41-A434-664D49F751D6}"/>
              </a:ext>
            </a:extLst>
          </p:cNvPr>
          <p:cNvGrpSpPr/>
          <p:nvPr/>
        </p:nvGrpSpPr>
        <p:grpSpPr>
          <a:xfrm>
            <a:off x="8237438" y="1886073"/>
            <a:ext cx="3281197" cy="3866745"/>
            <a:chOff x="1505473" y="1255058"/>
            <a:chExt cx="5536806" cy="5453529"/>
          </a:xfrm>
        </p:grpSpPr>
        <p:pic>
          <p:nvPicPr>
            <p:cNvPr id="37" name="Picture 36">
              <a:extLst>
                <a:ext uri="{FF2B5EF4-FFF2-40B4-BE49-F238E27FC236}">
                  <a16:creationId xmlns:a16="http://schemas.microsoft.com/office/drawing/2014/main" id="{FD7E4037-2AF6-484F-A610-07777688A4AC}"/>
                </a:ext>
              </a:extLst>
            </p:cNvPr>
            <p:cNvPicPr>
              <a:picLocks noChangeAspect="1"/>
            </p:cNvPicPr>
            <p:nvPr/>
          </p:nvPicPr>
          <p:blipFill rotWithShape="1">
            <a:blip r:embed="rId3"/>
            <a:srcRect r="19963"/>
            <a:stretch/>
          </p:blipFill>
          <p:spPr>
            <a:xfrm>
              <a:off x="1505473" y="1255058"/>
              <a:ext cx="5536806" cy="5453529"/>
            </a:xfrm>
            <a:prstGeom prst="rect">
              <a:avLst/>
            </a:prstGeom>
          </p:spPr>
        </p:pic>
        <p:sp>
          <p:nvSpPr>
            <p:cNvPr id="67" name="TextBox 66">
              <a:extLst>
                <a:ext uri="{FF2B5EF4-FFF2-40B4-BE49-F238E27FC236}">
                  <a16:creationId xmlns:a16="http://schemas.microsoft.com/office/drawing/2014/main" id="{12F80EB0-0CB7-45E7-A3CA-C67C87741416}"/>
                </a:ext>
              </a:extLst>
            </p:cNvPr>
            <p:cNvSpPr txBox="1"/>
            <p:nvPr/>
          </p:nvSpPr>
          <p:spPr>
            <a:xfrm>
              <a:off x="5055180" y="1723410"/>
              <a:ext cx="1746854" cy="530920"/>
            </a:xfrm>
            <a:prstGeom prst="rect">
              <a:avLst/>
            </a:prstGeom>
            <a:noFill/>
          </p:spPr>
          <p:txBody>
            <a:bodyPr wrap="none" rtlCol="0">
              <a:spAutoFit/>
            </a:bodyPr>
            <a:lstStyle/>
            <a:p>
              <a:r>
                <a:rPr lang="en-US" sz="1200" b="1" dirty="0">
                  <a:solidFill>
                    <a:srgbClr val="3366FF"/>
                  </a:solidFill>
                </a:rPr>
                <a:t>Accuracy</a:t>
              </a:r>
            </a:p>
          </p:txBody>
        </p:sp>
        <p:sp>
          <p:nvSpPr>
            <p:cNvPr id="68" name="TextBox 67">
              <a:extLst>
                <a:ext uri="{FF2B5EF4-FFF2-40B4-BE49-F238E27FC236}">
                  <a16:creationId xmlns:a16="http://schemas.microsoft.com/office/drawing/2014/main" id="{715D952B-9678-4123-A65E-5302667C2858}"/>
                </a:ext>
              </a:extLst>
            </p:cNvPr>
            <p:cNvSpPr txBox="1"/>
            <p:nvPr/>
          </p:nvSpPr>
          <p:spPr>
            <a:xfrm>
              <a:off x="5429706" y="5419864"/>
              <a:ext cx="1161675" cy="530920"/>
            </a:xfrm>
            <a:prstGeom prst="rect">
              <a:avLst/>
            </a:prstGeom>
            <a:noFill/>
          </p:spPr>
          <p:txBody>
            <a:bodyPr wrap="none" rtlCol="0">
              <a:spAutoFit/>
            </a:bodyPr>
            <a:lstStyle/>
            <a:p>
              <a:r>
                <a:rPr lang="en-US" sz="1200" b="1" dirty="0">
                  <a:solidFill>
                    <a:srgbClr val="FF0000"/>
                  </a:solidFill>
                </a:rPr>
                <a:t>Error</a:t>
              </a:r>
            </a:p>
          </p:txBody>
        </p:sp>
        <p:sp>
          <p:nvSpPr>
            <p:cNvPr id="69" name="TextBox 68">
              <a:extLst>
                <a:ext uri="{FF2B5EF4-FFF2-40B4-BE49-F238E27FC236}">
                  <a16:creationId xmlns:a16="http://schemas.microsoft.com/office/drawing/2014/main" id="{C7F0E4B3-52A2-455D-AEFC-C730FF96E110}"/>
                </a:ext>
              </a:extLst>
            </p:cNvPr>
            <p:cNvSpPr txBox="1"/>
            <p:nvPr/>
          </p:nvSpPr>
          <p:spPr>
            <a:xfrm>
              <a:off x="4104816" y="2981519"/>
              <a:ext cx="2697218" cy="648902"/>
            </a:xfrm>
            <a:prstGeom prst="rect">
              <a:avLst/>
            </a:prstGeom>
            <a:noFill/>
          </p:spPr>
          <p:txBody>
            <a:bodyPr wrap="square" rtlCol="0">
              <a:spAutoFit/>
            </a:bodyPr>
            <a:lstStyle/>
            <a:p>
              <a:r>
                <a:rPr lang="en-US" sz="800" dirty="0"/>
                <a:t>20 and higher is </a:t>
              </a:r>
              <a:br>
                <a:rPr lang="en-US" sz="800" dirty="0"/>
              </a:br>
              <a:r>
                <a:rPr lang="en-US" sz="800" dirty="0"/>
                <a:t>generally a good score</a:t>
              </a:r>
            </a:p>
          </p:txBody>
        </p:sp>
        <p:cxnSp>
          <p:nvCxnSpPr>
            <p:cNvPr id="70" name="Straight Connector 69">
              <a:extLst>
                <a:ext uri="{FF2B5EF4-FFF2-40B4-BE49-F238E27FC236}">
                  <a16:creationId xmlns:a16="http://schemas.microsoft.com/office/drawing/2014/main" id="{065774B0-AA58-412D-8B9A-4CC77D2DA9CB}"/>
                </a:ext>
              </a:extLst>
            </p:cNvPr>
            <p:cNvCxnSpPr/>
            <p:nvPr/>
          </p:nvCxnSpPr>
          <p:spPr>
            <a:xfrm rot="5400000">
              <a:off x="1364980" y="3848513"/>
              <a:ext cx="4768529" cy="1588"/>
            </a:xfrm>
            <a:prstGeom prst="line">
              <a:avLst/>
            </a:prstGeom>
            <a:ln w="25400" cap="flat" cmpd="sng" algn="ctr">
              <a:solidFill>
                <a:schemeClr val="tx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1" name="Right Arrow 10">
              <a:extLst>
                <a:ext uri="{FF2B5EF4-FFF2-40B4-BE49-F238E27FC236}">
                  <a16:creationId xmlns:a16="http://schemas.microsoft.com/office/drawing/2014/main" id="{C9EFDD1C-0653-4C63-887C-FF8BC500D8D5}"/>
                </a:ext>
              </a:extLst>
            </p:cNvPr>
            <p:cNvSpPr/>
            <p:nvPr/>
          </p:nvSpPr>
          <p:spPr>
            <a:xfrm>
              <a:off x="3748450" y="3058078"/>
              <a:ext cx="281713" cy="477878"/>
            </a:xfrm>
            <a:prstGeom prst="rightArrow">
              <a:avLst/>
            </a:prstGeom>
            <a:solidFill>
              <a:srgbClr val="26262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0A6F0BF1-6656-432D-9A1F-5C4FEAF9C331}"/>
              </a:ext>
            </a:extLst>
          </p:cNvPr>
          <p:cNvSpPr/>
          <p:nvPr/>
        </p:nvSpPr>
        <p:spPr>
          <a:xfrm>
            <a:off x="2495851" y="4963860"/>
            <a:ext cx="2610884" cy="615553"/>
          </a:xfrm>
          <a:prstGeom prst="rect">
            <a:avLst/>
          </a:prstGeom>
        </p:spPr>
        <p:txBody>
          <a:bodyPr wrap="square">
            <a:spAutoFit/>
          </a:bodyPr>
          <a:lstStyle/>
          <a:p>
            <a:pPr>
              <a:spcBef>
                <a:spcPct val="20000"/>
              </a:spcBef>
              <a:defRPr/>
            </a:pPr>
            <a:r>
              <a:rPr lang="en-US" sz="1000" dirty="0"/>
              <a:t>Q10 = 90% confidence (10% error rate)</a:t>
            </a:r>
          </a:p>
          <a:p>
            <a:pPr>
              <a:spcBef>
                <a:spcPct val="20000"/>
              </a:spcBef>
              <a:defRPr/>
            </a:pPr>
            <a:r>
              <a:rPr lang="en-US" sz="1000" dirty="0"/>
              <a:t>Q20 = 99% confidence (1% error rate)</a:t>
            </a:r>
          </a:p>
          <a:p>
            <a:pPr>
              <a:spcBef>
                <a:spcPct val="20000"/>
              </a:spcBef>
              <a:defRPr/>
            </a:pPr>
            <a:r>
              <a:rPr lang="en-US" sz="1000" dirty="0"/>
              <a:t>Q30 = 99.9% confidence (0.1% error rate)</a:t>
            </a:r>
          </a:p>
        </p:txBody>
      </p:sp>
      <p:sp>
        <p:nvSpPr>
          <p:cNvPr id="74" name="Rectangle 73">
            <a:extLst>
              <a:ext uri="{FF2B5EF4-FFF2-40B4-BE49-F238E27FC236}">
                <a16:creationId xmlns:a16="http://schemas.microsoft.com/office/drawing/2014/main" id="{4080048C-E9DC-464A-8A38-8627D62C63C9}"/>
              </a:ext>
            </a:extLst>
          </p:cNvPr>
          <p:cNvSpPr/>
          <p:nvPr/>
        </p:nvSpPr>
        <p:spPr>
          <a:xfrm>
            <a:off x="751008" y="4948210"/>
            <a:ext cx="4572000" cy="335476"/>
          </a:xfrm>
          <a:prstGeom prst="rect">
            <a:avLst/>
          </a:prstGeom>
        </p:spPr>
        <p:txBody>
          <a:bodyPr>
            <a:spAutoFit/>
          </a:bodyPr>
          <a:lstStyle/>
          <a:p>
            <a:pPr lvl="0">
              <a:spcBef>
                <a:spcPct val="20000"/>
              </a:spcBef>
              <a:defRPr/>
            </a:pPr>
            <a:r>
              <a:rPr lang="en-US" sz="1100" i="1" dirty="0" err="1"/>
              <a:t>Phred</a:t>
            </a:r>
            <a:r>
              <a:rPr lang="en-US" sz="1100" i="1" dirty="0"/>
              <a:t> value</a:t>
            </a:r>
            <a:r>
              <a:rPr lang="en-US" sz="1100" dirty="0"/>
              <a:t> = −10 * </a:t>
            </a:r>
            <a:r>
              <a:rPr lang="en-US" sz="1100" i="1" dirty="0"/>
              <a:t>log</a:t>
            </a:r>
            <a:r>
              <a:rPr lang="en-US" sz="1100" baseline="-25000" dirty="0"/>
              <a:t>10</a:t>
            </a:r>
            <a:r>
              <a:rPr lang="en-US" sz="1100" dirty="0"/>
              <a:t>(</a:t>
            </a:r>
            <a:r>
              <a:rPr lang="en-US" sz="1100" dirty="0" err="1"/>
              <a:t>ε</a:t>
            </a:r>
            <a:r>
              <a:rPr lang="en-US" sz="1100" dirty="0"/>
              <a:t>)</a:t>
            </a:r>
          </a:p>
          <a:p>
            <a:pPr lvl="0">
              <a:spcBef>
                <a:spcPct val="20000"/>
              </a:spcBef>
              <a:defRPr/>
            </a:pPr>
            <a:endParaRPr lang="en-US" sz="400" dirty="0"/>
          </a:p>
        </p:txBody>
      </p:sp>
      <p:pic>
        <p:nvPicPr>
          <p:cNvPr id="75" name="Picture 74" descr="Screen Shot 2015-10-14 at 9.20.05 PM.png">
            <a:extLst>
              <a:ext uri="{FF2B5EF4-FFF2-40B4-BE49-F238E27FC236}">
                <a16:creationId xmlns:a16="http://schemas.microsoft.com/office/drawing/2014/main" id="{77068B8B-D0C2-421F-B6D0-FD8873C78E2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297231" y="1779329"/>
            <a:ext cx="1195530" cy="1388061"/>
          </a:xfrm>
          <a:prstGeom prst="rect">
            <a:avLst/>
          </a:prstGeom>
        </p:spPr>
      </p:pic>
      <p:cxnSp>
        <p:nvCxnSpPr>
          <p:cNvPr id="76" name="Straight Arrow Connector 75">
            <a:extLst>
              <a:ext uri="{FF2B5EF4-FFF2-40B4-BE49-F238E27FC236}">
                <a16:creationId xmlns:a16="http://schemas.microsoft.com/office/drawing/2014/main" id="{EC2A5F22-D486-4DFC-B202-70E69377CBFD}"/>
              </a:ext>
            </a:extLst>
          </p:cNvPr>
          <p:cNvCxnSpPr>
            <a:cxnSpLocks/>
          </p:cNvCxnSpPr>
          <p:nvPr/>
        </p:nvCxnSpPr>
        <p:spPr>
          <a:xfrm>
            <a:off x="3195218" y="2535040"/>
            <a:ext cx="678564" cy="0"/>
          </a:xfrm>
          <a:prstGeom prst="straightConnector1">
            <a:avLst/>
          </a:prstGeom>
          <a:ln>
            <a:solidFill>
              <a:schemeClr val="accent6">
                <a:lumMod val="50000"/>
              </a:schemeClr>
            </a:solidFill>
            <a:tailEnd type="triangle"/>
          </a:ln>
        </p:spPr>
        <p:style>
          <a:lnRef idx="2">
            <a:schemeClr val="accent6"/>
          </a:lnRef>
          <a:fillRef idx="0">
            <a:schemeClr val="accent6"/>
          </a:fillRef>
          <a:effectRef idx="1">
            <a:schemeClr val="accent6"/>
          </a:effectRef>
          <a:fontRef idx="minor">
            <a:schemeClr val="tx1"/>
          </a:fontRef>
        </p:style>
      </p:cxnSp>
      <p:pic>
        <p:nvPicPr>
          <p:cNvPr id="80" name="Picture 79">
            <a:extLst>
              <a:ext uri="{FF2B5EF4-FFF2-40B4-BE49-F238E27FC236}">
                <a16:creationId xmlns:a16="http://schemas.microsoft.com/office/drawing/2014/main" id="{61DF66CA-D755-4F09-A44B-DB365C9B6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897" y="3582396"/>
            <a:ext cx="2687544" cy="1999661"/>
          </a:xfrm>
          <a:prstGeom prst="rect">
            <a:avLst/>
          </a:prstGeom>
        </p:spPr>
      </p:pic>
      <p:pic>
        <p:nvPicPr>
          <p:cNvPr id="82" name="Picture 81" descr="hiseq_1000">
            <a:extLst>
              <a:ext uri="{FF2B5EF4-FFF2-40B4-BE49-F238E27FC236}">
                <a16:creationId xmlns:a16="http://schemas.microsoft.com/office/drawing/2014/main" id="{946BDB79-56EA-4307-89EA-F79F07674B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508" y="1759871"/>
            <a:ext cx="1304026" cy="142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55">
            <a:extLst>
              <a:ext uri="{FF2B5EF4-FFF2-40B4-BE49-F238E27FC236}">
                <a16:creationId xmlns:a16="http://schemas.microsoft.com/office/drawing/2014/main" id="{823FEF39-BDFC-4360-BE80-CD6A46FDAF1B}"/>
              </a:ext>
            </a:extLst>
          </p:cNvPr>
          <p:cNvSpPr txBox="1">
            <a:spLocks noChangeArrowheads="1"/>
          </p:cNvSpPr>
          <p:nvPr/>
        </p:nvSpPr>
        <p:spPr bwMode="auto">
          <a:xfrm>
            <a:off x="5106735" y="3113294"/>
            <a:ext cx="2434006" cy="261610"/>
          </a:xfrm>
          <a:prstGeom prst="rect">
            <a:avLst/>
          </a:prstGeom>
          <a:noFill/>
          <a:ln w="9525">
            <a:noFill/>
            <a:miter lim="800000"/>
            <a:headEnd/>
            <a:tailEnd/>
          </a:ln>
        </p:spPr>
        <p:txBody>
          <a:bodyPr wrap="square">
            <a:prstTxWarp prst="textNoShape">
              <a:avLst/>
            </a:prstTxWarp>
            <a:spAutoFit/>
          </a:bodyPr>
          <a:lstStyle/>
          <a:p>
            <a:r>
              <a:rPr lang="en-US" sz="1050" b="1" dirty="0"/>
              <a:t>Big pile of reads!</a:t>
            </a:r>
          </a:p>
        </p:txBody>
      </p:sp>
      <p:sp>
        <p:nvSpPr>
          <p:cNvPr id="85" name="TextBox 84">
            <a:extLst>
              <a:ext uri="{FF2B5EF4-FFF2-40B4-BE49-F238E27FC236}">
                <a16:creationId xmlns:a16="http://schemas.microsoft.com/office/drawing/2014/main" id="{5AA14940-5915-495E-B858-525DA68C2C9D}"/>
              </a:ext>
            </a:extLst>
          </p:cNvPr>
          <p:cNvSpPr txBox="1"/>
          <p:nvPr/>
        </p:nvSpPr>
        <p:spPr>
          <a:xfrm>
            <a:off x="4967481" y="5786192"/>
            <a:ext cx="2645276" cy="253916"/>
          </a:xfrm>
          <a:prstGeom prst="rect">
            <a:avLst/>
          </a:prstGeom>
          <a:noFill/>
        </p:spPr>
        <p:txBody>
          <a:bodyPr wrap="none" rtlCol="0">
            <a:spAutoFit/>
          </a:bodyPr>
          <a:lstStyle/>
          <a:p>
            <a:r>
              <a:rPr lang="en-US" sz="1050" i="1" dirty="0">
                <a:solidFill>
                  <a:schemeClr val="tx1">
                    <a:lumMod val="50000"/>
                    <a:lumOff val="50000"/>
                  </a:schemeClr>
                </a:solidFill>
              </a:rPr>
              <a:t>ASCII code translates to </a:t>
            </a:r>
            <a:r>
              <a:rPr lang="en-US" sz="1050" i="1" dirty="0" err="1">
                <a:solidFill>
                  <a:schemeClr val="tx1">
                    <a:lumMod val="50000"/>
                    <a:lumOff val="50000"/>
                  </a:schemeClr>
                </a:solidFill>
              </a:rPr>
              <a:t>Phred</a:t>
            </a:r>
            <a:r>
              <a:rPr lang="en-US" sz="1050" i="1" dirty="0">
                <a:solidFill>
                  <a:schemeClr val="tx1">
                    <a:lumMod val="50000"/>
                    <a:lumOff val="50000"/>
                  </a:schemeClr>
                </a:solidFill>
              </a:rPr>
              <a:t>-scale Q scores</a:t>
            </a:r>
          </a:p>
        </p:txBody>
      </p:sp>
      <p:cxnSp>
        <p:nvCxnSpPr>
          <p:cNvPr id="3" name="Straight Connector 2">
            <a:extLst>
              <a:ext uri="{FF2B5EF4-FFF2-40B4-BE49-F238E27FC236}">
                <a16:creationId xmlns:a16="http://schemas.microsoft.com/office/drawing/2014/main" id="{32126F9C-2197-438A-850D-A3E5A2831549}"/>
              </a:ext>
            </a:extLst>
          </p:cNvPr>
          <p:cNvCxnSpPr>
            <a:cxnSpLocks/>
          </p:cNvCxnSpPr>
          <p:nvPr/>
        </p:nvCxnSpPr>
        <p:spPr>
          <a:xfrm>
            <a:off x="7831016" y="364978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718B4C8-E442-4070-81FD-F3660F2F0251}"/>
              </a:ext>
            </a:extLst>
          </p:cNvPr>
          <p:cNvCxnSpPr>
            <a:cxnSpLocks/>
          </p:cNvCxnSpPr>
          <p:nvPr/>
        </p:nvCxnSpPr>
        <p:spPr>
          <a:xfrm>
            <a:off x="7831016" y="4045934"/>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D5065FB-8DA0-4DB7-B924-28F4B3653952}"/>
              </a:ext>
            </a:extLst>
          </p:cNvPr>
          <p:cNvCxnSpPr>
            <a:cxnSpLocks/>
          </p:cNvCxnSpPr>
          <p:nvPr/>
        </p:nvCxnSpPr>
        <p:spPr>
          <a:xfrm>
            <a:off x="7831016" y="4446811"/>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032426-2536-4E5A-8446-E91BEDB897A4}"/>
              </a:ext>
            </a:extLst>
          </p:cNvPr>
          <p:cNvCxnSpPr>
            <a:cxnSpLocks/>
          </p:cNvCxnSpPr>
          <p:nvPr/>
        </p:nvCxnSpPr>
        <p:spPr>
          <a:xfrm>
            <a:off x="7834924" y="484727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71BA0B-CEDE-432A-99F3-A1A77056B7E1}"/>
              </a:ext>
            </a:extLst>
          </p:cNvPr>
          <p:cNvCxnSpPr>
            <a:cxnSpLocks/>
          </p:cNvCxnSpPr>
          <p:nvPr/>
        </p:nvCxnSpPr>
        <p:spPr>
          <a:xfrm>
            <a:off x="7831016" y="5243048"/>
            <a:ext cx="0" cy="268673"/>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2076384-775B-4174-A0A3-6CE83A58D79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93" name="TextBox 92">
            <a:extLst>
              <a:ext uri="{FF2B5EF4-FFF2-40B4-BE49-F238E27FC236}">
                <a16:creationId xmlns:a16="http://schemas.microsoft.com/office/drawing/2014/main" id="{C5BACF1B-80CA-40F0-B5BA-75F003113CA2}"/>
              </a:ext>
            </a:extLst>
          </p:cNvPr>
          <p:cNvSpPr txBox="1"/>
          <p:nvPr/>
        </p:nvSpPr>
        <p:spPr>
          <a:xfrm>
            <a:off x="6138282" y="2279413"/>
            <a:ext cx="756938" cy="253916"/>
          </a:xfrm>
          <a:prstGeom prst="rect">
            <a:avLst/>
          </a:prstGeom>
          <a:noFill/>
        </p:spPr>
        <p:txBody>
          <a:bodyPr wrap="none" rtlCol="0">
            <a:spAutoFit/>
          </a:bodyPr>
          <a:lstStyle/>
          <a:p>
            <a:r>
              <a:rPr lang="en-US" sz="1050" b="1" i="1" dirty="0"/>
              <a:t>FASTQ file</a:t>
            </a:r>
          </a:p>
        </p:txBody>
      </p:sp>
    </p:spTree>
    <p:extLst>
      <p:ext uri="{BB962C8B-B14F-4D97-AF65-F5344CB8AC3E}">
        <p14:creationId xmlns:p14="http://schemas.microsoft.com/office/powerpoint/2010/main" val="383091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Mapping The Short Reads</a:t>
            </a:r>
          </a:p>
        </p:txBody>
      </p:sp>
      <p:grpSp>
        <p:nvGrpSpPr>
          <p:cNvPr id="28" name="Group 227">
            <a:extLst>
              <a:ext uri="{FF2B5EF4-FFF2-40B4-BE49-F238E27FC236}">
                <a16:creationId xmlns:a16="http://schemas.microsoft.com/office/drawing/2014/main" id="{A39B266E-D385-4E58-9EAC-2AE8D8818140}"/>
              </a:ext>
            </a:extLst>
          </p:cNvPr>
          <p:cNvGrpSpPr>
            <a:grpSpLocks/>
          </p:cNvGrpSpPr>
          <p:nvPr/>
        </p:nvGrpSpPr>
        <p:grpSpPr bwMode="auto">
          <a:xfrm>
            <a:off x="531949" y="1870666"/>
            <a:ext cx="1219594" cy="756588"/>
            <a:chOff x="276006" y="2019013"/>
            <a:chExt cx="1178179" cy="731283"/>
          </a:xfrm>
        </p:grpSpPr>
        <p:grpSp>
          <p:nvGrpSpPr>
            <p:cNvPr id="29" name="Group 123">
              <a:extLst>
                <a:ext uri="{FF2B5EF4-FFF2-40B4-BE49-F238E27FC236}">
                  <a16:creationId xmlns:a16="http://schemas.microsoft.com/office/drawing/2014/main" id="{DFA5D186-290F-46F1-83ED-80F77919647F}"/>
                </a:ext>
              </a:extLst>
            </p:cNvPr>
            <p:cNvGrpSpPr>
              <a:grpSpLocks/>
            </p:cNvGrpSpPr>
            <p:nvPr/>
          </p:nvGrpSpPr>
          <p:grpSpPr bwMode="auto">
            <a:xfrm>
              <a:off x="357260" y="2315008"/>
              <a:ext cx="1015670" cy="40627"/>
              <a:chOff x="533400" y="2819400"/>
              <a:chExt cx="1905000" cy="76200"/>
            </a:xfrm>
          </p:grpSpPr>
          <p:sp>
            <p:nvSpPr>
              <p:cNvPr id="73" name="Rectangle 52">
                <a:extLst>
                  <a:ext uri="{FF2B5EF4-FFF2-40B4-BE49-F238E27FC236}">
                    <a16:creationId xmlns:a16="http://schemas.microsoft.com/office/drawing/2014/main" id="{9D299EAA-FDDC-4888-B450-78FFA987D137}"/>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77" name="Straight Connector 53">
                <a:extLst>
                  <a:ext uri="{FF2B5EF4-FFF2-40B4-BE49-F238E27FC236}">
                    <a16:creationId xmlns:a16="http://schemas.microsoft.com/office/drawing/2014/main" id="{43158689-111D-4EFB-A9DC-1FD62EC93233}"/>
                  </a:ext>
                </a:extLst>
              </p:cNvPr>
              <p:cNvCxnSpPr>
                <a:cxnSpLocks noChangeShapeType="1"/>
                <a:stCxn id="73" idx="3"/>
                <a:endCxn id="78" idx="1"/>
              </p:cNvCxnSpPr>
              <p:nvPr/>
            </p:nvCxnSpPr>
            <p:spPr bwMode="auto">
              <a:xfrm>
                <a:off x="990600" y="2857500"/>
                <a:ext cx="762000" cy="1588"/>
              </a:xfrm>
              <a:prstGeom prst="line">
                <a:avLst/>
              </a:prstGeom>
              <a:noFill/>
              <a:ln w="9525">
                <a:solidFill>
                  <a:schemeClr val="tx1"/>
                </a:solidFill>
                <a:round/>
                <a:headEnd/>
                <a:tailEnd/>
              </a:ln>
            </p:spPr>
          </p:cxnSp>
          <p:sp>
            <p:nvSpPr>
              <p:cNvPr id="78" name="Rectangle 54">
                <a:extLst>
                  <a:ext uri="{FF2B5EF4-FFF2-40B4-BE49-F238E27FC236}">
                    <a16:creationId xmlns:a16="http://schemas.microsoft.com/office/drawing/2014/main" id="{DF396830-E4BF-467B-9198-A2A696EAA6D6}"/>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0" name="Group 124">
              <a:extLst>
                <a:ext uri="{FF2B5EF4-FFF2-40B4-BE49-F238E27FC236}">
                  <a16:creationId xmlns:a16="http://schemas.microsoft.com/office/drawing/2014/main" id="{79F5F96D-18D2-4C18-988B-59145C863AE7}"/>
                </a:ext>
              </a:extLst>
            </p:cNvPr>
            <p:cNvGrpSpPr>
              <a:grpSpLocks/>
            </p:cNvGrpSpPr>
            <p:nvPr/>
          </p:nvGrpSpPr>
          <p:grpSpPr bwMode="auto">
            <a:xfrm>
              <a:off x="357260" y="2216343"/>
              <a:ext cx="1015671" cy="40627"/>
              <a:chOff x="533400" y="2514600"/>
              <a:chExt cx="1905000" cy="76200"/>
            </a:xfrm>
          </p:grpSpPr>
          <p:sp>
            <p:nvSpPr>
              <p:cNvPr id="64" name="Rectangle 49">
                <a:extLst>
                  <a:ext uri="{FF2B5EF4-FFF2-40B4-BE49-F238E27FC236}">
                    <a16:creationId xmlns:a16="http://schemas.microsoft.com/office/drawing/2014/main" id="{B8EE9DF9-B6BF-42AD-8778-E2BD8618FAE3}"/>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5" name="Straight Connector 50">
                <a:extLst>
                  <a:ext uri="{FF2B5EF4-FFF2-40B4-BE49-F238E27FC236}">
                    <a16:creationId xmlns:a16="http://schemas.microsoft.com/office/drawing/2014/main" id="{DA2EB0EB-C7CE-4928-8E88-6FAB282E1AAA}"/>
                  </a:ext>
                </a:extLst>
              </p:cNvPr>
              <p:cNvCxnSpPr>
                <a:cxnSpLocks noChangeShapeType="1"/>
                <a:stCxn id="64" idx="3"/>
                <a:endCxn id="66" idx="1"/>
              </p:cNvCxnSpPr>
              <p:nvPr/>
            </p:nvCxnSpPr>
            <p:spPr bwMode="auto">
              <a:xfrm>
                <a:off x="1524000" y="2552700"/>
                <a:ext cx="762000" cy="1588"/>
              </a:xfrm>
              <a:prstGeom prst="line">
                <a:avLst/>
              </a:prstGeom>
              <a:noFill/>
              <a:ln w="9525">
                <a:solidFill>
                  <a:schemeClr val="tx1"/>
                </a:solidFill>
                <a:round/>
                <a:headEnd/>
                <a:tailEnd/>
              </a:ln>
            </p:spPr>
          </p:cxnSp>
          <p:sp>
            <p:nvSpPr>
              <p:cNvPr id="66" name="Rectangle 51">
                <a:extLst>
                  <a:ext uri="{FF2B5EF4-FFF2-40B4-BE49-F238E27FC236}">
                    <a16:creationId xmlns:a16="http://schemas.microsoft.com/office/drawing/2014/main" id="{B37B07C6-C012-41F7-ACC3-84E4A5981CB2}"/>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1" name="Group 122">
              <a:extLst>
                <a:ext uri="{FF2B5EF4-FFF2-40B4-BE49-F238E27FC236}">
                  <a16:creationId xmlns:a16="http://schemas.microsoft.com/office/drawing/2014/main" id="{FDB715CC-0CAE-495C-9DF6-7EB41EEC964F}"/>
                </a:ext>
              </a:extLst>
            </p:cNvPr>
            <p:cNvGrpSpPr>
              <a:grpSpLocks/>
            </p:cNvGrpSpPr>
            <p:nvPr/>
          </p:nvGrpSpPr>
          <p:grpSpPr bwMode="auto">
            <a:xfrm>
              <a:off x="357261" y="2413673"/>
              <a:ext cx="1015675" cy="40627"/>
              <a:chOff x="533400" y="3124200"/>
              <a:chExt cx="1905000" cy="76200"/>
            </a:xfrm>
          </p:grpSpPr>
          <p:sp>
            <p:nvSpPr>
              <p:cNvPr id="61" name="Rectangle 46">
                <a:extLst>
                  <a:ext uri="{FF2B5EF4-FFF2-40B4-BE49-F238E27FC236}">
                    <a16:creationId xmlns:a16="http://schemas.microsoft.com/office/drawing/2014/main" id="{B766A94F-E4FB-4798-91DC-A5295CE94D63}"/>
                  </a:ext>
                </a:extLst>
              </p:cNvPr>
              <p:cNvSpPr>
                <a:spLocks noChangeArrowheads="1"/>
              </p:cNvSpPr>
              <p:nvPr/>
            </p:nvSpPr>
            <p:spPr bwMode="auto">
              <a:xfrm>
                <a:off x="533400" y="3124200"/>
                <a:ext cx="1524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2" name="Straight Connector 47">
                <a:extLst>
                  <a:ext uri="{FF2B5EF4-FFF2-40B4-BE49-F238E27FC236}">
                    <a16:creationId xmlns:a16="http://schemas.microsoft.com/office/drawing/2014/main" id="{9ED40DF0-3C61-4ACB-A532-87761DB3912B}"/>
                  </a:ext>
                </a:extLst>
              </p:cNvPr>
              <p:cNvCxnSpPr>
                <a:cxnSpLocks noChangeShapeType="1"/>
                <a:stCxn id="61" idx="3"/>
                <a:endCxn id="63" idx="1"/>
              </p:cNvCxnSpPr>
              <p:nvPr/>
            </p:nvCxnSpPr>
            <p:spPr bwMode="auto">
              <a:xfrm>
                <a:off x="685800" y="3162300"/>
                <a:ext cx="685800" cy="1588"/>
              </a:xfrm>
              <a:prstGeom prst="line">
                <a:avLst/>
              </a:prstGeom>
              <a:noFill/>
              <a:ln w="9525">
                <a:solidFill>
                  <a:schemeClr val="tx1"/>
                </a:solidFill>
                <a:round/>
                <a:headEnd/>
                <a:tailEnd/>
              </a:ln>
            </p:spPr>
          </p:cxnSp>
          <p:sp>
            <p:nvSpPr>
              <p:cNvPr id="63" name="Rectangle 48">
                <a:extLst>
                  <a:ext uri="{FF2B5EF4-FFF2-40B4-BE49-F238E27FC236}">
                    <a16:creationId xmlns:a16="http://schemas.microsoft.com/office/drawing/2014/main" id="{EAAA9813-1139-4C7B-9E48-03FB5774BA4F}"/>
                  </a:ext>
                </a:extLst>
              </p:cNvPr>
              <p:cNvSpPr>
                <a:spLocks noChangeArrowheads="1"/>
              </p:cNvSpPr>
              <p:nvPr/>
            </p:nvSpPr>
            <p:spPr bwMode="auto">
              <a:xfrm>
                <a:off x="1371600" y="3124200"/>
                <a:ext cx="1066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3" name="Group 125">
              <a:extLst>
                <a:ext uri="{FF2B5EF4-FFF2-40B4-BE49-F238E27FC236}">
                  <a16:creationId xmlns:a16="http://schemas.microsoft.com/office/drawing/2014/main" id="{E620927A-2286-44AD-BF37-4B0F9F2F7B9C}"/>
                </a:ext>
              </a:extLst>
            </p:cNvPr>
            <p:cNvGrpSpPr>
              <a:grpSpLocks/>
            </p:cNvGrpSpPr>
            <p:nvPr/>
          </p:nvGrpSpPr>
          <p:grpSpPr bwMode="auto">
            <a:xfrm>
              <a:off x="357260" y="2117678"/>
              <a:ext cx="1096925" cy="40627"/>
              <a:chOff x="533400" y="2209800"/>
              <a:chExt cx="2057400" cy="76200"/>
            </a:xfrm>
          </p:grpSpPr>
          <p:sp>
            <p:nvSpPr>
              <p:cNvPr id="58" name="Rectangle 43">
                <a:extLst>
                  <a:ext uri="{FF2B5EF4-FFF2-40B4-BE49-F238E27FC236}">
                    <a16:creationId xmlns:a16="http://schemas.microsoft.com/office/drawing/2014/main" id="{09783C4A-4E19-4DC8-AA5E-B1B7F069EBDB}"/>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59" name="Straight Connector 44">
                <a:extLst>
                  <a:ext uri="{FF2B5EF4-FFF2-40B4-BE49-F238E27FC236}">
                    <a16:creationId xmlns:a16="http://schemas.microsoft.com/office/drawing/2014/main" id="{27AC17A2-FCAF-429F-994D-F6DA43BF5641}"/>
                  </a:ext>
                </a:extLst>
              </p:cNvPr>
              <p:cNvCxnSpPr>
                <a:cxnSpLocks noChangeShapeType="1"/>
                <a:stCxn id="58" idx="3"/>
                <a:endCxn id="60" idx="1"/>
              </p:cNvCxnSpPr>
              <p:nvPr/>
            </p:nvCxnSpPr>
            <p:spPr bwMode="auto">
              <a:xfrm>
                <a:off x="1905000" y="2247900"/>
                <a:ext cx="533400" cy="1588"/>
              </a:xfrm>
              <a:prstGeom prst="line">
                <a:avLst/>
              </a:prstGeom>
              <a:noFill/>
              <a:ln w="9525">
                <a:solidFill>
                  <a:schemeClr val="tx1"/>
                </a:solidFill>
                <a:round/>
                <a:headEnd/>
                <a:tailEnd/>
              </a:ln>
            </p:spPr>
          </p:cxnSp>
          <p:sp>
            <p:nvSpPr>
              <p:cNvPr id="60" name="Rectangle 45">
                <a:extLst>
                  <a:ext uri="{FF2B5EF4-FFF2-40B4-BE49-F238E27FC236}">
                    <a16:creationId xmlns:a16="http://schemas.microsoft.com/office/drawing/2014/main" id="{E5688A8D-B42D-4834-AC08-31A658369E30}"/>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8" name="Group 121">
              <a:extLst>
                <a:ext uri="{FF2B5EF4-FFF2-40B4-BE49-F238E27FC236}">
                  <a16:creationId xmlns:a16="http://schemas.microsoft.com/office/drawing/2014/main" id="{7E62B172-FF85-4AA9-AF8B-A808751A6AEA}"/>
                </a:ext>
              </a:extLst>
            </p:cNvPr>
            <p:cNvGrpSpPr>
              <a:grpSpLocks/>
            </p:cNvGrpSpPr>
            <p:nvPr/>
          </p:nvGrpSpPr>
          <p:grpSpPr bwMode="auto">
            <a:xfrm>
              <a:off x="276006" y="2513058"/>
              <a:ext cx="1096925" cy="40643"/>
              <a:chOff x="381000" y="3429000"/>
              <a:chExt cx="2057400" cy="76200"/>
            </a:xfrm>
          </p:grpSpPr>
          <p:cxnSp>
            <p:nvCxnSpPr>
              <p:cNvPr id="55" name="Straight Connector 40">
                <a:extLst>
                  <a:ext uri="{FF2B5EF4-FFF2-40B4-BE49-F238E27FC236}">
                    <a16:creationId xmlns:a16="http://schemas.microsoft.com/office/drawing/2014/main" id="{7285D4AB-A570-4F61-877C-9A9A7C501F24}"/>
                  </a:ext>
                </a:extLst>
              </p:cNvPr>
              <p:cNvCxnSpPr>
                <a:cxnSpLocks noChangeShapeType="1"/>
                <a:stCxn id="57" idx="3"/>
                <a:endCxn id="56" idx="1"/>
              </p:cNvCxnSpPr>
              <p:nvPr/>
            </p:nvCxnSpPr>
            <p:spPr bwMode="auto">
              <a:xfrm>
                <a:off x="533400" y="3467100"/>
                <a:ext cx="533400" cy="1588"/>
              </a:xfrm>
              <a:prstGeom prst="line">
                <a:avLst/>
              </a:prstGeom>
              <a:noFill/>
              <a:ln w="9525">
                <a:solidFill>
                  <a:schemeClr val="tx1"/>
                </a:solidFill>
                <a:round/>
                <a:headEnd/>
                <a:tailEnd/>
              </a:ln>
            </p:spPr>
          </p:cxnSp>
          <p:sp>
            <p:nvSpPr>
              <p:cNvPr id="56" name="Rectangle 41">
                <a:extLst>
                  <a:ext uri="{FF2B5EF4-FFF2-40B4-BE49-F238E27FC236}">
                    <a16:creationId xmlns:a16="http://schemas.microsoft.com/office/drawing/2014/main" id="{046DA1D5-A538-4F74-9AFC-7743F4F130F6}"/>
                  </a:ext>
                </a:extLst>
              </p:cNvPr>
              <p:cNvSpPr>
                <a:spLocks noChangeArrowheads="1"/>
              </p:cNvSpPr>
              <p:nvPr/>
            </p:nvSpPr>
            <p:spPr bwMode="auto">
              <a:xfrm>
                <a:off x="1066800" y="3429000"/>
                <a:ext cx="13716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57" name="Rectangle 42">
                <a:extLst>
                  <a:ext uri="{FF2B5EF4-FFF2-40B4-BE49-F238E27FC236}">
                    <a16:creationId xmlns:a16="http://schemas.microsoft.com/office/drawing/2014/main" id="{C6D6F0DC-5626-4E9A-97C3-105456DF99C2}"/>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9" name="Group 120">
              <a:extLst>
                <a:ext uri="{FF2B5EF4-FFF2-40B4-BE49-F238E27FC236}">
                  <a16:creationId xmlns:a16="http://schemas.microsoft.com/office/drawing/2014/main" id="{2B41C48C-CFD2-4096-94A3-DCF851BCA875}"/>
                </a:ext>
              </a:extLst>
            </p:cNvPr>
            <p:cNvGrpSpPr>
              <a:grpSpLocks/>
            </p:cNvGrpSpPr>
            <p:nvPr/>
          </p:nvGrpSpPr>
          <p:grpSpPr bwMode="auto">
            <a:xfrm>
              <a:off x="276007" y="2611787"/>
              <a:ext cx="1178183" cy="40643"/>
              <a:chOff x="381000" y="3733800"/>
              <a:chExt cx="2209800" cy="76200"/>
            </a:xfrm>
          </p:grpSpPr>
          <p:cxnSp>
            <p:nvCxnSpPr>
              <p:cNvPr id="50" name="Straight Connector 35">
                <a:extLst>
                  <a:ext uri="{FF2B5EF4-FFF2-40B4-BE49-F238E27FC236}">
                    <a16:creationId xmlns:a16="http://schemas.microsoft.com/office/drawing/2014/main" id="{C474720C-58D2-428A-9CAE-1F1C82564F89}"/>
                  </a:ext>
                </a:extLst>
              </p:cNvPr>
              <p:cNvCxnSpPr>
                <a:cxnSpLocks noChangeShapeType="1"/>
                <a:stCxn id="53" idx="3"/>
                <a:endCxn id="51" idx="1"/>
              </p:cNvCxnSpPr>
              <p:nvPr/>
            </p:nvCxnSpPr>
            <p:spPr bwMode="auto">
              <a:xfrm>
                <a:off x="533400" y="3771900"/>
                <a:ext cx="152400" cy="1588"/>
              </a:xfrm>
              <a:prstGeom prst="line">
                <a:avLst/>
              </a:prstGeom>
              <a:noFill/>
              <a:ln w="9525">
                <a:solidFill>
                  <a:schemeClr val="tx1"/>
                </a:solidFill>
                <a:round/>
                <a:headEnd/>
                <a:tailEnd/>
              </a:ln>
            </p:spPr>
          </p:cxnSp>
          <p:sp>
            <p:nvSpPr>
              <p:cNvPr id="51" name="Rectangle 36">
                <a:extLst>
                  <a:ext uri="{FF2B5EF4-FFF2-40B4-BE49-F238E27FC236}">
                    <a16:creationId xmlns:a16="http://schemas.microsoft.com/office/drawing/2014/main" id="{B60CD731-22C1-49ED-80AC-D94E21256CF8}"/>
                  </a:ext>
                </a:extLst>
              </p:cNvPr>
              <p:cNvSpPr>
                <a:spLocks noChangeArrowheads="1"/>
              </p:cNvSpPr>
              <p:nvPr/>
            </p:nvSpPr>
            <p:spPr bwMode="auto">
              <a:xfrm>
                <a:off x="685800" y="37338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52" name="Straight Connector 37">
                <a:extLst>
                  <a:ext uri="{FF2B5EF4-FFF2-40B4-BE49-F238E27FC236}">
                    <a16:creationId xmlns:a16="http://schemas.microsoft.com/office/drawing/2014/main" id="{3179EF1E-880C-40AF-AA0C-3EAAF1899910}"/>
                  </a:ext>
                </a:extLst>
              </p:cNvPr>
              <p:cNvCxnSpPr>
                <a:cxnSpLocks noChangeShapeType="1"/>
                <a:stCxn id="51" idx="3"/>
                <a:endCxn id="54" idx="1"/>
              </p:cNvCxnSpPr>
              <p:nvPr/>
            </p:nvCxnSpPr>
            <p:spPr bwMode="auto">
              <a:xfrm>
                <a:off x="1905000" y="3771900"/>
                <a:ext cx="533400" cy="1588"/>
              </a:xfrm>
              <a:prstGeom prst="line">
                <a:avLst/>
              </a:prstGeom>
              <a:noFill/>
              <a:ln w="9525">
                <a:solidFill>
                  <a:schemeClr val="tx1"/>
                </a:solidFill>
                <a:round/>
                <a:headEnd/>
                <a:tailEnd/>
              </a:ln>
            </p:spPr>
          </p:cxnSp>
          <p:sp>
            <p:nvSpPr>
              <p:cNvPr id="53" name="Rectangle 38">
                <a:extLst>
                  <a:ext uri="{FF2B5EF4-FFF2-40B4-BE49-F238E27FC236}">
                    <a16:creationId xmlns:a16="http://schemas.microsoft.com/office/drawing/2014/main" id="{3AF2FF9A-5BC0-47C7-B1F6-E2892F9C12BE}"/>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54" name="Rectangle 39">
                <a:extLst>
                  <a:ext uri="{FF2B5EF4-FFF2-40B4-BE49-F238E27FC236}">
                    <a16:creationId xmlns:a16="http://schemas.microsoft.com/office/drawing/2014/main" id="{948B7D68-B4DE-463B-BE90-2B366C25BA63}"/>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0" name="Group 119">
              <a:extLst>
                <a:ext uri="{FF2B5EF4-FFF2-40B4-BE49-F238E27FC236}">
                  <a16:creationId xmlns:a16="http://schemas.microsoft.com/office/drawing/2014/main" id="{9F36F1C9-7247-4510-AF0D-D0319853F2B0}"/>
                </a:ext>
              </a:extLst>
            </p:cNvPr>
            <p:cNvGrpSpPr>
              <a:grpSpLocks/>
            </p:cNvGrpSpPr>
            <p:nvPr/>
          </p:nvGrpSpPr>
          <p:grpSpPr bwMode="auto">
            <a:xfrm>
              <a:off x="357260" y="2709669"/>
              <a:ext cx="1096926" cy="40627"/>
              <a:chOff x="533400" y="4038600"/>
              <a:chExt cx="2057400" cy="76200"/>
            </a:xfrm>
          </p:grpSpPr>
          <p:sp>
            <p:nvSpPr>
              <p:cNvPr id="47" name="Rectangle 32">
                <a:extLst>
                  <a:ext uri="{FF2B5EF4-FFF2-40B4-BE49-F238E27FC236}">
                    <a16:creationId xmlns:a16="http://schemas.microsoft.com/office/drawing/2014/main" id="{446A7076-4BFD-44FF-A6EE-955D7E7F01C5}"/>
                  </a:ext>
                </a:extLst>
              </p:cNvPr>
              <p:cNvSpPr>
                <a:spLocks noChangeArrowheads="1"/>
              </p:cNvSpPr>
              <p:nvPr/>
            </p:nvSpPr>
            <p:spPr bwMode="auto">
              <a:xfrm>
                <a:off x="533400" y="40386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48" name="Straight Connector 33">
                <a:extLst>
                  <a:ext uri="{FF2B5EF4-FFF2-40B4-BE49-F238E27FC236}">
                    <a16:creationId xmlns:a16="http://schemas.microsoft.com/office/drawing/2014/main" id="{5C4795DA-0293-4500-95CE-CC8ECB48F2AA}"/>
                  </a:ext>
                </a:extLst>
              </p:cNvPr>
              <p:cNvCxnSpPr>
                <a:cxnSpLocks noChangeShapeType="1"/>
                <a:stCxn id="47" idx="3"/>
                <a:endCxn id="49" idx="1"/>
              </p:cNvCxnSpPr>
              <p:nvPr/>
            </p:nvCxnSpPr>
            <p:spPr bwMode="auto">
              <a:xfrm>
                <a:off x="1752600" y="4076700"/>
                <a:ext cx="685800" cy="1588"/>
              </a:xfrm>
              <a:prstGeom prst="line">
                <a:avLst/>
              </a:prstGeom>
              <a:noFill/>
              <a:ln w="9525">
                <a:solidFill>
                  <a:schemeClr val="tx1"/>
                </a:solidFill>
                <a:round/>
                <a:headEnd/>
                <a:tailEnd/>
              </a:ln>
            </p:spPr>
          </p:cxnSp>
          <p:sp>
            <p:nvSpPr>
              <p:cNvPr id="49" name="Rectangle 34">
                <a:extLst>
                  <a:ext uri="{FF2B5EF4-FFF2-40B4-BE49-F238E27FC236}">
                    <a16:creationId xmlns:a16="http://schemas.microsoft.com/office/drawing/2014/main" id="{A34A383A-97A7-46DD-B8C2-8718EF231193}"/>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1" name="Group 130">
              <a:extLst>
                <a:ext uri="{FF2B5EF4-FFF2-40B4-BE49-F238E27FC236}">
                  <a16:creationId xmlns:a16="http://schemas.microsoft.com/office/drawing/2014/main" id="{8D7F28F5-3DDB-47A8-B191-17AC951377F9}"/>
                </a:ext>
              </a:extLst>
            </p:cNvPr>
            <p:cNvGrpSpPr>
              <a:grpSpLocks/>
            </p:cNvGrpSpPr>
            <p:nvPr/>
          </p:nvGrpSpPr>
          <p:grpSpPr bwMode="auto">
            <a:xfrm>
              <a:off x="276004" y="2019013"/>
              <a:ext cx="1178178" cy="40627"/>
              <a:chOff x="381000" y="1905000"/>
              <a:chExt cx="2209800" cy="76200"/>
            </a:xfrm>
          </p:grpSpPr>
          <p:sp>
            <p:nvSpPr>
              <p:cNvPr id="42" name="Rectangle 27">
                <a:extLst>
                  <a:ext uri="{FF2B5EF4-FFF2-40B4-BE49-F238E27FC236}">
                    <a16:creationId xmlns:a16="http://schemas.microsoft.com/office/drawing/2014/main" id="{A84F2349-9477-4518-84E5-EB5C0309D9A4}"/>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43" name="Straight Connector 28">
                <a:extLst>
                  <a:ext uri="{FF2B5EF4-FFF2-40B4-BE49-F238E27FC236}">
                    <a16:creationId xmlns:a16="http://schemas.microsoft.com/office/drawing/2014/main" id="{747687A3-23AD-4357-BF5F-E640D1B0D701}"/>
                  </a:ext>
                </a:extLst>
              </p:cNvPr>
              <p:cNvCxnSpPr>
                <a:cxnSpLocks noChangeShapeType="1"/>
                <a:stCxn id="45" idx="3"/>
                <a:endCxn id="42" idx="1"/>
              </p:cNvCxnSpPr>
              <p:nvPr/>
            </p:nvCxnSpPr>
            <p:spPr bwMode="auto">
              <a:xfrm>
                <a:off x="533400" y="1943100"/>
                <a:ext cx="357094" cy="1588"/>
              </a:xfrm>
              <a:prstGeom prst="line">
                <a:avLst/>
              </a:prstGeom>
              <a:noFill/>
              <a:ln w="9525">
                <a:solidFill>
                  <a:schemeClr val="tx1"/>
                </a:solidFill>
                <a:round/>
                <a:headEnd/>
                <a:tailEnd/>
              </a:ln>
            </p:spPr>
          </p:cxnSp>
          <p:cxnSp>
            <p:nvCxnSpPr>
              <p:cNvPr id="44" name="Straight Connector 29">
                <a:extLst>
                  <a:ext uri="{FF2B5EF4-FFF2-40B4-BE49-F238E27FC236}">
                    <a16:creationId xmlns:a16="http://schemas.microsoft.com/office/drawing/2014/main" id="{9FF7E2CA-6628-4912-989C-9D4BF2C7E9D4}"/>
                  </a:ext>
                </a:extLst>
              </p:cNvPr>
              <p:cNvCxnSpPr>
                <a:cxnSpLocks noChangeShapeType="1"/>
                <a:stCxn id="42" idx="3"/>
                <a:endCxn id="46" idx="1"/>
              </p:cNvCxnSpPr>
              <p:nvPr/>
            </p:nvCxnSpPr>
            <p:spPr bwMode="auto">
              <a:xfrm>
                <a:off x="2262094" y="1943100"/>
                <a:ext cx="176306" cy="1588"/>
              </a:xfrm>
              <a:prstGeom prst="line">
                <a:avLst/>
              </a:prstGeom>
              <a:noFill/>
              <a:ln w="9525">
                <a:solidFill>
                  <a:schemeClr val="tx1"/>
                </a:solidFill>
                <a:round/>
                <a:headEnd/>
                <a:tailEnd/>
              </a:ln>
            </p:spPr>
          </p:cxnSp>
          <p:sp>
            <p:nvSpPr>
              <p:cNvPr id="45" name="Rectangle 30">
                <a:extLst>
                  <a:ext uri="{FF2B5EF4-FFF2-40B4-BE49-F238E27FC236}">
                    <a16:creationId xmlns:a16="http://schemas.microsoft.com/office/drawing/2014/main" id="{5A918F25-FD16-4A5A-9BA1-E75CEB6E56C3}"/>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46" name="Rectangle 31">
                <a:extLst>
                  <a:ext uri="{FF2B5EF4-FFF2-40B4-BE49-F238E27FC236}">
                    <a16:creationId xmlns:a16="http://schemas.microsoft.com/office/drawing/2014/main" id="{A83EE561-76AB-4571-B504-4F7DB7121B84}"/>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sp>
        <p:nvSpPr>
          <p:cNvPr id="79" name="TextBox 55">
            <a:extLst>
              <a:ext uri="{FF2B5EF4-FFF2-40B4-BE49-F238E27FC236}">
                <a16:creationId xmlns:a16="http://schemas.microsoft.com/office/drawing/2014/main" id="{45E8DE33-BD5F-4022-8451-0EB713F96408}"/>
              </a:ext>
            </a:extLst>
          </p:cNvPr>
          <p:cNvSpPr txBox="1">
            <a:spLocks noChangeArrowheads="1"/>
          </p:cNvSpPr>
          <p:nvPr/>
        </p:nvSpPr>
        <p:spPr bwMode="auto">
          <a:xfrm>
            <a:off x="600495" y="3382549"/>
            <a:ext cx="1066983" cy="954107"/>
          </a:xfrm>
          <a:prstGeom prst="rect">
            <a:avLst/>
          </a:prstGeom>
          <a:noFill/>
          <a:ln w="9525">
            <a:noFill/>
            <a:miter lim="800000"/>
            <a:headEnd/>
            <a:tailEnd/>
          </a:ln>
        </p:spPr>
        <p:txBody>
          <a:bodyPr>
            <a:prstTxWarp prst="textNoShape">
              <a:avLst/>
            </a:prstTxWarp>
            <a:spAutoFit/>
          </a:bodyPr>
          <a:lstStyle/>
          <a:p>
            <a:pPr algn="ctr"/>
            <a:r>
              <a:rPr lang="en-US" sz="1400" dirty="0"/>
              <a:t>Enormous pile of short reads from sequencer</a:t>
            </a:r>
          </a:p>
        </p:txBody>
      </p:sp>
      <p:sp>
        <p:nvSpPr>
          <p:cNvPr id="81" name="Left Brace 80">
            <a:extLst>
              <a:ext uri="{FF2B5EF4-FFF2-40B4-BE49-F238E27FC236}">
                <a16:creationId xmlns:a16="http://schemas.microsoft.com/office/drawing/2014/main" id="{9449EBBF-8303-4C24-967D-097E3A2C8C87}"/>
              </a:ext>
            </a:extLst>
          </p:cNvPr>
          <p:cNvSpPr/>
          <p:nvPr/>
        </p:nvSpPr>
        <p:spPr bwMode="auto">
          <a:xfrm rot="16200000">
            <a:off x="1033755" y="2774692"/>
            <a:ext cx="190117" cy="1025597"/>
          </a:xfrm>
          <a:prstGeom prst="leftBrace">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sp>
        <p:nvSpPr>
          <p:cNvPr id="83" name="Bent Arrow 45">
            <a:extLst>
              <a:ext uri="{FF2B5EF4-FFF2-40B4-BE49-F238E27FC236}">
                <a16:creationId xmlns:a16="http://schemas.microsoft.com/office/drawing/2014/main" id="{032BEAE8-4435-4C99-B4FF-4A35442DEDBF}"/>
              </a:ext>
            </a:extLst>
          </p:cNvPr>
          <p:cNvSpPr/>
          <p:nvPr/>
        </p:nvSpPr>
        <p:spPr>
          <a:xfrm rot="5400000">
            <a:off x="2361416" y="1790169"/>
            <a:ext cx="1755025" cy="2407480"/>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anchor="ctr">
            <a:prstTxWarp prst="textNoShape">
              <a:avLst/>
            </a:prstTxWarp>
          </a:bodyPr>
          <a:lstStyle/>
          <a:p>
            <a:pPr algn="ctr">
              <a:defRPr/>
            </a:pPr>
            <a:endParaRPr lang="en-US">
              <a:solidFill>
                <a:schemeClr val="tx1"/>
              </a:solidFill>
              <a:ea typeface="ＭＳ Ｐゴシック" pitchFamily="28" charset="-128"/>
              <a:cs typeface="ＭＳ Ｐゴシック" pitchFamily="28" charset="-128"/>
            </a:endParaRPr>
          </a:p>
        </p:txBody>
      </p:sp>
      <p:sp>
        <p:nvSpPr>
          <p:cNvPr id="86" name="TextBox 85">
            <a:extLst>
              <a:ext uri="{FF2B5EF4-FFF2-40B4-BE49-F238E27FC236}">
                <a16:creationId xmlns:a16="http://schemas.microsoft.com/office/drawing/2014/main" id="{FBD5CBED-635E-43A0-B339-97978A758BD4}"/>
              </a:ext>
            </a:extLst>
          </p:cNvPr>
          <p:cNvSpPr txBox="1"/>
          <p:nvPr/>
        </p:nvSpPr>
        <p:spPr>
          <a:xfrm>
            <a:off x="2248588" y="2015232"/>
            <a:ext cx="112776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prstTxWarp prst="textNoShape">
              <a:avLst/>
            </a:prstTxWarp>
            <a:spAutoFit/>
          </a:bodyPr>
          <a:lstStyle/>
          <a:p>
            <a:pPr algn="ctr">
              <a:defRPr/>
            </a:pPr>
            <a:r>
              <a:rPr lang="en-US" sz="1200" b="1" dirty="0">
                <a:solidFill>
                  <a:schemeClr val="bg1"/>
                </a:solidFill>
                <a:ea typeface="ＭＳ Ｐゴシック" pitchFamily="28" charset="-128"/>
                <a:cs typeface="ＭＳ Ｐゴシック" pitchFamily="28" charset="-128"/>
              </a:rPr>
              <a:t>Mapping and alignment algorithms</a:t>
            </a:r>
          </a:p>
        </p:txBody>
      </p:sp>
      <p:cxnSp>
        <p:nvCxnSpPr>
          <p:cNvPr id="91" name="Straight Connector 98">
            <a:extLst>
              <a:ext uri="{FF2B5EF4-FFF2-40B4-BE49-F238E27FC236}">
                <a16:creationId xmlns:a16="http://schemas.microsoft.com/office/drawing/2014/main" id="{949D5A20-499F-4050-BD0A-4A69578BEB9E}"/>
              </a:ext>
            </a:extLst>
          </p:cNvPr>
          <p:cNvCxnSpPr>
            <a:cxnSpLocks noChangeShapeType="1"/>
          </p:cNvCxnSpPr>
          <p:nvPr/>
        </p:nvCxnSpPr>
        <p:spPr bwMode="auto">
          <a:xfrm>
            <a:off x="600495" y="2714760"/>
            <a:ext cx="1066935" cy="992"/>
          </a:xfrm>
          <a:prstGeom prst="line">
            <a:avLst/>
          </a:prstGeom>
          <a:noFill/>
          <a:ln w="9525">
            <a:solidFill>
              <a:schemeClr val="tx1"/>
            </a:solidFill>
            <a:round/>
            <a:headEnd/>
            <a:tailEnd/>
          </a:ln>
        </p:spPr>
      </p:cxnSp>
      <p:sp>
        <p:nvSpPr>
          <p:cNvPr id="92" name="Rectangle 99">
            <a:extLst>
              <a:ext uri="{FF2B5EF4-FFF2-40B4-BE49-F238E27FC236}">
                <a16:creationId xmlns:a16="http://schemas.microsoft.com/office/drawing/2014/main" id="{7052A18E-EDA6-4DD8-A101-55C5E62E1F70}"/>
              </a:ext>
            </a:extLst>
          </p:cNvPr>
          <p:cNvSpPr>
            <a:spLocks noChangeArrowheads="1"/>
          </p:cNvSpPr>
          <p:nvPr/>
        </p:nvSpPr>
        <p:spPr bwMode="auto">
          <a:xfrm>
            <a:off x="866352" y="2690951"/>
            <a:ext cx="683632" cy="4761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3" name="Straight Connector 35">
            <a:extLst>
              <a:ext uri="{FF2B5EF4-FFF2-40B4-BE49-F238E27FC236}">
                <a16:creationId xmlns:a16="http://schemas.microsoft.com/office/drawing/2014/main" id="{444C5F57-AA5D-4E7C-B198-54E5C108985F}"/>
              </a:ext>
            </a:extLst>
          </p:cNvPr>
          <p:cNvCxnSpPr>
            <a:cxnSpLocks noChangeShapeType="1"/>
            <a:endCxn id="94" idx="1"/>
          </p:cNvCxnSpPr>
          <p:nvPr/>
        </p:nvCxnSpPr>
        <p:spPr bwMode="auto">
          <a:xfrm>
            <a:off x="602708" y="2815129"/>
            <a:ext cx="84111" cy="877"/>
          </a:xfrm>
          <a:prstGeom prst="line">
            <a:avLst/>
          </a:prstGeom>
          <a:noFill/>
          <a:ln w="9525">
            <a:solidFill>
              <a:schemeClr val="tx1"/>
            </a:solidFill>
            <a:round/>
            <a:headEnd/>
            <a:tailEnd/>
          </a:ln>
        </p:spPr>
      </p:cxnSp>
      <p:sp>
        <p:nvSpPr>
          <p:cNvPr id="94" name="Rectangle 36">
            <a:extLst>
              <a:ext uri="{FF2B5EF4-FFF2-40B4-BE49-F238E27FC236}">
                <a16:creationId xmlns:a16="http://schemas.microsoft.com/office/drawing/2014/main" id="{6C60C86A-3481-4DE9-AF30-3EB09CF0AC79}"/>
              </a:ext>
            </a:extLst>
          </p:cNvPr>
          <p:cNvSpPr>
            <a:spLocks noChangeArrowheads="1"/>
          </p:cNvSpPr>
          <p:nvPr/>
        </p:nvSpPr>
        <p:spPr bwMode="auto">
          <a:xfrm>
            <a:off x="686818" y="2794104"/>
            <a:ext cx="672882" cy="4204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5" name="Straight Connector 37">
            <a:extLst>
              <a:ext uri="{FF2B5EF4-FFF2-40B4-BE49-F238E27FC236}">
                <a16:creationId xmlns:a16="http://schemas.microsoft.com/office/drawing/2014/main" id="{93BFD6AD-70A0-42AC-8070-D2868147182E}"/>
              </a:ext>
            </a:extLst>
          </p:cNvPr>
          <p:cNvCxnSpPr>
            <a:cxnSpLocks noChangeShapeType="1"/>
            <a:stCxn id="94" idx="3"/>
          </p:cNvCxnSpPr>
          <p:nvPr/>
        </p:nvCxnSpPr>
        <p:spPr bwMode="auto">
          <a:xfrm>
            <a:off x="1359700" y="2815129"/>
            <a:ext cx="294386" cy="877"/>
          </a:xfrm>
          <a:prstGeom prst="line">
            <a:avLst/>
          </a:prstGeom>
          <a:noFill/>
          <a:ln w="9525">
            <a:solidFill>
              <a:schemeClr val="tx1"/>
            </a:solidFill>
            <a:round/>
            <a:headEnd/>
            <a:tailEnd/>
          </a:ln>
        </p:spPr>
      </p:cxnSp>
      <p:sp>
        <p:nvSpPr>
          <p:cNvPr id="96" name="Rectangle 90">
            <a:extLst>
              <a:ext uri="{FF2B5EF4-FFF2-40B4-BE49-F238E27FC236}">
                <a16:creationId xmlns:a16="http://schemas.microsoft.com/office/drawing/2014/main" id="{FE0A2524-9890-43A1-9E17-8F09781E7620}"/>
              </a:ext>
            </a:extLst>
          </p:cNvPr>
          <p:cNvSpPr>
            <a:spLocks noChangeArrowheads="1"/>
          </p:cNvSpPr>
          <p:nvPr/>
        </p:nvSpPr>
        <p:spPr bwMode="auto">
          <a:xfrm>
            <a:off x="606607" y="2889774"/>
            <a:ext cx="607673" cy="476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7" name="Straight Connector 91">
            <a:extLst>
              <a:ext uri="{FF2B5EF4-FFF2-40B4-BE49-F238E27FC236}">
                <a16:creationId xmlns:a16="http://schemas.microsoft.com/office/drawing/2014/main" id="{8AB3A6FF-8D8E-4156-9B2B-F126956337C0}"/>
              </a:ext>
            </a:extLst>
          </p:cNvPr>
          <p:cNvCxnSpPr>
            <a:cxnSpLocks noChangeShapeType="1"/>
            <a:stCxn id="96" idx="3"/>
          </p:cNvCxnSpPr>
          <p:nvPr/>
        </p:nvCxnSpPr>
        <p:spPr bwMode="auto">
          <a:xfrm>
            <a:off x="1214280" y="2913574"/>
            <a:ext cx="439806" cy="0"/>
          </a:xfrm>
          <a:prstGeom prst="line">
            <a:avLst/>
          </a:prstGeom>
          <a:noFill/>
          <a:ln w="9525">
            <a:solidFill>
              <a:schemeClr val="tx1"/>
            </a:solidFill>
            <a:round/>
            <a:headEnd/>
            <a:tailEnd/>
          </a:ln>
        </p:spPr>
      </p:cxnSp>
      <p:grpSp>
        <p:nvGrpSpPr>
          <p:cNvPr id="98" name="Group 97">
            <a:extLst>
              <a:ext uri="{FF2B5EF4-FFF2-40B4-BE49-F238E27FC236}">
                <a16:creationId xmlns:a16="http://schemas.microsoft.com/office/drawing/2014/main" id="{A7D84796-1DC5-46E6-8DE4-56728DD5AF97}"/>
              </a:ext>
            </a:extLst>
          </p:cNvPr>
          <p:cNvGrpSpPr/>
          <p:nvPr/>
        </p:nvGrpSpPr>
        <p:grpSpPr>
          <a:xfrm>
            <a:off x="1967121" y="4098056"/>
            <a:ext cx="4945693" cy="935426"/>
            <a:chOff x="2617841" y="4691469"/>
            <a:chExt cx="6070679" cy="1148207"/>
          </a:xfrm>
        </p:grpSpPr>
        <p:grpSp>
          <p:nvGrpSpPr>
            <p:cNvPr id="99" name="Group 223">
              <a:extLst>
                <a:ext uri="{FF2B5EF4-FFF2-40B4-BE49-F238E27FC236}">
                  <a16:creationId xmlns:a16="http://schemas.microsoft.com/office/drawing/2014/main" id="{32D2FAB1-B4FA-49E0-BAAD-87A40F6718E4}"/>
                </a:ext>
              </a:extLst>
            </p:cNvPr>
            <p:cNvGrpSpPr>
              <a:grpSpLocks/>
            </p:cNvGrpSpPr>
            <p:nvPr/>
          </p:nvGrpSpPr>
          <p:grpSpPr bwMode="auto">
            <a:xfrm>
              <a:off x="2617841" y="4691469"/>
              <a:ext cx="6070679" cy="1148207"/>
              <a:chOff x="276004" y="3137517"/>
              <a:chExt cx="5290429" cy="798389"/>
            </a:xfrm>
          </p:grpSpPr>
          <p:sp>
            <p:nvSpPr>
              <p:cNvPr id="107" name="Rectangle 60">
                <a:extLst>
                  <a:ext uri="{FF2B5EF4-FFF2-40B4-BE49-F238E27FC236}">
                    <a16:creationId xmlns:a16="http://schemas.microsoft.com/office/drawing/2014/main" id="{B1F046D4-7641-4ECD-BCD5-7ED10365186D}"/>
                  </a:ext>
                </a:extLst>
              </p:cNvPr>
              <p:cNvSpPr>
                <a:spLocks noChangeArrowheads="1"/>
              </p:cNvSpPr>
              <p:nvPr/>
            </p:nvSpPr>
            <p:spPr bwMode="auto">
              <a:xfrm>
                <a:off x="763528" y="3372934"/>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08" name="Rectangle 61">
                <a:extLst>
                  <a:ext uri="{FF2B5EF4-FFF2-40B4-BE49-F238E27FC236}">
                    <a16:creationId xmlns:a16="http://schemas.microsoft.com/office/drawing/2014/main" id="{F6EA9079-8C50-446B-924C-E86A2855EB34}"/>
                  </a:ext>
                </a:extLst>
              </p:cNvPr>
              <p:cNvSpPr>
                <a:spLocks noChangeArrowheads="1"/>
              </p:cNvSpPr>
              <p:nvPr/>
            </p:nvSpPr>
            <p:spPr bwMode="auto">
              <a:xfrm>
                <a:off x="547648" y="3232587"/>
                <a:ext cx="731283"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sp>
            <p:nvSpPr>
              <p:cNvPr id="109" name="Rectangle 62">
                <a:extLst>
                  <a:ext uri="{FF2B5EF4-FFF2-40B4-BE49-F238E27FC236}">
                    <a16:creationId xmlns:a16="http://schemas.microsoft.com/office/drawing/2014/main" id="{0553FE69-6130-4368-AA5B-2B0973C3C4F6}"/>
                  </a:ext>
                </a:extLst>
              </p:cNvPr>
              <p:cNvSpPr>
                <a:spLocks noChangeArrowheads="1"/>
              </p:cNvSpPr>
              <p:nvPr/>
            </p:nvSpPr>
            <p:spPr bwMode="auto">
              <a:xfrm>
                <a:off x="1685200" y="3232587"/>
                <a:ext cx="731283"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10" name="Rectangle 63">
                <a:extLst>
                  <a:ext uri="{FF2B5EF4-FFF2-40B4-BE49-F238E27FC236}">
                    <a16:creationId xmlns:a16="http://schemas.microsoft.com/office/drawing/2014/main" id="{C2CA11AA-6668-45DB-A4E6-8D343C74535B}"/>
                  </a:ext>
                </a:extLst>
              </p:cNvPr>
              <p:cNvSpPr>
                <a:spLocks noChangeArrowheads="1"/>
              </p:cNvSpPr>
              <p:nvPr/>
            </p:nvSpPr>
            <p:spPr bwMode="auto">
              <a:xfrm>
                <a:off x="2822751" y="3232587"/>
                <a:ext cx="731283" cy="40627"/>
              </a:xfrm>
              <a:prstGeom prst="rect">
                <a:avLst/>
              </a:prstGeom>
              <a:solidFill>
                <a:schemeClr val="accent6">
                  <a:lumMod val="75000"/>
                </a:schemeClr>
              </a:solidFill>
              <a:ln w="9525">
                <a:solidFill>
                  <a:schemeClr val="tx1"/>
                </a:solidFill>
                <a:round/>
                <a:headEnd/>
                <a:tailEnd/>
              </a:ln>
            </p:spPr>
            <p:txBody>
              <a:bodyPr anchor="ctr">
                <a:prstTxWarp prst="textNoShape">
                  <a:avLst/>
                </a:prstTxWarp>
              </a:bodyPr>
              <a:lstStyle/>
              <a:p>
                <a:pPr algn="ctr"/>
                <a:endParaRPr lang="en-US" sz="2000"/>
              </a:p>
            </p:txBody>
          </p:sp>
          <p:cxnSp>
            <p:nvCxnSpPr>
              <p:cNvPr id="111" name="Straight Connector 64">
                <a:extLst>
                  <a:ext uri="{FF2B5EF4-FFF2-40B4-BE49-F238E27FC236}">
                    <a16:creationId xmlns:a16="http://schemas.microsoft.com/office/drawing/2014/main" id="{2AF91A00-9530-4152-86DB-491A9DDE4BEA}"/>
                  </a:ext>
                </a:extLst>
              </p:cNvPr>
              <p:cNvCxnSpPr>
                <a:cxnSpLocks noChangeShapeType="1"/>
                <a:stCxn id="127" idx="3"/>
                <a:endCxn id="108" idx="1"/>
              </p:cNvCxnSpPr>
              <p:nvPr/>
            </p:nvCxnSpPr>
            <p:spPr bwMode="auto">
              <a:xfrm>
                <a:off x="357260" y="3252900"/>
                <a:ext cx="190388" cy="847"/>
              </a:xfrm>
              <a:prstGeom prst="line">
                <a:avLst/>
              </a:prstGeom>
              <a:noFill/>
              <a:ln w="9525">
                <a:solidFill>
                  <a:schemeClr val="tx1"/>
                </a:solidFill>
                <a:round/>
                <a:headEnd/>
                <a:tailEnd/>
              </a:ln>
            </p:spPr>
          </p:cxnSp>
          <p:cxnSp>
            <p:nvCxnSpPr>
              <p:cNvPr id="112" name="Straight Connector 65">
                <a:extLst>
                  <a:ext uri="{FF2B5EF4-FFF2-40B4-BE49-F238E27FC236}">
                    <a16:creationId xmlns:a16="http://schemas.microsoft.com/office/drawing/2014/main" id="{B61D2E1F-E030-4828-A3C9-57843F71B4AD}"/>
                  </a:ext>
                </a:extLst>
              </p:cNvPr>
              <p:cNvCxnSpPr>
                <a:cxnSpLocks noChangeShapeType="1"/>
                <a:stCxn id="108" idx="3"/>
                <a:endCxn id="109" idx="1"/>
              </p:cNvCxnSpPr>
              <p:nvPr/>
            </p:nvCxnSpPr>
            <p:spPr bwMode="auto">
              <a:xfrm>
                <a:off x="1278931" y="3252900"/>
                <a:ext cx="406268" cy="847"/>
              </a:xfrm>
              <a:prstGeom prst="line">
                <a:avLst/>
              </a:prstGeom>
              <a:noFill/>
              <a:ln w="9525">
                <a:solidFill>
                  <a:schemeClr val="tx1"/>
                </a:solidFill>
                <a:round/>
                <a:headEnd/>
                <a:tailEnd/>
              </a:ln>
            </p:spPr>
          </p:cxnSp>
          <p:cxnSp>
            <p:nvCxnSpPr>
              <p:cNvPr id="113" name="Straight Connector 66">
                <a:extLst>
                  <a:ext uri="{FF2B5EF4-FFF2-40B4-BE49-F238E27FC236}">
                    <a16:creationId xmlns:a16="http://schemas.microsoft.com/office/drawing/2014/main" id="{C8702840-7902-4B6B-8292-301946A1F00D}"/>
                  </a:ext>
                </a:extLst>
              </p:cNvPr>
              <p:cNvCxnSpPr>
                <a:cxnSpLocks noChangeShapeType="1"/>
                <a:stCxn id="109" idx="3"/>
                <a:endCxn id="110" idx="1"/>
              </p:cNvCxnSpPr>
              <p:nvPr/>
            </p:nvCxnSpPr>
            <p:spPr bwMode="auto">
              <a:xfrm>
                <a:off x="2416483" y="3252900"/>
                <a:ext cx="406268" cy="847"/>
              </a:xfrm>
              <a:prstGeom prst="line">
                <a:avLst/>
              </a:prstGeom>
              <a:noFill/>
              <a:ln w="9525">
                <a:solidFill>
                  <a:schemeClr val="tx1"/>
                </a:solidFill>
                <a:round/>
                <a:headEnd/>
                <a:tailEnd/>
              </a:ln>
            </p:spPr>
          </p:cxnSp>
          <p:cxnSp>
            <p:nvCxnSpPr>
              <p:cNvPr id="114" name="Straight Connector 67">
                <a:extLst>
                  <a:ext uri="{FF2B5EF4-FFF2-40B4-BE49-F238E27FC236}">
                    <a16:creationId xmlns:a16="http://schemas.microsoft.com/office/drawing/2014/main" id="{990987C0-38ED-4F0F-BB5E-37D23842BEAF}"/>
                  </a:ext>
                </a:extLst>
              </p:cNvPr>
              <p:cNvCxnSpPr>
                <a:cxnSpLocks noChangeShapeType="1"/>
                <a:stCxn id="110" idx="3"/>
              </p:cNvCxnSpPr>
              <p:nvPr/>
            </p:nvCxnSpPr>
            <p:spPr bwMode="auto">
              <a:xfrm>
                <a:off x="3554034" y="3252900"/>
                <a:ext cx="134626" cy="847"/>
              </a:xfrm>
              <a:prstGeom prst="line">
                <a:avLst/>
              </a:prstGeom>
              <a:noFill/>
              <a:ln w="9525">
                <a:solidFill>
                  <a:schemeClr val="tx1"/>
                </a:solidFill>
                <a:round/>
                <a:headEnd/>
                <a:tailEnd/>
              </a:ln>
            </p:spPr>
          </p:cxnSp>
          <p:sp>
            <p:nvSpPr>
              <p:cNvPr id="115" name="TextBox 68">
                <a:extLst>
                  <a:ext uri="{FF2B5EF4-FFF2-40B4-BE49-F238E27FC236}">
                    <a16:creationId xmlns:a16="http://schemas.microsoft.com/office/drawing/2014/main" id="{79EED6F5-EB65-4624-9D89-D72E8336B725}"/>
                  </a:ext>
                </a:extLst>
              </p:cNvPr>
              <p:cNvSpPr txBox="1">
                <a:spLocks noChangeArrowheads="1"/>
              </p:cNvSpPr>
              <p:nvPr/>
            </p:nvSpPr>
            <p:spPr bwMode="auto">
              <a:xfrm>
                <a:off x="3919675" y="3137517"/>
                <a:ext cx="1646758" cy="236419"/>
              </a:xfrm>
              <a:prstGeom prst="rect">
                <a:avLst/>
              </a:prstGeom>
              <a:noFill/>
              <a:ln w="9525">
                <a:noFill/>
                <a:miter lim="800000"/>
                <a:headEnd/>
                <a:tailEnd/>
              </a:ln>
            </p:spPr>
            <p:txBody>
              <a:bodyPr wrap="square">
                <a:prstTxWarp prst="textNoShape">
                  <a:avLst/>
                </a:prstTxWarp>
                <a:spAutoFit/>
              </a:bodyPr>
              <a:lstStyle/>
              <a:p>
                <a:r>
                  <a:rPr lang="en-US" sz="1200" b="1" dirty="0"/>
                  <a:t>Reference genome</a:t>
                </a:r>
              </a:p>
            </p:txBody>
          </p:sp>
          <p:grpSp>
            <p:nvGrpSpPr>
              <p:cNvPr id="116" name="Group 159">
                <a:extLst>
                  <a:ext uri="{FF2B5EF4-FFF2-40B4-BE49-F238E27FC236}">
                    <a16:creationId xmlns:a16="http://schemas.microsoft.com/office/drawing/2014/main" id="{8EC3DEB8-9A59-404C-A54B-5842CE71C03E}"/>
                  </a:ext>
                </a:extLst>
              </p:cNvPr>
              <p:cNvGrpSpPr>
                <a:grpSpLocks/>
              </p:cNvGrpSpPr>
              <p:nvPr/>
            </p:nvGrpSpPr>
            <p:grpSpPr bwMode="auto">
              <a:xfrm>
                <a:off x="1034810" y="3691090"/>
                <a:ext cx="1015670" cy="40627"/>
                <a:chOff x="533400" y="2819400"/>
                <a:chExt cx="1905000" cy="76200"/>
              </a:xfrm>
            </p:grpSpPr>
            <p:sp>
              <p:nvSpPr>
                <p:cNvPr id="149" name="Rectangle 107">
                  <a:extLst>
                    <a:ext uri="{FF2B5EF4-FFF2-40B4-BE49-F238E27FC236}">
                      <a16:creationId xmlns:a16="http://schemas.microsoft.com/office/drawing/2014/main" id="{D8923EE8-4101-4B51-A053-46B2B1036CEC}"/>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50" name="Straight Connector 108">
                  <a:extLst>
                    <a:ext uri="{FF2B5EF4-FFF2-40B4-BE49-F238E27FC236}">
                      <a16:creationId xmlns:a16="http://schemas.microsoft.com/office/drawing/2014/main" id="{154C3A43-583F-4BDA-98F5-B096FAF29497}"/>
                    </a:ext>
                  </a:extLst>
                </p:cNvPr>
                <p:cNvCxnSpPr>
                  <a:cxnSpLocks noChangeShapeType="1"/>
                  <a:stCxn id="149" idx="3"/>
                  <a:endCxn id="151" idx="1"/>
                </p:cNvCxnSpPr>
                <p:nvPr/>
              </p:nvCxnSpPr>
              <p:spPr bwMode="auto">
                <a:xfrm>
                  <a:off x="990600" y="2857500"/>
                  <a:ext cx="762000" cy="1588"/>
                </a:xfrm>
                <a:prstGeom prst="line">
                  <a:avLst/>
                </a:prstGeom>
                <a:noFill/>
                <a:ln w="9525">
                  <a:solidFill>
                    <a:schemeClr val="tx1"/>
                  </a:solidFill>
                  <a:round/>
                  <a:headEnd/>
                  <a:tailEnd/>
                </a:ln>
              </p:spPr>
            </p:cxnSp>
            <p:sp>
              <p:nvSpPr>
                <p:cNvPr id="151" name="Rectangle 109">
                  <a:extLst>
                    <a:ext uri="{FF2B5EF4-FFF2-40B4-BE49-F238E27FC236}">
                      <a16:creationId xmlns:a16="http://schemas.microsoft.com/office/drawing/2014/main" id="{4D0ECCF4-D843-41CF-88C9-C37C39166F54}"/>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117" name="Group 163">
                <a:extLst>
                  <a:ext uri="{FF2B5EF4-FFF2-40B4-BE49-F238E27FC236}">
                    <a16:creationId xmlns:a16="http://schemas.microsoft.com/office/drawing/2014/main" id="{B4E43530-930E-4A2B-83A8-260DB1849488}"/>
                  </a:ext>
                </a:extLst>
              </p:cNvPr>
              <p:cNvGrpSpPr>
                <a:grpSpLocks/>
              </p:cNvGrpSpPr>
              <p:nvPr/>
            </p:nvGrpSpPr>
            <p:grpSpPr bwMode="auto">
              <a:xfrm>
                <a:off x="750422" y="3592425"/>
                <a:ext cx="1015671" cy="40627"/>
                <a:chOff x="533400" y="2514600"/>
                <a:chExt cx="1905000" cy="76200"/>
              </a:xfrm>
            </p:grpSpPr>
            <p:sp>
              <p:nvSpPr>
                <p:cNvPr id="146" name="Rectangle 104">
                  <a:extLst>
                    <a:ext uri="{FF2B5EF4-FFF2-40B4-BE49-F238E27FC236}">
                      <a16:creationId xmlns:a16="http://schemas.microsoft.com/office/drawing/2014/main" id="{9C09441C-3AF2-414F-A004-8E8D3BA1506B}"/>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7" name="Straight Connector 105">
                  <a:extLst>
                    <a:ext uri="{FF2B5EF4-FFF2-40B4-BE49-F238E27FC236}">
                      <a16:creationId xmlns:a16="http://schemas.microsoft.com/office/drawing/2014/main" id="{0EC39918-4E45-445E-81E7-BE21C958446E}"/>
                    </a:ext>
                  </a:extLst>
                </p:cNvPr>
                <p:cNvCxnSpPr>
                  <a:cxnSpLocks noChangeShapeType="1"/>
                  <a:stCxn id="146" idx="3"/>
                  <a:endCxn id="148" idx="1"/>
                </p:cNvCxnSpPr>
                <p:nvPr/>
              </p:nvCxnSpPr>
              <p:spPr bwMode="auto">
                <a:xfrm>
                  <a:off x="1524000" y="2552700"/>
                  <a:ext cx="762000" cy="1588"/>
                </a:xfrm>
                <a:prstGeom prst="line">
                  <a:avLst/>
                </a:prstGeom>
                <a:noFill/>
                <a:ln w="9525">
                  <a:solidFill>
                    <a:schemeClr val="tx1"/>
                  </a:solidFill>
                  <a:round/>
                  <a:headEnd/>
                  <a:tailEnd/>
                </a:ln>
              </p:spPr>
            </p:cxnSp>
            <p:sp>
              <p:nvSpPr>
                <p:cNvPr id="148" name="Rectangle 106">
                  <a:extLst>
                    <a:ext uri="{FF2B5EF4-FFF2-40B4-BE49-F238E27FC236}">
                      <a16:creationId xmlns:a16="http://schemas.microsoft.com/office/drawing/2014/main" id="{1C90F10E-6893-437F-831A-C3B3559A6D94}"/>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sp>
            <p:nvSpPr>
              <p:cNvPr id="118" name="Rectangle 71">
                <a:extLst>
                  <a:ext uri="{FF2B5EF4-FFF2-40B4-BE49-F238E27FC236}">
                    <a16:creationId xmlns:a16="http://schemas.microsoft.com/office/drawing/2014/main" id="{659D6CD8-CDAB-4B6E-8767-1C5C82A9D48F}"/>
                  </a:ext>
                </a:extLst>
              </p:cNvPr>
              <p:cNvSpPr>
                <a:spLocks noChangeArrowheads="1"/>
              </p:cNvSpPr>
              <p:nvPr/>
            </p:nvSpPr>
            <p:spPr bwMode="auto">
              <a:xfrm>
                <a:off x="1196009" y="3789755"/>
                <a:ext cx="81254"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19" name="Straight Connector 72">
                <a:extLst>
                  <a:ext uri="{FF2B5EF4-FFF2-40B4-BE49-F238E27FC236}">
                    <a16:creationId xmlns:a16="http://schemas.microsoft.com/office/drawing/2014/main" id="{AC299F41-30F8-45A5-A93E-E1CEAE02734A}"/>
                  </a:ext>
                </a:extLst>
              </p:cNvPr>
              <p:cNvCxnSpPr>
                <a:cxnSpLocks noChangeShapeType="1"/>
                <a:stCxn id="118" idx="3"/>
                <a:endCxn id="120" idx="1"/>
              </p:cNvCxnSpPr>
              <p:nvPr/>
            </p:nvCxnSpPr>
            <p:spPr bwMode="auto">
              <a:xfrm>
                <a:off x="1277262" y="3810068"/>
                <a:ext cx="407577" cy="847"/>
              </a:xfrm>
              <a:prstGeom prst="line">
                <a:avLst/>
              </a:prstGeom>
              <a:noFill/>
              <a:ln w="9525">
                <a:solidFill>
                  <a:schemeClr val="tx1"/>
                </a:solidFill>
                <a:round/>
                <a:headEnd/>
                <a:tailEnd/>
              </a:ln>
            </p:spPr>
          </p:cxnSp>
          <p:sp>
            <p:nvSpPr>
              <p:cNvPr id="120" name="Rectangle 73">
                <a:extLst>
                  <a:ext uri="{FF2B5EF4-FFF2-40B4-BE49-F238E27FC236}">
                    <a16:creationId xmlns:a16="http://schemas.microsoft.com/office/drawing/2014/main" id="{219B6CF9-7B2E-4DB5-B6FA-392AAB100C92}"/>
                  </a:ext>
                </a:extLst>
              </p:cNvPr>
              <p:cNvSpPr>
                <a:spLocks noChangeArrowheads="1"/>
              </p:cNvSpPr>
              <p:nvPr/>
            </p:nvSpPr>
            <p:spPr bwMode="auto">
              <a:xfrm>
                <a:off x="1684839" y="3789755"/>
                <a:ext cx="568776"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nvGrpSpPr>
              <p:cNvPr id="121" name="Group 171">
                <a:extLst>
                  <a:ext uri="{FF2B5EF4-FFF2-40B4-BE49-F238E27FC236}">
                    <a16:creationId xmlns:a16="http://schemas.microsoft.com/office/drawing/2014/main" id="{D9E0648D-B7C4-4FD4-B16D-8A97C3A59EF4}"/>
                  </a:ext>
                </a:extLst>
              </p:cNvPr>
              <p:cNvGrpSpPr>
                <a:grpSpLocks/>
              </p:cNvGrpSpPr>
              <p:nvPr/>
            </p:nvGrpSpPr>
            <p:grpSpPr bwMode="auto">
              <a:xfrm>
                <a:off x="548083" y="3494814"/>
                <a:ext cx="1096925" cy="40627"/>
                <a:chOff x="533400" y="2209800"/>
                <a:chExt cx="2057400" cy="76200"/>
              </a:xfrm>
            </p:grpSpPr>
            <p:sp>
              <p:nvSpPr>
                <p:cNvPr id="143" name="Rectangle 101">
                  <a:extLst>
                    <a:ext uri="{FF2B5EF4-FFF2-40B4-BE49-F238E27FC236}">
                      <a16:creationId xmlns:a16="http://schemas.microsoft.com/office/drawing/2014/main" id="{AD8C17F0-EB52-4BC8-99CD-2E64A41BC97E}"/>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4" name="Straight Connector 102">
                  <a:extLst>
                    <a:ext uri="{FF2B5EF4-FFF2-40B4-BE49-F238E27FC236}">
                      <a16:creationId xmlns:a16="http://schemas.microsoft.com/office/drawing/2014/main" id="{4467445D-9DDD-4132-8AF2-B2CF551EEFD9}"/>
                    </a:ext>
                  </a:extLst>
                </p:cNvPr>
                <p:cNvCxnSpPr>
                  <a:cxnSpLocks noChangeShapeType="1"/>
                  <a:stCxn id="143" idx="3"/>
                  <a:endCxn id="145" idx="1"/>
                </p:cNvCxnSpPr>
                <p:nvPr/>
              </p:nvCxnSpPr>
              <p:spPr bwMode="auto">
                <a:xfrm>
                  <a:off x="1905000" y="2247900"/>
                  <a:ext cx="533400" cy="1588"/>
                </a:xfrm>
                <a:prstGeom prst="line">
                  <a:avLst/>
                </a:prstGeom>
                <a:noFill/>
                <a:ln w="9525">
                  <a:solidFill>
                    <a:schemeClr val="tx1"/>
                  </a:solidFill>
                  <a:round/>
                  <a:headEnd/>
                  <a:tailEnd/>
                </a:ln>
              </p:spPr>
            </p:cxnSp>
            <p:sp>
              <p:nvSpPr>
                <p:cNvPr id="145" name="Rectangle 103">
                  <a:extLst>
                    <a:ext uri="{FF2B5EF4-FFF2-40B4-BE49-F238E27FC236}">
                      <a16:creationId xmlns:a16="http://schemas.microsoft.com/office/drawing/2014/main" id="{DFC438CC-EABA-4602-8CBC-90BA444BF649}"/>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2" name="Group 175">
                <a:extLst>
                  <a:ext uri="{FF2B5EF4-FFF2-40B4-BE49-F238E27FC236}">
                    <a16:creationId xmlns:a16="http://schemas.microsoft.com/office/drawing/2014/main" id="{4C00B283-0945-48E1-B0E6-A9A71738CBDD}"/>
                  </a:ext>
                </a:extLst>
              </p:cNvPr>
              <p:cNvGrpSpPr>
                <a:grpSpLocks/>
              </p:cNvGrpSpPr>
              <p:nvPr/>
            </p:nvGrpSpPr>
            <p:grpSpPr bwMode="auto">
              <a:xfrm>
                <a:off x="2538363" y="3393238"/>
                <a:ext cx="1015672" cy="346069"/>
                <a:chOff x="-404904" y="2856367"/>
                <a:chExt cx="1905000" cy="648833"/>
              </a:xfrm>
            </p:grpSpPr>
            <p:cxnSp>
              <p:nvCxnSpPr>
                <p:cNvPr id="140" name="Straight Connector 98">
                  <a:extLst>
                    <a:ext uri="{FF2B5EF4-FFF2-40B4-BE49-F238E27FC236}">
                      <a16:creationId xmlns:a16="http://schemas.microsoft.com/office/drawing/2014/main" id="{8933C95D-3B64-4E6E-AAE1-1F0B84E29ED1}"/>
                    </a:ext>
                  </a:extLst>
                </p:cNvPr>
                <p:cNvCxnSpPr>
                  <a:cxnSpLocks noChangeShapeType="1"/>
                  <a:endCxn id="141" idx="1"/>
                </p:cNvCxnSpPr>
                <p:nvPr/>
              </p:nvCxnSpPr>
              <p:spPr bwMode="auto">
                <a:xfrm>
                  <a:off x="-404904" y="2894466"/>
                  <a:ext cx="533400" cy="1588"/>
                </a:xfrm>
                <a:prstGeom prst="line">
                  <a:avLst/>
                </a:prstGeom>
                <a:noFill/>
                <a:ln w="9525">
                  <a:solidFill>
                    <a:schemeClr val="tx1"/>
                  </a:solidFill>
                  <a:round/>
                  <a:headEnd/>
                  <a:tailEnd/>
                </a:ln>
              </p:spPr>
            </p:cxnSp>
            <p:sp>
              <p:nvSpPr>
                <p:cNvPr id="141" name="Rectangle 99">
                  <a:extLst>
                    <a:ext uri="{FF2B5EF4-FFF2-40B4-BE49-F238E27FC236}">
                      <a16:creationId xmlns:a16="http://schemas.microsoft.com/office/drawing/2014/main" id="{EC3198ED-572E-46C9-A7AA-4FEA8B6DEEC7}"/>
                    </a:ext>
                  </a:extLst>
                </p:cNvPr>
                <p:cNvSpPr>
                  <a:spLocks noChangeArrowheads="1"/>
                </p:cNvSpPr>
                <p:nvPr/>
              </p:nvSpPr>
              <p:spPr bwMode="auto">
                <a:xfrm>
                  <a:off x="128496" y="2856367"/>
                  <a:ext cx="1371600"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sp>
              <p:nvSpPr>
                <p:cNvPr id="142" name="Rectangle 100">
                  <a:extLst>
                    <a:ext uri="{FF2B5EF4-FFF2-40B4-BE49-F238E27FC236}">
                      <a16:creationId xmlns:a16="http://schemas.microsoft.com/office/drawing/2014/main" id="{7001A52A-6DD3-4EA3-86E9-02302F4FE43A}"/>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3" name="Group 179">
                <a:extLst>
                  <a:ext uri="{FF2B5EF4-FFF2-40B4-BE49-F238E27FC236}">
                    <a16:creationId xmlns:a16="http://schemas.microsoft.com/office/drawing/2014/main" id="{A34C6D1B-6283-4547-8169-3863AA9C5CB1}"/>
                  </a:ext>
                </a:extLst>
              </p:cNvPr>
              <p:cNvGrpSpPr>
                <a:grpSpLocks/>
              </p:cNvGrpSpPr>
              <p:nvPr/>
            </p:nvGrpSpPr>
            <p:grpSpPr bwMode="auto">
              <a:xfrm>
                <a:off x="2741498" y="3532218"/>
                <a:ext cx="1394063" cy="305807"/>
                <a:chOff x="-23905" y="3236650"/>
                <a:chExt cx="2614705" cy="573350"/>
              </a:xfrm>
            </p:grpSpPr>
            <p:cxnSp>
              <p:nvCxnSpPr>
                <p:cNvPr id="136" name="Straight Connector 93">
                  <a:extLst>
                    <a:ext uri="{FF2B5EF4-FFF2-40B4-BE49-F238E27FC236}">
                      <a16:creationId xmlns:a16="http://schemas.microsoft.com/office/drawing/2014/main" id="{16A1A297-D77B-4C22-A0FD-23162FB14D07}"/>
                    </a:ext>
                  </a:extLst>
                </p:cNvPr>
                <p:cNvCxnSpPr>
                  <a:cxnSpLocks noChangeShapeType="1"/>
                </p:cNvCxnSpPr>
                <p:nvPr/>
              </p:nvCxnSpPr>
              <p:spPr bwMode="auto">
                <a:xfrm>
                  <a:off x="-23905" y="3236650"/>
                  <a:ext cx="152401" cy="1588"/>
                </a:xfrm>
                <a:prstGeom prst="line">
                  <a:avLst/>
                </a:prstGeom>
                <a:noFill/>
                <a:ln w="9525">
                  <a:solidFill>
                    <a:schemeClr val="tx1"/>
                  </a:solidFill>
                  <a:round/>
                  <a:headEnd/>
                  <a:tailEnd/>
                </a:ln>
              </p:spPr>
            </p:cxnSp>
            <p:cxnSp>
              <p:nvCxnSpPr>
                <p:cNvPr id="137" name="Straight Connector 95">
                  <a:extLst>
                    <a:ext uri="{FF2B5EF4-FFF2-40B4-BE49-F238E27FC236}">
                      <a16:creationId xmlns:a16="http://schemas.microsoft.com/office/drawing/2014/main" id="{9E3CC068-8FC0-43F3-8241-397DD41782C2}"/>
                    </a:ext>
                  </a:extLst>
                </p:cNvPr>
                <p:cNvCxnSpPr>
                  <a:cxnSpLocks noChangeShapeType="1"/>
                </p:cNvCxnSpPr>
                <p:nvPr/>
              </p:nvCxnSpPr>
              <p:spPr bwMode="auto">
                <a:xfrm>
                  <a:off x="1347695" y="3236650"/>
                  <a:ext cx="533400" cy="1588"/>
                </a:xfrm>
                <a:prstGeom prst="line">
                  <a:avLst/>
                </a:prstGeom>
                <a:noFill/>
                <a:ln w="9525">
                  <a:solidFill>
                    <a:schemeClr val="tx1"/>
                  </a:solidFill>
                  <a:round/>
                  <a:headEnd/>
                  <a:tailEnd/>
                </a:ln>
              </p:spPr>
            </p:cxnSp>
            <p:sp>
              <p:nvSpPr>
                <p:cNvPr id="138" name="Rectangle 96">
                  <a:extLst>
                    <a:ext uri="{FF2B5EF4-FFF2-40B4-BE49-F238E27FC236}">
                      <a16:creationId xmlns:a16="http://schemas.microsoft.com/office/drawing/2014/main" id="{73EAD8A4-BD9F-42DE-B74E-01C81AB1C906}"/>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9" name="Rectangle 97">
                  <a:extLst>
                    <a:ext uri="{FF2B5EF4-FFF2-40B4-BE49-F238E27FC236}">
                      <a16:creationId xmlns:a16="http://schemas.microsoft.com/office/drawing/2014/main" id="{1EA56A1A-1713-4FB1-A341-0FF6654B4D3B}"/>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4" name="Group 185">
                <a:extLst>
                  <a:ext uri="{FF2B5EF4-FFF2-40B4-BE49-F238E27FC236}">
                    <a16:creationId xmlns:a16="http://schemas.microsoft.com/office/drawing/2014/main" id="{444126B6-10D7-4935-AAE2-F232622251E2}"/>
                  </a:ext>
                </a:extLst>
              </p:cNvPr>
              <p:cNvGrpSpPr>
                <a:grpSpLocks/>
              </p:cNvGrpSpPr>
              <p:nvPr/>
            </p:nvGrpSpPr>
            <p:grpSpPr bwMode="auto">
              <a:xfrm>
                <a:off x="2904003" y="3627425"/>
                <a:ext cx="1231553" cy="308481"/>
                <a:chOff x="280892" y="3536213"/>
                <a:chExt cx="2309908" cy="578587"/>
              </a:xfrm>
            </p:grpSpPr>
            <p:sp>
              <p:nvSpPr>
                <p:cNvPr id="133" name="Rectangle 90">
                  <a:extLst>
                    <a:ext uri="{FF2B5EF4-FFF2-40B4-BE49-F238E27FC236}">
                      <a16:creationId xmlns:a16="http://schemas.microsoft.com/office/drawing/2014/main" id="{ABB8A124-B069-49A2-8008-C4C557647C3B}"/>
                    </a:ext>
                  </a:extLst>
                </p:cNvPr>
                <p:cNvSpPr>
                  <a:spLocks noChangeArrowheads="1"/>
                </p:cNvSpPr>
                <p:nvPr/>
              </p:nvSpPr>
              <p:spPr bwMode="auto">
                <a:xfrm>
                  <a:off x="280892" y="3536213"/>
                  <a:ext cx="1219201"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34" name="Straight Connector 91">
                  <a:extLst>
                    <a:ext uri="{FF2B5EF4-FFF2-40B4-BE49-F238E27FC236}">
                      <a16:creationId xmlns:a16="http://schemas.microsoft.com/office/drawing/2014/main" id="{A7836BF4-D5FC-49E0-A929-18F9BF247476}"/>
                    </a:ext>
                  </a:extLst>
                </p:cNvPr>
                <p:cNvCxnSpPr>
                  <a:cxnSpLocks noChangeShapeType="1"/>
                  <a:stCxn id="133" idx="3"/>
                </p:cNvCxnSpPr>
                <p:nvPr/>
              </p:nvCxnSpPr>
              <p:spPr bwMode="auto">
                <a:xfrm>
                  <a:off x="1500092" y="3574313"/>
                  <a:ext cx="685800" cy="1588"/>
                </a:xfrm>
                <a:prstGeom prst="line">
                  <a:avLst/>
                </a:prstGeom>
                <a:noFill/>
                <a:ln w="9525">
                  <a:solidFill>
                    <a:schemeClr val="tx1"/>
                  </a:solidFill>
                  <a:round/>
                  <a:headEnd/>
                  <a:tailEnd/>
                </a:ln>
              </p:spPr>
            </p:cxnSp>
            <p:sp>
              <p:nvSpPr>
                <p:cNvPr id="135" name="Rectangle 92">
                  <a:extLst>
                    <a:ext uri="{FF2B5EF4-FFF2-40B4-BE49-F238E27FC236}">
                      <a16:creationId xmlns:a16="http://schemas.microsoft.com/office/drawing/2014/main" id="{9EE9D3F3-2E18-43A7-87EE-9E4F4C132F56}"/>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5" name="Group 189">
                <a:extLst>
                  <a:ext uri="{FF2B5EF4-FFF2-40B4-BE49-F238E27FC236}">
                    <a16:creationId xmlns:a16="http://schemas.microsoft.com/office/drawing/2014/main" id="{BE07D9DF-BD2C-430E-B24E-982F7BE93FEF}"/>
                  </a:ext>
                </a:extLst>
              </p:cNvPr>
              <p:cNvGrpSpPr>
                <a:grpSpLocks/>
              </p:cNvGrpSpPr>
              <p:nvPr/>
            </p:nvGrpSpPr>
            <p:grpSpPr bwMode="auto">
              <a:xfrm>
                <a:off x="276004" y="3395094"/>
                <a:ext cx="1178178" cy="40627"/>
                <a:chOff x="381000" y="1905000"/>
                <a:chExt cx="2209800" cy="76200"/>
              </a:xfrm>
            </p:grpSpPr>
            <p:sp>
              <p:nvSpPr>
                <p:cNvPr id="128" name="Rectangle 85">
                  <a:extLst>
                    <a:ext uri="{FF2B5EF4-FFF2-40B4-BE49-F238E27FC236}">
                      <a16:creationId xmlns:a16="http://schemas.microsoft.com/office/drawing/2014/main" id="{6CC4D22E-A15F-454F-88D0-DEF4070B9953}"/>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129" name="Straight Connector 86">
                  <a:extLst>
                    <a:ext uri="{FF2B5EF4-FFF2-40B4-BE49-F238E27FC236}">
                      <a16:creationId xmlns:a16="http://schemas.microsoft.com/office/drawing/2014/main" id="{41EC1769-4512-4BE8-8D11-23712634343D}"/>
                    </a:ext>
                  </a:extLst>
                </p:cNvPr>
                <p:cNvCxnSpPr>
                  <a:cxnSpLocks noChangeShapeType="1"/>
                  <a:stCxn id="131" idx="3"/>
                  <a:endCxn id="128" idx="1"/>
                </p:cNvCxnSpPr>
                <p:nvPr/>
              </p:nvCxnSpPr>
              <p:spPr bwMode="auto">
                <a:xfrm>
                  <a:off x="533400" y="1943100"/>
                  <a:ext cx="357094" cy="1588"/>
                </a:xfrm>
                <a:prstGeom prst="line">
                  <a:avLst/>
                </a:prstGeom>
                <a:noFill/>
                <a:ln w="9525">
                  <a:solidFill>
                    <a:schemeClr val="tx1"/>
                  </a:solidFill>
                  <a:round/>
                  <a:headEnd/>
                  <a:tailEnd/>
                </a:ln>
              </p:spPr>
            </p:cxnSp>
            <p:cxnSp>
              <p:nvCxnSpPr>
                <p:cNvPr id="130" name="Straight Connector 87">
                  <a:extLst>
                    <a:ext uri="{FF2B5EF4-FFF2-40B4-BE49-F238E27FC236}">
                      <a16:creationId xmlns:a16="http://schemas.microsoft.com/office/drawing/2014/main" id="{D49CF4E5-C927-43C0-86DF-4D2A376858C5}"/>
                    </a:ext>
                  </a:extLst>
                </p:cNvPr>
                <p:cNvCxnSpPr>
                  <a:cxnSpLocks noChangeShapeType="1"/>
                  <a:stCxn id="128" idx="3"/>
                  <a:endCxn id="132" idx="1"/>
                </p:cNvCxnSpPr>
                <p:nvPr/>
              </p:nvCxnSpPr>
              <p:spPr bwMode="auto">
                <a:xfrm>
                  <a:off x="2262094" y="1943100"/>
                  <a:ext cx="176306" cy="1588"/>
                </a:xfrm>
                <a:prstGeom prst="line">
                  <a:avLst/>
                </a:prstGeom>
                <a:noFill/>
                <a:ln w="9525">
                  <a:solidFill>
                    <a:schemeClr val="tx1"/>
                  </a:solidFill>
                  <a:round/>
                  <a:headEnd/>
                  <a:tailEnd/>
                </a:ln>
              </p:spPr>
            </p:cxnSp>
            <p:sp>
              <p:nvSpPr>
                <p:cNvPr id="131" name="Rectangle 88">
                  <a:extLst>
                    <a:ext uri="{FF2B5EF4-FFF2-40B4-BE49-F238E27FC236}">
                      <a16:creationId xmlns:a16="http://schemas.microsoft.com/office/drawing/2014/main" id="{2E58A075-DAE7-42B9-B98C-DFF4973A3F37}"/>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2" name="Rectangle 89">
                  <a:extLst>
                    <a:ext uri="{FF2B5EF4-FFF2-40B4-BE49-F238E27FC236}">
                      <a16:creationId xmlns:a16="http://schemas.microsoft.com/office/drawing/2014/main" id="{FE3480FF-7513-4D5D-B8E6-BB4D5DE10B9A}"/>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sp>
            <p:nvSpPr>
              <p:cNvPr id="126" name="Rectangle 80">
                <a:extLst>
                  <a:ext uri="{FF2B5EF4-FFF2-40B4-BE49-F238E27FC236}">
                    <a16:creationId xmlns:a16="http://schemas.microsoft.com/office/drawing/2014/main" id="{16CA6AEA-9BEA-4A49-AB21-DA38788B037A}"/>
                  </a:ext>
                </a:extLst>
              </p:cNvPr>
              <p:cNvSpPr>
                <a:spLocks noChangeArrowheads="1"/>
              </p:cNvSpPr>
              <p:nvPr/>
            </p:nvSpPr>
            <p:spPr bwMode="auto">
              <a:xfrm>
                <a:off x="3688661" y="3313841"/>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27" name="Rectangle 81">
                <a:extLst>
                  <a:ext uri="{FF2B5EF4-FFF2-40B4-BE49-F238E27FC236}">
                    <a16:creationId xmlns:a16="http://schemas.microsoft.com/office/drawing/2014/main" id="{5E35405E-AC77-4070-B823-79CDB6A1925B}"/>
                  </a:ext>
                </a:extLst>
              </p:cNvPr>
              <p:cNvSpPr>
                <a:spLocks noChangeArrowheads="1"/>
              </p:cNvSpPr>
              <p:nvPr/>
            </p:nvSpPr>
            <p:spPr bwMode="auto">
              <a:xfrm>
                <a:off x="276006" y="3232587"/>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grpSp>
        <p:sp>
          <p:nvSpPr>
            <p:cNvPr id="100" name="Rectangle 99">
              <a:extLst>
                <a:ext uri="{FF2B5EF4-FFF2-40B4-BE49-F238E27FC236}">
                  <a16:creationId xmlns:a16="http://schemas.microsoft.com/office/drawing/2014/main" id="{0D16A55B-2E72-4556-8D62-20335D2FA65E}"/>
                </a:ext>
              </a:extLst>
            </p:cNvPr>
            <p:cNvSpPr>
              <a:spLocks noChangeArrowheads="1"/>
            </p:cNvSpPr>
            <p:nvPr/>
          </p:nvSpPr>
          <p:spPr bwMode="auto">
            <a:xfrm>
              <a:off x="5540192" y="5229886"/>
              <a:ext cx="839136" cy="58451"/>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01" name="Straight Connector 40">
              <a:extLst>
                <a:ext uri="{FF2B5EF4-FFF2-40B4-BE49-F238E27FC236}">
                  <a16:creationId xmlns:a16="http://schemas.microsoft.com/office/drawing/2014/main" id="{C32285F4-5E37-4ACC-922A-B3F6EE4706A1}"/>
                </a:ext>
              </a:extLst>
            </p:cNvPr>
            <p:cNvCxnSpPr>
              <a:cxnSpLocks noChangeShapeType="1"/>
              <a:stCxn id="132" idx="3"/>
            </p:cNvCxnSpPr>
            <p:nvPr/>
          </p:nvCxnSpPr>
          <p:spPr bwMode="auto">
            <a:xfrm>
              <a:off x="3969781" y="5091120"/>
              <a:ext cx="264674" cy="1058"/>
            </a:xfrm>
            <a:prstGeom prst="line">
              <a:avLst/>
            </a:prstGeom>
            <a:noFill/>
            <a:ln w="9525">
              <a:solidFill>
                <a:schemeClr val="tx1"/>
              </a:solidFill>
              <a:round/>
              <a:headEnd/>
              <a:tailEnd/>
            </a:ln>
          </p:spPr>
        </p:cxnSp>
        <p:sp>
          <p:nvSpPr>
            <p:cNvPr id="102" name="Rectangle 62">
              <a:extLst>
                <a:ext uri="{FF2B5EF4-FFF2-40B4-BE49-F238E27FC236}">
                  <a16:creationId xmlns:a16="http://schemas.microsoft.com/office/drawing/2014/main" id="{12BB65DB-D5A8-42E4-8506-0DE4A07AC92C}"/>
                </a:ext>
              </a:extLst>
            </p:cNvPr>
            <p:cNvSpPr>
              <a:spLocks noChangeArrowheads="1"/>
            </p:cNvSpPr>
            <p:nvPr/>
          </p:nvSpPr>
          <p:spPr bwMode="auto">
            <a:xfrm>
              <a:off x="4234870" y="5060466"/>
              <a:ext cx="839135" cy="58428"/>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03" name="Rectangle 32">
              <a:extLst>
                <a:ext uri="{FF2B5EF4-FFF2-40B4-BE49-F238E27FC236}">
                  <a16:creationId xmlns:a16="http://schemas.microsoft.com/office/drawing/2014/main" id="{B4EF5547-1A56-4B30-98E1-B4F4C1550A55}"/>
                </a:ext>
              </a:extLst>
            </p:cNvPr>
            <p:cNvSpPr>
              <a:spLocks noChangeArrowheads="1"/>
            </p:cNvSpPr>
            <p:nvPr/>
          </p:nvSpPr>
          <p:spPr bwMode="auto">
            <a:xfrm>
              <a:off x="4241052" y="5207518"/>
              <a:ext cx="825939" cy="51594"/>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104" name="Straight Connector 33">
              <a:extLst>
                <a:ext uri="{FF2B5EF4-FFF2-40B4-BE49-F238E27FC236}">
                  <a16:creationId xmlns:a16="http://schemas.microsoft.com/office/drawing/2014/main" id="{4291A7D9-6C2B-4307-9D27-3B6BB9E306C6}"/>
                </a:ext>
              </a:extLst>
            </p:cNvPr>
            <p:cNvCxnSpPr>
              <a:cxnSpLocks noChangeShapeType="1"/>
              <a:stCxn id="103" idx="3"/>
            </p:cNvCxnSpPr>
            <p:nvPr/>
          </p:nvCxnSpPr>
          <p:spPr bwMode="auto">
            <a:xfrm flipV="1">
              <a:off x="5066991" y="5229886"/>
              <a:ext cx="244017" cy="3429"/>
            </a:xfrm>
            <a:prstGeom prst="line">
              <a:avLst/>
            </a:prstGeom>
            <a:noFill/>
            <a:ln w="9525">
              <a:solidFill>
                <a:schemeClr val="tx1"/>
              </a:solidFill>
              <a:round/>
              <a:headEnd/>
              <a:tailEnd/>
            </a:ln>
          </p:spPr>
        </p:cxnSp>
        <p:sp>
          <p:nvSpPr>
            <p:cNvPr id="105" name="TextBox 55">
              <a:extLst>
                <a:ext uri="{FF2B5EF4-FFF2-40B4-BE49-F238E27FC236}">
                  <a16:creationId xmlns:a16="http://schemas.microsoft.com/office/drawing/2014/main" id="{EB634886-F8CF-4BCE-871E-38809F21C51C}"/>
                </a:ext>
              </a:extLst>
            </p:cNvPr>
            <p:cNvSpPr txBox="1">
              <a:spLocks noChangeArrowheads="1"/>
            </p:cNvSpPr>
            <p:nvPr/>
          </p:nvSpPr>
          <p:spPr bwMode="auto">
            <a:xfrm>
              <a:off x="7163294" y="5015584"/>
              <a:ext cx="1309687" cy="793350"/>
            </a:xfrm>
            <a:prstGeom prst="rect">
              <a:avLst/>
            </a:prstGeom>
            <a:noFill/>
            <a:ln w="9525">
              <a:noFill/>
              <a:miter lim="800000"/>
              <a:headEnd/>
              <a:tailEnd/>
            </a:ln>
          </p:spPr>
          <p:txBody>
            <a:bodyPr>
              <a:prstTxWarp prst="textNoShape">
                <a:avLst/>
              </a:prstTxWarp>
              <a:spAutoFit/>
            </a:bodyPr>
            <a:lstStyle/>
            <a:p>
              <a:r>
                <a:rPr lang="en-US" sz="1200" dirty="0"/>
                <a:t>Reads mapped to reference</a:t>
              </a:r>
            </a:p>
          </p:txBody>
        </p:sp>
        <p:sp>
          <p:nvSpPr>
            <p:cNvPr id="106" name="Left Brace 105">
              <a:extLst>
                <a:ext uri="{FF2B5EF4-FFF2-40B4-BE49-F238E27FC236}">
                  <a16:creationId xmlns:a16="http://schemas.microsoft.com/office/drawing/2014/main" id="{B2CA69F6-7358-460D-932B-7DEF5A98165A}"/>
                </a:ext>
              </a:extLst>
            </p:cNvPr>
            <p:cNvSpPr/>
            <p:nvPr/>
          </p:nvSpPr>
          <p:spPr bwMode="auto">
            <a:xfrm rot="10800000">
              <a:off x="6929932" y="5030035"/>
              <a:ext cx="233362" cy="751214"/>
            </a:xfrm>
            <a:prstGeom prst="leftBrace">
              <a:avLst>
                <a:gd name="adj1" fmla="val 37836"/>
                <a:gd name="adj2" fmla="val 50000"/>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grpSp>
      <p:sp>
        <p:nvSpPr>
          <p:cNvPr id="152" name="TextBox 151">
            <a:extLst>
              <a:ext uri="{FF2B5EF4-FFF2-40B4-BE49-F238E27FC236}">
                <a16:creationId xmlns:a16="http://schemas.microsoft.com/office/drawing/2014/main" id="{3073D40E-6010-4440-899A-D06D7030F807}"/>
              </a:ext>
            </a:extLst>
          </p:cNvPr>
          <p:cNvSpPr txBox="1"/>
          <p:nvPr/>
        </p:nvSpPr>
        <p:spPr>
          <a:xfrm>
            <a:off x="4937264" y="2305893"/>
            <a:ext cx="1182440" cy="492443"/>
          </a:xfrm>
          <a:prstGeom prst="rect">
            <a:avLst/>
          </a:prstGeom>
          <a:noFill/>
        </p:spPr>
        <p:txBody>
          <a:bodyPr wrap="none" rtlCol="0">
            <a:spAutoFit/>
          </a:bodyPr>
          <a:lstStyle/>
          <a:p>
            <a:r>
              <a:rPr lang="en-US" sz="1400" b="1" dirty="0"/>
              <a:t>BWA for DNA</a:t>
            </a:r>
          </a:p>
          <a:p>
            <a:pPr marL="171450" indent="-171450">
              <a:buFont typeface="Arial"/>
              <a:buChar char="•"/>
            </a:pPr>
            <a:endParaRPr lang="en-US" sz="1200" b="1" dirty="0"/>
          </a:p>
        </p:txBody>
      </p:sp>
      <p:sp>
        <p:nvSpPr>
          <p:cNvPr id="153" name="Rectangle 152">
            <a:extLst>
              <a:ext uri="{FF2B5EF4-FFF2-40B4-BE49-F238E27FC236}">
                <a16:creationId xmlns:a16="http://schemas.microsoft.com/office/drawing/2014/main" id="{DD719FE4-5CA0-4610-AEEF-CC0EB22D628D}"/>
              </a:ext>
            </a:extLst>
          </p:cNvPr>
          <p:cNvSpPr/>
          <p:nvPr/>
        </p:nvSpPr>
        <p:spPr>
          <a:xfrm>
            <a:off x="350160" y="5073165"/>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5" name="Content Placeholder 7">
            <a:extLst>
              <a:ext uri="{FF2B5EF4-FFF2-40B4-BE49-F238E27FC236}">
                <a16:creationId xmlns:a16="http://schemas.microsoft.com/office/drawing/2014/main" id="{94B87143-C236-4D16-9E64-104A87C081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256" r="15673"/>
          <a:stretch/>
        </p:blipFill>
        <p:spPr>
          <a:xfrm>
            <a:off x="6894435" y="4672053"/>
            <a:ext cx="4559166" cy="1854079"/>
          </a:xfrm>
          <a:prstGeom prst="rect">
            <a:avLst/>
          </a:prstGeom>
        </p:spPr>
      </p:pic>
      <p:sp>
        <p:nvSpPr>
          <p:cNvPr id="156" name="Content Placeholder 5">
            <a:extLst>
              <a:ext uri="{FF2B5EF4-FFF2-40B4-BE49-F238E27FC236}">
                <a16:creationId xmlns:a16="http://schemas.microsoft.com/office/drawing/2014/main" id="{AF95D936-30FC-4D2C-8ED3-9902A3DDB0CD}"/>
              </a:ext>
            </a:extLst>
          </p:cNvPr>
          <p:cNvSpPr>
            <a:spLocks noGrp="1"/>
          </p:cNvSpPr>
          <p:nvPr>
            <p:ph sz="half" idx="1"/>
          </p:nvPr>
        </p:nvSpPr>
        <p:spPr>
          <a:xfrm>
            <a:off x="6915926" y="2033775"/>
            <a:ext cx="5181600" cy="4351338"/>
          </a:xfrm>
        </p:spPr>
        <p:txBody>
          <a:bodyPr>
            <a:normAutofit/>
          </a:bodyPr>
          <a:lstStyle/>
          <a:p>
            <a:r>
              <a:rPr lang="en-GB" sz="1800" dirty="0">
                <a:latin typeface="Garamond" panose="02020404030301010803" pitchFamily="18" charset="0"/>
              </a:rPr>
              <a:t>Short read sequences from the machine need to be </a:t>
            </a:r>
            <a:r>
              <a:rPr lang="en-GB" sz="1800" b="1" dirty="0">
                <a:latin typeface="Garamond" panose="02020404030301010803" pitchFamily="18" charset="0"/>
              </a:rPr>
              <a:t>re-assembled</a:t>
            </a:r>
            <a:r>
              <a:rPr lang="en-GB" sz="1800" dirty="0">
                <a:latin typeface="Garamond" panose="02020404030301010803" pitchFamily="18" charset="0"/>
              </a:rPr>
              <a:t> like a jigsaw</a:t>
            </a:r>
          </a:p>
          <a:p>
            <a:endParaRPr lang="en-GB" sz="1800" dirty="0">
              <a:latin typeface="Garamond" panose="02020404030301010803" pitchFamily="18" charset="0"/>
            </a:endParaRPr>
          </a:p>
          <a:p>
            <a:r>
              <a:rPr lang="en-GB" sz="1800" dirty="0">
                <a:latin typeface="Garamond" panose="02020404030301010803" pitchFamily="18" charset="0"/>
              </a:rPr>
              <a:t>Mapped against the reference genome using the alignment algorithm BWA</a:t>
            </a:r>
          </a:p>
        </p:txBody>
      </p:sp>
    </p:spTree>
    <p:extLst>
      <p:ext uri="{BB962C8B-B14F-4D97-AF65-F5344CB8AC3E}">
        <p14:creationId xmlns:p14="http://schemas.microsoft.com/office/powerpoint/2010/main" val="366710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CB722EF-7F24-499C-A287-BB3D10A5CF8C}"/>
              </a:ext>
            </a:extLst>
          </p:cNvPr>
          <p:cNvSpPr/>
          <p:nvPr/>
        </p:nvSpPr>
        <p:spPr>
          <a:xfrm>
            <a:off x="2753481" y="2710231"/>
            <a:ext cx="6389891" cy="369332"/>
          </a:xfrm>
          <a:prstGeom prst="rect">
            <a:avLst/>
          </a:prstGeom>
        </p:spPr>
        <p:txBody>
          <a:bodyPr wrap="none">
            <a:spAutoFit/>
          </a:bodyPr>
          <a:lstStyle/>
          <a:p>
            <a:r>
              <a:rPr lang="en-GB" dirty="0">
                <a:latin typeface="Consolas" panose="020B0609020204030204" pitchFamily="49" charset="0"/>
              </a:rPr>
              <a:t>[user@stats3 ~]$ </a:t>
            </a:r>
            <a:r>
              <a:rPr lang="en-GB" dirty="0">
                <a:solidFill>
                  <a:srgbClr val="0070C0"/>
                </a:solidFill>
                <a:latin typeface="Consolas" panose="020B0609020204030204" pitchFamily="49" charset="0"/>
              </a:rPr>
              <a:t>/path/to/application</a:t>
            </a:r>
            <a:r>
              <a:rPr lang="en-GB" dirty="0">
                <a:latin typeface="Consolas" panose="020B0609020204030204" pitchFamily="49" charset="0"/>
              </a:rPr>
              <a:t> </a:t>
            </a:r>
            <a:r>
              <a:rPr lang="en-GB" dirty="0">
                <a:solidFill>
                  <a:srgbClr val="C00000"/>
                </a:solidFill>
                <a:latin typeface="Consolas" panose="020B0609020204030204" pitchFamily="49" charset="0"/>
              </a:rPr>
              <a:t>[ARGUMENTS]</a:t>
            </a:r>
          </a:p>
        </p:txBody>
      </p:sp>
      <p:sp>
        <p:nvSpPr>
          <p:cNvPr id="17" name="Rectangle 16">
            <a:extLst>
              <a:ext uri="{FF2B5EF4-FFF2-40B4-BE49-F238E27FC236}">
                <a16:creationId xmlns:a16="http://schemas.microsoft.com/office/drawing/2014/main" id="{54B909A6-F9CB-4AB0-9F09-61C3404FCF08}"/>
              </a:ext>
            </a:extLst>
          </p:cNvPr>
          <p:cNvSpPr/>
          <p:nvPr/>
        </p:nvSpPr>
        <p:spPr>
          <a:xfrm>
            <a:off x="534813" y="4002595"/>
            <a:ext cx="10818987" cy="1769715"/>
          </a:xfrm>
          <a:prstGeom prst="rect">
            <a:avLst/>
          </a:prstGeom>
        </p:spPr>
        <p:txBody>
          <a:bodyPr wrap="none">
            <a:spAutoFit/>
          </a:bodyPr>
          <a:lstStyle/>
          <a:p>
            <a:pPr>
              <a:spcAft>
                <a:spcPts val="600"/>
              </a:spcAft>
            </a:pPr>
            <a:r>
              <a:rPr lang="en-GB" sz="1400" dirty="0">
                <a:latin typeface="Consolas" panose="020B0609020204030204" pitchFamily="49" charset="0"/>
              </a:rPr>
              <a:t>[user@stats3 ~]$ </a:t>
            </a:r>
            <a:r>
              <a:rPr lang="en-GB" sz="1400" dirty="0">
                <a:solidFill>
                  <a:schemeClr val="bg2">
                    <a:lumMod val="50000"/>
                  </a:schemeClr>
                </a:solidFill>
                <a:latin typeface="Consolas" panose="020B0609020204030204" pitchFamily="49" charset="0"/>
              </a:rPr>
              <a:t>#Bash ignores everything that is written after the hash mark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cd </a:t>
            </a:r>
            <a:r>
              <a:rPr lang="en-GB" sz="1400" dirty="0">
                <a:solidFill>
                  <a:srgbClr val="C00000"/>
                </a:solidFill>
                <a:latin typeface="Consolas" panose="020B0609020204030204" pitchFamily="49" charset="0"/>
              </a:rPr>
              <a:t>~/software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ls</a:t>
            </a:r>
            <a:r>
              <a:rPr lang="en-GB" sz="1400" dirty="0">
                <a:solidFill>
                  <a:srgbClr val="C00000"/>
                </a:solidFill>
                <a:latin typeface="Consolas" panose="020B0609020204030204" pitchFamily="49" charset="0"/>
              </a:rPr>
              <a:t> ~/resources/etc</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mkdir</a:t>
            </a:r>
            <a:r>
              <a:rPr lang="en-GB" sz="1400" dirty="0">
                <a:solidFill>
                  <a:srgbClr val="0070C0"/>
                </a:solidFill>
                <a:latin typeface="Consolas" panose="020B0609020204030204" pitchFamily="49" charset="0"/>
              </a:rPr>
              <a:t> reference/</a:t>
            </a:r>
            <a:endParaRPr lang="en-GB" sz="1400" dirty="0">
              <a:solidFill>
                <a:srgbClr val="C00000"/>
              </a:solidFill>
              <a:latin typeface="Consolas" panose="020B0609020204030204" pitchFamily="49" charset="0"/>
            </a:endParaRP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samtools</a:t>
            </a:r>
            <a:r>
              <a:rPr lang="en-GB" sz="1400" dirty="0">
                <a:latin typeface="Consolas" panose="020B0609020204030204" pitchFamily="49" charset="0"/>
              </a:rPr>
              <a:t> </a:t>
            </a:r>
            <a:r>
              <a:rPr lang="en-GB" sz="1400" dirty="0">
                <a:solidFill>
                  <a:srgbClr val="C00000"/>
                </a:solidFill>
                <a:latin typeface="Consolas" panose="020B0609020204030204" pitchFamily="49" charset="0"/>
              </a:rPr>
              <a:t>view –Sb sample1.sam -o sample1.bam</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fastp</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a:t>
            </a:r>
            <a:r>
              <a:rPr lang="en-GB" sz="1400" dirty="0" err="1">
                <a:solidFill>
                  <a:srgbClr val="C00000"/>
                </a:solidFill>
                <a:latin typeface="Consolas" panose="020B0609020204030204" pitchFamily="49" charset="0"/>
              </a:rPr>
              <a:t>i</a:t>
            </a:r>
            <a:r>
              <a:rPr lang="en-GB" sz="1400" dirty="0">
                <a:solidFill>
                  <a:srgbClr val="C00000"/>
                </a:solidFill>
                <a:latin typeface="Consolas" panose="020B0609020204030204" pitchFamily="49" charset="0"/>
              </a:rPr>
              <a:t> sample1_r1.fastq --html sample1_results.html --json sample1_results.json</a:t>
            </a:r>
          </a:p>
        </p:txBody>
      </p:sp>
      <p:cxnSp>
        <p:nvCxnSpPr>
          <p:cNvPr id="20" name="Straight Connector 19">
            <a:extLst>
              <a:ext uri="{FF2B5EF4-FFF2-40B4-BE49-F238E27FC236}">
                <a16:creationId xmlns:a16="http://schemas.microsoft.com/office/drawing/2014/main" id="{DBA5ECB4-AB6C-462A-A3B0-E1B91DCEB395}"/>
              </a:ext>
            </a:extLst>
          </p:cNvPr>
          <p:cNvCxnSpPr>
            <a:cxnSpLocks/>
          </p:cNvCxnSpPr>
          <p:nvPr/>
        </p:nvCxnSpPr>
        <p:spPr>
          <a:xfrm flipV="1">
            <a:off x="6195563" y="2107859"/>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D6172B-CA96-4005-85B7-24BD94029EC8}"/>
              </a:ext>
            </a:extLst>
          </p:cNvPr>
          <p:cNvCxnSpPr/>
          <p:nvPr/>
        </p:nvCxnSpPr>
        <p:spPr>
          <a:xfrm flipH="1">
            <a:off x="5693053" y="2107859"/>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6997D7-79A5-45DA-AE90-2F53E6B9FBAB}"/>
              </a:ext>
            </a:extLst>
          </p:cNvPr>
          <p:cNvSpPr txBox="1"/>
          <p:nvPr/>
        </p:nvSpPr>
        <p:spPr>
          <a:xfrm>
            <a:off x="3987830" y="1813322"/>
            <a:ext cx="1705221" cy="577081"/>
          </a:xfrm>
          <a:prstGeom prst="rect">
            <a:avLst/>
          </a:prstGeom>
          <a:noFill/>
          <a:ln>
            <a:solidFill>
              <a:srgbClr val="0070C0"/>
            </a:solidFill>
          </a:ln>
        </p:spPr>
        <p:txBody>
          <a:bodyPr wrap="square" rtlCol="0">
            <a:spAutoFit/>
          </a:bodyPr>
          <a:lstStyle/>
          <a:p>
            <a:pPr algn="just"/>
            <a:r>
              <a:rPr lang="en-GB" sz="1050" dirty="0"/>
              <a:t>This is where you specify which application you want to run and where it is.</a:t>
            </a:r>
          </a:p>
        </p:txBody>
      </p:sp>
      <p:cxnSp>
        <p:nvCxnSpPr>
          <p:cNvPr id="26" name="Straight Connector 25">
            <a:extLst>
              <a:ext uri="{FF2B5EF4-FFF2-40B4-BE49-F238E27FC236}">
                <a16:creationId xmlns:a16="http://schemas.microsoft.com/office/drawing/2014/main" id="{4A76EC03-C34A-46E8-9BC4-DA0C1D7046ED}"/>
              </a:ext>
            </a:extLst>
          </p:cNvPr>
          <p:cNvCxnSpPr>
            <a:cxnSpLocks/>
          </p:cNvCxnSpPr>
          <p:nvPr/>
        </p:nvCxnSpPr>
        <p:spPr>
          <a:xfrm flipV="1">
            <a:off x="8292093" y="2144928"/>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B32FB1-7115-4CCA-9B2C-CA67EBD20969}"/>
              </a:ext>
            </a:extLst>
          </p:cNvPr>
          <p:cNvCxnSpPr/>
          <p:nvPr/>
        </p:nvCxnSpPr>
        <p:spPr>
          <a:xfrm flipH="1">
            <a:off x="8292095" y="2140811"/>
            <a:ext cx="50250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8A4C307-42F1-4528-A669-31F214C51709}"/>
              </a:ext>
            </a:extLst>
          </p:cNvPr>
          <p:cNvSpPr txBox="1"/>
          <p:nvPr/>
        </p:nvSpPr>
        <p:spPr>
          <a:xfrm>
            <a:off x="8794603" y="1690688"/>
            <a:ext cx="1892639" cy="900246"/>
          </a:xfrm>
          <a:prstGeom prst="rect">
            <a:avLst/>
          </a:prstGeom>
          <a:noFill/>
          <a:ln>
            <a:solidFill>
              <a:srgbClr val="C00000"/>
            </a:solidFill>
          </a:ln>
        </p:spPr>
        <p:txBody>
          <a:bodyPr wrap="square" rtlCol="0">
            <a:spAutoFit/>
          </a:bodyPr>
          <a:lstStyle/>
          <a:p>
            <a:pPr algn="ctr"/>
            <a:r>
              <a:rPr lang="en-GB" sz="1050" dirty="0"/>
              <a:t>This is where you set specific arguments for your application. Typically set with:</a:t>
            </a:r>
            <a:br>
              <a:rPr lang="en-GB" sz="1050" dirty="0"/>
            </a:br>
            <a:r>
              <a:rPr lang="en-GB" sz="1050" dirty="0"/>
              <a:t>“-”,”--“ or “=“</a:t>
            </a:r>
            <a:br>
              <a:rPr lang="en-GB" sz="1050" dirty="0"/>
            </a:br>
            <a:r>
              <a:rPr lang="en-GB" sz="1050" dirty="0"/>
              <a:t>(see examples).</a:t>
            </a:r>
          </a:p>
        </p:txBody>
      </p:sp>
      <p:sp>
        <p:nvSpPr>
          <p:cNvPr id="33" name="TextBox 32">
            <a:extLst>
              <a:ext uri="{FF2B5EF4-FFF2-40B4-BE49-F238E27FC236}">
                <a16:creationId xmlns:a16="http://schemas.microsoft.com/office/drawing/2014/main" id="{7D007061-CAB7-4E4E-8A0F-702A1B71DBEC}"/>
              </a:ext>
            </a:extLst>
          </p:cNvPr>
          <p:cNvSpPr txBox="1"/>
          <p:nvPr/>
        </p:nvSpPr>
        <p:spPr>
          <a:xfrm>
            <a:off x="4547449" y="3696679"/>
            <a:ext cx="2793714" cy="338554"/>
          </a:xfrm>
          <a:prstGeom prst="rect">
            <a:avLst/>
          </a:prstGeom>
          <a:noFill/>
        </p:spPr>
        <p:txBody>
          <a:bodyPr wrap="none" rtlCol="0">
            <a:spAutoFit/>
          </a:bodyPr>
          <a:lstStyle/>
          <a:p>
            <a:r>
              <a:rPr lang="en-GB" sz="1600" dirty="0">
                <a:latin typeface="+mj-lt"/>
              </a:rPr>
              <a:t>Examples of simple commands:</a:t>
            </a:r>
          </a:p>
        </p:txBody>
      </p:sp>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3" name="TextBox 2">
            <a:extLst>
              <a:ext uri="{FF2B5EF4-FFF2-40B4-BE49-F238E27FC236}">
                <a16:creationId xmlns:a16="http://schemas.microsoft.com/office/drawing/2014/main" id="{5A40E68A-F3BC-4C8C-B0B7-590E577E20C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Tree>
    <p:extLst>
      <p:ext uri="{BB962C8B-B14F-4D97-AF65-F5344CB8AC3E}">
        <p14:creationId xmlns:p14="http://schemas.microsoft.com/office/powerpoint/2010/main" val="3735479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1769</Words>
  <Application>Microsoft Office PowerPoint</Application>
  <PresentationFormat>Widescreen</PresentationFormat>
  <Paragraphs>219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ＭＳ Ｐゴシック</vt:lpstr>
      <vt:lpstr>Arial</vt:lpstr>
      <vt:lpstr>Calibri</vt:lpstr>
      <vt:lpstr>Calibri Light</vt:lpstr>
      <vt:lpstr>Consolas</vt:lpstr>
      <vt:lpstr>Garamond</vt:lpstr>
      <vt:lpstr>Wingdings</vt:lpstr>
      <vt:lpstr>Office Theme</vt:lpstr>
      <vt:lpstr>Next-Generation Sequencing Analysis</vt:lpstr>
      <vt:lpstr>Workshop set-up</vt:lpstr>
      <vt:lpstr>Learning Objectives</vt:lpstr>
      <vt:lpstr>Introduction</vt:lpstr>
      <vt:lpstr>Library Preparation</vt:lpstr>
      <vt:lpstr>Sequencing the library I</vt:lpstr>
      <vt:lpstr>Sequencing the library II</vt:lpstr>
      <vt:lpstr>Mapping The Short Reads</vt:lpstr>
      <vt:lpstr>PowerPoint Presentation</vt:lpstr>
      <vt:lpstr>PowerPoint Presentation</vt:lpstr>
      <vt:lpstr>Hands On Workshop</vt:lpstr>
      <vt:lpstr>Analysis of the Human mtDNA Sequence</vt:lpstr>
      <vt:lpstr>Part 1</vt:lpstr>
      <vt:lpstr>Part 1</vt:lpstr>
      <vt:lpstr>Part 1</vt:lpstr>
      <vt:lpstr>Part 1</vt:lpstr>
      <vt:lpstr>Part 2</vt:lpstr>
      <vt:lpstr>Part 3</vt:lpstr>
      <vt:lpstr>Part 3</vt:lpstr>
      <vt:lpstr>Part 3</vt:lpstr>
      <vt:lpstr>Part 3</vt:lpstr>
      <vt:lpstr>Part 3</vt:lpstr>
      <vt:lpstr>Part 4</vt:lpstr>
      <vt:lpstr>Part 5</vt:lpstr>
      <vt:lpstr>Part 6</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Sequencing Analysis</dc:title>
  <dc:creator>Alan Pittman</dc:creator>
  <cp:lastModifiedBy>Alan Pittman</cp:lastModifiedBy>
  <cp:revision>66</cp:revision>
  <dcterms:created xsi:type="dcterms:W3CDTF">2020-01-15T16:51:35Z</dcterms:created>
  <dcterms:modified xsi:type="dcterms:W3CDTF">2020-01-27T16:35:49Z</dcterms:modified>
</cp:coreProperties>
</file>