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70" r:id="rId6"/>
    <p:sldId id="271" r:id="rId7"/>
    <p:sldId id="272" r:id="rId8"/>
    <p:sldId id="260" r:id="rId9"/>
    <p:sldId id="262" r:id="rId10"/>
    <p:sldId id="259" r:id="rId11"/>
    <p:sldId id="273" r:id="rId12"/>
    <p:sldId id="276" r:id="rId13"/>
    <p:sldId id="277" r:id="rId14"/>
    <p:sldId id="264" r:id="rId15"/>
    <p:sldId id="265" r:id="rId16"/>
    <p:sldId id="278" r:id="rId17"/>
    <p:sldId id="279" r:id="rId18"/>
    <p:sldId id="266" r:id="rId19"/>
    <p:sldId id="280" r:id="rId20"/>
    <p:sldId id="281" r:id="rId21"/>
    <p:sldId id="267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2" y="2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E0A4-7947-41D9-BD7F-9F5694BBB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4545D-FFEB-41BA-92C4-533EBF058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D16FF-0D29-4C07-B120-B57A65A3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4AF7-956D-4B99-87CB-0D04200400A2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CB6C9-33CF-438B-BE0D-67D499A9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CB0C8-ECF2-4921-A53C-EAB4F5DF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4374C-A9D1-418D-94AE-816748B29C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96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FC82-8190-4C65-93E4-5DB4EB4F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C78D4-EC66-4245-AE8F-FE86DCECF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E5B2E-333B-4B9D-A656-3270FE92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4AF7-956D-4B99-87CB-0D04200400A2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0844-9353-4EA0-8C90-1537C3BD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CDE9E-85CF-4C51-B75B-035019BA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4374C-A9D1-418D-94AE-816748B29C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99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0C3E6-054A-43E4-BE83-520AD297F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CDF04-A23E-4C86-B332-C3FF696B7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91F1E-EB49-43B9-9974-F0ED8A4B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4AF7-956D-4B99-87CB-0D04200400A2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C6121-255B-46F2-982C-162F55EF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97C73-AB1C-423B-B321-FCA625B7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4374C-A9D1-418D-94AE-816748B29C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16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A6CA-E65F-4888-9E80-FC0B80CA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A5C0B-A1C0-49F9-8158-A6C9D504F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B49C4-F804-46A2-A63F-62621627E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4AF7-956D-4B99-87CB-0D04200400A2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4D94B-DD77-4EA8-BBC0-F1BF16A3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45655-BB11-4C26-99CD-735E4CE0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4374C-A9D1-418D-94AE-816748B29C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88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7D61-79D6-4338-89B0-62909908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E0F61-B47B-4BCC-8F34-538E0DC0D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60C4A-E06D-4B98-8247-FFF9A7E9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4AF7-956D-4B99-87CB-0D04200400A2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C9177-B832-41DD-A600-5B0A91AA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45F58-7CC8-402C-823C-6E76B459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4374C-A9D1-418D-94AE-816748B29C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37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BABA-985F-4E75-B252-61BACA6B0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4A968-B63F-4E34-AB64-6BEABAC1D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9E23C-6BB3-4C80-AA08-9FF5D663E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E5D0F-B8E0-4532-84E3-E0860A1E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4AF7-956D-4B99-87CB-0D04200400A2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6384D-7409-465F-9B74-98117931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E98E5-D9B2-4A7C-9834-9CF3CE78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4374C-A9D1-418D-94AE-816748B29C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50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990FC-1F7D-449D-BB01-F62D91485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9D585-E329-4F26-B19F-C06DC4775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54A15-3596-4E5D-91DD-4D338357C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0D853-DEB0-42FC-AC82-95D2ACC6D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20D36-20AB-4627-845A-DD9980936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A273D5-8398-447F-A6B9-B8CBC018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4AF7-956D-4B99-87CB-0D04200400A2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C9A72-4DE1-4936-AAD2-099ECAE0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DC11B7-4FEA-4413-9C4D-C8A4D4086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4374C-A9D1-418D-94AE-816748B29C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20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3A7E-2F4E-46F3-824F-D0A59401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CFEC6-4FA6-48BB-B51B-42B4C6B98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4AF7-956D-4B99-87CB-0D04200400A2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C5115-718F-4B43-AA40-57BC3ACB6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FC7D8-195F-49B5-BDAD-E363F297B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4374C-A9D1-418D-94AE-816748B29C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13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FEEC56-45D7-41EB-9B72-5F485E312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4AF7-956D-4B99-87CB-0D04200400A2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6B0FC-8D7E-4D78-A084-4B81976B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337E1-23B0-468D-9BF7-13B26561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4374C-A9D1-418D-94AE-816748B29C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87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EC17-6C87-4C5D-855F-2A5578B5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C1B34-A061-444F-8300-DFB2E36D5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BFD5B-2991-4BC7-B421-D9C333262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4B8B9-8CD9-46FB-85C1-87FB7E06D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4AF7-956D-4B99-87CB-0D04200400A2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28244-2044-4D8B-B5E1-F0040276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8E8BA-015D-48AF-86C5-D6F5A53D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4374C-A9D1-418D-94AE-816748B29C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94CB-E4D5-4C51-8D82-CA2AE53F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E6BAD-E2E1-47FB-875D-DA8D5E861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9E4F-4098-408D-852D-D736F4F56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456D4-DF69-49C4-A59F-50BDB2D81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4AF7-956D-4B99-87CB-0D04200400A2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81823-2D25-477F-9F97-EFC9BFBB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73351-D29A-4EEC-9A45-AAD30FF94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4374C-A9D1-418D-94AE-816748B29C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94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F738C-99F8-46B3-A6FE-55B38BD2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2E803-FAC7-48E0-8463-5181B7C88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4FE09-A9D2-4060-8595-E50AFBFEC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64AF7-956D-4B99-87CB-0D04200400A2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4F5B1-088C-4573-A503-DF65A0B26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C0CEA-A686-40E2-99AE-181EA9AF5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4374C-A9D1-418D-94AE-816748B29C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74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bioinformatics.babraham.ac.uk/projects/fastqc/Help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atk.broadinstitute.org/hc/en-us/articles/360035531412-HaplotypeCaller-in-a-nutshel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sembl.org/Homo_sapiens/Tools/VEP/Results?tl=RwZWCBkDkpCg3hzZ-6010919" TargetMode="External"/><Relationship Id="rId2" Type="http://schemas.openxmlformats.org/officeDocument/2006/relationships/hyperlink" Target="https://www.ensembl.org/Multi/Tools/VE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A7BAC-8826-43A9-AD0E-4D789BFE7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Garamond" panose="02020404030301010803" pitchFamily="18" charset="0"/>
              </a:rPr>
              <a:t>Next-Generation Sequencing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3307D-4FB0-41DC-9E46-27A441B10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50270"/>
          </a:xfrm>
        </p:spPr>
        <p:txBody>
          <a:bodyPr>
            <a:normAutofit lnSpcReduction="10000"/>
          </a:bodyPr>
          <a:lstStyle/>
          <a:p>
            <a:pPr algn="l"/>
            <a:endParaRPr lang="en-GB" dirty="0">
              <a:latin typeface="Garamond" panose="02020404030301010803" pitchFamily="18" charset="0"/>
            </a:endParaRPr>
          </a:p>
          <a:p>
            <a:pPr algn="l"/>
            <a:r>
              <a:rPr lang="en-GB" dirty="0">
                <a:latin typeface="Garamond" panose="02020404030301010803" pitchFamily="18" charset="0"/>
              </a:rPr>
              <a:t>Dr Alan Pittman and Dionysios Grigoriadis</a:t>
            </a:r>
          </a:p>
          <a:p>
            <a:pPr algn="l"/>
            <a:r>
              <a:rPr lang="en-GB" dirty="0">
                <a:latin typeface="Garamond" panose="02020404030301010803" pitchFamily="18" charset="0"/>
              </a:rPr>
              <a:t>SGUL Bioinformatics Unit</a:t>
            </a:r>
          </a:p>
          <a:p>
            <a:pPr algn="l"/>
            <a:endParaRPr lang="en-GB" dirty="0">
              <a:latin typeface="Garamond" panose="02020404030301010803" pitchFamily="18" charset="0"/>
            </a:endParaRPr>
          </a:p>
          <a:p>
            <a:pPr algn="l"/>
            <a:endParaRPr lang="en-GB" dirty="0">
              <a:latin typeface="Garamond" panose="02020404030301010803" pitchFamily="18" charset="0"/>
            </a:endParaRPr>
          </a:p>
          <a:p>
            <a:pPr algn="l"/>
            <a:r>
              <a:rPr lang="en-GB" dirty="0">
                <a:latin typeface="Garamond" panose="02020404030301010803" pitchFamily="18" charset="0"/>
              </a:rPr>
              <a:t>Friday 31</a:t>
            </a:r>
            <a:r>
              <a:rPr lang="en-GB" baseline="30000" dirty="0">
                <a:latin typeface="Garamond" panose="02020404030301010803" pitchFamily="18" charset="0"/>
              </a:rPr>
              <a:t>st</a:t>
            </a:r>
            <a:r>
              <a:rPr lang="en-GB" dirty="0">
                <a:latin typeface="Garamond" panose="02020404030301010803" pitchFamily="18" charset="0"/>
              </a:rPr>
              <a:t> January 2020</a:t>
            </a:r>
          </a:p>
          <a:p>
            <a:pPr algn="l"/>
            <a:endParaRPr lang="en-GB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193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107625-14D4-4C6E-AD02-70A40374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Garamond" panose="02020404030301010803" pitchFamily="18" charset="0"/>
              </a:rPr>
              <a:t>Part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7A0D73-A6BB-46B5-B7DF-AF37C4B76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31" y="1825625"/>
            <a:ext cx="11774523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Garamond" panose="02020404030301010803" pitchFamily="18" charset="0"/>
              </a:rPr>
              <a:t>Downloading and preparing our mitochondrial reference sequencing </a:t>
            </a:r>
            <a:r>
              <a:rPr lang="en-GB" dirty="0" err="1">
                <a:latin typeface="Garamond" panose="02020404030301010803" pitchFamily="18" charset="0"/>
              </a:rPr>
              <a:t>fasta</a:t>
            </a:r>
            <a:r>
              <a:rPr lang="en-GB" dirty="0">
                <a:latin typeface="Garamond" panose="02020404030301010803" pitchFamily="18" charset="0"/>
              </a:rPr>
              <a:t> file.</a:t>
            </a: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66FF"/>
                </a:solidFill>
                <a:latin typeface="Garamond" panose="02020404030301010803" pitchFamily="18" charset="0"/>
              </a:rPr>
              <a:t>	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mkdir</a:t>
            </a:r>
            <a:r>
              <a:rPr lang="en-GB" sz="1800" dirty="0">
                <a:latin typeface="Consolas" panose="020B0609020204030204" pitchFamily="49" charset="0"/>
              </a:rPr>
              <a:t> reference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66FF"/>
                </a:solidFill>
                <a:latin typeface="Consolas" panose="020B0609020204030204" pitchFamily="49" charset="0"/>
              </a:rPr>
              <a:t>	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wget</a:t>
            </a:r>
            <a:r>
              <a:rPr lang="en-GB" sz="1800" dirty="0">
                <a:latin typeface="Consolas" panose="020B0609020204030204" pitchFamily="49" charset="0"/>
              </a:rPr>
              <a:t> –timestamping 	'ftp://hgdownload.cse.ucsc.edu/</a:t>
            </a:r>
            <a:r>
              <a:rPr lang="en-GB" sz="1800" dirty="0" err="1">
                <a:latin typeface="Consolas" panose="020B0609020204030204" pitchFamily="49" charset="0"/>
              </a:rPr>
              <a:t>goldenPath</a:t>
            </a:r>
            <a:r>
              <a:rPr lang="en-GB" sz="1800" dirty="0">
                <a:latin typeface="Consolas" panose="020B0609020204030204" pitchFamily="49" charset="0"/>
              </a:rPr>
              <a:t>/hg38/chromosomes/chrM.fa.gz' -O 	reference/chrM.fa.gz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41AB7-4E2A-479B-89AC-F32889E898CF}"/>
              </a:ext>
            </a:extLst>
          </p:cNvPr>
          <p:cNvSpPr txBox="1"/>
          <p:nvPr/>
        </p:nvSpPr>
        <p:spPr>
          <a:xfrm>
            <a:off x="11817627" y="640790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956397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107625-14D4-4C6E-AD02-70A40374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142" y="-12319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Garamond" panose="02020404030301010803" pitchFamily="18" charset="0"/>
              </a:rPr>
              <a:t>Part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7A0D73-A6BB-46B5-B7DF-AF37C4B76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31" y="1825625"/>
            <a:ext cx="11774523" cy="13255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Garamond" panose="02020404030301010803" pitchFamily="18" charset="0"/>
              </a:rPr>
              <a:t>At the Linux terminal type: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66FF"/>
                </a:solidFill>
                <a:latin typeface="Garamond" panose="02020404030301010803" pitchFamily="18" charset="0"/>
              </a:rPr>
              <a:t>	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66FF"/>
                </a:solidFill>
                <a:latin typeface="Garamond" panose="02020404030301010803" pitchFamily="18" charset="0"/>
              </a:rPr>
              <a:t>	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</a:rPr>
              <a:t>head </a:t>
            </a:r>
            <a:r>
              <a:rPr lang="en-GB" sz="1800" dirty="0">
                <a:latin typeface="Consolas" panose="020B0609020204030204" pitchFamily="49" charset="0"/>
              </a:rPr>
              <a:t>–n 12 sample1_r1.fasta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41AB7-4E2A-479B-89AC-F32889E898CF}"/>
              </a:ext>
            </a:extLst>
          </p:cNvPr>
          <p:cNvSpPr txBox="1"/>
          <p:nvPr/>
        </p:nvSpPr>
        <p:spPr>
          <a:xfrm>
            <a:off x="11585543" y="6407901"/>
            <a:ext cx="60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C90C901-D0D5-4FB1-A18B-BB4D67FA064D}"/>
              </a:ext>
            </a:extLst>
          </p:cNvPr>
          <p:cNvGrpSpPr/>
          <p:nvPr/>
        </p:nvGrpSpPr>
        <p:grpSpPr>
          <a:xfrm>
            <a:off x="3715892" y="3371669"/>
            <a:ext cx="4724399" cy="523573"/>
            <a:chOff x="2963543" y="2478872"/>
            <a:chExt cx="4724399" cy="523573"/>
          </a:xfrm>
        </p:grpSpPr>
        <p:sp>
          <p:nvSpPr>
            <p:cNvPr id="7" name="Rounded Rectangle 24">
              <a:extLst>
                <a:ext uri="{FF2B5EF4-FFF2-40B4-BE49-F238E27FC236}">
                  <a16:creationId xmlns:a16="http://schemas.microsoft.com/office/drawing/2014/main" id="{A1A83F28-F3DF-47CA-AFAD-C31F5CF08987}"/>
                </a:ext>
              </a:extLst>
            </p:cNvPr>
            <p:cNvSpPr/>
            <p:nvPr/>
          </p:nvSpPr>
          <p:spPr>
            <a:xfrm>
              <a:off x="2963543" y="2478872"/>
              <a:ext cx="2432237" cy="50506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Enormous pile of short reads</a:t>
              </a:r>
            </a:p>
          </p:txBody>
        </p:sp>
        <p:pic>
          <p:nvPicPr>
            <p:cNvPr id="8" name="Picture 7" descr="Screen Shot 2015-10-14 at 9.20.05 PM.png">
              <a:extLst>
                <a:ext uri="{FF2B5EF4-FFF2-40B4-BE49-F238E27FC236}">
                  <a16:creationId xmlns:a16="http://schemas.microsoft.com/office/drawing/2014/main" id="{91757431-05FF-4AAC-B78D-525295091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7553" y="2485838"/>
              <a:ext cx="444951" cy="516607"/>
            </a:xfrm>
            <a:prstGeom prst="rect">
              <a:avLst/>
            </a:prstGeom>
          </p:spPr>
        </p:pic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80631313-47D5-44B3-8F6E-A7EA394B15B5}"/>
                </a:ext>
              </a:extLst>
            </p:cNvPr>
            <p:cNvSpPr/>
            <p:nvPr/>
          </p:nvSpPr>
          <p:spPr>
            <a:xfrm>
              <a:off x="6224078" y="2805250"/>
              <a:ext cx="1463864" cy="17868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sample1_r2.fastq</a:t>
              </a:r>
            </a:p>
          </p:txBody>
        </p:sp>
        <p:sp>
          <p:nvSpPr>
            <p:cNvPr id="12" name="Rounded Rectangle 24">
              <a:extLst>
                <a:ext uri="{FF2B5EF4-FFF2-40B4-BE49-F238E27FC236}">
                  <a16:creationId xmlns:a16="http://schemas.microsoft.com/office/drawing/2014/main" id="{E6311B3F-4A1E-4B76-A813-60A15BC30445}"/>
                </a:ext>
              </a:extLst>
            </p:cNvPr>
            <p:cNvSpPr/>
            <p:nvPr/>
          </p:nvSpPr>
          <p:spPr>
            <a:xfrm>
              <a:off x="6224078" y="2485838"/>
              <a:ext cx="1463864" cy="17868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sample1_r1.fastq</a:t>
              </a:r>
            </a:p>
          </p:txBody>
        </p:sp>
        <p:sp>
          <p:nvSpPr>
            <p:cNvPr id="13" name="Right Arrow 25">
              <a:extLst>
                <a:ext uri="{FF2B5EF4-FFF2-40B4-BE49-F238E27FC236}">
                  <a16:creationId xmlns:a16="http://schemas.microsoft.com/office/drawing/2014/main" id="{E6E8900B-42AA-4CAB-AD4D-BD6E3C8D5993}"/>
                </a:ext>
              </a:extLst>
            </p:cNvPr>
            <p:cNvSpPr/>
            <p:nvPr/>
          </p:nvSpPr>
          <p:spPr>
            <a:xfrm>
              <a:off x="5960311" y="2609406"/>
              <a:ext cx="208105" cy="269469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1498BEF-CDD2-465E-A431-1A7FDDE5E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236" y="4519997"/>
            <a:ext cx="6876506" cy="15374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E91D47-C850-408A-9E72-49FA811A2F91}"/>
              </a:ext>
            </a:extLst>
          </p:cNvPr>
          <p:cNvSpPr txBox="1"/>
          <p:nvPr/>
        </p:nvSpPr>
        <p:spPr>
          <a:xfrm>
            <a:off x="834257" y="4389110"/>
            <a:ext cx="3259226" cy="1799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100" dirty="0"/>
              <a:t>Every new entry (read) is starting with an “@”.</a:t>
            </a:r>
          </a:p>
          <a:p>
            <a:r>
              <a:rPr lang="en-GB" sz="1100" dirty="0"/>
              <a:t>Each entry (read) in a FASTQ file consists of four lines:</a:t>
            </a:r>
          </a:p>
          <a:p>
            <a:pPr>
              <a:spcBef>
                <a:spcPts val="300"/>
              </a:spcBef>
            </a:pPr>
            <a:r>
              <a:rPr lang="en-GB" sz="1100" dirty="0"/>
              <a:t>1</a:t>
            </a:r>
            <a:r>
              <a:rPr lang="en-GB" sz="1100" baseline="30000" dirty="0"/>
              <a:t>st</a:t>
            </a:r>
            <a:r>
              <a:rPr lang="en-GB" sz="1100" dirty="0"/>
              <a:t>: Read </a:t>
            </a:r>
            <a:r>
              <a:rPr lang="en-GB" sz="1100" b="1" dirty="0"/>
              <a:t>identifier</a:t>
            </a:r>
          </a:p>
          <a:p>
            <a:pPr>
              <a:lnSpc>
                <a:spcPct val="200000"/>
              </a:lnSpc>
            </a:pPr>
            <a:r>
              <a:rPr lang="en-GB" sz="1100" dirty="0"/>
              <a:t>2</a:t>
            </a:r>
            <a:r>
              <a:rPr lang="en-GB" sz="1100" baseline="30000" dirty="0"/>
              <a:t>nd</a:t>
            </a:r>
            <a:r>
              <a:rPr lang="en-GB" sz="1100" dirty="0"/>
              <a:t>: Nucleotide </a:t>
            </a:r>
            <a:r>
              <a:rPr lang="en-GB" sz="1100" b="1" dirty="0"/>
              <a:t>sequence</a:t>
            </a:r>
          </a:p>
          <a:p>
            <a:pPr>
              <a:lnSpc>
                <a:spcPct val="200000"/>
              </a:lnSpc>
            </a:pPr>
            <a:r>
              <a:rPr lang="en-GB" sz="1100" dirty="0"/>
              <a:t>3</a:t>
            </a:r>
            <a:r>
              <a:rPr lang="en-GB" sz="1100" baseline="30000" dirty="0"/>
              <a:t>rd</a:t>
            </a:r>
            <a:r>
              <a:rPr lang="en-GB" sz="1100" dirty="0"/>
              <a:t>: Quality score identifier (is always a “+”)</a:t>
            </a:r>
          </a:p>
          <a:p>
            <a:pPr>
              <a:lnSpc>
                <a:spcPct val="200000"/>
              </a:lnSpc>
            </a:pPr>
            <a:r>
              <a:rPr lang="en-GB" sz="1100" dirty="0"/>
              <a:t>4</a:t>
            </a:r>
            <a:r>
              <a:rPr lang="en-GB" sz="1100" baseline="30000" dirty="0"/>
              <a:t>rd</a:t>
            </a:r>
            <a:r>
              <a:rPr lang="en-GB" sz="1100" dirty="0"/>
              <a:t>: Per base </a:t>
            </a:r>
            <a:r>
              <a:rPr lang="en-GB" sz="1100" b="1" dirty="0"/>
              <a:t>quality score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C5BAC1-3CE9-46DF-953B-337723943775}"/>
              </a:ext>
            </a:extLst>
          </p:cNvPr>
          <p:cNvCxnSpPr>
            <a:cxnSpLocks/>
          </p:cNvCxnSpPr>
          <p:nvPr/>
        </p:nvCxnSpPr>
        <p:spPr>
          <a:xfrm>
            <a:off x="3576132" y="4519997"/>
            <a:ext cx="905104" cy="5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B6C745-7943-40AF-9267-9042A3DA3AC8}"/>
              </a:ext>
            </a:extLst>
          </p:cNvPr>
          <p:cNvCxnSpPr>
            <a:cxnSpLocks/>
          </p:cNvCxnSpPr>
          <p:nvPr/>
        </p:nvCxnSpPr>
        <p:spPr>
          <a:xfrm>
            <a:off x="2013494" y="5056187"/>
            <a:ext cx="2467742" cy="33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0666D4-05CB-42CC-8CCC-D5B301DEADAE}"/>
              </a:ext>
            </a:extLst>
          </p:cNvPr>
          <p:cNvCxnSpPr>
            <a:cxnSpLocks/>
          </p:cNvCxnSpPr>
          <p:nvPr/>
        </p:nvCxnSpPr>
        <p:spPr>
          <a:xfrm flipV="1">
            <a:off x="2394494" y="5212539"/>
            <a:ext cx="2086742" cy="124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C0E3F7B-45A9-4F85-9A75-70F5AA11D367}"/>
              </a:ext>
            </a:extLst>
          </p:cNvPr>
          <p:cNvCxnSpPr>
            <a:cxnSpLocks/>
          </p:cNvCxnSpPr>
          <p:nvPr/>
        </p:nvCxnSpPr>
        <p:spPr>
          <a:xfrm flipV="1">
            <a:off x="3370806" y="5345901"/>
            <a:ext cx="1110430" cy="320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666EA0-5B2C-4BF3-B265-3E21C80D1205}"/>
              </a:ext>
            </a:extLst>
          </p:cNvPr>
          <p:cNvCxnSpPr/>
          <p:nvPr/>
        </p:nvCxnSpPr>
        <p:spPr>
          <a:xfrm flipV="1">
            <a:off x="2432594" y="5489742"/>
            <a:ext cx="2048642" cy="519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AC02166-2D7D-45A4-B751-C7FE4DD525D3}"/>
              </a:ext>
            </a:extLst>
          </p:cNvPr>
          <p:cNvSpPr/>
          <p:nvPr/>
        </p:nvSpPr>
        <p:spPr>
          <a:xfrm>
            <a:off x="4481236" y="4514024"/>
            <a:ext cx="6876506" cy="501607"/>
          </a:xfrm>
          <a:prstGeom prst="rect">
            <a:avLst/>
          </a:prstGeom>
          <a:solidFill>
            <a:schemeClr val="bg1">
              <a:lumMod val="8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A1454F-D2F2-4CBB-9B80-C2135845C716}"/>
              </a:ext>
            </a:extLst>
          </p:cNvPr>
          <p:cNvSpPr/>
          <p:nvPr/>
        </p:nvSpPr>
        <p:spPr>
          <a:xfrm>
            <a:off x="4481236" y="5558992"/>
            <a:ext cx="6876506" cy="501607"/>
          </a:xfrm>
          <a:prstGeom prst="rect">
            <a:avLst/>
          </a:prstGeom>
          <a:solidFill>
            <a:schemeClr val="bg1">
              <a:lumMod val="8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12EE40-0031-407F-9B66-8416A639F63E}"/>
              </a:ext>
            </a:extLst>
          </p:cNvPr>
          <p:cNvSpPr txBox="1"/>
          <p:nvPr/>
        </p:nvSpPr>
        <p:spPr>
          <a:xfrm>
            <a:off x="7411753" y="4183754"/>
            <a:ext cx="101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FASTQ file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9DEDC2-BECC-4B7F-9088-99316CE69E51}"/>
              </a:ext>
            </a:extLst>
          </p:cNvPr>
          <p:cNvSpPr/>
          <p:nvPr/>
        </p:nvSpPr>
        <p:spPr>
          <a:xfrm>
            <a:off x="2975434" y="1092190"/>
            <a:ext cx="62411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dirty="0">
                <a:latin typeface="Garamond" panose="02020404030301010803" pitchFamily="18" charset="0"/>
              </a:rPr>
              <a:t>Inspect sequencing reads in FASTQ format</a:t>
            </a:r>
          </a:p>
        </p:txBody>
      </p:sp>
    </p:spTree>
    <p:extLst>
      <p:ext uri="{BB962C8B-B14F-4D97-AF65-F5344CB8AC3E}">
        <p14:creationId xmlns:p14="http://schemas.microsoft.com/office/powerpoint/2010/main" val="8726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107625-14D4-4C6E-AD02-70A40374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142" y="-12319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Garamond" panose="02020404030301010803" pitchFamily="18" charset="0"/>
              </a:rPr>
              <a:t>Part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7A0D73-A6BB-46B5-B7DF-AF37C4B76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31" y="1825625"/>
            <a:ext cx="11774523" cy="14301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Garamond" panose="02020404030301010803" pitchFamily="18" charset="0"/>
              </a:rPr>
              <a:t>At the Linux terminal type:</a:t>
            </a:r>
            <a:endParaRPr lang="en-GB" sz="2400" dirty="0">
              <a:solidFill>
                <a:srgbClr val="0066FF"/>
              </a:solidFill>
              <a:latin typeface="Garamond" panose="02020404030301010803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>
                <a:solidFill>
                  <a:srgbClr val="0066FF"/>
                </a:solidFill>
                <a:latin typeface="Garamond" panose="02020404030301010803" pitchFamily="18" charset="0"/>
              </a:rPr>
              <a:t>	s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</a:rPr>
              <a:t>oftware/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fastp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latin typeface="Consolas" panose="020B0609020204030204" pitchFamily="49" charset="0"/>
              </a:rPr>
              <a:t>-</a:t>
            </a:r>
            <a:r>
              <a:rPr lang="en-GB" sz="1800" dirty="0" err="1">
                <a:latin typeface="Consolas" panose="020B0609020204030204" pitchFamily="49" charset="0"/>
              </a:rPr>
              <a:t>i</a:t>
            </a:r>
            <a:r>
              <a:rPr lang="en-GB" sz="1800" dirty="0">
                <a:latin typeface="Consolas" panose="020B0609020204030204" pitchFamily="49" charset="0"/>
              </a:rPr>
              <a:t> sample1_r1.fastq -I sample1_r2.fastq -o sample1_out.R1.fq.gz –O \ 	sample1_out.R2.fq.gz --html 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Consolas" panose="020B0609020204030204" pitchFamily="49" charset="0"/>
              </a:rPr>
              <a:t>	sample1_results.html --json sample1_results.json --</a:t>
            </a:r>
            <a:r>
              <a:rPr lang="en-GB" sz="1800" dirty="0" err="1">
                <a:latin typeface="Consolas" panose="020B0609020204030204" pitchFamily="49" charset="0"/>
              </a:rPr>
              <a:t>report_title</a:t>
            </a:r>
            <a:r>
              <a:rPr lang="en-GB" sz="1800" dirty="0">
                <a:latin typeface="Consolas" panose="020B0609020204030204" pitchFamily="49" charset="0"/>
              </a:rPr>
              <a:t> sample1_results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9DEDC2-BECC-4B7F-9088-99316CE69E51}"/>
              </a:ext>
            </a:extLst>
          </p:cNvPr>
          <p:cNvSpPr/>
          <p:nvPr/>
        </p:nvSpPr>
        <p:spPr>
          <a:xfrm>
            <a:off x="640532" y="1092190"/>
            <a:ext cx="109109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latin typeface="Garamond" panose="02020404030301010803" pitchFamily="18" charset="0"/>
              </a:rPr>
              <a:t>Quality control of our mitochondrial NGS sequence data prior to alignments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5034CB-DAC4-41D8-B056-6A86C6B28691}"/>
              </a:ext>
            </a:extLst>
          </p:cNvPr>
          <p:cNvSpPr txBox="1"/>
          <p:nvPr/>
        </p:nvSpPr>
        <p:spPr>
          <a:xfrm>
            <a:off x="3947564" y="3568114"/>
            <a:ext cx="3397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Garamond" panose="02020404030301010803" pitchFamily="18" charset="0"/>
              </a:rPr>
              <a:t>This steps achieves 2 main goals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62AC4F-5638-4B05-AD9F-9F915684ED50}"/>
              </a:ext>
            </a:extLst>
          </p:cNvPr>
          <p:cNvSpPr txBox="1"/>
          <p:nvPr/>
        </p:nvSpPr>
        <p:spPr>
          <a:xfrm>
            <a:off x="842142" y="5119479"/>
            <a:ext cx="460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Garamond" panose="02020404030301010803" pitchFamily="18" charset="0"/>
              </a:rPr>
              <a:t>Report the reads quality in a human-readable format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E7211E-92CD-4089-B362-1EDBEFE8A073}"/>
              </a:ext>
            </a:extLst>
          </p:cNvPr>
          <p:cNvSpPr txBox="1"/>
          <p:nvPr/>
        </p:nvSpPr>
        <p:spPr>
          <a:xfrm>
            <a:off x="6688297" y="4562597"/>
            <a:ext cx="4947520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Garamond" panose="02020404030301010803" pitchFamily="18" charset="0"/>
              </a:rPr>
              <a:t>Process the reads prior to the alignment step:</a:t>
            </a:r>
          </a:p>
          <a:p>
            <a:pPr marL="285750" indent="-285750"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Garamond" panose="02020404030301010803" pitchFamily="18" charset="0"/>
              </a:rPr>
              <a:t>Trim read bases that might be of low quality (usually on the tail end of the reads).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aramond" panose="02020404030301010803" pitchFamily="18" charset="0"/>
              </a:rPr>
              <a:t>Remove any adapter sequences (have been artificially inserted during library preparation).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1AFF00-2E7C-4A8E-842E-3139BAEE8106}"/>
              </a:ext>
            </a:extLst>
          </p:cNvPr>
          <p:cNvCxnSpPr>
            <a:stCxn id="9" idx="2"/>
          </p:cNvCxnSpPr>
          <p:nvPr/>
        </p:nvCxnSpPr>
        <p:spPr>
          <a:xfrm flipH="1">
            <a:off x="3497344" y="3968224"/>
            <a:ext cx="2148955" cy="44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EE20DB-1A44-4468-B983-F064A52DE9F3}"/>
              </a:ext>
            </a:extLst>
          </p:cNvPr>
          <p:cNvCxnSpPr>
            <a:cxnSpLocks/>
          </p:cNvCxnSpPr>
          <p:nvPr/>
        </p:nvCxnSpPr>
        <p:spPr>
          <a:xfrm>
            <a:off x="5646298" y="3977650"/>
            <a:ext cx="2148955" cy="44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E8F73B4-20CD-4BC5-AC11-592B8D6DB7DD}"/>
              </a:ext>
            </a:extLst>
          </p:cNvPr>
          <p:cNvSpPr txBox="1"/>
          <p:nvPr/>
        </p:nvSpPr>
        <p:spPr>
          <a:xfrm>
            <a:off x="842142" y="6232285"/>
            <a:ext cx="306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!!Use bad sequencing example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2620CE-BAD0-4930-987A-66D9D44BDDFC}"/>
              </a:ext>
            </a:extLst>
          </p:cNvPr>
          <p:cNvSpPr txBox="1"/>
          <p:nvPr/>
        </p:nvSpPr>
        <p:spPr>
          <a:xfrm>
            <a:off x="11585543" y="6407901"/>
            <a:ext cx="60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DG</a:t>
            </a:r>
          </a:p>
        </p:txBody>
      </p:sp>
    </p:spTree>
    <p:extLst>
      <p:ext uri="{BB962C8B-B14F-4D97-AF65-F5344CB8AC3E}">
        <p14:creationId xmlns:p14="http://schemas.microsoft.com/office/powerpoint/2010/main" val="110918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107625-14D4-4C6E-AD02-70A40374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142" y="-12319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Garamond" panose="02020404030301010803" pitchFamily="18" charset="0"/>
              </a:rPr>
              <a:t>Part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7A0D73-A6BB-46B5-B7DF-AF37C4B76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31" y="1825625"/>
            <a:ext cx="11774523" cy="14301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Garamond" panose="02020404030301010803" pitchFamily="18" charset="0"/>
              </a:rPr>
              <a:t>At the Linux terminal type: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GB" sz="2400" dirty="0">
                <a:solidFill>
                  <a:srgbClr val="0066FF"/>
                </a:solidFill>
                <a:latin typeface="Garamond" panose="02020404030301010803" pitchFamily="18" charset="0"/>
              </a:rPr>
              <a:t>	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</a:rPr>
              <a:t>software/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fastqc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latin typeface="Consolas" panose="020B0609020204030204" pitchFamily="49" charset="0"/>
              </a:rPr>
              <a:t>sample1_r1.fastq sample1_r2.fastq sample1_out.R1.fq.gz \ 	sample1_out.R2.fq.gz</a:t>
            </a:r>
            <a:endParaRPr lang="en-GB" sz="2400" dirty="0">
              <a:latin typeface="Garamond" panose="02020404030301010803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9DEDC2-BECC-4B7F-9088-99316CE69E51}"/>
              </a:ext>
            </a:extLst>
          </p:cNvPr>
          <p:cNvSpPr/>
          <p:nvPr/>
        </p:nvSpPr>
        <p:spPr>
          <a:xfrm>
            <a:off x="701895" y="1092190"/>
            <a:ext cx="107882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latin typeface="Garamond" panose="02020404030301010803" pitchFamily="18" charset="0"/>
              </a:rPr>
              <a:t>An alternative way of visualising the reads quality before and after trimming.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9BD2C7-7E90-4773-8B87-964BE60C1FEC}"/>
              </a:ext>
            </a:extLst>
          </p:cNvPr>
          <p:cNvSpPr txBox="1"/>
          <p:nvPr/>
        </p:nvSpPr>
        <p:spPr>
          <a:xfrm>
            <a:off x="5486399" y="4008014"/>
            <a:ext cx="657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Read more about how to interpret the FASTQC reports: </a:t>
            </a:r>
            <a:r>
              <a:rPr lang="en-GB" dirty="0">
                <a:hlinkClick r:id="rId2"/>
              </a:rPr>
              <a:t>http://www.bioinformatics.babraham.ac.uk/projects/fastqc/Help/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E6795-39F5-4B0C-AEAB-DF175E77782C}"/>
              </a:ext>
            </a:extLst>
          </p:cNvPr>
          <p:cNvSpPr txBox="1"/>
          <p:nvPr/>
        </p:nvSpPr>
        <p:spPr>
          <a:xfrm>
            <a:off x="11585543" y="6407901"/>
            <a:ext cx="60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DG</a:t>
            </a:r>
          </a:p>
        </p:txBody>
      </p:sp>
      <p:pic>
        <p:nvPicPr>
          <p:cNvPr id="1026" name="Picture 2" descr="http://www.bioinformatics.babraham.ac.uk/projects/fastqc/fastqc.png">
            <a:extLst>
              <a:ext uri="{FF2B5EF4-FFF2-40B4-BE49-F238E27FC236}">
                <a16:creationId xmlns:a16="http://schemas.microsoft.com/office/drawing/2014/main" id="{CD824972-55B5-4518-B730-691D6D667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003" y="3255788"/>
            <a:ext cx="4075339" cy="279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106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107625-14D4-4C6E-AD02-70A40374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Garamond" panose="02020404030301010803" pitchFamily="18" charset="0"/>
              </a:rPr>
              <a:t>Part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41AB7-4E2A-479B-89AC-F32889E898CF}"/>
              </a:ext>
            </a:extLst>
          </p:cNvPr>
          <p:cNvSpPr txBox="1"/>
          <p:nvPr/>
        </p:nvSpPr>
        <p:spPr>
          <a:xfrm>
            <a:off x="11817627" y="640790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218576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107625-14D4-4C6E-AD02-70A40374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37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Garamond" panose="02020404030301010803" pitchFamily="18" charset="0"/>
              </a:rPr>
              <a:t>Part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41AB7-4E2A-479B-89AC-F32889E898CF}"/>
              </a:ext>
            </a:extLst>
          </p:cNvPr>
          <p:cNvSpPr txBox="1"/>
          <p:nvPr/>
        </p:nvSpPr>
        <p:spPr>
          <a:xfrm>
            <a:off x="11817627" y="640790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0E432D-A2B7-4B7C-B7C8-F7F57C04955F}"/>
              </a:ext>
            </a:extLst>
          </p:cNvPr>
          <p:cNvSpPr/>
          <p:nvPr/>
        </p:nvSpPr>
        <p:spPr>
          <a:xfrm>
            <a:off x="132829" y="1092190"/>
            <a:ext cx="10825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latin typeface="Garamond" panose="02020404030301010803" pitchFamily="18" charset="0"/>
              </a:rPr>
              <a:t>Identifying single nucleotide variants and small indels in our aligned mtDNA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1148C08-A3D6-4FF4-AA4F-0BDB6B3A7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31" y="1825625"/>
            <a:ext cx="11774523" cy="49516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Garamond" panose="02020404030301010803" pitchFamily="18" charset="0"/>
              </a:rPr>
              <a:t>At the Linux terminal type:</a:t>
            </a:r>
          </a:p>
          <a:p>
            <a:pPr marL="0" indent="0">
              <a:spcBef>
                <a:spcPts val="1800"/>
              </a:spcBef>
              <a:spcAft>
                <a:spcPts val="300"/>
              </a:spcAft>
              <a:buNone/>
            </a:pPr>
            <a:r>
              <a:rPr lang="en-GB" sz="2400" dirty="0">
                <a:solidFill>
                  <a:srgbClr val="0066FF"/>
                </a:solidFill>
                <a:latin typeface="Garamond" panose="02020404030301010803" pitchFamily="18" charset="0"/>
              </a:rPr>
              <a:t>	</a:t>
            </a:r>
            <a:r>
              <a:rPr lang="en-GB" sz="1800" dirty="0">
                <a:latin typeface="Consolas" panose="020B0609020204030204" pitchFamily="49" charset="0"/>
              </a:rPr>
              <a:t>java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</a:rPr>
              <a:t> -jar </a:t>
            </a:r>
            <a:r>
              <a:rPr lang="en-GB" sz="1800" dirty="0">
                <a:latin typeface="Consolas" panose="020B0609020204030204" pitchFamily="49" charset="0"/>
              </a:rPr>
              <a:t>software/gatk-package-4.0.4.0-local.jar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HaplotypeCaller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</a:rPr>
              <a:t> \ </a:t>
            </a:r>
            <a:b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</a:rPr>
              <a:t>	-I sample1_sorted_unique_recalibrated.bam \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</a:rPr>
              <a:t>	-R reference/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chrM.fa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</a:rPr>
              <a:t> -G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StandardAnnotation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</a:rPr>
              <a:t> \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</a:rPr>
              <a:t>	-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bamout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</a:rPr>
              <a:t> sample1_sorted_unique_recalibrated.bamout.bam 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</a:rPr>
              <a:t>	-O sample1.vcf </a:t>
            </a:r>
            <a:endParaRPr lang="en-GB" sz="2400" dirty="0">
              <a:latin typeface="Garamond" panose="02020404030301010803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C270FD-4FEA-42C2-B6D9-36ADA4C23BB1}"/>
              </a:ext>
            </a:extLst>
          </p:cNvPr>
          <p:cNvSpPr/>
          <p:nvPr/>
        </p:nvSpPr>
        <p:spPr>
          <a:xfrm>
            <a:off x="511516" y="6537375"/>
            <a:ext cx="104611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Read more here: </a:t>
            </a:r>
            <a:r>
              <a:rPr lang="en-GB" sz="1400" dirty="0">
                <a:hlinkClick r:id="rId2"/>
              </a:rPr>
              <a:t>https://gatk.broadinstitute.org/hc/en-us/articles/360035531412-HaplotypeCaller-in-a-nutshell</a:t>
            </a:r>
            <a:endParaRPr lang="en-GB" sz="1400" dirty="0"/>
          </a:p>
          <a:p>
            <a:endParaRPr lang="en-GB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4BB71F9-06B9-465D-9739-0138AF26DA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5" t="13111" r="2323" b="25001"/>
          <a:stretch/>
        </p:blipFill>
        <p:spPr>
          <a:xfrm>
            <a:off x="4759341" y="4257138"/>
            <a:ext cx="5576642" cy="214362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49A74B2-2A77-4E75-89B4-692081BF48BC}"/>
              </a:ext>
            </a:extLst>
          </p:cNvPr>
          <p:cNvSpPr txBox="1"/>
          <p:nvPr/>
        </p:nvSpPr>
        <p:spPr>
          <a:xfrm>
            <a:off x="511516" y="4159166"/>
            <a:ext cx="4522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0070C0"/>
                </a:solidFill>
                <a:latin typeface="Garamond" panose="02020404030301010803" pitchFamily="18" charset="0"/>
              </a:rPr>
              <a:t>HaplotypeCaller</a:t>
            </a:r>
            <a:r>
              <a:rPr lang="en-GB" dirty="0">
                <a:latin typeface="Garamond" panose="02020404030301010803" pitchFamily="18" charset="0"/>
              </a:rPr>
              <a:t> scans the aligned reads for mismatches against the reference genome</a:t>
            </a:r>
          </a:p>
        </p:txBody>
      </p:sp>
    </p:spTree>
    <p:extLst>
      <p:ext uri="{BB962C8B-B14F-4D97-AF65-F5344CB8AC3E}">
        <p14:creationId xmlns:p14="http://schemas.microsoft.com/office/powerpoint/2010/main" val="2988824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107625-14D4-4C6E-AD02-70A40374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37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Garamond" panose="02020404030301010803" pitchFamily="18" charset="0"/>
              </a:rPr>
              <a:t>Part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41AB7-4E2A-479B-89AC-F32889E898CF}"/>
              </a:ext>
            </a:extLst>
          </p:cNvPr>
          <p:cNvSpPr txBox="1"/>
          <p:nvPr/>
        </p:nvSpPr>
        <p:spPr>
          <a:xfrm>
            <a:off x="11817627" y="640790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0E432D-A2B7-4B7C-B7C8-F7F57C04955F}"/>
              </a:ext>
            </a:extLst>
          </p:cNvPr>
          <p:cNvSpPr/>
          <p:nvPr/>
        </p:nvSpPr>
        <p:spPr>
          <a:xfrm>
            <a:off x="2749539" y="1092190"/>
            <a:ext cx="6782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latin typeface="Garamond" panose="02020404030301010803" pitchFamily="18" charset="0"/>
              </a:rPr>
              <a:t>Hard-Filtering of the previously called variants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1148C08-A3D6-4FF4-AA4F-0BDB6B3A7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31" y="1825625"/>
            <a:ext cx="11774523" cy="24742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Garamond" panose="02020404030301010803" pitchFamily="18" charset="0"/>
              </a:rPr>
              <a:t>At the Linux terminal type:</a:t>
            </a:r>
          </a:p>
          <a:p>
            <a:pPr marL="457200" lvl="1" indent="0">
              <a:spcBef>
                <a:spcPts val="1800"/>
              </a:spcBef>
              <a:spcAft>
                <a:spcPts val="300"/>
              </a:spcAft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</a:rPr>
              <a:t>java</a:t>
            </a:r>
            <a:r>
              <a:rPr lang="en-GB" sz="1800" dirty="0">
                <a:latin typeface="Consolas" panose="020B0609020204030204" pitchFamily="49" charset="0"/>
              </a:rPr>
              <a:t> -jar 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</a:rPr>
              <a:t>software/gatk-package-4.0.4.0-local.jar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</a:rPr>
              <a:t>VariantFiltration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br>
              <a:rPr lang="en-GB" sz="1800" dirty="0">
                <a:latin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</a:rPr>
              <a:t>-V sample1.vcf -R reference/</a:t>
            </a:r>
            <a:r>
              <a:rPr lang="en-GB" sz="1800" dirty="0" err="1">
                <a:latin typeface="Consolas" panose="020B0609020204030204" pitchFamily="49" charset="0"/>
              </a:rPr>
              <a:t>chrM.fa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br>
              <a:rPr lang="en-GB" sz="1800" dirty="0">
                <a:latin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</a:rPr>
              <a:t>--genotype-filter-expression "GQ &lt; 30.0“ --genotype-filter-name "</a:t>
            </a:r>
            <a:r>
              <a:rPr lang="en-GB" sz="1800" dirty="0" err="1">
                <a:latin typeface="Consolas" panose="020B0609020204030204" pitchFamily="49" charset="0"/>
              </a:rPr>
              <a:t>LowGQ</a:t>
            </a:r>
            <a:r>
              <a:rPr lang="en-GB" sz="1800" dirty="0">
                <a:latin typeface="Consolas" panose="020B0609020204030204" pitchFamily="49" charset="0"/>
              </a:rPr>
              <a:t>" \</a:t>
            </a:r>
            <a:br>
              <a:rPr lang="en-GB" sz="1800" dirty="0">
                <a:latin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</a:rPr>
              <a:t>--filter-expression "QD &lt; 1.5" --filter-name "</a:t>
            </a:r>
            <a:r>
              <a:rPr lang="en-GB" sz="1800" dirty="0" err="1">
                <a:latin typeface="Consolas" panose="020B0609020204030204" pitchFamily="49" charset="0"/>
              </a:rPr>
              <a:t>LowQD</a:t>
            </a:r>
            <a:r>
              <a:rPr lang="en-GB" sz="1800" dirty="0">
                <a:latin typeface="Consolas" panose="020B0609020204030204" pitchFamily="49" charset="0"/>
              </a:rPr>
              <a:t>"</a:t>
            </a:r>
            <a:br>
              <a:rPr lang="en-GB" sz="1800" dirty="0">
                <a:latin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</a:rPr>
              <a:t>--filter-expression "DP &lt; 6" --filter-name "</a:t>
            </a:r>
            <a:r>
              <a:rPr lang="en-GB" sz="1800" dirty="0" err="1">
                <a:latin typeface="Consolas" panose="020B0609020204030204" pitchFamily="49" charset="0"/>
              </a:rPr>
              <a:t>LowCoverage</a:t>
            </a:r>
            <a:r>
              <a:rPr lang="en-GB" sz="1800" dirty="0">
                <a:latin typeface="Consolas" panose="020B0609020204030204" pitchFamily="49" charset="0"/>
              </a:rPr>
              <a:t>" \</a:t>
            </a:r>
            <a:br>
              <a:rPr lang="en-GB" sz="1800" dirty="0">
                <a:latin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</a:rPr>
              <a:t>--filter-expression "SOR &gt; 10.0" --filter-name "</a:t>
            </a:r>
            <a:r>
              <a:rPr lang="en-GB" sz="1800" dirty="0" err="1">
                <a:latin typeface="Consolas" panose="020B0609020204030204" pitchFamily="49" charset="0"/>
              </a:rPr>
              <a:t>StrandBias</a:t>
            </a:r>
            <a:r>
              <a:rPr lang="en-GB" sz="1800" dirty="0">
                <a:latin typeface="Consolas" panose="020B0609020204030204" pitchFamily="49" charset="0"/>
              </a:rPr>
              <a:t>" -O sample1.filtered.vcf</a:t>
            </a:r>
            <a:endParaRPr lang="en-GB" sz="3200" dirty="0">
              <a:latin typeface="Garamond" panose="020204040303010108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894EB8-0C80-45D1-80DE-82C384DE9E8A}"/>
              </a:ext>
            </a:extLst>
          </p:cNvPr>
          <p:cNvSpPr/>
          <p:nvPr/>
        </p:nvSpPr>
        <p:spPr>
          <a:xfrm>
            <a:off x="2193344" y="4277190"/>
            <a:ext cx="7895079" cy="213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b="1" dirty="0">
                <a:latin typeface="Garamond" panose="02020404030301010803" pitchFamily="18" charset="0"/>
              </a:rPr>
              <a:t>Filters used in this example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Garamond" panose="02020404030301010803" pitchFamily="18" charset="0"/>
              </a:rPr>
              <a:t>Genotype Quality less than 30.0: GQ &lt; 30 to tag variants with low genotype quality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Garamond" panose="02020404030301010803" pitchFamily="18" charset="0"/>
              </a:rPr>
              <a:t>Quality of Depth less than 1.5: QD &lt; 1.5 to tag variants with low quality of depth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Garamond" panose="02020404030301010803" pitchFamily="18" charset="0"/>
              </a:rPr>
              <a:t>Approximate read depth less than 6: DP &lt; 6 to tag variants with low read coverage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Garamond" panose="02020404030301010803" pitchFamily="18" charset="0"/>
              </a:rPr>
              <a:t>Strand Odds Ratio more than 10: SOR &gt; 10 to tag variants with strand bias</a:t>
            </a:r>
          </a:p>
        </p:txBody>
      </p:sp>
    </p:spTree>
    <p:extLst>
      <p:ext uri="{BB962C8B-B14F-4D97-AF65-F5344CB8AC3E}">
        <p14:creationId xmlns:p14="http://schemas.microsoft.com/office/powerpoint/2010/main" val="2696679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107625-14D4-4C6E-AD02-70A40374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37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Garamond" panose="02020404030301010803" pitchFamily="18" charset="0"/>
              </a:rPr>
              <a:t>Part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41AB7-4E2A-479B-89AC-F32889E898CF}"/>
              </a:ext>
            </a:extLst>
          </p:cNvPr>
          <p:cNvSpPr txBox="1"/>
          <p:nvPr/>
        </p:nvSpPr>
        <p:spPr>
          <a:xfrm>
            <a:off x="11817627" y="640790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0E432D-A2B7-4B7C-B7C8-F7F57C04955F}"/>
              </a:ext>
            </a:extLst>
          </p:cNvPr>
          <p:cNvSpPr/>
          <p:nvPr/>
        </p:nvSpPr>
        <p:spPr>
          <a:xfrm>
            <a:off x="2749539" y="1092190"/>
            <a:ext cx="6782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latin typeface="Garamond" panose="02020404030301010803" pitchFamily="18" charset="0"/>
              </a:rPr>
              <a:t>Hard-Filtering of the previously called variants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1148C08-A3D6-4FF4-AA4F-0BDB6B3A7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31" y="1825625"/>
            <a:ext cx="11774523" cy="24742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Garamond" panose="02020404030301010803" pitchFamily="18" charset="0"/>
              </a:rPr>
              <a:t>At the Linux terminal type:</a:t>
            </a:r>
          </a:p>
          <a:p>
            <a:pPr marL="457200" lvl="1" indent="0">
              <a:spcBef>
                <a:spcPts val="1800"/>
              </a:spcBef>
              <a:spcAft>
                <a:spcPts val="300"/>
              </a:spcAft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</a:rPr>
              <a:t>java</a:t>
            </a:r>
            <a:r>
              <a:rPr lang="en-GB" sz="1800" dirty="0">
                <a:latin typeface="Consolas" panose="020B0609020204030204" pitchFamily="49" charset="0"/>
              </a:rPr>
              <a:t> -jar 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</a:rPr>
              <a:t>software/gatk-package-4.0.4.0-local.jar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</a:rPr>
              <a:t>VariantFiltration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br>
              <a:rPr lang="en-GB" sz="1800" dirty="0">
                <a:latin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</a:rPr>
              <a:t>-V sample1.vcf -R reference/</a:t>
            </a:r>
            <a:r>
              <a:rPr lang="en-GB" sz="1800" dirty="0" err="1">
                <a:latin typeface="Consolas" panose="020B0609020204030204" pitchFamily="49" charset="0"/>
              </a:rPr>
              <a:t>chrM.fa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br>
              <a:rPr lang="en-GB" sz="1800" dirty="0">
                <a:latin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</a:rPr>
              <a:t>--genotype-filter-expression "GQ &lt; 30.0“ --genotype-filter-name "</a:t>
            </a:r>
            <a:r>
              <a:rPr lang="en-GB" sz="1800" dirty="0" err="1">
                <a:latin typeface="Consolas" panose="020B0609020204030204" pitchFamily="49" charset="0"/>
              </a:rPr>
              <a:t>LowGQ</a:t>
            </a:r>
            <a:r>
              <a:rPr lang="en-GB" sz="1800" dirty="0">
                <a:latin typeface="Consolas" panose="020B0609020204030204" pitchFamily="49" charset="0"/>
              </a:rPr>
              <a:t>" \</a:t>
            </a:r>
            <a:br>
              <a:rPr lang="en-GB" sz="1800" dirty="0">
                <a:latin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</a:rPr>
              <a:t>--filter-expression "QD &lt; 1.5" --filter-name "</a:t>
            </a:r>
            <a:r>
              <a:rPr lang="en-GB" sz="1800" dirty="0" err="1">
                <a:latin typeface="Consolas" panose="020B0609020204030204" pitchFamily="49" charset="0"/>
              </a:rPr>
              <a:t>LowQD</a:t>
            </a:r>
            <a:r>
              <a:rPr lang="en-GB" sz="1800" dirty="0">
                <a:latin typeface="Consolas" panose="020B0609020204030204" pitchFamily="49" charset="0"/>
              </a:rPr>
              <a:t>"</a:t>
            </a:r>
            <a:br>
              <a:rPr lang="en-GB" sz="1800" dirty="0">
                <a:latin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</a:rPr>
              <a:t>--filter-expression "DP &lt; 6" --filter-name "</a:t>
            </a:r>
            <a:r>
              <a:rPr lang="en-GB" sz="1800" dirty="0" err="1">
                <a:latin typeface="Consolas" panose="020B0609020204030204" pitchFamily="49" charset="0"/>
              </a:rPr>
              <a:t>LowCoverage</a:t>
            </a:r>
            <a:r>
              <a:rPr lang="en-GB" sz="1800" dirty="0">
                <a:latin typeface="Consolas" panose="020B0609020204030204" pitchFamily="49" charset="0"/>
              </a:rPr>
              <a:t>" \</a:t>
            </a:r>
            <a:br>
              <a:rPr lang="en-GB" sz="1800" dirty="0">
                <a:latin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</a:rPr>
              <a:t>--filter-expression "SOR &gt; 10.0" --filter-name "</a:t>
            </a:r>
            <a:r>
              <a:rPr lang="en-GB" sz="1800" dirty="0" err="1">
                <a:latin typeface="Consolas" panose="020B0609020204030204" pitchFamily="49" charset="0"/>
              </a:rPr>
              <a:t>StrandBias</a:t>
            </a:r>
            <a:r>
              <a:rPr lang="en-GB" sz="1800" dirty="0">
                <a:latin typeface="Consolas" panose="020B0609020204030204" pitchFamily="49" charset="0"/>
              </a:rPr>
              <a:t>" -O sample1.filtered.vcf</a:t>
            </a:r>
            <a:endParaRPr lang="en-GB" sz="3200" dirty="0">
              <a:latin typeface="Garamond" panose="020204040303010108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B8D7C7-8A3B-42D1-861C-092B475627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1" t="13149" r="2214" b="18057"/>
          <a:stretch/>
        </p:blipFill>
        <p:spPr>
          <a:xfrm>
            <a:off x="838200" y="4050747"/>
            <a:ext cx="6374677" cy="272648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AFCF44-120B-4AFD-BD87-EE28BC6584BE}"/>
              </a:ext>
            </a:extLst>
          </p:cNvPr>
          <p:cNvCxnSpPr/>
          <p:nvPr/>
        </p:nvCxnSpPr>
        <p:spPr>
          <a:xfrm flipV="1">
            <a:off x="3903619" y="5316567"/>
            <a:ext cx="174171" cy="1467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614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241AB7-4E2A-479B-89AC-F32889E898CF}"/>
              </a:ext>
            </a:extLst>
          </p:cNvPr>
          <p:cNvSpPr txBox="1"/>
          <p:nvPr/>
        </p:nvSpPr>
        <p:spPr>
          <a:xfrm>
            <a:off x="11817627" y="640790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DC40711-18E4-40D5-9AC3-0E6445F8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Garamond" panose="02020404030301010803" pitchFamily="18" charset="0"/>
              </a:rPr>
              <a:t>Part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F382E5-2B6B-4D83-8112-719D04E417EC}"/>
              </a:ext>
            </a:extLst>
          </p:cNvPr>
          <p:cNvSpPr/>
          <p:nvPr/>
        </p:nvSpPr>
        <p:spPr>
          <a:xfrm>
            <a:off x="2430221" y="1092190"/>
            <a:ext cx="73315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latin typeface="Garamond" panose="02020404030301010803" pitchFamily="18" charset="0"/>
              </a:rPr>
              <a:t>Functional annotation of the called genetic variants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883E86-B056-41E4-BFD0-3B1AD99271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28" b="40992"/>
          <a:stretch/>
        </p:blipFill>
        <p:spPr>
          <a:xfrm>
            <a:off x="4542323" y="2992567"/>
            <a:ext cx="5482670" cy="360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072BE1-8F72-48EC-AF23-45A0C7B98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772" b="40992"/>
          <a:stretch/>
        </p:blipFill>
        <p:spPr>
          <a:xfrm>
            <a:off x="2167007" y="2992567"/>
            <a:ext cx="2375316" cy="360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1A38FB-BBFF-49B7-B363-F70A5F2FAAC9}"/>
              </a:ext>
            </a:extLst>
          </p:cNvPr>
          <p:cNvSpPr txBox="1"/>
          <p:nvPr/>
        </p:nvSpPr>
        <p:spPr>
          <a:xfrm>
            <a:off x="4542324" y="1835195"/>
            <a:ext cx="147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Gene annotations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C70F6AD-A9CD-4597-8638-8C464255A34F}"/>
              </a:ext>
            </a:extLst>
          </p:cNvPr>
          <p:cNvSpPr/>
          <p:nvPr/>
        </p:nvSpPr>
        <p:spPr>
          <a:xfrm rot="16200000">
            <a:off x="3277917" y="1687949"/>
            <a:ext cx="153496" cy="23753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8517DB-9C64-4C8E-9A5C-E1E676F637F3}"/>
              </a:ext>
            </a:extLst>
          </p:cNvPr>
          <p:cNvSpPr txBox="1"/>
          <p:nvPr/>
        </p:nvSpPr>
        <p:spPr>
          <a:xfrm>
            <a:off x="2600328" y="2343148"/>
            <a:ext cx="15151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dirty="0"/>
              <a:t>Variant information that</a:t>
            </a:r>
            <a:br>
              <a:rPr lang="en-GB" sz="1050" dirty="0"/>
            </a:br>
            <a:r>
              <a:rPr lang="en-GB" sz="1050" dirty="0"/>
              <a:t>you want to annotate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F77F58-D41E-4C36-A489-650D3B290AD7}"/>
              </a:ext>
            </a:extLst>
          </p:cNvPr>
          <p:cNvSpPr/>
          <p:nvPr/>
        </p:nvSpPr>
        <p:spPr>
          <a:xfrm>
            <a:off x="6450860" y="1839456"/>
            <a:ext cx="1627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</a:rPr>
              <a:t>Region annotations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03056B-8D99-458D-B1BB-EFB79D80D69C}"/>
              </a:ext>
            </a:extLst>
          </p:cNvPr>
          <p:cNvSpPr/>
          <p:nvPr/>
        </p:nvSpPr>
        <p:spPr>
          <a:xfrm>
            <a:off x="8454589" y="1833723"/>
            <a:ext cx="14773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Filter annotations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81E423-2FB4-4BB5-B063-34762D12C3F5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280988" y="2142972"/>
            <a:ext cx="117948" cy="849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91F2FA-5B00-463F-AEAF-BBEE2005759E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280988" y="2142972"/>
            <a:ext cx="905619" cy="849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529579-3395-4A1C-805F-28CAB09895D0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6861976" y="2147233"/>
            <a:ext cx="402717" cy="84533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FDDFB51-7DA5-4F6E-9B51-DD31C35707F3}"/>
              </a:ext>
            </a:extLst>
          </p:cNvPr>
          <p:cNvCxnSpPr>
            <a:stCxn id="18" idx="2"/>
          </p:cNvCxnSpPr>
          <p:nvPr/>
        </p:nvCxnSpPr>
        <p:spPr>
          <a:xfrm flipH="1">
            <a:off x="8587409" y="2141500"/>
            <a:ext cx="605844" cy="85106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B8FD1DF-3BDE-4481-875A-A6722D37A6DA}"/>
              </a:ext>
            </a:extLst>
          </p:cNvPr>
          <p:cNvCxnSpPr>
            <a:stCxn id="18" idx="2"/>
          </p:cNvCxnSpPr>
          <p:nvPr/>
        </p:nvCxnSpPr>
        <p:spPr>
          <a:xfrm>
            <a:off x="9193253" y="2141500"/>
            <a:ext cx="292653" cy="845334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42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241AB7-4E2A-479B-89AC-F32889E898CF}"/>
              </a:ext>
            </a:extLst>
          </p:cNvPr>
          <p:cNvSpPr txBox="1"/>
          <p:nvPr/>
        </p:nvSpPr>
        <p:spPr>
          <a:xfrm>
            <a:off x="11817627" y="640790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DC40711-18E4-40D5-9AC3-0E6445F8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Garamond" panose="02020404030301010803" pitchFamily="18" charset="0"/>
              </a:rPr>
              <a:t>Part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F382E5-2B6B-4D83-8112-719D04E417EC}"/>
              </a:ext>
            </a:extLst>
          </p:cNvPr>
          <p:cNvSpPr/>
          <p:nvPr/>
        </p:nvSpPr>
        <p:spPr>
          <a:xfrm>
            <a:off x="2430221" y="1092190"/>
            <a:ext cx="73315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latin typeface="Garamond" panose="02020404030301010803" pitchFamily="18" charset="0"/>
              </a:rPr>
              <a:t>Functional annotation of the called genetic variants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22021A3-9AD7-4D05-BF85-C0B297343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772" b="40992"/>
          <a:stretch/>
        </p:blipFill>
        <p:spPr>
          <a:xfrm>
            <a:off x="4908342" y="2587050"/>
            <a:ext cx="2375316" cy="3600000"/>
          </a:xfrm>
          <a:prstGeom prst="rect">
            <a:avLst/>
          </a:prstGeom>
        </p:spPr>
      </p:pic>
      <p:sp>
        <p:nvSpPr>
          <p:cNvPr id="24" name="Right Brace 23">
            <a:extLst>
              <a:ext uri="{FF2B5EF4-FFF2-40B4-BE49-F238E27FC236}">
                <a16:creationId xmlns:a16="http://schemas.microsoft.com/office/drawing/2014/main" id="{7FA5E4EA-63E0-4E43-8542-BD6ECA809716}"/>
              </a:ext>
            </a:extLst>
          </p:cNvPr>
          <p:cNvSpPr/>
          <p:nvPr/>
        </p:nvSpPr>
        <p:spPr>
          <a:xfrm rot="16200000">
            <a:off x="6019252" y="1282432"/>
            <a:ext cx="153496" cy="23753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8FF3EE-6911-4F65-84FF-7C47CF2B9864}"/>
              </a:ext>
            </a:extLst>
          </p:cNvPr>
          <p:cNvSpPr txBox="1"/>
          <p:nvPr/>
        </p:nvSpPr>
        <p:spPr>
          <a:xfrm>
            <a:off x="5341663" y="1937631"/>
            <a:ext cx="15151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dirty="0"/>
              <a:t>Variant information that</a:t>
            </a:r>
            <a:br>
              <a:rPr lang="en-GB" sz="1050" dirty="0"/>
            </a:br>
            <a:r>
              <a:rPr lang="en-GB" sz="1050" dirty="0"/>
              <a:t>you want to annotate</a:t>
            </a:r>
          </a:p>
        </p:txBody>
      </p:sp>
    </p:spTree>
    <p:extLst>
      <p:ext uri="{BB962C8B-B14F-4D97-AF65-F5344CB8AC3E}">
        <p14:creationId xmlns:p14="http://schemas.microsoft.com/office/powerpoint/2010/main" val="266386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C067-F68B-49D1-950D-40D61F7D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Garamond" panose="02020404030301010803" pitchFamily="18" charset="0"/>
              </a:rPr>
              <a:t>Workshop set-up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D2155B-13AA-4626-A0E5-DCA12D1AB531}"/>
              </a:ext>
            </a:extLst>
          </p:cNvPr>
          <p:cNvSpPr txBox="1"/>
          <p:nvPr/>
        </p:nvSpPr>
        <p:spPr>
          <a:xfrm>
            <a:off x="11799736" y="646480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594846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241AB7-4E2A-479B-89AC-F32889E898CF}"/>
              </a:ext>
            </a:extLst>
          </p:cNvPr>
          <p:cNvSpPr txBox="1"/>
          <p:nvPr/>
        </p:nvSpPr>
        <p:spPr>
          <a:xfrm>
            <a:off x="11817627" y="640790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DC40711-18E4-40D5-9AC3-0E6445F8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Garamond" panose="02020404030301010803" pitchFamily="18" charset="0"/>
              </a:rPr>
              <a:t>Part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F382E5-2B6B-4D83-8112-719D04E417EC}"/>
              </a:ext>
            </a:extLst>
          </p:cNvPr>
          <p:cNvSpPr/>
          <p:nvPr/>
        </p:nvSpPr>
        <p:spPr>
          <a:xfrm>
            <a:off x="2430221" y="1092190"/>
            <a:ext cx="73315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latin typeface="Garamond" panose="02020404030301010803" pitchFamily="18" charset="0"/>
              </a:rPr>
              <a:t>Functional annotation of the called genetic variants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0A4930D3-797D-45E8-B3DB-91467AC3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31" y="1825625"/>
            <a:ext cx="11774523" cy="471274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400" dirty="0">
                <a:latin typeface="Garamond" panose="02020404030301010803" pitchFamily="18" charset="0"/>
              </a:rPr>
              <a:t>We are using an online freely available annotation tool: (ensemble VEP)</a:t>
            </a:r>
          </a:p>
          <a:p>
            <a:pPr marL="357188" indent="-357188">
              <a:buFont typeface="Wingdings" panose="05000000000000000000" pitchFamily="2" charset="2"/>
              <a:buChar char="Ø"/>
            </a:pPr>
            <a:r>
              <a:rPr lang="en-GB" sz="2400" dirty="0">
                <a:latin typeface="Garamond" panose="02020404030301010803" pitchFamily="18" charset="0"/>
              </a:rPr>
              <a:t>Open an internet browser (Mozilla Firefox, Google Chrome)</a:t>
            </a:r>
          </a:p>
          <a:p>
            <a:pPr marL="357188" indent="-357188">
              <a:buFont typeface="Wingdings" panose="05000000000000000000" pitchFamily="2" charset="2"/>
              <a:buChar char="Ø"/>
            </a:pPr>
            <a:r>
              <a:rPr lang="en-GB" sz="2400" dirty="0">
                <a:latin typeface="Garamond" panose="02020404030301010803" pitchFamily="18" charset="0"/>
              </a:rPr>
              <a:t>Navigate to </a:t>
            </a:r>
            <a:r>
              <a:rPr lang="en-GB" sz="2400" dirty="0">
                <a:hlinkClick r:id="rId2"/>
              </a:rPr>
              <a:t>https://www.ensembl.org/Multi/Tools/VEP</a:t>
            </a:r>
            <a:endParaRPr lang="en-GB" sz="2400" dirty="0"/>
          </a:p>
          <a:p>
            <a:pPr marL="357188" indent="-357188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FF0000"/>
                </a:solidFill>
                <a:latin typeface="Garamond" panose="02020404030301010803" pitchFamily="18" charset="0"/>
              </a:rPr>
              <a:t>! Double check the human genome build you are using !</a:t>
            </a:r>
          </a:p>
          <a:p>
            <a:pPr marL="357188" indent="-357188">
              <a:buFont typeface="Wingdings" panose="05000000000000000000" pitchFamily="2" charset="2"/>
              <a:buChar char="Ø"/>
            </a:pPr>
            <a:r>
              <a:rPr lang="en-GB" sz="2400" dirty="0">
                <a:latin typeface="Garamond" panose="02020404030301010803" pitchFamily="18" charset="0"/>
              </a:rPr>
              <a:t>Fill the job form using:</a:t>
            </a:r>
          </a:p>
          <a:p>
            <a:pPr marL="814388" lvl="1" indent="-357188">
              <a:buFont typeface="Wingdings" panose="05000000000000000000" pitchFamily="2" charset="2"/>
              <a:buChar char="Ø"/>
            </a:pPr>
            <a:r>
              <a:rPr lang="en-GB" sz="2000" dirty="0">
                <a:latin typeface="Garamond" panose="02020404030301010803" pitchFamily="18" charset="0"/>
              </a:rPr>
              <a:t>Name for this job: </a:t>
            </a:r>
            <a:r>
              <a:rPr lang="en-GB" sz="2000" dirty="0" err="1">
                <a:latin typeface="Consolas" panose="020B0609020204030204" pitchFamily="49" charset="0"/>
              </a:rPr>
              <a:t>sgul_workshop</a:t>
            </a:r>
            <a:r>
              <a:rPr lang="en-GB" sz="2000" dirty="0">
                <a:latin typeface="Consolas" panose="020B0609020204030204" pitchFamily="49" charset="0"/>
              </a:rPr>
              <a:t>_ </a:t>
            </a:r>
            <a:r>
              <a:rPr lang="en-GB" sz="2000" dirty="0">
                <a:latin typeface="Garamond" panose="02020404030301010803" pitchFamily="18" charset="0"/>
              </a:rPr>
              <a:t>followed by your initials (e.g. </a:t>
            </a:r>
            <a:r>
              <a:rPr lang="en-GB" sz="2000" dirty="0" err="1">
                <a:latin typeface="Consolas" panose="020B0609020204030204" pitchFamily="49" charset="0"/>
              </a:rPr>
              <a:t>sgul_workshop_DG</a:t>
            </a:r>
            <a:r>
              <a:rPr lang="en-GB" sz="2000" dirty="0">
                <a:latin typeface="Garamond" panose="02020404030301010803" pitchFamily="18" charset="0"/>
              </a:rPr>
              <a:t>)</a:t>
            </a:r>
          </a:p>
          <a:p>
            <a:pPr marL="814388" lvl="1" indent="-357188">
              <a:buFont typeface="Wingdings" panose="05000000000000000000" pitchFamily="2" charset="2"/>
              <a:buChar char="Ø"/>
            </a:pPr>
            <a:r>
              <a:rPr lang="en-GB" sz="2000" dirty="0">
                <a:latin typeface="Garamond" panose="02020404030301010803" pitchFamily="18" charset="0"/>
              </a:rPr>
              <a:t>Input data -&gt; Or upload file: -&gt; Choose file -&gt; Navigate and select your </a:t>
            </a:r>
            <a:r>
              <a:rPr lang="en-GB" sz="2000" dirty="0">
                <a:latin typeface="Consolas" panose="020B0609020204030204" pitchFamily="49" charset="0"/>
              </a:rPr>
              <a:t>sample1.filtered.vcf.gz </a:t>
            </a:r>
            <a:r>
              <a:rPr lang="en-GB" sz="2000" dirty="0">
                <a:latin typeface="Garamond" panose="02020404030301010803" pitchFamily="18" charset="0"/>
              </a:rPr>
              <a:t>file</a:t>
            </a:r>
          </a:p>
          <a:p>
            <a:pPr marL="814388" lvl="1" indent="-357188">
              <a:buFont typeface="Wingdings" panose="05000000000000000000" pitchFamily="2" charset="2"/>
              <a:buChar char="Ø"/>
            </a:pPr>
            <a:r>
              <a:rPr lang="en-GB" sz="2000" dirty="0">
                <a:latin typeface="Garamond" panose="02020404030301010803" pitchFamily="18" charset="0"/>
              </a:rPr>
              <a:t>Transcript database to use: </a:t>
            </a:r>
            <a:r>
              <a:rPr lang="en-GB" sz="2000" dirty="0" err="1">
                <a:latin typeface="Garamond" panose="02020404030301010803" pitchFamily="18" charset="0"/>
              </a:rPr>
              <a:t>Ensembl</a:t>
            </a:r>
            <a:r>
              <a:rPr lang="en-GB" sz="2000" dirty="0">
                <a:latin typeface="Garamond" panose="02020404030301010803" pitchFamily="18" charset="0"/>
              </a:rPr>
              <a:t>/GENCODE transcripts</a:t>
            </a:r>
          </a:p>
          <a:p>
            <a:pPr marL="814388" lvl="1" indent="-357188">
              <a:buFont typeface="Wingdings" panose="05000000000000000000" pitchFamily="2" charset="2"/>
              <a:buChar char="Ø"/>
            </a:pPr>
            <a:r>
              <a:rPr lang="en-GB" sz="2000" dirty="0">
                <a:latin typeface="Garamond" panose="02020404030301010803" pitchFamily="18" charset="0"/>
              </a:rPr>
              <a:t>Make sure you will leave Additional configurations field untouched using the pre-defined default fields.</a:t>
            </a:r>
          </a:p>
          <a:p>
            <a:pPr marL="357188" indent="-357188">
              <a:buFont typeface="Wingdings" panose="05000000000000000000" pitchFamily="2" charset="2"/>
              <a:buChar char="Ø"/>
            </a:pPr>
            <a:r>
              <a:rPr lang="en-GB" sz="2400" dirty="0">
                <a:latin typeface="Garamond" panose="02020404030301010803" pitchFamily="18" charset="0"/>
              </a:rPr>
              <a:t>Click </a:t>
            </a:r>
            <a:endParaRPr lang="en-GB" dirty="0">
              <a:latin typeface="Garamond" panose="02020404030301010803" pitchFamily="18" charset="0"/>
            </a:endParaRPr>
          </a:p>
          <a:p>
            <a:pPr marL="357188" indent="-357188">
              <a:buFont typeface="Wingdings" panose="05000000000000000000" pitchFamily="2" charset="2"/>
              <a:buChar char="Ø"/>
            </a:pPr>
            <a:r>
              <a:rPr lang="en-GB" sz="2400" dirty="0">
                <a:latin typeface="Garamond" panose="02020404030301010803" pitchFamily="18" charset="0"/>
              </a:rPr>
              <a:t>Wait for the job to finish</a:t>
            </a:r>
          </a:p>
          <a:p>
            <a:pPr marL="357188" indent="-357188">
              <a:buFont typeface="Wingdings" panose="05000000000000000000" pitchFamily="2" charset="2"/>
              <a:buChar char="Ø"/>
            </a:pPr>
            <a:r>
              <a:rPr lang="en-GB" sz="2400" dirty="0">
                <a:latin typeface="Garamond" panose="02020404030301010803" pitchFamily="18" charset="0"/>
              </a:rPr>
              <a:t>When finished, click </a:t>
            </a:r>
            <a:r>
              <a:rPr lang="en-GB" sz="2400" dirty="0">
                <a:solidFill>
                  <a:srgbClr val="33478C"/>
                </a:solidFill>
                <a:latin typeface="Luxi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[View results]</a:t>
            </a:r>
            <a:endParaRPr lang="en-GB" sz="2400" dirty="0">
              <a:latin typeface="Garamond" panose="020204040303010108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760443-475F-4AAD-B373-69020D64C0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25" t="-3904" r="44412" b="8046"/>
          <a:stretch/>
        </p:blipFill>
        <p:spPr>
          <a:xfrm>
            <a:off x="1338928" y="4953382"/>
            <a:ext cx="798501" cy="32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0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107625-14D4-4C6E-AD02-70A40374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Garamond" panose="02020404030301010803" pitchFamily="18" charset="0"/>
              </a:rPr>
              <a:t>Part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41AB7-4E2A-479B-89AC-F32889E898CF}"/>
              </a:ext>
            </a:extLst>
          </p:cNvPr>
          <p:cNvSpPr txBox="1"/>
          <p:nvPr/>
        </p:nvSpPr>
        <p:spPr>
          <a:xfrm>
            <a:off x="11235193" y="6407901"/>
            <a:ext cx="6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A+D</a:t>
            </a:r>
          </a:p>
        </p:txBody>
      </p:sp>
    </p:spTree>
    <p:extLst>
      <p:ext uri="{BB962C8B-B14F-4D97-AF65-F5344CB8AC3E}">
        <p14:creationId xmlns:p14="http://schemas.microsoft.com/office/powerpoint/2010/main" val="3818718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107625-14D4-4C6E-AD02-70A40374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459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Garamond" panose="02020404030301010803" pitchFamily="18" charset="0"/>
              </a:rPr>
              <a:t>Quiz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41AB7-4E2A-479B-89AC-F32889E898CF}"/>
              </a:ext>
            </a:extLst>
          </p:cNvPr>
          <p:cNvSpPr txBox="1"/>
          <p:nvPr/>
        </p:nvSpPr>
        <p:spPr>
          <a:xfrm>
            <a:off x="11235193" y="6407901"/>
            <a:ext cx="6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A+D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86F3A05D-0A4D-423C-8899-659FD6B9B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31" y="771277"/>
            <a:ext cx="11774523" cy="540568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GB" sz="1800" dirty="0">
                <a:latin typeface="Garamond" panose="02020404030301010803" pitchFamily="18" charset="0"/>
              </a:rPr>
              <a:t>In the VEP annotation results table, find the genomic coordinates of the missense variant with the highest </a:t>
            </a:r>
            <a:r>
              <a:rPr lang="en-GB" sz="1800" dirty="0" err="1">
                <a:latin typeface="Garamond" panose="02020404030301010803" pitchFamily="18" charset="0"/>
              </a:rPr>
              <a:t>Polyphen</a:t>
            </a:r>
            <a:r>
              <a:rPr lang="en-GB" sz="1800" dirty="0">
                <a:latin typeface="Garamond" panose="02020404030301010803" pitchFamily="18" charset="0"/>
              </a:rPr>
              <a:t> score.</a:t>
            </a:r>
          </a:p>
          <a:p>
            <a:pPr marL="342900" indent="-342900">
              <a:buAutoNum type="arabicPeriod"/>
            </a:pPr>
            <a:r>
              <a:rPr lang="en-GB" sz="1800" dirty="0">
                <a:latin typeface="Garamond" panose="02020404030301010803" pitchFamily="18" charset="0"/>
              </a:rPr>
              <a:t>Download the annotated </a:t>
            </a:r>
            <a:r>
              <a:rPr lang="en-GB" sz="1800" dirty="0" err="1">
                <a:latin typeface="Garamond" panose="02020404030301010803" pitchFamily="18" charset="0"/>
              </a:rPr>
              <a:t>vcf</a:t>
            </a:r>
            <a:r>
              <a:rPr lang="en-GB" sz="1800" dirty="0">
                <a:latin typeface="Garamond" panose="02020404030301010803" pitchFamily="18" charset="0"/>
              </a:rPr>
              <a:t> file using the VCF download button on the upper-right corner</a:t>
            </a:r>
          </a:p>
          <a:p>
            <a:pPr marL="342900" indent="-342900">
              <a:buAutoNum type="arabicPeriod"/>
            </a:pPr>
            <a:r>
              <a:rPr lang="en-GB" sz="1800" dirty="0">
                <a:latin typeface="Garamond" panose="02020404030301010803" pitchFamily="18" charset="0"/>
              </a:rPr>
              <a:t>Get the genomic position of the variant you selected in question 1 and extract this variant’s information from the </a:t>
            </a:r>
            <a:r>
              <a:rPr lang="en-GB" sz="1800" dirty="0" err="1">
                <a:latin typeface="Garamond" panose="02020404030301010803" pitchFamily="18" charset="0"/>
              </a:rPr>
              <a:t>vcf</a:t>
            </a:r>
            <a:r>
              <a:rPr lang="en-GB" sz="1800" dirty="0">
                <a:latin typeface="Garamond" panose="02020404030301010803" pitchFamily="18" charset="0"/>
              </a:rPr>
              <a:t> file (using the </a:t>
            </a:r>
            <a:r>
              <a:rPr lang="en-GB" sz="1400" dirty="0">
                <a:highlight>
                  <a:srgbClr val="C0C0C0"/>
                </a:highlight>
                <a:latin typeface="Consolas" panose="020B0609020204030204" pitchFamily="49" charset="0"/>
              </a:rPr>
              <a:t>grep</a:t>
            </a:r>
            <a:r>
              <a:rPr lang="en-GB" sz="1800" dirty="0">
                <a:latin typeface="Garamond" panose="02020404030301010803" pitchFamily="18" charset="0"/>
              </a:rPr>
              <a:t> command) and save it into a new file (using the </a:t>
            </a:r>
            <a:r>
              <a:rPr lang="en-GB" sz="1600" dirty="0">
                <a:highlight>
                  <a:srgbClr val="C0C0C0"/>
                </a:highlight>
                <a:latin typeface="Consolas" panose="020B0609020204030204" pitchFamily="49" charset="0"/>
              </a:rPr>
              <a:t>&gt;</a:t>
            </a:r>
            <a:r>
              <a:rPr lang="en-GB" sz="1800" dirty="0">
                <a:latin typeface="Garamond" panose="02020404030301010803" pitchFamily="18" charset="0"/>
              </a:rPr>
              <a:t> symbol).</a:t>
            </a:r>
          </a:p>
        </p:txBody>
      </p:sp>
    </p:spTree>
    <p:extLst>
      <p:ext uri="{BB962C8B-B14F-4D97-AF65-F5344CB8AC3E}">
        <p14:creationId xmlns:p14="http://schemas.microsoft.com/office/powerpoint/2010/main" val="84235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C067-F68B-49D1-950D-40D61F7D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Garamond" panose="02020404030301010803" pitchFamily="18" charset="0"/>
              </a:rP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D2047-447C-4CE1-860B-2D92494DC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431" y="186470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Quick overview of next generation sequencing </a:t>
            </a:r>
          </a:p>
          <a:p>
            <a:r>
              <a:rPr lang="en-GB" dirty="0">
                <a:latin typeface="Garamond" panose="02020404030301010803" pitchFamily="18" charset="0"/>
              </a:rPr>
              <a:t>Linux command line</a:t>
            </a:r>
          </a:p>
          <a:p>
            <a:r>
              <a:rPr lang="en-GB" dirty="0">
                <a:latin typeface="Garamond" panose="02020404030301010803" pitchFamily="18" charset="0"/>
              </a:rPr>
              <a:t>Next-generation sequencing software/tools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Genome reference download and index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Raw sequencing reads pre-processing and quality control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Reads alignment to the reference genome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Alignment quality control and refinement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Variant calling and filtration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Annotation of the called variants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Visualisation of alignments and called variants</a:t>
            </a:r>
          </a:p>
          <a:p>
            <a:pPr lvl="1"/>
            <a:endParaRPr lang="en-GB" dirty="0">
              <a:latin typeface="Garamond" panose="02020404030301010803" pitchFamily="18" charset="0"/>
            </a:endParaRPr>
          </a:p>
          <a:p>
            <a:endParaRPr lang="en-GB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21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107625-14D4-4C6E-AD02-70A40374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872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Garamond" panose="02020404030301010803" pitchFamily="18" charset="0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256608-962B-4B72-8594-1353242DC438}"/>
              </a:ext>
            </a:extLst>
          </p:cNvPr>
          <p:cNvSpPr txBox="1"/>
          <p:nvPr/>
        </p:nvSpPr>
        <p:spPr>
          <a:xfrm>
            <a:off x="11817627" y="640790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6231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107625-14D4-4C6E-AD02-70A40374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Garamond" panose="02020404030301010803" pitchFamily="18" charset="0"/>
              </a:rPr>
              <a:t>Library Preparation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256608-962B-4B72-8594-1353242DC438}"/>
              </a:ext>
            </a:extLst>
          </p:cNvPr>
          <p:cNvSpPr txBox="1"/>
          <p:nvPr/>
        </p:nvSpPr>
        <p:spPr>
          <a:xfrm>
            <a:off x="11817627" y="640790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8B00C2-C37F-453D-AF61-E2F08CC11428}"/>
              </a:ext>
            </a:extLst>
          </p:cNvPr>
          <p:cNvSpPr/>
          <p:nvPr/>
        </p:nvSpPr>
        <p:spPr>
          <a:xfrm>
            <a:off x="1226181" y="5510823"/>
            <a:ext cx="5598603" cy="317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B5752B-C9CB-49A6-B11C-8B797D51BE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45" r="20277" b="10033"/>
          <a:stretch>
            <a:fillRect/>
          </a:stretch>
        </p:blipFill>
        <p:spPr>
          <a:xfrm>
            <a:off x="6451445" y="2895082"/>
            <a:ext cx="3188111" cy="27015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033F1D-FEE9-49E0-A964-11DB97F71E30}"/>
              </a:ext>
            </a:extLst>
          </p:cNvPr>
          <p:cNvSpPr txBox="1"/>
          <p:nvPr/>
        </p:nvSpPr>
        <p:spPr>
          <a:xfrm>
            <a:off x="4073666" y="3355487"/>
            <a:ext cx="440793" cy="268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RNA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148982-CBAC-4A86-B9BC-F362D6776114}"/>
              </a:ext>
            </a:extLst>
          </p:cNvPr>
          <p:cNvSpPr txBox="1"/>
          <p:nvPr/>
        </p:nvSpPr>
        <p:spPr>
          <a:xfrm>
            <a:off x="4073666" y="2018573"/>
            <a:ext cx="664612" cy="268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D6DF24-C27F-479F-A7F1-F7A650A5FF01}"/>
              </a:ext>
            </a:extLst>
          </p:cNvPr>
          <p:cNvSpPr txBox="1"/>
          <p:nvPr/>
        </p:nvSpPr>
        <p:spPr>
          <a:xfrm>
            <a:off x="1363785" y="4070398"/>
            <a:ext cx="4412386" cy="1028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400" dirty="0"/>
              <a:t>Extract nucleic acids from blood, tissue, saliva, etc.</a:t>
            </a:r>
            <a:endParaRPr lang="en-US" sz="1400" i="1" dirty="0"/>
          </a:p>
          <a:p>
            <a:pPr marL="346075" lvl="1" indent="-346075">
              <a:lnSpc>
                <a:spcPct val="150000"/>
              </a:lnSpc>
              <a:buAutoNum type="arabicParenR" startAt="2"/>
            </a:pPr>
            <a:r>
              <a:rPr lang="en-US" sz="1400" dirty="0"/>
              <a:t>Shear dsDNA into fragments</a:t>
            </a:r>
          </a:p>
          <a:p>
            <a:pPr marL="346075" lvl="1" indent="-346075">
              <a:lnSpc>
                <a:spcPct val="150000"/>
              </a:lnSpc>
              <a:buAutoNum type="arabicParenR" startAt="2"/>
            </a:pPr>
            <a:r>
              <a:rPr lang="en-US" sz="1400" dirty="0"/>
              <a:t>Attach adapters to fragments</a:t>
            </a:r>
          </a:p>
        </p:txBody>
      </p:sp>
      <p:pic>
        <p:nvPicPr>
          <p:cNvPr id="11" name="Picture 10" descr="dna.png">
            <a:extLst>
              <a:ext uri="{FF2B5EF4-FFF2-40B4-BE49-F238E27FC236}">
                <a16:creationId xmlns:a16="http://schemas.microsoft.com/office/drawing/2014/main" id="{34431232-79A8-45F4-B526-C562AA36D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154" y="2315539"/>
            <a:ext cx="1836372" cy="266039"/>
          </a:xfrm>
          <a:prstGeom prst="rect">
            <a:avLst/>
          </a:prstGeom>
        </p:spPr>
      </p:pic>
      <p:pic>
        <p:nvPicPr>
          <p:cNvPr id="12" name="Picture 11" descr="RNA.png">
            <a:extLst>
              <a:ext uri="{FF2B5EF4-FFF2-40B4-BE49-F238E27FC236}">
                <a16:creationId xmlns:a16="http://schemas.microsoft.com/office/drawing/2014/main" id="{AA8A82B3-03BB-43E6-A9B5-D6EAFF6C3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115" y="3014855"/>
            <a:ext cx="1636248" cy="364796"/>
          </a:xfrm>
          <a:prstGeom prst="rect">
            <a:avLst/>
          </a:prstGeom>
        </p:spPr>
      </p:pic>
      <p:pic>
        <p:nvPicPr>
          <p:cNvPr id="13" name="Picture 12" descr="images.png">
            <a:extLst>
              <a:ext uri="{FF2B5EF4-FFF2-40B4-BE49-F238E27FC236}">
                <a16:creationId xmlns:a16="http://schemas.microsoft.com/office/drawing/2014/main" id="{CF568DAD-7BA0-41C4-B313-C38E12F650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3"/>
          <a:stretch/>
        </p:blipFill>
        <p:spPr>
          <a:xfrm>
            <a:off x="1363785" y="2409110"/>
            <a:ext cx="770232" cy="71563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35D071-DE40-49BD-AE7C-9D8D80A1BF1C}"/>
              </a:ext>
            </a:extLst>
          </p:cNvPr>
          <p:cNvCxnSpPr/>
          <p:nvPr/>
        </p:nvCxnSpPr>
        <p:spPr>
          <a:xfrm>
            <a:off x="1835009" y="2770019"/>
            <a:ext cx="29900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7866D89-E765-4E41-90A8-E700133F6B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6374" y="2536130"/>
            <a:ext cx="435687" cy="57097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071E29-72F0-4859-AAB1-B7F1D45E0484}"/>
              </a:ext>
            </a:extLst>
          </p:cNvPr>
          <p:cNvCxnSpPr>
            <a:stCxn id="15" idx="3"/>
          </p:cNvCxnSpPr>
          <p:nvPr/>
        </p:nvCxnSpPr>
        <p:spPr>
          <a:xfrm flipV="1">
            <a:off x="2692061" y="2616013"/>
            <a:ext cx="429732" cy="205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2704B-2E48-4484-A0D5-96D85BEA9584}"/>
              </a:ext>
            </a:extLst>
          </p:cNvPr>
          <p:cNvCxnSpPr>
            <a:stCxn id="15" idx="3"/>
          </p:cNvCxnSpPr>
          <p:nvPr/>
        </p:nvCxnSpPr>
        <p:spPr>
          <a:xfrm>
            <a:off x="2692061" y="2821619"/>
            <a:ext cx="429732" cy="2519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7B71D7-E1D8-412B-855B-11D5E6B3EE8D}"/>
              </a:ext>
            </a:extLst>
          </p:cNvPr>
          <p:cNvCxnSpPr/>
          <p:nvPr/>
        </p:nvCxnSpPr>
        <p:spPr>
          <a:xfrm>
            <a:off x="5465464" y="2457283"/>
            <a:ext cx="882520" cy="16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44E093-8B5C-4B05-8697-08C240AD6D06}"/>
              </a:ext>
            </a:extLst>
          </p:cNvPr>
          <p:cNvCxnSpPr/>
          <p:nvPr/>
        </p:nvCxnSpPr>
        <p:spPr>
          <a:xfrm flipV="1">
            <a:off x="4318340" y="2631649"/>
            <a:ext cx="0" cy="3799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5F42326-9FAC-4FBF-8F0D-E5A78F23FB27}"/>
              </a:ext>
            </a:extLst>
          </p:cNvPr>
          <p:cNvSpPr txBox="1"/>
          <p:nvPr/>
        </p:nvSpPr>
        <p:spPr>
          <a:xfrm>
            <a:off x="4318340" y="2722337"/>
            <a:ext cx="619893" cy="268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RT-PCR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948DAD3-9B9C-4129-A3C3-BCE408546095}"/>
              </a:ext>
            </a:extLst>
          </p:cNvPr>
          <p:cNvGrpSpPr/>
          <p:nvPr/>
        </p:nvGrpSpPr>
        <p:grpSpPr>
          <a:xfrm flipH="1">
            <a:off x="6877768" y="2010168"/>
            <a:ext cx="2342190" cy="605845"/>
            <a:chOff x="5422900" y="1629420"/>
            <a:chExt cx="3036066" cy="76254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C44747-A6AF-435C-B100-27E1329E1590}"/>
                </a:ext>
              </a:extLst>
            </p:cNvPr>
            <p:cNvGrpSpPr/>
            <p:nvPr/>
          </p:nvGrpSpPr>
          <p:grpSpPr>
            <a:xfrm>
              <a:off x="5422900" y="2127470"/>
              <a:ext cx="1305560" cy="127814"/>
              <a:chOff x="6299200" y="1766894"/>
              <a:chExt cx="487680" cy="152400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C8DB42B-E370-4CE7-9F7A-D6DF5BF4F43C}"/>
                  </a:ext>
                </a:extLst>
              </p:cNvPr>
              <p:cNvCxnSpPr/>
              <p:nvPr/>
            </p:nvCxnSpPr>
            <p:spPr>
              <a:xfrm>
                <a:off x="6299200" y="1766894"/>
                <a:ext cx="487680" cy="0"/>
              </a:xfrm>
              <a:prstGeom prst="line">
                <a:avLst/>
              </a:prstGeom>
              <a:ln w="635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8C7C596-12D8-4A1A-871F-6AC794B7ACB5}"/>
                  </a:ext>
                </a:extLst>
              </p:cNvPr>
              <p:cNvCxnSpPr/>
              <p:nvPr/>
            </p:nvCxnSpPr>
            <p:spPr>
              <a:xfrm>
                <a:off x="6299200" y="1919294"/>
                <a:ext cx="487680" cy="0"/>
              </a:xfrm>
              <a:prstGeom prst="line">
                <a:avLst/>
              </a:prstGeom>
              <a:ln w="635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5B8B1F5-2DF4-4CF9-82D1-36002E4F57DF}"/>
                </a:ext>
              </a:extLst>
            </p:cNvPr>
            <p:cNvGrpSpPr/>
            <p:nvPr/>
          </p:nvGrpSpPr>
          <p:grpSpPr>
            <a:xfrm>
              <a:off x="6728460" y="1629420"/>
              <a:ext cx="1305560" cy="127814"/>
              <a:chOff x="6299200" y="1766894"/>
              <a:chExt cx="487680" cy="15240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AD09BA8-3F6E-40B5-B575-0A3D402BB9F6}"/>
                  </a:ext>
                </a:extLst>
              </p:cNvPr>
              <p:cNvCxnSpPr/>
              <p:nvPr/>
            </p:nvCxnSpPr>
            <p:spPr>
              <a:xfrm>
                <a:off x="6299200" y="1766894"/>
                <a:ext cx="487680" cy="0"/>
              </a:xfrm>
              <a:prstGeom prst="line">
                <a:avLst/>
              </a:prstGeom>
              <a:ln w="635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F8E96BE-CAA7-4E07-8421-9EE2815D7F46}"/>
                  </a:ext>
                </a:extLst>
              </p:cNvPr>
              <p:cNvCxnSpPr/>
              <p:nvPr/>
            </p:nvCxnSpPr>
            <p:spPr>
              <a:xfrm>
                <a:off x="6299200" y="1919294"/>
                <a:ext cx="487680" cy="0"/>
              </a:xfrm>
              <a:prstGeom prst="line">
                <a:avLst/>
              </a:prstGeom>
              <a:ln w="635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1E29C75-17C1-4F53-ACBA-B232EAD9D3C7}"/>
                </a:ext>
              </a:extLst>
            </p:cNvPr>
            <p:cNvGrpSpPr/>
            <p:nvPr/>
          </p:nvGrpSpPr>
          <p:grpSpPr>
            <a:xfrm>
              <a:off x="7153406" y="2264155"/>
              <a:ext cx="1305560" cy="127814"/>
              <a:chOff x="6299200" y="1766894"/>
              <a:chExt cx="487680" cy="1524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B268BD5-7554-451B-99B0-7D5AB4C5EA06}"/>
                  </a:ext>
                </a:extLst>
              </p:cNvPr>
              <p:cNvCxnSpPr/>
              <p:nvPr/>
            </p:nvCxnSpPr>
            <p:spPr>
              <a:xfrm>
                <a:off x="6299200" y="1766894"/>
                <a:ext cx="487680" cy="0"/>
              </a:xfrm>
              <a:prstGeom prst="line">
                <a:avLst/>
              </a:prstGeom>
              <a:ln w="635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4CDC4EE-A02B-4A05-91F7-B0A57B0A9E25}"/>
                  </a:ext>
                </a:extLst>
              </p:cNvPr>
              <p:cNvCxnSpPr/>
              <p:nvPr/>
            </p:nvCxnSpPr>
            <p:spPr>
              <a:xfrm>
                <a:off x="6299200" y="1919294"/>
                <a:ext cx="487680" cy="0"/>
              </a:xfrm>
              <a:prstGeom prst="line">
                <a:avLst/>
              </a:prstGeom>
              <a:ln w="635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3ED8447B-E0FE-4D2A-AACD-57AFC8853D3A}"/>
              </a:ext>
            </a:extLst>
          </p:cNvPr>
          <p:cNvSpPr/>
          <p:nvPr/>
        </p:nvSpPr>
        <p:spPr>
          <a:xfrm>
            <a:off x="8418702" y="1863672"/>
            <a:ext cx="1028164" cy="322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Fragments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8BB22F-E964-4AD4-A072-B8046986906B}"/>
              </a:ext>
            </a:extLst>
          </p:cNvPr>
          <p:cNvSpPr txBox="1"/>
          <p:nvPr/>
        </p:nvSpPr>
        <p:spPr>
          <a:xfrm>
            <a:off x="5438550" y="1898604"/>
            <a:ext cx="936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Purify*</a:t>
            </a:r>
          </a:p>
          <a:p>
            <a:pPr algn="ctr"/>
            <a:r>
              <a:rPr lang="en-US" sz="1400" i="1" dirty="0"/>
              <a:t>fragments</a:t>
            </a:r>
          </a:p>
        </p:txBody>
      </p:sp>
      <p:sp>
        <p:nvSpPr>
          <p:cNvPr id="33" name="Rounded Rectangle 31">
            <a:extLst>
              <a:ext uri="{FF2B5EF4-FFF2-40B4-BE49-F238E27FC236}">
                <a16:creationId xmlns:a16="http://schemas.microsoft.com/office/drawing/2014/main" id="{672D843D-FF88-41FF-BC22-2CE48E28CD26}"/>
              </a:ext>
            </a:extLst>
          </p:cNvPr>
          <p:cNvSpPr/>
          <p:nvPr/>
        </p:nvSpPr>
        <p:spPr>
          <a:xfrm>
            <a:off x="4474019" y="4629555"/>
            <a:ext cx="1532908" cy="68116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2">
            <a:extLst>
              <a:ext uri="{FF2B5EF4-FFF2-40B4-BE49-F238E27FC236}">
                <a16:creationId xmlns:a16="http://schemas.microsoft.com/office/drawing/2014/main" id="{F0BA168C-B6E6-465B-8683-7F8B6D2CE9E8}"/>
              </a:ext>
            </a:extLst>
          </p:cNvPr>
          <p:cNvSpPr/>
          <p:nvPr/>
        </p:nvSpPr>
        <p:spPr>
          <a:xfrm>
            <a:off x="4597879" y="4881540"/>
            <a:ext cx="338791" cy="23508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55">
            <a:extLst>
              <a:ext uri="{FF2B5EF4-FFF2-40B4-BE49-F238E27FC236}">
                <a16:creationId xmlns:a16="http://schemas.microsoft.com/office/drawing/2014/main" id="{D654F98D-928D-41B9-81E4-3E9054C5D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679" y="4797668"/>
            <a:ext cx="13619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Library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8FF98F-FD14-41FC-A8C3-A4ABCF634D82}"/>
              </a:ext>
            </a:extLst>
          </p:cNvPr>
          <p:cNvSpPr/>
          <p:nvPr/>
        </p:nvSpPr>
        <p:spPr>
          <a:xfrm>
            <a:off x="2765806" y="3154990"/>
            <a:ext cx="8515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1100" i="1" dirty="0"/>
              <a:t>If RNA: </a:t>
            </a:r>
          </a:p>
          <a:p>
            <a:pPr marL="0" lvl="1"/>
            <a:r>
              <a:rPr lang="en-US" sz="1100" i="1" dirty="0"/>
              <a:t>make cDNA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37FA12-F44B-463B-B92F-8D514C0B789D}"/>
              </a:ext>
            </a:extLst>
          </p:cNvPr>
          <p:cNvSpPr txBox="1"/>
          <p:nvPr/>
        </p:nvSpPr>
        <p:spPr>
          <a:xfrm>
            <a:off x="437580" y="5935088"/>
            <a:ext cx="51651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i="1" dirty="0"/>
              <a:t>* Protocol varies depending on experimental design (WGS, exome, targeted sequencing </a:t>
            </a:r>
            <a:r>
              <a:rPr lang="en-US" sz="1050" i="1" dirty="0" err="1"/>
              <a:t>etc</a:t>
            </a:r>
            <a:r>
              <a:rPr lang="en-US" sz="105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726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107625-14D4-4C6E-AD02-70A40374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Garamond" panose="02020404030301010803" pitchFamily="18" charset="0"/>
              </a:rPr>
              <a:t>Sequencing the library 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80A0438-8CA5-4B2F-8C5A-0B3BE7737021}"/>
              </a:ext>
            </a:extLst>
          </p:cNvPr>
          <p:cNvSpPr/>
          <p:nvPr/>
        </p:nvSpPr>
        <p:spPr>
          <a:xfrm>
            <a:off x="1274136" y="5495192"/>
            <a:ext cx="5589725" cy="317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545A5FC-C407-47CE-BAB3-3589BA77B4F0}"/>
              </a:ext>
            </a:extLst>
          </p:cNvPr>
          <p:cNvGrpSpPr/>
          <p:nvPr/>
        </p:nvGrpSpPr>
        <p:grpSpPr>
          <a:xfrm>
            <a:off x="1416585" y="2683211"/>
            <a:ext cx="2258181" cy="2186750"/>
            <a:chOff x="5440778" y="1467897"/>
            <a:chExt cx="3246022" cy="3724418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0E7DB99-8D1A-4477-B000-35627D1AA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40778" y="1523429"/>
              <a:ext cx="3246022" cy="3605156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9160AD8-892F-4234-B4F9-A8B18F05E1BE}"/>
                </a:ext>
              </a:extLst>
            </p:cNvPr>
            <p:cNvSpPr txBox="1"/>
            <p:nvPr/>
          </p:nvSpPr>
          <p:spPr>
            <a:xfrm>
              <a:off x="6290859" y="3766666"/>
              <a:ext cx="691912" cy="41935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/>
                <a:t>Lanes</a:t>
              </a:r>
              <a:endParaRPr lang="en-US" sz="1050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EAC69F0-785E-4C48-8813-6D9867782D13}"/>
                </a:ext>
              </a:extLst>
            </p:cNvPr>
            <p:cNvCxnSpPr/>
            <p:nvPr/>
          </p:nvCxnSpPr>
          <p:spPr>
            <a:xfrm flipV="1">
              <a:off x="6324602" y="4196364"/>
              <a:ext cx="330599" cy="15390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53BC8CB-2AA0-4ED4-81FB-BA480907F426}"/>
                </a:ext>
              </a:extLst>
            </p:cNvPr>
            <p:cNvCxnSpPr/>
            <p:nvPr/>
          </p:nvCxnSpPr>
          <p:spPr>
            <a:xfrm rot="16200000" flipH="1">
              <a:off x="6584378" y="4267186"/>
              <a:ext cx="161572" cy="1992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CF0D1A6-5F48-434A-B1E3-0505890BEB6B}"/>
                </a:ext>
              </a:extLst>
            </p:cNvPr>
            <p:cNvCxnSpPr/>
            <p:nvPr/>
          </p:nvCxnSpPr>
          <p:spPr>
            <a:xfrm rot="5400000">
              <a:off x="6503098" y="4205829"/>
              <a:ext cx="161568" cy="14263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9D885A-7772-460E-87AF-974F79A5E0F5}"/>
                </a:ext>
              </a:extLst>
            </p:cNvPr>
            <p:cNvCxnSpPr>
              <a:stCxn id="41" idx="2"/>
            </p:cNvCxnSpPr>
            <p:nvPr/>
          </p:nvCxnSpPr>
          <p:spPr>
            <a:xfrm flipH="1">
              <a:off x="6138463" y="4186023"/>
              <a:ext cx="498352" cy="10388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4E0EB9-6802-4C08-A973-6C22DB3293A9}"/>
                </a:ext>
              </a:extLst>
            </p:cNvPr>
            <p:cNvSpPr txBox="1"/>
            <p:nvPr/>
          </p:nvSpPr>
          <p:spPr>
            <a:xfrm>
              <a:off x="7002562" y="1467897"/>
              <a:ext cx="875710" cy="41935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 err="1"/>
                <a:t>Flowcell</a:t>
              </a:r>
              <a:endParaRPr lang="en-US" sz="1050" dirty="0"/>
            </a:p>
          </p:txBody>
        </p:sp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19997E09-F858-4D5E-BCA2-4BD83C7C8DFD}"/>
                </a:ext>
              </a:extLst>
            </p:cNvPr>
            <p:cNvSpPr/>
            <p:nvPr/>
          </p:nvSpPr>
          <p:spPr>
            <a:xfrm rot="5400000">
              <a:off x="7300854" y="1099967"/>
              <a:ext cx="282696" cy="1859277"/>
            </a:xfrm>
            <a:prstGeom prst="leftBrac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29119E5-50E7-4AFA-9151-38A6DF4393EE}"/>
                </a:ext>
              </a:extLst>
            </p:cNvPr>
            <p:cNvCxnSpPr>
              <a:stCxn id="41" idx="2"/>
            </p:cNvCxnSpPr>
            <p:nvPr/>
          </p:nvCxnSpPr>
          <p:spPr>
            <a:xfrm>
              <a:off x="6636815" y="4186023"/>
              <a:ext cx="263638" cy="10388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EDBA379-9706-4B90-A9B8-7B7DCF403231}"/>
                </a:ext>
              </a:extLst>
            </p:cNvPr>
            <p:cNvCxnSpPr>
              <a:stCxn id="41" idx="2"/>
            </p:cNvCxnSpPr>
            <p:nvPr/>
          </p:nvCxnSpPr>
          <p:spPr>
            <a:xfrm>
              <a:off x="6636815" y="4186023"/>
              <a:ext cx="492242" cy="18008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A9F4A5D-A0EE-47ED-86B0-AF43AEA08DA7}"/>
                </a:ext>
              </a:extLst>
            </p:cNvPr>
            <p:cNvCxnSpPr>
              <a:stCxn id="41" idx="2"/>
            </p:cNvCxnSpPr>
            <p:nvPr/>
          </p:nvCxnSpPr>
          <p:spPr>
            <a:xfrm>
              <a:off x="6636815" y="4186023"/>
              <a:ext cx="644639" cy="10388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2AB4734-8609-447F-9C69-1DDFDC2FF2A1}"/>
                </a:ext>
              </a:extLst>
            </p:cNvPr>
            <p:cNvCxnSpPr>
              <a:stCxn id="41" idx="2"/>
            </p:cNvCxnSpPr>
            <p:nvPr/>
          </p:nvCxnSpPr>
          <p:spPr>
            <a:xfrm>
              <a:off x="6636815" y="4186023"/>
              <a:ext cx="873239" cy="10388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91C0EA5-938F-4187-AB73-4C2A5DE0506D}"/>
                </a:ext>
              </a:extLst>
            </p:cNvPr>
            <p:cNvSpPr txBox="1"/>
            <p:nvPr/>
          </p:nvSpPr>
          <p:spPr>
            <a:xfrm>
              <a:off x="7933782" y="4851586"/>
              <a:ext cx="719441" cy="340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err="1"/>
                <a:t>Illumina</a:t>
              </a:r>
              <a:endParaRPr lang="en-US" sz="700" i="1" dirty="0"/>
            </a:p>
          </p:txBody>
        </p:sp>
      </p:grpSp>
      <p:pic>
        <p:nvPicPr>
          <p:cNvPr id="53" name="Picture 52" descr="cartoon-magic-workflow.png">
            <a:extLst>
              <a:ext uri="{FF2B5EF4-FFF2-40B4-BE49-F238E27FC236}">
                <a16:creationId xmlns:a16="http://schemas.microsoft.com/office/drawing/2014/main" id="{5F6A78AF-3400-46C9-BD5F-16C036B983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1" t="21323" r="81156" b="14225"/>
          <a:stretch/>
        </p:blipFill>
        <p:spPr>
          <a:xfrm>
            <a:off x="2497483" y="1869575"/>
            <a:ext cx="558352" cy="444220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064CACE-67E1-44EB-9270-70FBFE62AC5F}"/>
              </a:ext>
            </a:extLst>
          </p:cNvPr>
          <p:cNvCxnSpPr/>
          <p:nvPr/>
        </p:nvCxnSpPr>
        <p:spPr>
          <a:xfrm>
            <a:off x="2804349" y="2321117"/>
            <a:ext cx="0" cy="2989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sequencing_by_synthesis.png">
            <a:extLst>
              <a:ext uri="{FF2B5EF4-FFF2-40B4-BE49-F238E27FC236}">
                <a16:creationId xmlns:a16="http://schemas.microsoft.com/office/drawing/2014/main" id="{A657BEA8-1DDC-46EF-9764-C7EC097FFC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2" t="60906" b="811"/>
          <a:stretch/>
        </p:blipFill>
        <p:spPr>
          <a:xfrm>
            <a:off x="7277153" y="3096003"/>
            <a:ext cx="2523068" cy="16383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9956523-E73C-4F9C-B695-99044C9FF26E}"/>
              </a:ext>
            </a:extLst>
          </p:cNvPr>
          <p:cNvSpPr txBox="1"/>
          <p:nvPr/>
        </p:nvSpPr>
        <p:spPr>
          <a:xfrm rot="16200000">
            <a:off x="9181369" y="2416286"/>
            <a:ext cx="874239" cy="225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/>
              <a:t>Bitesizebio.com</a:t>
            </a:r>
            <a:endParaRPr lang="en-US" sz="1000" i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4410269-DE39-42B9-B9B3-2CE50F1B3DEC}"/>
              </a:ext>
            </a:extLst>
          </p:cNvPr>
          <p:cNvSpPr/>
          <p:nvPr/>
        </p:nvSpPr>
        <p:spPr>
          <a:xfrm>
            <a:off x="1402862" y="1895810"/>
            <a:ext cx="11428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DNA libraries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B402FC-6059-443C-8D08-BE59338E7611}"/>
              </a:ext>
            </a:extLst>
          </p:cNvPr>
          <p:cNvSpPr txBox="1"/>
          <p:nvPr/>
        </p:nvSpPr>
        <p:spPr>
          <a:xfrm>
            <a:off x="1402862" y="5070258"/>
            <a:ext cx="535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/>
              <a:t>HTS machine processes a </a:t>
            </a:r>
            <a:r>
              <a:rPr lang="en-US" sz="1200" b="1" dirty="0" err="1"/>
              <a:t>flowcell</a:t>
            </a:r>
            <a:r>
              <a:rPr lang="en-US" sz="1200" dirty="0"/>
              <a:t> containing </a:t>
            </a:r>
            <a:r>
              <a:rPr lang="en-US" sz="1200" b="1" dirty="0"/>
              <a:t>lanes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Each lane may contain multiple samples (indexed with a DNA barcode)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/>
              <a:t>Read group (RG)</a:t>
            </a:r>
            <a:r>
              <a:rPr lang="en-US" sz="1200" dirty="0"/>
              <a:t> specifies a combination of sample and </a:t>
            </a:r>
            <a:r>
              <a:rPr lang="en-US" sz="1200" dirty="0" err="1"/>
              <a:t>flowcell</a:t>
            </a:r>
            <a:endParaRPr lang="en-US" sz="1200" dirty="0"/>
          </a:p>
        </p:txBody>
      </p:sp>
      <p:sp>
        <p:nvSpPr>
          <p:cNvPr id="59" name="Rounded Rectangle 24">
            <a:extLst>
              <a:ext uri="{FF2B5EF4-FFF2-40B4-BE49-F238E27FC236}">
                <a16:creationId xmlns:a16="http://schemas.microsoft.com/office/drawing/2014/main" id="{976C7DD7-10AE-4DDA-BC62-07455F20444D}"/>
              </a:ext>
            </a:extLst>
          </p:cNvPr>
          <p:cNvSpPr/>
          <p:nvPr/>
        </p:nvSpPr>
        <p:spPr>
          <a:xfrm>
            <a:off x="6608703" y="5211529"/>
            <a:ext cx="2489687" cy="50506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25">
            <a:extLst>
              <a:ext uri="{FF2B5EF4-FFF2-40B4-BE49-F238E27FC236}">
                <a16:creationId xmlns:a16="http://schemas.microsoft.com/office/drawing/2014/main" id="{54894ADA-6F1D-4EE9-9AAC-77CB4AE6F089}"/>
              </a:ext>
            </a:extLst>
          </p:cNvPr>
          <p:cNvSpPr/>
          <p:nvPr/>
        </p:nvSpPr>
        <p:spPr>
          <a:xfrm rot="5400000">
            <a:off x="9334314" y="4835543"/>
            <a:ext cx="275469" cy="26946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55">
            <a:extLst>
              <a:ext uri="{FF2B5EF4-FFF2-40B4-BE49-F238E27FC236}">
                <a16:creationId xmlns:a16="http://schemas.microsoft.com/office/drawing/2014/main" id="{97A4B816-4046-461F-B716-2C2883BA5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3654" y="5329423"/>
            <a:ext cx="24340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Enormous pile of short reads</a:t>
            </a:r>
          </a:p>
        </p:txBody>
      </p:sp>
      <p:pic>
        <p:nvPicPr>
          <p:cNvPr id="62" name="Picture 61" descr="sequencing_by_synthesis.png">
            <a:extLst>
              <a:ext uri="{FF2B5EF4-FFF2-40B4-BE49-F238E27FC236}">
                <a16:creationId xmlns:a16="http://schemas.microsoft.com/office/drawing/2014/main" id="{B992759A-6B65-4C77-AE19-0AD7B1EFC6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4" t="25533" r="1" b="41146"/>
          <a:stretch/>
        </p:blipFill>
        <p:spPr>
          <a:xfrm>
            <a:off x="3902538" y="3444025"/>
            <a:ext cx="2627183" cy="1425936"/>
          </a:xfrm>
          <a:prstGeom prst="rect">
            <a:avLst/>
          </a:prstGeom>
        </p:spPr>
      </p:pic>
      <p:pic>
        <p:nvPicPr>
          <p:cNvPr id="63" name="Picture 62" descr="sequencing_by_synthesis.png">
            <a:extLst>
              <a:ext uri="{FF2B5EF4-FFF2-40B4-BE49-F238E27FC236}">
                <a16:creationId xmlns:a16="http://schemas.microsoft.com/office/drawing/2014/main" id="{DD966D4A-B187-4312-B5DF-B91BB4A2D9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6" t="61444" r="57343" b="9417"/>
          <a:stretch/>
        </p:blipFill>
        <p:spPr>
          <a:xfrm>
            <a:off x="7431580" y="1777372"/>
            <a:ext cx="2015068" cy="1246984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E00B7EA-1B80-41C4-90D1-692A3B0B224D}"/>
              </a:ext>
            </a:extLst>
          </p:cNvPr>
          <p:cNvSpPr txBox="1"/>
          <p:nvPr/>
        </p:nvSpPr>
        <p:spPr>
          <a:xfrm>
            <a:off x="3862438" y="2675265"/>
            <a:ext cx="27462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DNA libraries deposited on </a:t>
            </a:r>
            <a:r>
              <a:rPr lang="en-US" sz="1400" dirty="0" err="1"/>
              <a:t>flowcell</a:t>
            </a:r>
            <a:endParaRPr lang="en-US" sz="1400" dirty="0"/>
          </a:p>
          <a:p>
            <a:r>
              <a:rPr lang="en-US" sz="1400" dirty="0"/>
              <a:t>-&gt; amplified to form clusters</a:t>
            </a:r>
          </a:p>
          <a:p>
            <a:endParaRPr lang="en-US" sz="1400" dirty="0"/>
          </a:p>
        </p:txBody>
      </p:sp>
      <p:sp>
        <p:nvSpPr>
          <p:cNvPr id="65" name="Right Arrow 22">
            <a:extLst>
              <a:ext uri="{FF2B5EF4-FFF2-40B4-BE49-F238E27FC236}">
                <a16:creationId xmlns:a16="http://schemas.microsoft.com/office/drawing/2014/main" id="{17E11C81-E1EF-412A-9BF4-C4D32C886103}"/>
              </a:ext>
            </a:extLst>
          </p:cNvPr>
          <p:cNvSpPr/>
          <p:nvPr/>
        </p:nvSpPr>
        <p:spPr>
          <a:xfrm>
            <a:off x="6529721" y="3594425"/>
            <a:ext cx="469608" cy="37253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 descr="Screen Shot 2015-10-14 at 9.20.05 PM.png">
            <a:extLst>
              <a:ext uri="{FF2B5EF4-FFF2-40B4-BE49-F238E27FC236}">
                <a16:creationId xmlns:a16="http://schemas.microsoft.com/office/drawing/2014/main" id="{672466C7-DC83-4A3E-AC47-EB8D261FF6E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618" y="5206252"/>
            <a:ext cx="444951" cy="51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4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107625-14D4-4C6E-AD02-70A40374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Garamond" panose="02020404030301010803" pitchFamily="18" charset="0"/>
              </a:rPr>
              <a:t>Sequencing the library II</a:t>
            </a:r>
          </a:p>
        </p:txBody>
      </p:sp>
    </p:spTree>
    <p:extLst>
      <p:ext uri="{BB962C8B-B14F-4D97-AF65-F5344CB8AC3E}">
        <p14:creationId xmlns:p14="http://schemas.microsoft.com/office/powerpoint/2010/main" val="383091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CB722EF-7F24-499C-A287-BB3D10A5CF8C}"/>
              </a:ext>
            </a:extLst>
          </p:cNvPr>
          <p:cNvSpPr/>
          <p:nvPr/>
        </p:nvSpPr>
        <p:spPr>
          <a:xfrm>
            <a:off x="2753481" y="2710231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[user@stats3 ~]$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/path/to/application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[ARGUMENTS]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B909A6-F9CB-4AB0-9F09-61C3404FCF08}"/>
              </a:ext>
            </a:extLst>
          </p:cNvPr>
          <p:cNvSpPr/>
          <p:nvPr/>
        </p:nvSpPr>
        <p:spPr>
          <a:xfrm>
            <a:off x="572665" y="3546585"/>
            <a:ext cx="10818987" cy="324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latin typeface="Consolas" panose="020B0609020204030204" pitchFamily="49" charset="0"/>
              </a:rPr>
              <a:t>[user@stats3 ~]$ 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#Bash ignores everything that is written after the hash mark (#)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latin typeface="Consolas" panose="020B0609020204030204" pitchFamily="49" charset="0"/>
              </a:rPr>
              <a:t>[user@stats3 ~]$ 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cd </a:t>
            </a:r>
            <a:r>
              <a:rPr lang="en-GB" sz="1400" dirty="0">
                <a:solidFill>
                  <a:srgbClr val="C00000"/>
                </a:solidFill>
                <a:latin typeface="Consolas" panose="020B0609020204030204" pitchFamily="49" charset="0"/>
              </a:rPr>
              <a:t>~/software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latin typeface="Consolas" panose="020B0609020204030204" pitchFamily="49" charset="0"/>
              </a:rPr>
              <a:t>[user@stats3 ~]$ 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ls</a:t>
            </a:r>
            <a:r>
              <a:rPr lang="en-GB" sz="1400" dirty="0">
                <a:solidFill>
                  <a:srgbClr val="C00000"/>
                </a:solidFill>
                <a:latin typeface="Consolas" panose="020B0609020204030204" pitchFamily="49" charset="0"/>
              </a:rPr>
              <a:t> ~/resources/etc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latin typeface="Consolas" panose="020B0609020204030204" pitchFamily="49" charset="0"/>
              </a:rPr>
              <a:t>[user@stats3 ~]$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mkdir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reference/</a:t>
            </a:r>
            <a:endParaRPr lang="en-GB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GB" sz="1400" dirty="0">
                <a:latin typeface="Consolas" panose="020B0609020204030204" pitchFamily="49" charset="0"/>
              </a:rPr>
              <a:t>[user@stats3 ~]$ 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software/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samtools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C00000"/>
                </a:solidFill>
                <a:latin typeface="Consolas" panose="020B0609020204030204" pitchFamily="49" charset="0"/>
              </a:rPr>
              <a:t>view –Sb sample1.sam -o sample1.bam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latin typeface="Consolas" panose="020B0609020204030204" pitchFamily="49" charset="0"/>
              </a:rPr>
              <a:t>[user@stats3 ~]$ 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software/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fastp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C00000"/>
                </a:solidFill>
                <a:latin typeface="Consolas" panose="020B0609020204030204" pitchFamily="49" charset="0"/>
              </a:rPr>
              <a:t>-</a:t>
            </a:r>
            <a:r>
              <a:rPr lang="en-GB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GB" sz="1400" dirty="0">
                <a:solidFill>
                  <a:srgbClr val="C00000"/>
                </a:solidFill>
                <a:latin typeface="Consolas" panose="020B0609020204030204" pitchFamily="49" charset="0"/>
              </a:rPr>
              <a:t> sample1_r1.fastq --html sample1_results.html --json sample1_results.json</a:t>
            </a:r>
          </a:p>
          <a:p>
            <a:pPr algn="ctr">
              <a:spcBef>
                <a:spcPts val="1800"/>
              </a:spcBef>
              <a:spcAft>
                <a:spcPts val="600"/>
              </a:spcAft>
            </a:pPr>
            <a:r>
              <a:rPr lang="en-GB" sz="1400" b="1" dirty="0"/>
              <a:t>The “\” character is used to indicate that the code line continues in the following line. Example: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latin typeface="Consolas" panose="020B0609020204030204" pitchFamily="49" charset="0"/>
              </a:rPr>
              <a:t>[user@stats3 ~]$ 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software/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fastp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C00000"/>
                </a:solidFill>
                <a:latin typeface="Consolas" panose="020B0609020204030204" pitchFamily="49" charset="0"/>
              </a:rPr>
              <a:t>-</a:t>
            </a:r>
            <a:r>
              <a:rPr lang="en-GB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GB" sz="1400" dirty="0">
                <a:solidFill>
                  <a:srgbClr val="C00000"/>
                </a:solidFill>
                <a:latin typeface="Consolas" panose="020B0609020204030204" pitchFamily="49" charset="0"/>
              </a:rPr>
              <a:t> sample1_r1.fastq \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          --html sample1_results.html \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          --json sample1_results.json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A5ECB4-AB6C-462A-A3B0-E1B91DCEB395}"/>
              </a:ext>
            </a:extLst>
          </p:cNvPr>
          <p:cNvCxnSpPr>
            <a:cxnSpLocks/>
          </p:cNvCxnSpPr>
          <p:nvPr/>
        </p:nvCxnSpPr>
        <p:spPr>
          <a:xfrm flipV="1">
            <a:off x="6195563" y="2107859"/>
            <a:ext cx="0" cy="602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D6172B-CA96-4005-85B7-24BD94029EC8}"/>
              </a:ext>
            </a:extLst>
          </p:cNvPr>
          <p:cNvCxnSpPr/>
          <p:nvPr/>
        </p:nvCxnSpPr>
        <p:spPr>
          <a:xfrm flipH="1">
            <a:off x="5693053" y="2107859"/>
            <a:ext cx="502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C6997D7-79A5-45DA-AE90-2F53E6B9FBAB}"/>
              </a:ext>
            </a:extLst>
          </p:cNvPr>
          <p:cNvSpPr txBox="1"/>
          <p:nvPr/>
        </p:nvSpPr>
        <p:spPr>
          <a:xfrm>
            <a:off x="3987830" y="1813322"/>
            <a:ext cx="1705221" cy="57708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050" dirty="0"/>
              <a:t>This is where you specify which application you want to run and where it is.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76EC03-C34A-46E8-9BC4-DA0C1D7046ED}"/>
              </a:ext>
            </a:extLst>
          </p:cNvPr>
          <p:cNvCxnSpPr>
            <a:cxnSpLocks/>
          </p:cNvCxnSpPr>
          <p:nvPr/>
        </p:nvCxnSpPr>
        <p:spPr>
          <a:xfrm flipV="1">
            <a:off x="8292093" y="2144928"/>
            <a:ext cx="0" cy="60237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B32FB1-7115-4CCA-9B2C-CA67EBD20969}"/>
              </a:ext>
            </a:extLst>
          </p:cNvPr>
          <p:cNvCxnSpPr/>
          <p:nvPr/>
        </p:nvCxnSpPr>
        <p:spPr>
          <a:xfrm flipH="1">
            <a:off x="8292095" y="2140811"/>
            <a:ext cx="50250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8A4C307-42F1-4528-A669-31F214C51709}"/>
              </a:ext>
            </a:extLst>
          </p:cNvPr>
          <p:cNvSpPr txBox="1"/>
          <p:nvPr/>
        </p:nvSpPr>
        <p:spPr>
          <a:xfrm>
            <a:off x="8794603" y="1690688"/>
            <a:ext cx="1892639" cy="9002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This is where you set specific arguments for your application. Typically set with:</a:t>
            </a:r>
            <a:br>
              <a:rPr lang="en-GB" sz="1050" dirty="0"/>
            </a:br>
            <a:r>
              <a:rPr lang="en-GB" sz="1050" dirty="0"/>
              <a:t>“-”,”--“ or “=“</a:t>
            </a:r>
            <a:br>
              <a:rPr lang="en-GB" sz="1050" dirty="0"/>
            </a:br>
            <a:r>
              <a:rPr lang="en-GB" sz="1050" dirty="0"/>
              <a:t>(see examples).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007061-CAB7-4E4E-8A0F-702A1B71DBEC}"/>
              </a:ext>
            </a:extLst>
          </p:cNvPr>
          <p:cNvSpPr txBox="1"/>
          <p:nvPr/>
        </p:nvSpPr>
        <p:spPr>
          <a:xfrm>
            <a:off x="4585301" y="3240669"/>
            <a:ext cx="2793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Examples of simple commands: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CCD82EBB-FECD-4010-84C8-ABD0000C7DE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latin typeface="Garamond" panose="02020404030301010803" pitchFamily="18" charset="0"/>
              </a:rPr>
              <a:t>Introduction to UNIX Command Line</a:t>
            </a:r>
            <a:br>
              <a:rPr lang="en-GB" dirty="0"/>
            </a:br>
            <a:r>
              <a:rPr lang="en-GB" sz="2800" dirty="0"/>
              <a:t>How to run simple commands and executable applications</a:t>
            </a:r>
            <a:endParaRPr lang="en-GB" sz="2800" dirty="0">
              <a:latin typeface="Garamond" panose="020204040303010108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40E68A-F3BC-4C8C-B0B7-590E577E20CA}"/>
              </a:ext>
            </a:extLst>
          </p:cNvPr>
          <p:cNvSpPr txBox="1"/>
          <p:nvPr/>
        </p:nvSpPr>
        <p:spPr>
          <a:xfrm>
            <a:off x="11799736" y="646480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35479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id="{CCD82EBB-FECD-4010-84C8-ABD0000C7DE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latin typeface="Garamond" panose="02020404030301010803" pitchFamily="18" charset="0"/>
              </a:rPr>
              <a:t>Introduction to UNIX Command Line</a:t>
            </a:r>
            <a:br>
              <a:rPr lang="en-GB" dirty="0"/>
            </a:br>
            <a:r>
              <a:rPr lang="en-GB" sz="2800" dirty="0"/>
              <a:t>How to run simple commands and executable applications</a:t>
            </a:r>
            <a:endParaRPr lang="en-GB" sz="2800" dirty="0">
              <a:latin typeface="Garamond" panose="02020404030301010803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C3719F-BE2C-4D56-860B-C79F0F417952}"/>
              </a:ext>
            </a:extLst>
          </p:cNvPr>
          <p:cNvSpPr/>
          <p:nvPr/>
        </p:nvSpPr>
        <p:spPr>
          <a:xfrm>
            <a:off x="220719" y="3136514"/>
            <a:ext cx="117423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[user@stats3 ~]$ 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</a:rPr>
              <a:t>/path/to/language/compiler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[COMPILER’S ARGUMENTS]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/path/to/script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030A0"/>
                </a:solidFill>
                <a:latin typeface="Consolas" panose="020B0609020204030204" pitchFamily="49" charset="0"/>
              </a:rPr>
              <a:t>[SCRIPT’S ARGUMENTS]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38179-E7C4-480D-BCAC-DCA6587E65A6}"/>
              </a:ext>
            </a:extLst>
          </p:cNvPr>
          <p:cNvSpPr/>
          <p:nvPr/>
        </p:nvSpPr>
        <p:spPr>
          <a:xfrm>
            <a:off x="682385" y="4433909"/>
            <a:ext cx="10023898" cy="1769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latin typeface="Consolas" panose="020B0609020204030204" pitchFamily="49" charset="0"/>
              </a:rPr>
              <a:t>[user@stats3 ~]$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sh</a:t>
            </a:r>
            <a:r>
              <a:rPr lang="en-GB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~/software/linux_script.sh </a:t>
            </a:r>
            <a:r>
              <a:rPr lang="en-GB" sz="1400" dirty="0">
                <a:solidFill>
                  <a:srgbClr val="7030A0"/>
                </a:solidFill>
                <a:latin typeface="Consolas" panose="020B0609020204030204" pitchFamily="49" charset="0"/>
              </a:rPr>
              <a:t>–</a:t>
            </a:r>
            <a:r>
              <a:rPr lang="en-GB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i</a:t>
            </a:r>
            <a:r>
              <a:rPr lang="en-GB" sz="1400" dirty="0">
                <a:solidFill>
                  <a:srgbClr val="7030A0"/>
                </a:solidFill>
                <a:latin typeface="Consolas" panose="020B0609020204030204" pitchFamily="49" charset="0"/>
              </a:rPr>
              <a:t> data1.csv –d 20 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latin typeface="Consolas" panose="020B0609020204030204" pitchFamily="49" charset="0"/>
              </a:rPr>
              <a:t>[user@stats3 ~]$ 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bash</a:t>
            </a:r>
            <a:r>
              <a:rPr lang="en-GB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~/software/linux_script.sh </a:t>
            </a:r>
            <a:r>
              <a:rPr lang="en-GB" sz="1400" dirty="0">
                <a:solidFill>
                  <a:srgbClr val="7030A0"/>
                </a:solidFill>
                <a:latin typeface="Consolas" panose="020B0609020204030204" pitchFamily="49" charset="0"/>
              </a:rPr>
              <a:t>data1.csv</a:t>
            </a:r>
            <a:endParaRPr lang="en-GB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GB" sz="1400" dirty="0">
                <a:latin typeface="Consolas" panose="020B0609020204030204" pitchFamily="49" charset="0"/>
              </a:rPr>
              <a:t>[user@stats3 ~]$ 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python 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~/software/myscript.py </a:t>
            </a:r>
            <a:r>
              <a:rPr lang="en-GB" sz="1400" dirty="0">
                <a:solidFill>
                  <a:srgbClr val="7030A0"/>
                </a:solidFill>
                <a:latin typeface="Consolas" panose="020B0609020204030204" pitchFamily="49" charset="0"/>
              </a:rPr>
              <a:t>–</a:t>
            </a:r>
            <a:r>
              <a:rPr lang="en-GB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i</a:t>
            </a:r>
            <a:r>
              <a:rPr lang="en-GB" sz="1400" dirty="0">
                <a:solidFill>
                  <a:srgbClr val="7030A0"/>
                </a:solidFill>
                <a:latin typeface="Consolas" panose="020B0609020204030204" pitchFamily="49" charset="0"/>
              </a:rPr>
              <a:t> sample1.vcf –o sample1.processed.vcf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latin typeface="Consolas" panose="020B0609020204030204" pitchFamily="49" charset="0"/>
              </a:rPr>
              <a:t>[user@stats3 ~]$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Rscript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~/software/</a:t>
            </a:r>
            <a:r>
              <a:rPr lang="en-GB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plot_samples.R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7030A0"/>
                </a:solidFill>
                <a:latin typeface="Consolas" panose="020B0609020204030204" pitchFamily="49" charset="0"/>
              </a:rPr>
              <a:t>--input table.txt –f 20 –d 9 --output plot.jpeg 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latin typeface="Consolas" panose="020B0609020204030204" pitchFamily="49" charset="0"/>
              </a:rPr>
              <a:t>[user@stats3 ~]$ 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java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C00000"/>
                </a:solidFill>
                <a:latin typeface="Consolas" panose="020B0609020204030204" pitchFamily="49" charset="0"/>
              </a:rPr>
              <a:t>–jar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gatk-4.0.4.0-local.jar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HaplotypeCaller</a:t>
            </a:r>
            <a:r>
              <a:rPr lang="en-GB" sz="1400" dirty="0">
                <a:solidFill>
                  <a:srgbClr val="7030A0"/>
                </a:solidFill>
                <a:latin typeface="Consolas" panose="020B0609020204030204" pitchFamily="49" charset="0"/>
              </a:rPr>
              <a:t> –I sample1.vcf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latin typeface="Consolas" panose="020B0609020204030204" pitchFamily="49" charset="0"/>
              </a:rPr>
              <a:t>[user@stats3 ~]$ 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java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C00000"/>
                </a:solidFill>
                <a:latin typeface="Consolas" panose="020B0609020204030204" pitchFamily="49" charset="0"/>
              </a:rPr>
              <a:t>–jar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C00000"/>
                </a:solidFill>
                <a:latin typeface="Consolas" panose="020B0609020204030204" pitchFamily="49" charset="0"/>
              </a:rPr>
              <a:t>–Xms30g 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gatk-4.0.4.0-local.jar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HaplotypeCaller</a:t>
            </a:r>
            <a:r>
              <a:rPr lang="en-GB" sz="1400" dirty="0">
                <a:solidFill>
                  <a:srgbClr val="7030A0"/>
                </a:solidFill>
                <a:latin typeface="Consolas" panose="020B0609020204030204" pitchFamily="49" charset="0"/>
              </a:rPr>
              <a:t> –I sample1.vcf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FFB509-BF3F-461F-85A2-C86CC157BBFA}"/>
              </a:ext>
            </a:extLst>
          </p:cNvPr>
          <p:cNvCxnSpPr>
            <a:cxnSpLocks/>
          </p:cNvCxnSpPr>
          <p:nvPr/>
        </p:nvCxnSpPr>
        <p:spPr>
          <a:xfrm flipV="1">
            <a:off x="2933704" y="2544176"/>
            <a:ext cx="0" cy="602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5ABA4A-B0A1-4BF6-BE77-7533B15939E1}"/>
              </a:ext>
            </a:extLst>
          </p:cNvPr>
          <p:cNvCxnSpPr/>
          <p:nvPr/>
        </p:nvCxnSpPr>
        <p:spPr>
          <a:xfrm flipH="1">
            <a:off x="2431194" y="2544176"/>
            <a:ext cx="502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FD4CA2-2080-4A6B-9230-B822D7D81D6B}"/>
              </a:ext>
            </a:extLst>
          </p:cNvPr>
          <p:cNvSpPr txBox="1"/>
          <p:nvPr/>
        </p:nvSpPr>
        <p:spPr>
          <a:xfrm>
            <a:off x="722896" y="2053244"/>
            <a:ext cx="1705221" cy="90024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050" dirty="0"/>
              <a:t>This is where you specify which application you want to run and where it is. In this case is the compiler of the specific language.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3E63DC-3F1D-4155-9079-0EAB8F37D02C}"/>
              </a:ext>
            </a:extLst>
          </p:cNvPr>
          <p:cNvCxnSpPr>
            <a:cxnSpLocks/>
          </p:cNvCxnSpPr>
          <p:nvPr/>
        </p:nvCxnSpPr>
        <p:spPr>
          <a:xfrm flipV="1">
            <a:off x="5723442" y="2590758"/>
            <a:ext cx="0" cy="60237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B6B581-7549-4306-BFAB-6DFEC443774D}"/>
              </a:ext>
            </a:extLst>
          </p:cNvPr>
          <p:cNvCxnSpPr>
            <a:cxnSpLocks/>
          </p:cNvCxnSpPr>
          <p:nvPr/>
        </p:nvCxnSpPr>
        <p:spPr>
          <a:xfrm flipH="1">
            <a:off x="5468068" y="2594879"/>
            <a:ext cx="26546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BC67E1A-367E-40AA-9BC5-4FF513515C77}"/>
              </a:ext>
            </a:extLst>
          </p:cNvPr>
          <p:cNvSpPr txBox="1"/>
          <p:nvPr/>
        </p:nvSpPr>
        <p:spPr>
          <a:xfrm>
            <a:off x="5588906" y="4127993"/>
            <a:ext cx="1014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Examples: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E0C14D-585D-45A9-96A7-D2A7958A94D5}"/>
              </a:ext>
            </a:extLst>
          </p:cNvPr>
          <p:cNvCxnSpPr>
            <a:cxnSpLocks/>
          </p:cNvCxnSpPr>
          <p:nvPr/>
        </p:nvCxnSpPr>
        <p:spPr>
          <a:xfrm flipV="1">
            <a:off x="8523272" y="2593767"/>
            <a:ext cx="0" cy="60237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254CF7F-94C6-4B05-9258-805FDB146F61}"/>
              </a:ext>
            </a:extLst>
          </p:cNvPr>
          <p:cNvCxnSpPr>
            <a:cxnSpLocks/>
          </p:cNvCxnSpPr>
          <p:nvPr/>
        </p:nvCxnSpPr>
        <p:spPr>
          <a:xfrm flipH="1">
            <a:off x="8267898" y="2597888"/>
            <a:ext cx="26546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EFD5534-B21B-4A02-9599-829E28300E67}"/>
              </a:ext>
            </a:extLst>
          </p:cNvPr>
          <p:cNvSpPr txBox="1"/>
          <p:nvPr/>
        </p:nvSpPr>
        <p:spPr>
          <a:xfrm>
            <a:off x="6375053" y="2469046"/>
            <a:ext cx="1892639" cy="25391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Full path to the script.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DCD120-09A8-4A81-A239-DFCD12CC15E2}"/>
              </a:ext>
            </a:extLst>
          </p:cNvPr>
          <p:cNvCxnSpPr>
            <a:cxnSpLocks/>
          </p:cNvCxnSpPr>
          <p:nvPr/>
        </p:nvCxnSpPr>
        <p:spPr>
          <a:xfrm flipV="1">
            <a:off x="11520812" y="2597888"/>
            <a:ext cx="0" cy="60237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1F86B6-2447-4149-B78C-2F21B2D424F0}"/>
              </a:ext>
            </a:extLst>
          </p:cNvPr>
          <p:cNvCxnSpPr>
            <a:cxnSpLocks/>
          </p:cNvCxnSpPr>
          <p:nvPr/>
        </p:nvCxnSpPr>
        <p:spPr>
          <a:xfrm flipH="1">
            <a:off x="11265438" y="2602009"/>
            <a:ext cx="265467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C426CC-7F5F-4391-9083-FDBB17046540}"/>
              </a:ext>
            </a:extLst>
          </p:cNvPr>
          <p:cNvSpPr txBox="1"/>
          <p:nvPr/>
        </p:nvSpPr>
        <p:spPr>
          <a:xfrm>
            <a:off x="3079726" y="2221426"/>
            <a:ext cx="2388132" cy="7386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This is where you set specific arguments for the compiler. Typically set with:</a:t>
            </a:r>
            <a:br>
              <a:rPr lang="en-GB" sz="1050" dirty="0"/>
            </a:br>
            <a:r>
              <a:rPr lang="en-GB" sz="1050" dirty="0"/>
              <a:t>“-”,”--“,“=“ or just a word or character</a:t>
            </a:r>
            <a:br>
              <a:rPr lang="en-GB" sz="1050" dirty="0"/>
            </a:br>
            <a:r>
              <a:rPr lang="en-GB" sz="1050" dirty="0"/>
              <a:t>(see examples).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99D776-1E4A-46FB-953B-99D28501D84E}"/>
              </a:ext>
            </a:extLst>
          </p:cNvPr>
          <p:cNvSpPr txBox="1"/>
          <p:nvPr/>
        </p:nvSpPr>
        <p:spPr>
          <a:xfrm>
            <a:off x="8892442" y="2228556"/>
            <a:ext cx="2388132" cy="7386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This is where you set specific arguments for your script. Typically set with:</a:t>
            </a:r>
            <a:br>
              <a:rPr lang="en-GB" sz="1050" dirty="0"/>
            </a:br>
            <a:r>
              <a:rPr lang="en-GB" sz="1050" dirty="0"/>
              <a:t>“-”,”--“,“=“ or just a word or character</a:t>
            </a:r>
            <a:br>
              <a:rPr lang="en-GB" sz="1050" dirty="0"/>
            </a:br>
            <a:r>
              <a:rPr lang="en-GB" sz="1050" dirty="0"/>
              <a:t>(see examples).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DE53C1-90FE-4A24-8435-969E54B62C2A}"/>
              </a:ext>
            </a:extLst>
          </p:cNvPr>
          <p:cNvSpPr txBox="1"/>
          <p:nvPr/>
        </p:nvSpPr>
        <p:spPr>
          <a:xfrm>
            <a:off x="11799736" y="646480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630947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1701</Words>
  <Application>Microsoft Office PowerPoint</Application>
  <PresentationFormat>Widescreen</PresentationFormat>
  <Paragraphs>181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Garamond</vt:lpstr>
      <vt:lpstr>Luxi Sans</vt:lpstr>
      <vt:lpstr>Wingdings</vt:lpstr>
      <vt:lpstr>Office Theme</vt:lpstr>
      <vt:lpstr>Next-Generation Sequencing Analysis</vt:lpstr>
      <vt:lpstr>Workshop set-up</vt:lpstr>
      <vt:lpstr>Learning Objectives</vt:lpstr>
      <vt:lpstr>Introduction</vt:lpstr>
      <vt:lpstr>Library Preparation</vt:lpstr>
      <vt:lpstr>Sequencing the library I</vt:lpstr>
      <vt:lpstr>Sequencing the library II</vt:lpstr>
      <vt:lpstr>PowerPoint Presentation</vt:lpstr>
      <vt:lpstr>PowerPoint Presentation</vt:lpstr>
      <vt:lpstr>Part 1</vt:lpstr>
      <vt:lpstr>Part 2</vt:lpstr>
      <vt:lpstr>Part 2</vt:lpstr>
      <vt:lpstr>Part 2</vt:lpstr>
      <vt:lpstr>Part 3</vt:lpstr>
      <vt:lpstr>Part 4</vt:lpstr>
      <vt:lpstr>Part 4</vt:lpstr>
      <vt:lpstr>Part 4</vt:lpstr>
      <vt:lpstr>Part 5</vt:lpstr>
      <vt:lpstr>Part 5</vt:lpstr>
      <vt:lpstr>Part 5</vt:lpstr>
      <vt:lpstr>Part 6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Generation Sequencing Analysis</dc:title>
  <dc:creator>Alan Pittman</dc:creator>
  <cp:lastModifiedBy>Alan Pittman</cp:lastModifiedBy>
  <cp:revision>48</cp:revision>
  <dcterms:created xsi:type="dcterms:W3CDTF">2020-01-15T16:51:35Z</dcterms:created>
  <dcterms:modified xsi:type="dcterms:W3CDTF">2020-01-28T16:03:38Z</dcterms:modified>
</cp:coreProperties>
</file>