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77" r:id="rId5"/>
    <p:sldId id="272" r:id="rId6"/>
    <p:sldId id="273" r:id="rId7"/>
    <p:sldId id="274" r:id="rId8"/>
    <p:sldId id="275" r:id="rId9"/>
    <p:sldId id="263" r:id="rId10"/>
    <p:sldId id="276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embeddedFontLst>
    <p:embeddedFont>
      <p:font typeface="Montserrat" panose="020B0604020202020204" charset="-52"/>
      <p:regular r:id="rId20"/>
      <p:bold r:id="rId21"/>
      <p:italic r:id="rId22"/>
      <p:boldItalic r:id="rId23"/>
    </p:embeddedFont>
    <p:embeddedFont>
      <p:font typeface="Montserrat Black" panose="020B0604020202020204" charset="-52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XibPICmElT20R5Iy5acDRsXJ6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9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806" autoAdjust="0"/>
  </p:normalViewPr>
  <p:slideViewPr>
    <p:cSldViewPr snapToGrid="0">
      <p:cViewPr varScale="1">
        <p:scale>
          <a:sx n="92" d="100"/>
          <a:sy n="92" d="100"/>
        </p:scale>
        <p:origin x="5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35403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536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0017381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bd0017381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/>
              <a:t>Интеграция с веб-интерфейсом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Веб-интерфейс взаимодействует с сервером через AJAX-запросы для обновления данных в реальном времени.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723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2aafab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962aafab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373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d0017381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bd0017381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383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0017381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bd0017381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186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0017381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bd0017381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106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d0017381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bd0017381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489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0017381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bd0017381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Разработанная система успешно реализует управление дроном через веб-интерфейс с поддержкой симуляции сенсоров и погодных </a:t>
            </a:r>
            <a:r>
              <a:rPr lang="ru-RU" dirty="0" err="1"/>
              <a:t>условий.В</a:t>
            </a:r>
            <a:r>
              <a:rPr lang="ru-RU"/>
              <a:t> будущем система может быть адаптирована для интеграции с реальными сенсорами и GPS-навигацией.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9129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11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896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383cb5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96383cb5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60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383cb5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96383cb5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302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383cb5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96383cb5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535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383cb5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96383cb5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414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2aafab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962aafab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899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2aafab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962aafab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6543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0017381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bd0017381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/>
              <a:t>Интеграция с веб-интерфейсом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Веб-интерфейс взаимодействует с сервером через AJAX-запросы для обновления данных в реальном времени.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84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2767750" y="1162625"/>
            <a:ext cx="6171300" cy="16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ПРОФЕССИОНАЛЬНОЙ ПЕРЕПОДГОТОВКИ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950"/>
              <a:buFont typeface="Arial"/>
              <a:buNone/>
            </a:pP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ru" sz="20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Python-разработка для БПЛА: паттерны проектирования, API-интерфейсы и библиотеки для оптимизации решений</a:t>
            </a: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818625" y="2722250"/>
            <a:ext cx="53643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 курса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Максимов Егор Васильевич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1200" b="1" dirty="0" smtClean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Журавлев Андрей Владимирович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№ </a:t>
            </a:r>
            <a:r>
              <a:rPr lang="ru" sz="1200" b="1" dirty="0" smtClean="0">
                <a:solidFill>
                  <a:srgbClr val="11696D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</a:rPr>
              <a:t>БПЛА_256-2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Москва 2024 г.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9108" y="4639926"/>
            <a:ext cx="1983341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23225" y="16310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0017381e_1_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700" b="1" dirty="0">
              <a:solidFill>
                <a:srgbClr val="11696D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g2bd0017381e_1_4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bd0017381e_1_4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2" name="Google Shape;112;g2bd0017381e_1_42"/>
          <p:cNvSpPr txBox="1"/>
          <p:nvPr/>
        </p:nvSpPr>
        <p:spPr>
          <a:xfrm>
            <a:off x="311699" y="1380475"/>
            <a:ext cx="7778621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Симуляция препятствий:</a:t>
            </a:r>
          </a:p>
          <a:p>
            <a:pPr algn="just">
              <a:lnSpc>
                <a:spcPct val="150000"/>
              </a:lnSpc>
            </a:pP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Класс </a:t>
            </a:r>
            <a:r>
              <a:rPr lang="ru-RU" sz="1300" dirty="0" err="1" smtClean="0">
                <a:solidFill>
                  <a:srgbClr val="11696D"/>
                </a:solidFill>
                <a:latin typeface="Montserrat" panose="00000500000000000000" pitchFamily="2" charset="-52"/>
              </a:rPr>
              <a:t>SensorSimulation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 моделирует виртуальные препятствия Реализована модель, согласно которой при появлении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препятствия на расстоянии менее 10 метров </a:t>
            </a:r>
            <a:r>
              <a:rPr lang="ru-RU" sz="1300" dirty="0" err="1">
                <a:solidFill>
                  <a:srgbClr val="11696D"/>
                </a:solidFill>
                <a:latin typeface="Montserrat" panose="00000500000000000000" pitchFamily="2" charset="-52"/>
              </a:rPr>
              <a:t>дрон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автоматически изменяет курс, а затем корректирует его.</a:t>
            </a:r>
            <a:endParaRPr lang="ru-RU" sz="1300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 algn="just">
              <a:lnSpc>
                <a:spcPct val="150000"/>
              </a:lnSpc>
            </a:pPr>
            <a:endParaRPr lang="ru-RU" sz="1300" b="1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 algn="just">
              <a:lnSpc>
                <a:spcPct val="150000"/>
              </a:lnSpc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Симуляция погодных условий:</a:t>
            </a:r>
          </a:p>
          <a:p>
            <a:pPr algn="just">
              <a:lnSpc>
                <a:spcPct val="150000"/>
              </a:lnSpc>
            </a:pP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Реализована возможность симуляции погодных условий (скорость ветра, состояние погоды), что позволяет тестировать влияние окружающей среды на работу дрона.</a:t>
            </a:r>
            <a:endParaRPr sz="1300" i="1" u="none" strike="noStrike" cap="none" dirty="0">
              <a:solidFill>
                <a:srgbClr val="11696D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7265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62aafab79_0_12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400" b="1" dirty="0">
              <a:solidFill>
                <a:srgbClr val="11696D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g2962aafab79_0_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g2962aafab79_0_12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039798F-75C1-45BD-91B1-C86374BDC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1" y="1166318"/>
            <a:ext cx="8452738" cy="3059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1" i="0" u="none" strike="noStrike" cap="none" normalizeH="0" baseline="0" dirty="0">
                <a:ln>
                  <a:noFill/>
                </a:ln>
                <a:solidFill>
                  <a:srgbClr val="11696D"/>
                </a:solidFill>
                <a:effectLst/>
                <a:latin typeface="Montserrat" panose="00000500000000000000" pitchFamily="2" charset="-52"/>
              </a:rPr>
              <a:t>Использование библиотеки для обработки сигналов:</a:t>
            </a:r>
            <a:endParaRPr kumimoji="0" lang="en-US" altLang="ru-RU" sz="1300" b="1" i="0" u="none" strike="noStrike" cap="none" normalizeH="0" baseline="0" dirty="0">
              <a:ln>
                <a:noFill/>
              </a:ln>
              <a:solidFill>
                <a:srgbClr val="11696D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300" b="1" i="0" u="none" strike="noStrike" cap="none" normalizeH="0" baseline="0" dirty="0">
              <a:ln>
                <a:noFill/>
              </a:ln>
              <a:solidFill>
                <a:srgbClr val="11696D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11696D"/>
                </a:solidFill>
                <a:effectLst/>
                <a:latin typeface="Montserrat" panose="00000500000000000000" pitchFamily="2" charset="-52"/>
              </a:rPr>
              <a:t>Использование многопоточности для обработки данных с сенсоров в реальном времени.</a:t>
            </a:r>
            <a:endParaRPr kumimoji="0" lang="en-GB" altLang="ru-RU" sz="1300" b="0" i="0" u="none" strike="noStrike" cap="none" normalizeH="0" baseline="0" dirty="0">
              <a:ln>
                <a:noFill/>
              </a:ln>
              <a:solidFill>
                <a:srgbClr val="11696D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ru-RU" sz="1300" b="1" i="0" u="none" strike="noStrike" cap="none" normalizeH="0" baseline="0" dirty="0">
              <a:ln>
                <a:noFill/>
              </a:ln>
              <a:solidFill>
                <a:srgbClr val="11696D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ru-RU" sz="1300" b="1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300" b="1" i="0" u="none" strike="noStrike" cap="none" normalizeH="0" baseline="0" dirty="0">
              <a:ln>
                <a:noFill/>
              </a:ln>
              <a:solidFill>
                <a:srgbClr val="11696D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1" i="0" u="none" strike="noStrike" cap="none" normalizeH="0" baseline="0" dirty="0">
                <a:ln>
                  <a:noFill/>
                </a:ln>
                <a:solidFill>
                  <a:srgbClr val="11696D"/>
                </a:solidFill>
                <a:effectLst/>
                <a:latin typeface="Montserrat" panose="00000500000000000000" pitchFamily="2" charset="-52"/>
              </a:rPr>
              <a:t>Оптимизация вычислительных процессов:</a:t>
            </a:r>
            <a:endParaRPr kumimoji="0" lang="en-US" altLang="ru-RU" sz="1300" b="1" i="0" u="none" strike="noStrike" cap="none" normalizeH="0" baseline="0" dirty="0">
              <a:ln>
                <a:noFill/>
              </a:ln>
              <a:solidFill>
                <a:srgbClr val="11696D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300" b="1" i="0" u="none" strike="noStrike" cap="none" normalizeH="0" baseline="0" dirty="0">
              <a:ln>
                <a:noFill/>
              </a:ln>
              <a:solidFill>
                <a:srgbClr val="11696D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11696D"/>
                </a:solidFill>
                <a:effectLst/>
                <a:latin typeface="Montserrat" panose="00000500000000000000" pitchFamily="2" charset="-52"/>
              </a:rPr>
              <a:t>Применение библиотеки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11696D"/>
                </a:solidFill>
                <a:effectLst/>
                <a:latin typeface="Montserrat" panose="00000500000000000000" pitchFamily="2" charset="-52"/>
              </a:rPr>
              <a:t>multiprocessing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11696D"/>
                </a:solidFill>
                <a:effectLst/>
                <a:latin typeface="Montserrat" panose="00000500000000000000" pitchFamily="2" charset="-52"/>
              </a:rPr>
              <a:t> для оптимизации нагрузки на процессор при выполнении задач.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d0017381e_1_7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500" b="1" dirty="0">
              <a:solidFill>
                <a:srgbClr val="11696D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g2bd0017381e_1_7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g2bd0017381e_1_7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91ACE49-F2D2-4FEE-8C14-5DC3A1406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50" y="1120151"/>
            <a:ext cx="8476445" cy="1592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1" i="0" u="none" strike="noStrike" cap="none" normalizeH="0" baseline="0" dirty="0">
                <a:ln>
                  <a:noFill/>
                </a:ln>
                <a:solidFill>
                  <a:srgbClr val="11696D"/>
                </a:solidFill>
                <a:effectLst/>
                <a:latin typeface="Montserrat" panose="00000500000000000000" pitchFamily="2" charset="-52"/>
              </a:rPr>
              <a:t>Разработка системы тестирования:</a:t>
            </a:r>
            <a:endParaRPr kumimoji="0" lang="en-US" altLang="ru-RU" sz="1300" b="1" i="0" u="none" strike="noStrike" cap="none" normalizeH="0" baseline="0" dirty="0">
              <a:ln>
                <a:noFill/>
              </a:ln>
              <a:solidFill>
                <a:srgbClr val="11696D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300" b="1" i="0" u="none" strike="noStrike" cap="none" normalizeH="0" baseline="0" dirty="0">
              <a:ln>
                <a:noFill/>
              </a:ln>
              <a:solidFill>
                <a:srgbClr val="11696D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11696D"/>
                </a:solidFill>
                <a:effectLst/>
                <a:latin typeface="Montserrat" panose="00000500000000000000" pitchFamily="2" charset="-52"/>
              </a:rPr>
              <a:t>Тестирование осуществляется модулем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11696D"/>
                </a:solidFill>
                <a:effectLst/>
                <a:latin typeface="Montserrat" panose="00000500000000000000" pitchFamily="2" charset="-52"/>
              </a:rPr>
              <a:t>unittest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11696D"/>
                </a:solidFill>
                <a:effectLst/>
                <a:latin typeface="Montserrat" panose="00000500000000000000" pitchFamily="2" charset="-52"/>
              </a:rPr>
              <a:t>. Тестированию подвергаются функции управления состояния и положения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11696D"/>
                </a:solidFill>
                <a:effectLst/>
                <a:latin typeface="Montserrat" panose="00000500000000000000" pitchFamily="2" charset="-52"/>
              </a:rPr>
              <a:t>дрона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11696D"/>
                </a:solidFill>
                <a:effectLst/>
                <a:latin typeface="Montserrat" panose="00000500000000000000" pitchFamily="2" charset="-52"/>
              </a:rPr>
              <a:t>: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11696D"/>
                </a:solidFill>
                <a:effectLst/>
                <a:latin typeface="Montserrat" panose="00000500000000000000" pitchFamily="2" charset="-52"/>
              </a:rPr>
              <a:t>обновление координат, высоты, скорости,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11696D"/>
                </a:solidFill>
                <a:effectLst/>
                <a:latin typeface="Montserrat" panose="00000500000000000000" pitchFamily="2" charset="-52"/>
              </a:rPr>
              <a:t>состояния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11696D"/>
                </a:solidFill>
                <a:effectLst/>
                <a:latin typeface="Montserrat" panose="00000500000000000000" pitchFamily="2" charset="-52"/>
              </a:rPr>
              <a:t>батареи и взаимодействие с сенсорами.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56BDD7D4-567B-4E59-8FD5-80B4A1C36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3170868"/>
            <a:ext cx="8476445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Обработка ошибок и отладка:</a:t>
            </a:r>
          </a:p>
          <a:p>
            <a:pPr>
              <a:lnSpc>
                <a:spcPct val="150000"/>
              </a:lnSpc>
            </a:pPr>
            <a:endParaRPr lang="ru-RU" sz="1300" b="1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Для обработки  ошибок использованы встроенные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механизмы </a:t>
            </a:r>
            <a:r>
              <a:rPr lang="ru-RU" sz="1300" dirty="0" err="1">
                <a:solidFill>
                  <a:srgbClr val="11696D"/>
                </a:solidFill>
                <a:latin typeface="Montserrat" panose="00000500000000000000" pitchFamily="2" charset="-52"/>
              </a:rPr>
              <a:t>Flask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.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Система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возвращает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коды и содержание ошибки 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при неверных данных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. </a:t>
            </a:r>
            <a:endParaRPr lang="ru-RU" sz="1300" dirty="0">
              <a:solidFill>
                <a:srgbClr val="11696D"/>
              </a:solidFill>
              <a:latin typeface="Montserrat" panose="00000500000000000000" pitchFamily="2" charset="-5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d0017381e_1_14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500" b="1" dirty="0">
              <a:solidFill>
                <a:srgbClr val="11696D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g2bd0017381e_1_14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bd0017381e_1_14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8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0823D7B-A765-4F8F-989C-6270D6EBD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1211454"/>
            <a:ext cx="831355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Оптимизация системы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:</a:t>
            </a:r>
          </a:p>
          <a:p>
            <a:endParaRPr lang="ru-RU" sz="1300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Использование многопоточности для обработки данных с сенсоров в реальном времени.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Оптимизация работы с API и сокращение времени отклика системы.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F7E69D0-D40B-40D1-B5C8-289947609EF3}"/>
              </a:ext>
            </a:extLst>
          </p:cNvPr>
          <p:cNvSpPr txBox="1"/>
          <p:nvPr/>
        </p:nvSpPr>
        <p:spPr>
          <a:xfrm>
            <a:off x="286050" y="3006375"/>
            <a:ext cx="812392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Анализ производительности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:</a:t>
            </a:r>
          </a:p>
          <a:p>
            <a:endParaRPr lang="ru-RU" sz="1300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Измерение времени отклика системы, а также оптимизация взаимодействия с сенсорами позволили улучшить эффективность системы.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0017381e_1_21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500" b="1" dirty="0">
              <a:solidFill>
                <a:srgbClr val="11696D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g2bd0017381e_1_2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g2bd0017381e_1_21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9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4" name="Google Shape;144;g2bd0017381e_1_21"/>
          <p:cNvSpPr txBox="1"/>
          <p:nvPr/>
        </p:nvSpPr>
        <p:spPr>
          <a:xfrm>
            <a:off x="311700" y="832700"/>
            <a:ext cx="8172900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Оптимизация энергопотребления:</a:t>
            </a:r>
          </a:p>
          <a:p>
            <a:pPr algn="just">
              <a:lnSpc>
                <a:spcPct val="150000"/>
              </a:lnSpc>
            </a:pPr>
            <a:endParaRPr lang="ru-RU" sz="1300" b="1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 algn="just">
              <a:lnSpc>
                <a:spcPct val="150000"/>
              </a:lnSpc>
            </a:pP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Минимизация энергопотребления обеспечивается оптимизацией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алгоритмов управления,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обоснованной дискретизацией опроса датчиков,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использования энергосберегающих режимов для оборудования.</a:t>
            </a:r>
            <a:endParaRPr lang="ru-RU" sz="1300" b="1" i="1" u="none" strike="noStrike" cap="none" dirty="0">
              <a:solidFill>
                <a:srgbClr val="11696D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44;g2bd0017381e_1_21">
            <a:extLst>
              <a:ext uri="{FF2B5EF4-FFF2-40B4-BE49-F238E27FC236}">
                <a16:creationId xmlns:a16="http://schemas.microsoft.com/office/drawing/2014/main" xmlns="" id="{9F65F3CD-53E3-4EC1-9BA0-B9B135F2B8CB}"/>
              </a:ext>
            </a:extLst>
          </p:cNvPr>
          <p:cNvSpPr txBox="1"/>
          <p:nvPr/>
        </p:nvSpPr>
        <p:spPr>
          <a:xfrm>
            <a:off x="311700" y="2913828"/>
            <a:ext cx="8172900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Управление ресурсами:</a:t>
            </a:r>
          </a:p>
          <a:p>
            <a:pPr>
              <a:lnSpc>
                <a:spcPct val="150000"/>
              </a:lnSpc>
            </a:pPr>
            <a:endParaRPr lang="ru-RU" sz="1300" b="1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Основным ресурсом являются память и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машинное время. Их оптимизация обеспечивается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рациональным распределением выполняемых задач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и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кэшированием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часто используемых данных.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d0017381e_1_28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500" b="1" dirty="0">
              <a:solidFill>
                <a:srgbClr val="11696D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g2bd0017381e_1_28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g2bd0017381e_1_28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2" name="Google Shape;152;g2bd0017381e_1_28"/>
          <p:cNvSpPr txBox="1"/>
          <p:nvPr/>
        </p:nvSpPr>
        <p:spPr>
          <a:xfrm>
            <a:off x="311699" y="832700"/>
            <a:ext cx="8220681" cy="288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Структурированная документация:</a:t>
            </a:r>
          </a:p>
          <a:p>
            <a:pPr>
              <a:lnSpc>
                <a:spcPct val="150000"/>
              </a:lnSpc>
            </a:pP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Управляющий код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сопровождается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комментариями,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описывающей её назначение, входные и выходные данные, а также принципы работы. Это облегчает дальнейшую поддержку и развитие проекта.</a:t>
            </a:r>
          </a:p>
          <a:p>
            <a:pPr>
              <a:lnSpc>
                <a:spcPct val="150000"/>
              </a:lnSpc>
            </a:pPr>
            <a:endParaRPr lang="ru-RU" sz="1300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Комментарии и инструкции:</a:t>
            </a:r>
          </a:p>
          <a:p>
            <a:pPr>
              <a:lnSpc>
                <a:spcPct val="150000"/>
              </a:lnSpc>
            </a:pP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Код содержат комментарии, объясняющие работу сложных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алгоритмов.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Также подготовлены инструкции для развертывания и запуска программного обеспечения на реальном устройстве.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d0017381e_1_35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g2bd0017381e_1_3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g2bd0017381e_1_35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11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D1C7FCA-F9BE-4596-B4D9-8B761AEEC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48" y="733725"/>
            <a:ext cx="3013904" cy="38173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3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452550" y="1537675"/>
            <a:ext cx="4450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7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</a:t>
            </a:r>
            <a:r>
              <a:rPr lang="ru" sz="15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ru" sz="15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13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13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058" y="4391201"/>
            <a:ext cx="1983341" cy="3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/>
        </p:nvSpPr>
        <p:spPr>
          <a:xfrm>
            <a:off x="6034575" y="439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info@eduom.ru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650" y="24665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138550"/>
            <a:ext cx="8520600" cy="4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Проект по теме </a:t>
            </a:r>
            <a:endParaRPr sz="1800" b="1" dirty="0">
              <a:solidFill>
                <a:srgbClr val="11696D"/>
              </a:solidFill>
              <a:latin typeface="Montserrat" panose="00000500000000000000" pitchFamily="2" charset="-52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«Создание полноценного Web-сайта и публикация его на GitHub»</a:t>
            </a:r>
            <a:endParaRPr sz="2000" b="1" dirty="0">
              <a:solidFill>
                <a:srgbClr val="11696D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" panose="00000500000000000000" pitchFamily="2" charset="-52"/>
                <a:ea typeface="Montserrat Black"/>
                <a:cs typeface="Montserrat Black"/>
                <a:sym typeface="Montserrat Black"/>
              </a:rPr>
              <a:t>2</a:t>
            </a:r>
            <a:endParaRPr sz="1400" b="0" i="0" u="none" strike="noStrike" cap="none">
              <a:solidFill>
                <a:srgbClr val="11696D"/>
              </a:solidFill>
              <a:latin typeface="Montserrat" panose="00000500000000000000" pitchFamily="2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311700" y="916275"/>
            <a:ext cx="8639400" cy="397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400" b="1" i="0" u="none" strike="noStrike" cap="none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Содержание:</a:t>
            </a:r>
            <a:endParaRPr sz="1400" b="1" i="0" u="none" strike="noStrike" cap="none" dirty="0">
              <a:solidFill>
                <a:srgbClr val="11696D"/>
              </a:solidFill>
              <a:latin typeface="Montserrat" panose="00000500000000000000" pitchFamily="2" charset="-52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Описание проекта, его основные характеристики, цели и область применения</a:t>
            </a:r>
            <a:endParaRPr sz="1400" b="1" i="0" u="none" strike="noStrike" cap="none" dirty="0">
              <a:solidFill>
                <a:srgbClr val="11696D"/>
              </a:solidFill>
              <a:latin typeface="Montserrat" panose="00000500000000000000" pitchFamily="2" charset="-52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400" b="0" i="0" u="none" strike="noStrike" cap="none" dirty="0">
              <a:solidFill>
                <a:srgbClr val="11696D"/>
              </a:solidFill>
              <a:latin typeface="Montserrat" panose="00000500000000000000" pitchFamily="2" charset="-52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400" b="0" i="0" u="none" strike="noStrike" cap="none" dirty="0">
              <a:solidFill>
                <a:srgbClr val="11696D"/>
              </a:solidFill>
              <a:latin typeface="Montserrat" panose="00000500000000000000" pitchFamily="2" charset="-52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400" b="0" i="0" u="none" strike="noStrike" cap="none" dirty="0">
              <a:solidFill>
                <a:srgbClr val="11696D"/>
              </a:solidFill>
              <a:latin typeface="Montserrat" panose="00000500000000000000" pitchFamily="2" charset="-52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400" b="0" i="0" u="none" strike="noStrike" cap="none" dirty="0">
              <a:solidFill>
                <a:srgbClr val="11696D"/>
              </a:solidFill>
              <a:latin typeface="Montserrat" panose="00000500000000000000" pitchFamily="2" charset="-52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400" b="0" i="0" u="none" strike="noStrike" cap="none" dirty="0">
              <a:solidFill>
                <a:srgbClr val="11696D"/>
              </a:solidFill>
              <a:latin typeface="Montserrat" panose="00000500000000000000" pitchFamily="2" charset="-52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400" b="0" i="0" u="none" strike="noStrike" cap="none" dirty="0">
              <a:solidFill>
                <a:srgbClr val="11696D"/>
              </a:solidFill>
              <a:latin typeface="Montserrat" panose="00000500000000000000" pitchFamily="2" charset="-52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400" b="0" i="0" u="none" strike="noStrike" cap="none" dirty="0">
              <a:solidFill>
                <a:srgbClr val="11696D"/>
              </a:solidFill>
              <a:latin typeface="Montserrat" panose="00000500000000000000" pitchFamily="2" charset="-52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400" b="1" i="0" u="none" strike="noStrike" cap="none" dirty="0">
              <a:solidFill>
                <a:srgbClr val="11696D"/>
              </a:solidFill>
              <a:latin typeface="Montserrat" panose="00000500000000000000" pitchFamily="2" charset="-52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6383cb532_0_1"/>
          <p:cNvSpPr txBox="1">
            <a:spLocks noGrp="1"/>
          </p:cNvSpPr>
          <p:nvPr>
            <p:ph type="title"/>
          </p:nvPr>
        </p:nvSpPr>
        <p:spPr>
          <a:xfrm>
            <a:off x="138850" y="445025"/>
            <a:ext cx="86934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4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проекта, его основные характеристики, цели и область применения</a:t>
            </a:r>
            <a:endParaRPr sz="14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g296383cb532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96383cb532_0_1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96;g296383cb532_0_1">
            <a:extLst>
              <a:ext uri="{FF2B5EF4-FFF2-40B4-BE49-F238E27FC236}">
                <a16:creationId xmlns:a16="http://schemas.microsoft.com/office/drawing/2014/main" xmlns="" id="{F0574FE3-0465-4212-8CC1-3D6CC2E06F51}"/>
              </a:ext>
            </a:extLst>
          </p:cNvPr>
          <p:cNvSpPr txBox="1"/>
          <p:nvPr/>
        </p:nvSpPr>
        <p:spPr>
          <a:xfrm>
            <a:off x="424979" y="1012313"/>
            <a:ext cx="7557425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300" b="1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Описание проекта</a:t>
            </a:r>
            <a:endParaRPr lang="en-US" sz="1300" b="1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endParaRPr lang="ru-RU" sz="1300" b="1" dirty="0" smtClean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 algn="just">
              <a:lnSpc>
                <a:spcPct val="150000"/>
              </a:lnSpc>
            </a:pP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Проект представляет собой базовый комплект приемов программирования, включающий в себя паттерны, библиотеки и </a:t>
            </a:r>
            <a:r>
              <a:rPr lang="en-US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API-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интерфейсы, используемые для программирования </a:t>
            </a:r>
            <a:r>
              <a:rPr lang="ru-RU" sz="1300" dirty="0" err="1" smtClean="0">
                <a:solidFill>
                  <a:srgbClr val="11696D"/>
                </a:solidFill>
                <a:latin typeface="Montserrat" panose="00000500000000000000" pitchFamily="2" charset="-52"/>
              </a:rPr>
              <a:t>дронов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 разнообразного назначения.</a:t>
            </a:r>
          </a:p>
          <a:p>
            <a:pPr algn="just">
              <a:lnSpc>
                <a:spcPct val="150000"/>
              </a:lnSpc>
            </a:pP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В работе используются приемы управления датчиками (сенсорами), исполнительными механизмами и системами обработки  информации и управляющего воздействия.</a:t>
            </a:r>
            <a:endParaRPr lang="en-GB" sz="1300" dirty="0" smtClean="0">
              <a:solidFill>
                <a:srgbClr val="11696D"/>
              </a:solidFill>
              <a:latin typeface="Montserrat" panose="00000500000000000000" pitchFamily="2" charset="-5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6383cb532_0_1"/>
          <p:cNvSpPr txBox="1">
            <a:spLocks noGrp="1"/>
          </p:cNvSpPr>
          <p:nvPr>
            <p:ph type="title"/>
          </p:nvPr>
        </p:nvSpPr>
        <p:spPr>
          <a:xfrm>
            <a:off x="138850" y="445025"/>
            <a:ext cx="86934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4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проекта, его основные характеристики, цели и область применения</a:t>
            </a:r>
            <a:endParaRPr sz="14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g296383cb532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96383cb532_0_1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96;g296383cb532_0_1">
            <a:extLst>
              <a:ext uri="{FF2B5EF4-FFF2-40B4-BE49-F238E27FC236}">
                <a16:creationId xmlns:a16="http://schemas.microsoft.com/office/drawing/2014/main" xmlns="" id="{F0574FE3-0465-4212-8CC1-3D6CC2E06F51}"/>
              </a:ext>
            </a:extLst>
          </p:cNvPr>
          <p:cNvSpPr txBox="1"/>
          <p:nvPr/>
        </p:nvSpPr>
        <p:spPr>
          <a:xfrm>
            <a:off x="286050" y="1253023"/>
            <a:ext cx="7557425" cy="348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Цель и задачи исследования:</a:t>
            </a:r>
            <a:endParaRPr lang="en-US" sz="1300" b="1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endParaRPr lang="ru-RU" sz="1300" b="1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Разработка программного обеспечения для управления дроном через веб-интерфейс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Реализация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симуляции сенсоров, включая погодные условия и препятствия.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Интеграция API для получения данных о состоянии дрона и взаимодействия с пользователем в реальном времени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Применение знаний и навыков, полученных в процессе обучения для программирования и отладки целевого специализированного </a:t>
            </a:r>
            <a:r>
              <a:rPr lang="ru-RU" sz="1300" dirty="0" err="1" smtClean="0">
                <a:solidFill>
                  <a:srgbClr val="11696D"/>
                </a:solidFill>
                <a:latin typeface="Montserrat" panose="00000500000000000000" pitchFamily="2" charset="-52"/>
              </a:rPr>
              <a:t>дрона</a:t>
            </a:r>
            <a:endParaRPr lang="en-GB" sz="1300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 algn="just">
              <a:lnSpc>
                <a:spcPct val="150000"/>
              </a:lnSpc>
            </a:pPr>
            <a:r>
              <a:rPr lang="en-US" sz="1300" dirty="0">
                <a:solidFill>
                  <a:srgbClr val="11696D"/>
                </a:solidFill>
                <a:latin typeface="Montserrat" panose="00000500000000000000" pitchFamily="2" charset="-52"/>
              </a:rPr>
              <a:t/>
            </a:r>
            <a:br>
              <a:rPr lang="en-US" sz="1300" dirty="0">
                <a:solidFill>
                  <a:srgbClr val="11696D"/>
                </a:solidFill>
                <a:latin typeface="Montserrat" panose="00000500000000000000" pitchFamily="2" charset="-52"/>
              </a:rPr>
            </a:br>
            <a:endParaRPr lang="ru-RU" sz="1300" dirty="0">
              <a:solidFill>
                <a:srgbClr val="11696D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804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6383cb532_0_1"/>
          <p:cNvSpPr txBox="1">
            <a:spLocks noGrp="1"/>
          </p:cNvSpPr>
          <p:nvPr>
            <p:ph type="title"/>
          </p:nvPr>
        </p:nvSpPr>
        <p:spPr>
          <a:xfrm>
            <a:off x="138850" y="445025"/>
            <a:ext cx="86934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4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проекта, его основные характеристики, цели и область применения</a:t>
            </a:r>
            <a:endParaRPr sz="14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g296383cb532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96383cb532_0_1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6" name="Google Shape;96;g296383cb532_0_1"/>
          <p:cNvSpPr txBox="1"/>
          <p:nvPr/>
        </p:nvSpPr>
        <p:spPr>
          <a:xfrm>
            <a:off x="357124" y="891495"/>
            <a:ext cx="8256851" cy="408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Описание архитектуры</a:t>
            </a:r>
            <a:r>
              <a:rPr lang="ru-RU" sz="1300" b="1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:</a:t>
            </a:r>
          </a:p>
          <a:p>
            <a:pPr>
              <a:lnSpc>
                <a:spcPct val="150000"/>
              </a:lnSpc>
            </a:pPr>
            <a:endParaRPr lang="en-GB" sz="1300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Модель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 (Model): Класс </a:t>
            </a:r>
            <a:r>
              <a:rPr lang="ru-RU" sz="1300" dirty="0" err="1">
                <a:solidFill>
                  <a:srgbClr val="11696D"/>
                </a:solidFill>
                <a:latin typeface="Montserrat" panose="00000500000000000000" pitchFamily="2" charset="-52"/>
              </a:rPr>
              <a:t>DroneControlSystem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 управляет текущими параметрами, определяющими состояние и положение </a:t>
            </a:r>
            <a:r>
              <a:rPr lang="ru-RU" sz="1300" dirty="0" err="1" smtClean="0">
                <a:solidFill>
                  <a:srgbClr val="11696D"/>
                </a:solidFill>
                <a:latin typeface="Montserrat" panose="00000500000000000000" pitchFamily="2" charset="-52"/>
              </a:rPr>
              <a:t>дрона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 (текущие, исходные и целевые координаты, направление,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высота, скорость, заряд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батареи);</a:t>
            </a:r>
            <a:endParaRPr lang="ru-RU" sz="1300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Представление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 (View): Класс </a:t>
            </a:r>
            <a:r>
              <a:rPr lang="ru-RU" sz="1300" dirty="0" err="1">
                <a:solidFill>
                  <a:srgbClr val="11696D"/>
                </a:solidFill>
                <a:latin typeface="Montserrat" panose="00000500000000000000" pitchFamily="2" charset="-52"/>
              </a:rPr>
              <a:t>DroneInterface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 отвечает за отображение информации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о состоянии дрона и обрабатывает предупреждения.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Контроллер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 (</a:t>
            </a:r>
            <a:r>
              <a:rPr lang="ru-RU" sz="1300" dirty="0" err="1">
                <a:solidFill>
                  <a:srgbClr val="11696D"/>
                </a:solidFill>
                <a:latin typeface="Montserrat" panose="00000500000000000000" pitchFamily="2" charset="-52"/>
              </a:rPr>
              <a:t>Controller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): Класс </a:t>
            </a:r>
            <a:r>
              <a:rPr lang="ru-RU" sz="1300" dirty="0" err="1">
                <a:solidFill>
                  <a:srgbClr val="11696D"/>
                </a:solidFill>
                <a:latin typeface="Montserrat" panose="00000500000000000000" pitchFamily="2" charset="-52"/>
              </a:rPr>
              <a:t>DroneOperations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реализует логику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взаимодействия между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классами </a:t>
            </a:r>
            <a:r>
              <a:rPr lang="ru-RU" sz="1300" dirty="0" err="1">
                <a:solidFill>
                  <a:srgbClr val="11696D"/>
                </a:solidFill>
                <a:latin typeface="Montserrat" panose="00000500000000000000" pitchFamily="2" charset="-52"/>
              </a:rPr>
              <a:t>DroneControlSystem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и </a:t>
            </a:r>
            <a:r>
              <a:rPr lang="ru-RU" sz="1300" dirty="0" err="1" smtClean="0">
                <a:solidFill>
                  <a:srgbClr val="11696D"/>
                </a:solidFill>
                <a:latin typeface="Montserrat" panose="00000500000000000000" pitchFamily="2" charset="-52"/>
              </a:rPr>
              <a:t>DroneInterface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,  а также циклично обновляет информацию о состоянии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дрона через API.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Симуляция сенсоров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: Класс </a:t>
            </a:r>
            <a:r>
              <a:rPr lang="ru-RU" sz="1300" dirty="0" err="1">
                <a:solidFill>
                  <a:srgbClr val="11696D"/>
                </a:solidFill>
                <a:latin typeface="Montserrat" panose="00000500000000000000" pitchFamily="2" charset="-52"/>
              </a:rPr>
              <a:t>SensorSimulation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 - вспомогательный класс, обеспечивающий симуляцию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препятствий и погодных условий,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для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виртуального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тестирования </a:t>
            </a:r>
            <a:r>
              <a:rPr lang="ru-RU" sz="1300" dirty="0" err="1" smtClean="0">
                <a:solidFill>
                  <a:srgbClr val="11696D"/>
                </a:solidFill>
                <a:latin typeface="Montserrat" panose="00000500000000000000" pitchFamily="2" charset="-52"/>
              </a:rPr>
              <a:t>дрона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.</a:t>
            </a:r>
            <a:endParaRPr lang="ru-RU" sz="1300" dirty="0">
              <a:solidFill>
                <a:srgbClr val="11696D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5809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6383cb532_0_1"/>
          <p:cNvSpPr txBox="1">
            <a:spLocks noGrp="1"/>
          </p:cNvSpPr>
          <p:nvPr>
            <p:ph type="title"/>
          </p:nvPr>
        </p:nvSpPr>
        <p:spPr>
          <a:xfrm>
            <a:off x="138850" y="445025"/>
            <a:ext cx="86934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4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проекта, его основные характеристики, цели и область применения</a:t>
            </a:r>
            <a:endParaRPr sz="14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g296383cb532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96383cb532_0_1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6" name="Google Shape;96;g296383cb532_0_1"/>
          <p:cNvSpPr txBox="1"/>
          <p:nvPr/>
        </p:nvSpPr>
        <p:spPr>
          <a:xfrm>
            <a:off x="429949" y="928925"/>
            <a:ext cx="7557425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Определение целей проекта:</a:t>
            </a:r>
          </a:p>
          <a:p>
            <a:pPr algn="just">
              <a:lnSpc>
                <a:spcPct val="150000"/>
              </a:lnSpc>
            </a:pP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Основная цель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проекта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- разработка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автономной системы управления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БАС для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выполнять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задач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навигации,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обхода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препятствий и стабилизации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полета с обеспечением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точности управления, устойчивости к внешним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воздействиям, безопасности эксплуатации 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и минимизация энергопотребления.</a:t>
            </a:r>
          </a:p>
        </p:txBody>
      </p:sp>
      <p:sp>
        <p:nvSpPr>
          <p:cNvPr id="6" name="Google Shape;96;g296383cb532_0_1">
            <a:extLst>
              <a:ext uri="{FF2B5EF4-FFF2-40B4-BE49-F238E27FC236}">
                <a16:creationId xmlns:a16="http://schemas.microsoft.com/office/drawing/2014/main" xmlns="" id="{5F2040F1-3C6C-4D6B-A5D6-FE3BBBFAAC90}"/>
              </a:ext>
            </a:extLst>
          </p:cNvPr>
          <p:cNvSpPr txBox="1"/>
          <p:nvPr/>
        </p:nvSpPr>
        <p:spPr>
          <a:xfrm>
            <a:off x="429949" y="2800550"/>
            <a:ext cx="7557425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Область применения:</a:t>
            </a:r>
          </a:p>
          <a:p>
            <a:pPr algn="just">
              <a:lnSpc>
                <a:spcPct val="150000"/>
              </a:lnSpc>
            </a:pP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Разработанное программное обеспечение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первично будет использовано для отработки приемов и алгоритмов работы пожарного </a:t>
            </a:r>
            <a:r>
              <a:rPr lang="ru-RU" sz="1300" dirty="0" err="1" smtClean="0">
                <a:solidFill>
                  <a:srgbClr val="11696D"/>
                </a:solidFill>
                <a:latin typeface="Montserrat" panose="00000500000000000000" pitchFamily="2" charset="-52"/>
              </a:rPr>
              <a:t>дрона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, ориентированного на тушение локальных очагов возгорания с последующим расширением функций</a:t>
            </a:r>
            <a:endParaRPr lang="ru-RU" sz="1300" dirty="0">
              <a:solidFill>
                <a:srgbClr val="11696D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3273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2aafab7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700" b="1" dirty="0">
              <a:solidFill>
                <a:srgbClr val="11696D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962aafab79_0_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2962aafab79_0_5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4" name="Google Shape;104;g2962aafab79_0_5"/>
          <p:cNvSpPr txBox="1"/>
          <p:nvPr/>
        </p:nvSpPr>
        <p:spPr>
          <a:xfrm>
            <a:off x="311700" y="1034717"/>
            <a:ext cx="8226737" cy="228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Применение паттерна MVC:</a:t>
            </a:r>
            <a:endParaRPr lang="en-US" sz="1300" b="1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endParaRPr lang="ru-RU" sz="1300" b="1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Model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: Класс </a:t>
            </a:r>
            <a:r>
              <a:rPr lang="ru-RU" sz="1300" dirty="0" err="1">
                <a:solidFill>
                  <a:srgbClr val="11696D"/>
                </a:solidFill>
                <a:latin typeface="Montserrat" panose="00000500000000000000" pitchFamily="2" charset="-52"/>
              </a:rPr>
              <a:t>DroneControlSystem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 отвечает за хранение и обновление состояния дрона.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View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: Класс </a:t>
            </a:r>
            <a:r>
              <a:rPr lang="ru-RU" sz="1300" dirty="0" err="1">
                <a:solidFill>
                  <a:srgbClr val="11696D"/>
                </a:solidFill>
                <a:latin typeface="Montserrat" panose="00000500000000000000" pitchFamily="2" charset="-52"/>
              </a:rPr>
              <a:t>DroneInterface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 выводит информацию о текущем состоянии дрона и уведомления.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300" b="1" dirty="0" err="1">
                <a:solidFill>
                  <a:srgbClr val="11696D"/>
                </a:solidFill>
                <a:latin typeface="Montserrat" panose="00000500000000000000" pitchFamily="2" charset="-52"/>
              </a:rPr>
              <a:t>Controller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: Класс </a:t>
            </a:r>
            <a:r>
              <a:rPr lang="ru-RU" sz="1300" dirty="0" err="1">
                <a:solidFill>
                  <a:srgbClr val="11696D"/>
                </a:solidFill>
                <a:latin typeface="Montserrat" panose="00000500000000000000" pitchFamily="2" charset="-52"/>
              </a:rPr>
              <a:t>DroneOperations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 реализует логику обработки команд пользователя и обновления данных модели.</a:t>
            </a:r>
            <a:endParaRPr sz="1300" b="1" i="1" u="none" strike="noStrike" cap="none" dirty="0">
              <a:solidFill>
                <a:srgbClr val="11696D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0195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2aafab7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700" b="1" dirty="0">
              <a:solidFill>
                <a:srgbClr val="11696D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962aafab79_0_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2962aafab79_0_5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4" name="Google Shape;104;g2962aafab79_0_5"/>
          <p:cNvSpPr txBox="1"/>
          <p:nvPr/>
        </p:nvSpPr>
        <p:spPr>
          <a:xfrm>
            <a:off x="311700" y="1143769"/>
            <a:ext cx="8226737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Применение паттерна Observer:</a:t>
            </a:r>
            <a:endParaRPr lang="en-US" sz="1300" b="1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endParaRPr lang="ru-RU" sz="1300" b="1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 algn="just">
              <a:lnSpc>
                <a:spcPct val="150000"/>
              </a:lnSpc>
            </a:pP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Паттерн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"Наблюдатель"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использован для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обработки данных с сенсоров.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В частности – для автоматической корректировки курса при обнаружении препятствий.</a:t>
            </a:r>
            <a:endParaRPr lang="ru-RU" sz="1300" dirty="0">
              <a:solidFill>
                <a:srgbClr val="11696D"/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Google Shape;104;g2962aafab79_0_5">
            <a:extLst>
              <a:ext uri="{FF2B5EF4-FFF2-40B4-BE49-F238E27FC236}">
                <a16:creationId xmlns:a16="http://schemas.microsoft.com/office/drawing/2014/main" xmlns="" id="{AE223310-B4FF-4EAA-A618-F782687EF360}"/>
              </a:ext>
            </a:extLst>
          </p:cNvPr>
          <p:cNvSpPr txBox="1"/>
          <p:nvPr/>
        </p:nvSpPr>
        <p:spPr>
          <a:xfrm>
            <a:off x="311699" y="2896231"/>
            <a:ext cx="8226737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Применение паттерна State:</a:t>
            </a:r>
            <a:endParaRPr lang="en-GB" sz="1300" b="1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endParaRPr lang="en-US" sz="1300" b="1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Паттерн "State"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 управляет  типовыми процессами полета </a:t>
            </a:r>
            <a:r>
              <a:rPr lang="ru-RU" sz="1300" dirty="0" err="1" smtClean="0">
                <a:solidFill>
                  <a:srgbClr val="11696D"/>
                </a:solidFill>
                <a:latin typeface="Montserrat" panose="00000500000000000000" pitchFamily="2" charset="-52"/>
              </a:rPr>
              <a:t>дрона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 – подготовка и осуществление процедур  взлета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и </a:t>
            </a: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посадки.</a:t>
            </a:r>
            <a:endParaRPr lang="ru-RU" sz="1300" dirty="0">
              <a:solidFill>
                <a:srgbClr val="11696D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3656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0017381e_1_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700" b="1" dirty="0">
              <a:solidFill>
                <a:srgbClr val="11696D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g2bd0017381e_1_4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bd0017381e_1_4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2" name="Google Shape;112;g2bd0017381e_1_42"/>
          <p:cNvSpPr txBox="1"/>
          <p:nvPr/>
        </p:nvSpPr>
        <p:spPr>
          <a:xfrm>
            <a:off x="311699" y="1380475"/>
            <a:ext cx="7778621" cy="318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300" b="1" dirty="0">
                <a:solidFill>
                  <a:srgbClr val="11696D"/>
                </a:solidFill>
                <a:latin typeface="Montserrat" panose="00000500000000000000" pitchFamily="2" charset="-52"/>
              </a:rPr>
              <a:t>Интеграция с внешними системами:</a:t>
            </a:r>
            <a:endParaRPr lang="en-US" sz="1300" b="1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 algn="just">
              <a:lnSpc>
                <a:spcPct val="150000"/>
              </a:lnSpc>
            </a:pPr>
            <a:endParaRPr lang="ru-RU" sz="1300" b="1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 algn="just">
              <a:lnSpc>
                <a:spcPct val="150000"/>
              </a:lnSpc>
            </a:pPr>
            <a:r>
              <a:rPr lang="ru-RU" sz="1300" dirty="0" smtClean="0">
                <a:solidFill>
                  <a:srgbClr val="11696D"/>
                </a:solidFill>
                <a:latin typeface="Montserrat" panose="00000500000000000000" pitchFamily="2" charset="-52"/>
              </a:rPr>
              <a:t>API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реализован на </a:t>
            </a:r>
            <a:r>
              <a:rPr lang="ru-RU" sz="1300" dirty="0" err="1">
                <a:solidFill>
                  <a:srgbClr val="11696D"/>
                </a:solidFill>
                <a:latin typeface="Montserrat" panose="00000500000000000000" pitchFamily="2" charset="-52"/>
              </a:rPr>
              <a:t>Flask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 и обеспечивает взаимодействие с веб-интерфейсом.</a:t>
            </a:r>
            <a:endParaRPr lang="en-GB" sz="1300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 algn="just">
              <a:lnSpc>
                <a:spcPct val="150000"/>
              </a:lnSpc>
            </a:pP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Поддерживаются такие маршруты, как:</a:t>
            </a:r>
            <a:endParaRPr lang="en-GB" sz="1300" dirty="0">
              <a:solidFill>
                <a:srgbClr val="11696D"/>
              </a:solidFill>
              <a:latin typeface="Montserrat" panose="00000500000000000000" pitchFamily="2" charset="-52"/>
            </a:endParaRPr>
          </a:p>
          <a:p>
            <a:pPr algn="just">
              <a:lnSpc>
                <a:spcPct val="150000"/>
              </a:lnSpc>
            </a:pPr>
            <a:r>
              <a:rPr lang="en-GB" sz="1300" dirty="0">
                <a:solidFill>
                  <a:srgbClr val="11696D"/>
                </a:solidFill>
                <a:latin typeface="Montserrat" panose="00000500000000000000" pitchFamily="2" charset="-52"/>
              </a:rPr>
              <a:t>/status: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получение текущего статуса дрона.</a:t>
            </a:r>
          </a:p>
          <a:p>
            <a:pPr algn="just">
              <a:lnSpc>
                <a:spcPct val="150000"/>
              </a:lnSpc>
            </a:pP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/</a:t>
            </a:r>
            <a:r>
              <a:rPr lang="en-GB" sz="1300" dirty="0">
                <a:solidFill>
                  <a:srgbClr val="11696D"/>
                </a:solidFill>
                <a:latin typeface="Montserrat" panose="00000500000000000000" pitchFamily="2" charset="-52"/>
              </a:rPr>
              <a:t>position: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обновление координат дрона.</a:t>
            </a:r>
          </a:p>
          <a:p>
            <a:pPr algn="just">
              <a:lnSpc>
                <a:spcPct val="150000"/>
              </a:lnSpc>
            </a:pP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/</a:t>
            </a:r>
            <a:r>
              <a:rPr lang="en-GB" sz="1300" dirty="0">
                <a:solidFill>
                  <a:srgbClr val="11696D"/>
                </a:solidFill>
                <a:latin typeface="Montserrat" panose="00000500000000000000" pitchFamily="2" charset="-52"/>
              </a:rPr>
              <a:t>altitude: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изменение высоты./</a:t>
            </a:r>
            <a:r>
              <a:rPr lang="en-GB" sz="1300" dirty="0">
                <a:solidFill>
                  <a:srgbClr val="11696D"/>
                </a:solidFill>
                <a:latin typeface="Montserrat" panose="00000500000000000000" pitchFamily="2" charset="-52"/>
              </a:rPr>
              <a:t>speed: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обновление скорости.</a:t>
            </a:r>
          </a:p>
          <a:p>
            <a:pPr algn="just">
              <a:lnSpc>
                <a:spcPct val="150000"/>
              </a:lnSpc>
            </a:pP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/</a:t>
            </a:r>
            <a:r>
              <a:rPr lang="en-GB" sz="1300" dirty="0">
                <a:solidFill>
                  <a:srgbClr val="11696D"/>
                </a:solidFill>
                <a:latin typeface="Montserrat" panose="00000500000000000000" pitchFamily="2" charset="-52"/>
              </a:rPr>
              <a:t>battery: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проверка уровня заряда батареи.</a:t>
            </a:r>
          </a:p>
          <a:p>
            <a:pPr algn="just">
              <a:lnSpc>
                <a:spcPct val="150000"/>
              </a:lnSpc>
            </a:pP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/</a:t>
            </a:r>
            <a:r>
              <a:rPr lang="en-GB" sz="1300" dirty="0" err="1">
                <a:solidFill>
                  <a:srgbClr val="11696D"/>
                </a:solidFill>
                <a:latin typeface="Montserrat" panose="00000500000000000000" pitchFamily="2" charset="-52"/>
              </a:rPr>
              <a:t>simulate_obstacle</a:t>
            </a:r>
            <a:r>
              <a:rPr lang="en-GB" sz="1300" dirty="0">
                <a:solidFill>
                  <a:srgbClr val="11696D"/>
                </a:solidFill>
                <a:latin typeface="Montserrat" panose="00000500000000000000" pitchFamily="2" charset="-52"/>
              </a:rPr>
              <a:t>: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симуляция препятствий.</a:t>
            </a:r>
          </a:p>
          <a:p>
            <a:pPr algn="just">
              <a:lnSpc>
                <a:spcPct val="150000"/>
              </a:lnSpc>
            </a:pP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/</a:t>
            </a:r>
            <a:r>
              <a:rPr lang="en-GB" sz="1300" dirty="0" err="1">
                <a:solidFill>
                  <a:srgbClr val="11696D"/>
                </a:solidFill>
                <a:latin typeface="Montserrat" panose="00000500000000000000" pitchFamily="2" charset="-52"/>
              </a:rPr>
              <a:t>simulate_weather</a:t>
            </a:r>
            <a:r>
              <a:rPr lang="en-GB" sz="1300" dirty="0">
                <a:solidFill>
                  <a:srgbClr val="11696D"/>
                </a:solidFill>
                <a:latin typeface="Montserrat" panose="00000500000000000000" pitchFamily="2" charset="-52"/>
              </a:rPr>
              <a:t>: </a:t>
            </a:r>
            <a:r>
              <a:rPr lang="ru-RU" sz="1300" dirty="0">
                <a:solidFill>
                  <a:srgbClr val="11696D"/>
                </a:solidFill>
                <a:latin typeface="Montserrat" panose="00000500000000000000" pitchFamily="2" charset="-52"/>
              </a:rPr>
              <a:t>симуляция погодных условий.</a:t>
            </a:r>
            <a:endParaRPr sz="1300" b="1" i="1" u="none" strike="noStrike" cap="none" dirty="0">
              <a:solidFill>
                <a:srgbClr val="11696D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1049</Words>
  <Application>Microsoft Office PowerPoint</Application>
  <PresentationFormat>Экран (16:9)</PresentationFormat>
  <Paragraphs>146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Times New Roman</vt:lpstr>
      <vt:lpstr>Montserrat</vt:lpstr>
      <vt:lpstr>Montserrat Black</vt:lpstr>
      <vt:lpstr>Arial</vt:lpstr>
      <vt:lpstr>Simple Light</vt:lpstr>
      <vt:lpstr>ПРОГРАММА ПРОФЕССИОНАЛЬНОЙ ПЕРЕПОДГОТОВКИ   “Python-разработка для БПЛА: паттерны проектирования, API-интерфейсы и библиотеки для оптимизации решений”</vt:lpstr>
      <vt:lpstr>Проект по теме  «Создание полноценного Web-сайта и публикация его на GitHub»</vt:lpstr>
      <vt:lpstr>Описание проекта, его основные характеристики, цели и область применения </vt:lpstr>
      <vt:lpstr>Описание проекта, его основные характеристики, цели и область применения </vt:lpstr>
      <vt:lpstr>Описание проекта, его основные характеристики, цели и область применения </vt:lpstr>
      <vt:lpstr>Описание проекта, его основные характеристики, цели и область применения </vt:lpstr>
      <vt:lpstr>Применяемые паттерны проектирования, обоснование их выбора</vt:lpstr>
      <vt:lpstr>Применяемые паттерны проектирования, обоснование их выбора</vt:lpstr>
      <vt:lpstr>API-интерфейсы для обеспечения взаимодействия программного решения с внешними системами или сервисами</vt:lpstr>
      <vt:lpstr>API-интерфейсы для обеспечения взаимодействия программного решения с внешними системами или сервисами</vt:lpstr>
      <vt:lpstr>Библиотеки для оптимизации решений в вашем проекте, объяснение их применения</vt:lpstr>
      <vt:lpstr>Разработанная система тестирования ключевых компонентов проекта, включая отладку кода и обработку возможных ошибок</vt:lpstr>
      <vt:lpstr>Анализ производительности проекта</vt:lpstr>
      <vt:lpstr>Стратегии управления ресурсами и энергопотреблением для повышения эффективности работы программы</vt:lpstr>
      <vt:lpstr>Документация к коду проекта</vt:lpstr>
      <vt:lpstr>Демонстрация ключевой функциональности проекта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ПРОФЕССИОНАЛЬНОЙ ПЕРЕПОДГОТОВКИ   “Python-разработка для БПЛА: паттерны проектирования, API-интерфейсы и библиотеки для оптимизации решений”</dc:title>
  <dc:creator>awj</dc:creator>
  <cp:lastModifiedBy>уыуп</cp:lastModifiedBy>
  <cp:revision>23</cp:revision>
  <dcterms:modified xsi:type="dcterms:W3CDTF">2024-10-03T11:29:22Z</dcterms:modified>
</cp:coreProperties>
</file>