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1"/>
  </p:notesMasterIdLst>
  <p:sldIdLst>
    <p:sldId id="256" r:id="rId5"/>
    <p:sldId id="257" r:id="rId6"/>
    <p:sldId id="264" r:id="rId7"/>
    <p:sldId id="258" r:id="rId8"/>
    <p:sldId id="262" r:id="rId9"/>
    <p:sldId id="263" r:id="rId10"/>
    <p:sldId id="259" r:id="rId11"/>
    <p:sldId id="265" r:id="rId12"/>
    <p:sldId id="266" r:id="rId13"/>
    <p:sldId id="260" r:id="rId14"/>
    <p:sldId id="267" r:id="rId15"/>
    <p:sldId id="268" r:id="rId16"/>
    <p:sldId id="269" r:id="rId17"/>
    <p:sldId id="270" r:id="rId18"/>
    <p:sldId id="271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44648-B597-D6AB-E3A9-ED33865EDAAE}" v="2" dt="2022-11-29T16:47:2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CB0B-AA2C-4FB5-92CD-865EB4211EC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B6AA6-5F31-4A5C-9E46-69CD8F04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DE96-5C9A-4750-B1B5-AFE23366C7DA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3809-E0A8-445F-947C-AA89106BE56A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9AE-BC48-41D5-B5BD-F6789873D717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714E-0D43-4E68-9FCE-EC8C33541D87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EB2F-BCB8-41FD-952F-B2437E60C9B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DE5E-14CA-4084-BEE7-C76407C7BBD6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9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78BFB984-BF5E-4F17-8F0E-EE00A719D63A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4D8-2E4A-41FC-8863-74EB3CB4E01E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BA62-48CF-4D9F-BF5D-50D551CC2F15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CE1-1B79-4665-B9B5-7FCB831CC3B8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42AF-D33E-4DED-AFD7-8D18CB70EFBC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9DCD-3A2E-49B0-A609-82232EFFE64C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6D4AD2-9C08-3834-E683-9758C47C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n-US"/>
              <a:t>Security Onion PCAP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3D31C-87E3-B30E-41AF-14B2C56E6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/>
              <a:t>Anthony Jamieson &amp; Abdul Alqarni</a:t>
            </a:r>
          </a:p>
          <a:p>
            <a:r>
              <a:rPr lang="en-US"/>
              <a:t>UIW Intrusion Detection Systems</a:t>
            </a:r>
          </a:p>
          <a:p>
            <a:r>
              <a:rPr lang="en-US"/>
              <a:t>Dr. Gonzalo D. Parra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C10E356E-CA93-28CB-A765-F6521947B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58" r="2" b="3508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4DF1B-09B3-8ED7-E604-9D107ECD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0AB0-A8F7-1F0C-FB54-B9A7BE97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402" y="2778864"/>
            <a:ext cx="8549195" cy="1734435"/>
          </a:xfrm>
        </p:spPr>
        <p:txBody>
          <a:bodyPr>
            <a:noAutofit/>
          </a:bodyPr>
          <a:lstStyle/>
          <a:p>
            <a:pPr algn="ctr"/>
            <a:r>
              <a:rPr lang="en-US" sz="6000"/>
              <a:t>Evaluating and Sorting Log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8FECD-04DB-0576-7046-97F471B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EE9525-DAA5-E390-E488-CA4223536821}"/>
              </a:ext>
            </a:extLst>
          </p:cNvPr>
          <p:cNvSpPr txBox="1">
            <a:spLocks/>
          </p:cNvSpPr>
          <p:nvPr/>
        </p:nvSpPr>
        <p:spPr>
          <a:xfrm>
            <a:off x="3778671" y="1503925"/>
            <a:ext cx="4634658" cy="1265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/>
              <a:t>Milestone 3:</a:t>
            </a:r>
          </a:p>
        </p:txBody>
      </p:sp>
    </p:spTree>
    <p:extLst>
      <p:ext uri="{BB962C8B-B14F-4D97-AF65-F5344CB8AC3E}">
        <p14:creationId xmlns:p14="http://schemas.microsoft.com/office/powerpoint/2010/main" val="11224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FF3-DA73-CAEE-E76D-D22A06E9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Network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ECB5-3A08-CDEC-4BF8-D434222DC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920936" cy="356443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Inside Security Onion, imported PCAPs are automatically analyzed through both Suricata and </a:t>
            </a:r>
            <a:r>
              <a:rPr lang="en-US" err="1"/>
              <a:t>Zeek</a:t>
            </a:r>
            <a:r>
              <a:rPr lang="en-US"/>
              <a:t>/Bro to flag suspicious activity that breaches policy or includes know malware</a:t>
            </a:r>
          </a:p>
          <a:p>
            <a:r>
              <a:rPr lang="en-US"/>
              <a:t>Information is displayed in both SO Dashboard and Alerts </a:t>
            </a:r>
          </a:p>
          <a:p>
            <a:pPr lvl="1"/>
            <a:r>
              <a:rPr lang="en-US"/>
              <a:t>Dashboard shows the data is a more visual style, with graphs, charts and tables</a:t>
            </a:r>
          </a:p>
          <a:p>
            <a:pPr lvl="1"/>
            <a:r>
              <a:rPr lang="en-US"/>
              <a:t>Alerts lays out key rule conflicts in a list format with severity, IDS rule and module that detected the abnormal activity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E8C30-36B5-A7EC-B4F3-81612B4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8EB8D65-751B-2D1C-A523-A28BE526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16" y="2340131"/>
            <a:ext cx="5486400" cy="2724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D2560-4DCE-C5A3-853C-6D3C03EF3B19}"/>
              </a:ext>
            </a:extLst>
          </p:cNvPr>
          <p:cNvSpPr txBox="1"/>
          <p:nvPr/>
        </p:nvSpPr>
        <p:spPr>
          <a:xfrm>
            <a:off x="7256991" y="5064916"/>
            <a:ext cx="419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Security Onion dashboard for “TA578 </a:t>
            </a:r>
            <a:r>
              <a:rPr lang="en-US" sz="1600" err="1"/>
              <a:t>IcedID</a:t>
            </a:r>
            <a:r>
              <a:rPr lang="en-US" sz="1600"/>
              <a:t> (BOKBOT) with </a:t>
            </a:r>
            <a:r>
              <a:rPr lang="en-US" sz="1600" err="1"/>
              <a:t>DarkVNC</a:t>
            </a:r>
            <a:r>
              <a:rPr lang="en-US" sz="1600"/>
              <a:t> and Cobalt Strike” PCAP</a:t>
            </a:r>
          </a:p>
        </p:txBody>
      </p:sp>
    </p:spTree>
    <p:extLst>
      <p:ext uri="{BB962C8B-B14F-4D97-AF65-F5344CB8AC3E}">
        <p14:creationId xmlns:p14="http://schemas.microsoft.com/office/powerpoint/2010/main" val="187299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FF3-DA73-CAEE-E76D-D22A06E9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Network Traffic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ECB5-3A08-CDEC-4BF8-D434222DC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6805276" cy="3564436"/>
          </a:xfrm>
        </p:spPr>
        <p:txBody>
          <a:bodyPr>
            <a:normAutofit lnSpcReduction="10000"/>
          </a:bodyPr>
          <a:lstStyle/>
          <a:p>
            <a:pPr lvl="1"/>
            <a:r>
              <a:rPr lang="en-US"/>
              <a:t>Data can be “drilled down” through Security Onion to further break apart each alert in the system</a:t>
            </a:r>
          </a:p>
          <a:p>
            <a:pPr lvl="2"/>
            <a:r>
              <a:rPr lang="en-US"/>
              <a:t>Shows deeper data such as source and destination IPs, ports used, timestamps, location and more</a:t>
            </a:r>
          </a:p>
          <a:p>
            <a:pPr lvl="1"/>
            <a:r>
              <a:rPr lang="en-US"/>
              <a:t>Alerts can be flagged as evidence and pulled into “Cases” where groups of suspicious traffic can be aggregated and analyzed deeper</a:t>
            </a:r>
          </a:p>
          <a:p>
            <a:pPr lvl="2"/>
            <a:r>
              <a:rPr lang="en-US"/>
              <a:t>Provides focus to trace specific packets, users or other data across a network</a:t>
            </a:r>
          </a:p>
          <a:p>
            <a:pPr lvl="1"/>
            <a:r>
              <a:rPr lang="en-US"/>
              <a:t>Elastic functionality includes Kibana to give more options of displaying and filtering data in a more fleshed-out ecosystem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E8C30-36B5-A7EC-B4F3-81612B4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1219B53-9080-174D-D4FF-AFDF0D76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196" y="2340131"/>
            <a:ext cx="3895725" cy="2731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7C443-83E3-1A75-81FF-7DBF70E4E595}"/>
              </a:ext>
            </a:extLst>
          </p:cNvPr>
          <p:cNvSpPr txBox="1"/>
          <p:nvPr/>
        </p:nvSpPr>
        <p:spPr>
          <a:xfrm>
            <a:off x="7950862" y="5071901"/>
            <a:ext cx="320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Elastic data tables from “TA578 </a:t>
            </a:r>
            <a:r>
              <a:rPr lang="en-US" sz="1600" err="1"/>
              <a:t>IcedID</a:t>
            </a:r>
            <a:r>
              <a:rPr lang="en-US" sz="1600"/>
              <a:t> (BOKBOT) with </a:t>
            </a:r>
            <a:r>
              <a:rPr lang="en-US" sz="1600" err="1"/>
              <a:t>DarkVNC</a:t>
            </a:r>
            <a:r>
              <a:rPr lang="en-US" sz="1600"/>
              <a:t> and Cobalt Strike”</a:t>
            </a:r>
          </a:p>
        </p:txBody>
      </p:sp>
    </p:spTree>
    <p:extLst>
      <p:ext uri="{BB962C8B-B14F-4D97-AF65-F5344CB8AC3E}">
        <p14:creationId xmlns:p14="http://schemas.microsoft.com/office/powerpoint/2010/main" val="52087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8666-8B61-0A24-8A08-B35704F4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254E-3702-82E8-0014-392D14D2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Other tools that were included but not yet used were Grafana, </a:t>
            </a:r>
            <a:r>
              <a:rPr lang="en-US" err="1"/>
              <a:t>CyberChef</a:t>
            </a:r>
            <a:r>
              <a:rPr lang="en-US"/>
              <a:t>, Playbook, </a:t>
            </a:r>
            <a:r>
              <a:rPr lang="en-US" err="1"/>
              <a:t>FleetDM</a:t>
            </a:r>
            <a:r>
              <a:rPr lang="en-US"/>
              <a:t> and Navigator</a:t>
            </a:r>
          </a:p>
          <a:p>
            <a:r>
              <a:rPr lang="en-US"/>
              <a:t>Grafana works as another metrics dashboard, yet it is more focused on real-time data and system metrics for an entire deployment</a:t>
            </a:r>
          </a:p>
          <a:p>
            <a:pPr lvl="1"/>
            <a:r>
              <a:rPr lang="en-US"/>
              <a:t>As our scope was based around PCAPs, this dashboard was not as useful in the moment but provides plentiful real-world value</a:t>
            </a:r>
          </a:p>
          <a:p>
            <a:r>
              <a:rPr lang="en-US" err="1"/>
              <a:t>CyberChef</a:t>
            </a:r>
            <a:r>
              <a:rPr lang="en-US"/>
              <a:t> is a collection of different cybersecurity tools, including hex editors, base10 converters, encryption tools and others</a:t>
            </a:r>
          </a:p>
          <a:p>
            <a:r>
              <a:rPr lang="en-US"/>
              <a:t>Playbook and </a:t>
            </a:r>
            <a:r>
              <a:rPr lang="en-US" err="1"/>
              <a:t>FleetDM</a:t>
            </a:r>
            <a:r>
              <a:rPr lang="en-US"/>
              <a:t> did not work in our environment, giving us a 404 when attempting to access them</a:t>
            </a:r>
          </a:p>
          <a:p>
            <a:r>
              <a:rPr lang="en-US"/>
              <a:t>Navigator pulls up an interactive copy of the MITRE ATT&amp;CK cyber </a:t>
            </a:r>
            <a:r>
              <a:rPr lang="en-US" err="1"/>
              <a:t>killchain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C6BD1-BE9D-C967-D83D-8B5C8B15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62E8-F4FD-9998-540F-3E225F5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EE67-13E7-5E60-5D69-204571D8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In our tests, </a:t>
            </a:r>
            <a:r>
              <a:rPr lang="en-US" sz="2400" err="1"/>
              <a:t>Zeek</a:t>
            </a:r>
            <a:r>
              <a:rPr lang="en-US" sz="2400"/>
              <a:t> seemed to consistently provide many more flags and alerts in our PCAP analysis</a:t>
            </a:r>
          </a:p>
          <a:p>
            <a:pPr lvl="1"/>
            <a:r>
              <a:rPr lang="en-US" sz="2000"/>
              <a:t>As an example, from “TA578 </a:t>
            </a:r>
            <a:r>
              <a:rPr lang="en-US" sz="2000" err="1"/>
              <a:t>IcedID</a:t>
            </a:r>
            <a:r>
              <a:rPr lang="en-US" sz="2000"/>
              <a:t> (BOKBOT) with </a:t>
            </a:r>
            <a:r>
              <a:rPr lang="en-US" sz="2000" err="1"/>
              <a:t>DarkVNC</a:t>
            </a:r>
            <a:r>
              <a:rPr lang="en-US" sz="2000"/>
              <a:t> and Cobalt Strike”:</a:t>
            </a:r>
          </a:p>
          <a:p>
            <a:pPr lvl="2"/>
            <a:r>
              <a:rPr lang="en-US" sz="1800" err="1"/>
              <a:t>Zeek</a:t>
            </a:r>
            <a:r>
              <a:rPr lang="en-US" sz="1800"/>
              <a:t> alerts: 6,129</a:t>
            </a:r>
          </a:p>
          <a:p>
            <a:pPr lvl="2"/>
            <a:r>
              <a:rPr lang="en-US" sz="1800"/>
              <a:t>Suricata: 20</a:t>
            </a:r>
          </a:p>
          <a:p>
            <a:pPr lvl="2"/>
            <a:r>
              <a:rPr lang="en-US" sz="1800"/>
              <a:t>Over 300x more alerts through </a:t>
            </a:r>
            <a:r>
              <a:rPr lang="en-US" sz="1800" err="1"/>
              <a:t>Zeek</a:t>
            </a:r>
            <a:r>
              <a:rPr lang="en-US" sz="1800"/>
              <a:t>/Bro</a:t>
            </a:r>
          </a:p>
          <a:p>
            <a:r>
              <a:rPr lang="en-US" sz="2400"/>
              <a:t>Suricata seemed to focus on noting critical activity, such as detected malware, but </a:t>
            </a:r>
            <a:r>
              <a:rPr lang="en-US" sz="2400" err="1"/>
              <a:t>Zeek</a:t>
            </a:r>
            <a:r>
              <a:rPr lang="en-US" sz="2400"/>
              <a:t> provided a lot more context around the 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BFB00-0B69-B635-592A-AA02566C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62E8-F4FD-9998-540F-3E225F5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EE67-13E7-5E60-5D69-204571D8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 Onion has an impressive amount of functionality for a free program</a:t>
            </a:r>
          </a:p>
          <a:p>
            <a:pPr lvl="1"/>
            <a:r>
              <a:rPr lang="en-US"/>
              <a:t>Good experience to tinker with for those wanting to expand CSEC skillset</a:t>
            </a:r>
          </a:p>
          <a:p>
            <a:r>
              <a:rPr lang="en-US"/>
              <a:t>Evaluating PCAPs is simplified to a few short commands</a:t>
            </a:r>
          </a:p>
          <a:p>
            <a:pPr lvl="1"/>
            <a:r>
              <a:rPr lang="en-US"/>
              <a:t>PCAPs are evaluated quickly and through multiple IDS tools at once (</a:t>
            </a:r>
            <a:r>
              <a:rPr lang="en-US" err="1"/>
              <a:t>Zeek</a:t>
            </a:r>
            <a:r>
              <a:rPr lang="en-US"/>
              <a:t>, Suricata, </a:t>
            </a:r>
            <a:r>
              <a:rPr lang="en-US" err="1"/>
              <a:t>Strelka</a:t>
            </a:r>
            <a:r>
              <a:rPr lang="en-US"/>
              <a:t>)</a:t>
            </a:r>
          </a:p>
          <a:p>
            <a:pPr lvl="1"/>
            <a:r>
              <a:rPr lang="en-US"/>
              <a:t>Data is laid out clearly for viewing, collecting and tracing</a:t>
            </a:r>
          </a:p>
          <a:p>
            <a:pPr lvl="1"/>
            <a:r>
              <a:rPr lang="en-US"/>
              <a:t>Lots of detail depending on what kind of PCAP is being imported</a:t>
            </a:r>
          </a:p>
          <a:p>
            <a:r>
              <a:rPr lang="en-US"/>
              <a:t>Security Onion offers a lot of value for a free tool, great for companies or users with a smaller budget or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BFB00-0B69-B635-592A-AA02566C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0AB0-A8F7-1F0C-FB54-B9A7BE97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535" y="2796133"/>
            <a:ext cx="8549195" cy="1265733"/>
          </a:xfrm>
        </p:spPr>
        <p:txBody>
          <a:bodyPr>
            <a:noAutofit/>
          </a:bodyPr>
          <a:lstStyle/>
          <a:p>
            <a:pPr algn="ctr"/>
            <a:r>
              <a:rPr lang="en-US" sz="600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8FECD-04DB-0576-7046-97F471B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EE9525-DAA5-E390-E488-CA4223536821}"/>
              </a:ext>
            </a:extLst>
          </p:cNvPr>
          <p:cNvSpPr txBox="1">
            <a:spLocks/>
          </p:cNvSpPr>
          <p:nvPr/>
        </p:nvSpPr>
        <p:spPr>
          <a:xfrm>
            <a:off x="1726510" y="1789176"/>
            <a:ext cx="8867955" cy="1265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108244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73D8-1434-2B81-EC14-8C4658AB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F582-0420-C6B7-FBB6-DC841F20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We researched Security Onion as a low-cost solution to SIEM needs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Important for small businesses or businesses with a lower infosec budget</a:t>
            </a:r>
          </a:p>
          <a:p>
            <a:pPr>
              <a:lnSpc>
                <a:spcPct val="100000"/>
              </a:lnSpc>
            </a:pPr>
            <a:r>
              <a:rPr lang="en-US" sz="2400"/>
              <a:t>As a team we investigated the various features of Security Onion focusing on PCAP and network traffic analysis</a:t>
            </a:r>
          </a:p>
          <a:p>
            <a:pPr>
              <a:lnSpc>
                <a:spcPct val="100000"/>
              </a:lnSpc>
            </a:pPr>
            <a:r>
              <a:rPr lang="en-US" sz="2400"/>
              <a:t>We analyzed the various dashboards and investigation tools including: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Security Onion dashboard and alerts, Elastic Kibana, Grafana</a:t>
            </a:r>
          </a:p>
          <a:p>
            <a:pPr>
              <a:lnSpc>
                <a:spcPct val="100000"/>
              </a:lnSpc>
            </a:pPr>
            <a:r>
              <a:rPr lang="en-US" sz="2200"/>
              <a:t>We broke down our findings and experience with the included tools to measure Security Onion’s value as a SIEM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3BC87-A440-2299-3397-019DECF0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6427-BD81-F31E-9B25-B63423D9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59" y="122539"/>
            <a:ext cx="10501177" cy="1401231"/>
          </a:xfrm>
        </p:spPr>
        <p:txBody>
          <a:bodyPr/>
          <a:lstStyle/>
          <a:p>
            <a:r>
              <a:rPr lang="en-US"/>
              <a:t>Gantt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934C6-51F5-89CD-2CC1-E467109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F77218FF-6B6A-64DC-3A9C-7C464C27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1" y="1523770"/>
            <a:ext cx="10846731" cy="45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0AB0-A8F7-1F0C-FB54-B9A7BE97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402" y="2778864"/>
            <a:ext cx="8549195" cy="1734435"/>
          </a:xfrm>
        </p:spPr>
        <p:txBody>
          <a:bodyPr>
            <a:noAutofit/>
          </a:bodyPr>
          <a:lstStyle/>
          <a:p>
            <a:pPr algn="ctr"/>
            <a:r>
              <a:rPr lang="en-US" sz="6000"/>
              <a:t>Configuring Security Onion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8FECD-04DB-0576-7046-97F471B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EE9525-DAA5-E390-E488-CA4223536821}"/>
              </a:ext>
            </a:extLst>
          </p:cNvPr>
          <p:cNvSpPr txBox="1">
            <a:spLocks/>
          </p:cNvSpPr>
          <p:nvPr/>
        </p:nvSpPr>
        <p:spPr>
          <a:xfrm>
            <a:off x="3778671" y="1503925"/>
            <a:ext cx="4634658" cy="1265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/>
              <a:t>Milestone 1:</a:t>
            </a:r>
          </a:p>
        </p:txBody>
      </p:sp>
    </p:spTree>
    <p:extLst>
      <p:ext uri="{BB962C8B-B14F-4D97-AF65-F5344CB8AC3E}">
        <p14:creationId xmlns:p14="http://schemas.microsoft.com/office/powerpoint/2010/main" val="209234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AB65-8155-970B-D5DC-E75219B5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27-9642-E300-F631-B19CAD41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/>
              <a:t>We deployed Security Onion from the official .iso built on CentOS 7 in VMWare</a:t>
            </a:r>
          </a:p>
          <a:p>
            <a:r>
              <a:rPr lang="en-US" sz="2800"/>
              <a:t>Secondary node of Kali Linux to utilize Security Onion web interface</a:t>
            </a:r>
          </a:p>
          <a:p>
            <a:r>
              <a:rPr lang="en-US" sz="2800"/>
              <a:t>Two network adapters are needed for Security Onion deployment</a:t>
            </a:r>
          </a:p>
          <a:p>
            <a:r>
              <a:rPr lang="en-US" sz="2800"/>
              <a:t>We used:</a:t>
            </a:r>
          </a:p>
          <a:p>
            <a:pPr lvl="1"/>
            <a:r>
              <a:rPr lang="en-US" sz="2600"/>
              <a:t>NAT network for management interface</a:t>
            </a:r>
          </a:p>
          <a:p>
            <a:pPr lvl="1"/>
            <a:r>
              <a:rPr lang="en-US" sz="2600"/>
              <a:t>Bridged connection for monitor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C860-42A7-61ED-A981-D59126D8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3459-70A5-CE84-5D4C-0150435A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4522-1DB9-B887-DD15-A1361C77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7805940" cy="356443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Initial setup process is very confusing</a:t>
            </a:r>
          </a:p>
          <a:p>
            <a:pPr lvl="1"/>
            <a:r>
              <a:rPr lang="en-US"/>
              <a:t>Documentation is vague and expects a solid knowledge of network management</a:t>
            </a:r>
          </a:p>
          <a:p>
            <a:r>
              <a:rPr lang="en-US"/>
              <a:t>Connecting Security Onion to Kali node took multiple reinstalls</a:t>
            </a:r>
          </a:p>
          <a:p>
            <a:r>
              <a:rPr lang="en-US"/>
              <a:t>Security Onion is very resource intensive</a:t>
            </a:r>
          </a:p>
          <a:p>
            <a:pPr lvl="1"/>
            <a:r>
              <a:rPr lang="en-US"/>
              <a:t>Needs 200GB of storage, four CPU cores and 8GB of RAM by itself</a:t>
            </a:r>
          </a:p>
          <a:p>
            <a:pPr lvl="1"/>
            <a:r>
              <a:rPr lang="en-US"/>
              <a:t>Could not install on laptop, had to use home system</a:t>
            </a:r>
          </a:p>
          <a:p>
            <a:r>
              <a:rPr lang="en-US"/>
              <a:t>Security Onion kept running into a CPU lockup error</a:t>
            </a:r>
          </a:p>
          <a:p>
            <a:pPr lvl="1"/>
            <a:r>
              <a:rPr lang="en-US"/>
              <a:t>System would completely shut down at random intervals</a:t>
            </a:r>
          </a:p>
          <a:p>
            <a:pPr lvl="1"/>
            <a:r>
              <a:rPr lang="en-US"/>
              <a:t>Gave a time limit on what we could do at one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392D9-E674-29BE-9BA9-7EB9C1E6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1B9CF-2F7A-436E-FFE9-B4DF5D43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609" y="2633429"/>
            <a:ext cx="3843191" cy="2767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FA494-1228-35F9-29B3-BDADFD7C1007}"/>
              </a:ext>
            </a:extLst>
          </p:cNvPr>
          <p:cNvSpPr txBox="1"/>
          <p:nvPr/>
        </p:nvSpPr>
        <p:spPr>
          <a:xfrm>
            <a:off x="8497019" y="2048654"/>
            <a:ext cx="3235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Executing “so-status” to verify machine integrity</a:t>
            </a:r>
          </a:p>
        </p:txBody>
      </p:sp>
    </p:spTree>
    <p:extLst>
      <p:ext uri="{BB962C8B-B14F-4D97-AF65-F5344CB8AC3E}">
        <p14:creationId xmlns:p14="http://schemas.microsoft.com/office/powerpoint/2010/main" val="229470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0AB0-A8F7-1F0C-FB54-B9A7BE97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402" y="2778864"/>
            <a:ext cx="8549195" cy="1734435"/>
          </a:xfrm>
        </p:spPr>
        <p:txBody>
          <a:bodyPr>
            <a:noAutofit/>
          </a:bodyPr>
          <a:lstStyle/>
          <a:p>
            <a:pPr algn="ctr"/>
            <a:r>
              <a:rPr lang="en-US" sz="6000"/>
              <a:t>Importing and Processing PCAP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8FECD-04DB-0576-7046-97F471B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EE9525-DAA5-E390-E488-CA4223536821}"/>
              </a:ext>
            </a:extLst>
          </p:cNvPr>
          <p:cNvSpPr txBox="1">
            <a:spLocks/>
          </p:cNvSpPr>
          <p:nvPr/>
        </p:nvSpPr>
        <p:spPr>
          <a:xfrm>
            <a:off x="3778671" y="1503925"/>
            <a:ext cx="4634658" cy="1265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/>
              <a:t>Milestone 2:</a:t>
            </a:r>
          </a:p>
        </p:txBody>
      </p:sp>
    </p:spTree>
    <p:extLst>
      <p:ext uri="{BB962C8B-B14F-4D97-AF65-F5344CB8AC3E}">
        <p14:creationId xmlns:p14="http://schemas.microsoft.com/office/powerpoint/2010/main" val="44688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FF3-DA73-CAEE-E76D-D22A06E9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SSH and Importing PCAP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ECB5-3A08-CDEC-4BF8-D434222D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analyze PCAP Files, we decided to download suspicious PCAPs from Malware Traffic Analysis</a:t>
            </a:r>
          </a:p>
          <a:p>
            <a:pPr lvl="1"/>
            <a:r>
              <a:rPr lang="en-US"/>
              <a:t>Provided consistency and a variety of different threats to explore</a:t>
            </a:r>
          </a:p>
          <a:p>
            <a:pPr lvl="1"/>
            <a:r>
              <a:rPr lang="en-US"/>
              <a:t>“</a:t>
            </a:r>
            <a:r>
              <a:rPr lang="en-US" err="1"/>
              <a:t>evtx</a:t>
            </a:r>
            <a:r>
              <a:rPr lang="en-US"/>
              <a:t>” log files can also be imported in a similar way in place of or alongside PCAP files</a:t>
            </a:r>
          </a:p>
          <a:p>
            <a:r>
              <a:rPr lang="en-US"/>
              <a:t>Used Security Onion’s built-in PCAP importing command “so-import-</a:t>
            </a:r>
            <a:r>
              <a:rPr lang="en-US" err="1"/>
              <a:t>pcap</a:t>
            </a:r>
            <a:r>
              <a:rPr lang="en-US"/>
              <a:t>”</a:t>
            </a:r>
          </a:p>
          <a:p>
            <a:pPr lvl="1"/>
            <a:r>
              <a:rPr lang="en-US"/>
              <a:t>runs a PCAP through </a:t>
            </a:r>
            <a:r>
              <a:rPr lang="en-US" err="1"/>
              <a:t>Zeek</a:t>
            </a:r>
            <a:r>
              <a:rPr lang="en-US"/>
              <a:t>/Bro and Suricata to process through the Security Onion dashboard</a:t>
            </a:r>
          </a:p>
          <a:p>
            <a:r>
              <a:rPr lang="en-US"/>
              <a:t>To execute command, we </a:t>
            </a:r>
            <a:r>
              <a:rPr lang="en-US" err="1"/>
              <a:t>SSH’d</a:t>
            </a:r>
            <a:r>
              <a:rPr lang="en-US"/>
              <a:t> from our Kali node directly to our Security Onion system to make the process simpler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E8C30-36B5-A7EC-B4F3-81612B4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7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FF3-DA73-CAEE-E76D-D22A06E9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SSH and Importing PCAP Files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ECB5-3A08-CDEC-4BF8-D434222DC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571176" cy="3564436"/>
          </a:xfrm>
        </p:spPr>
        <p:txBody>
          <a:bodyPr/>
          <a:lstStyle/>
          <a:p>
            <a:r>
              <a:rPr lang="en-US"/>
              <a:t>Used “</a:t>
            </a:r>
            <a:r>
              <a:rPr lang="en-US" err="1"/>
              <a:t>wget</a:t>
            </a:r>
            <a:r>
              <a:rPr lang="en-US"/>
              <a:t>” to pull PCAPs directly from MTA and unzipped them on the Security Onion system</a:t>
            </a:r>
          </a:p>
          <a:p>
            <a:r>
              <a:rPr lang="en-US"/>
              <a:t>Processed the PCAP through “so-import-</a:t>
            </a:r>
            <a:r>
              <a:rPr lang="en-US" err="1"/>
              <a:t>pcap</a:t>
            </a:r>
            <a:r>
              <a:rPr lang="en-US"/>
              <a:t>” to push analysis to Security Onion dashboard and related tools</a:t>
            </a:r>
          </a:p>
          <a:p>
            <a:r>
              <a:rPr lang="en-US"/>
              <a:t>Verified PCAP integrity by navigating to specified timeframe and checking listed values in alerts and dashboard menu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E8C30-36B5-A7EC-B4F3-81612B4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381C57-7522-98BE-4172-E71F584F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08" y="2340131"/>
            <a:ext cx="5274310" cy="2552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F68C9-8874-67BA-BE56-FC9B4D226A93}"/>
              </a:ext>
            </a:extLst>
          </p:cNvPr>
          <p:cNvSpPr txBox="1"/>
          <p:nvPr/>
        </p:nvSpPr>
        <p:spPr>
          <a:xfrm>
            <a:off x="6958029" y="4892196"/>
            <a:ext cx="4353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Suricata alerts in Security Onion dashboard from “TA578 </a:t>
            </a:r>
            <a:r>
              <a:rPr lang="en-US" sz="1600" err="1"/>
              <a:t>IcedID</a:t>
            </a:r>
            <a:r>
              <a:rPr lang="en-US" sz="1600"/>
              <a:t> (BOKBOT) with </a:t>
            </a:r>
            <a:r>
              <a:rPr lang="en-US" sz="1600" err="1"/>
              <a:t>DarkVNC</a:t>
            </a:r>
            <a:r>
              <a:rPr lang="en-US" sz="1600"/>
              <a:t> and Cobalt Strike” PCAP</a:t>
            </a:r>
          </a:p>
        </p:txBody>
      </p:sp>
    </p:spTree>
    <p:extLst>
      <p:ext uri="{BB962C8B-B14F-4D97-AF65-F5344CB8AC3E}">
        <p14:creationId xmlns:p14="http://schemas.microsoft.com/office/powerpoint/2010/main" val="239172803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92fd90-4dd1-4e9b-9b6f-265b701da3e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AB3DC431EE284F97FE0261D66264F2" ma:contentTypeVersion="9" ma:contentTypeDescription="Create a new document." ma:contentTypeScope="" ma:versionID="2fb5e8eb837fab1a9f9f9715fe282f2e">
  <xsd:schema xmlns:xsd="http://www.w3.org/2001/XMLSchema" xmlns:xs="http://www.w3.org/2001/XMLSchema" xmlns:p="http://schemas.microsoft.com/office/2006/metadata/properties" xmlns:ns3="c592fd90-4dd1-4e9b-9b6f-265b701da3ea" xmlns:ns4="895c791d-ae8f-4df9-8113-2e760158b021" targetNamespace="http://schemas.microsoft.com/office/2006/metadata/properties" ma:root="true" ma:fieldsID="c7993619aa5593e3027ffa42f6eb3f06" ns3:_="" ns4:_="">
    <xsd:import namespace="c592fd90-4dd1-4e9b-9b6f-265b701da3ea"/>
    <xsd:import namespace="895c791d-ae8f-4df9-8113-2e760158b0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92fd90-4dd1-4e9b-9b6f-265b701da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c791d-ae8f-4df9-8113-2e760158b0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2401BB-9F6A-43F8-BB57-04AD78D79716}">
  <ds:schemaRefs>
    <ds:schemaRef ds:uri="http://www.w3.org/XML/1998/namespace"/>
    <ds:schemaRef ds:uri="http://purl.org/dc/dcmitype/"/>
    <ds:schemaRef ds:uri="http://purl.org/dc/elements/1.1/"/>
    <ds:schemaRef ds:uri="http://purl.org/dc/terms/"/>
    <ds:schemaRef ds:uri="c592fd90-4dd1-4e9b-9b6f-265b701da3e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95c791d-ae8f-4df9-8113-2e760158b021"/>
  </ds:schemaRefs>
</ds:datastoreItem>
</file>

<file path=customXml/itemProps2.xml><?xml version="1.0" encoding="utf-8"?>
<ds:datastoreItem xmlns:ds="http://schemas.openxmlformats.org/officeDocument/2006/customXml" ds:itemID="{6881CDCE-C5B1-4DD6-916F-10B7C1FAAB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BB48AC-D94F-4AE4-9D5C-35E95B18E3F3}">
  <ds:schemaRefs>
    <ds:schemaRef ds:uri="895c791d-ae8f-4df9-8113-2e760158b021"/>
    <ds:schemaRef ds:uri="c592fd90-4dd1-4e9b-9b6f-265b701da3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Grandview</vt:lpstr>
      <vt:lpstr>Wingdings</vt:lpstr>
      <vt:lpstr>CosineVTI</vt:lpstr>
      <vt:lpstr>Security Onion PCAP Logging</vt:lpstr>
      <vt:lpstr>Executive Summary</vt:lpstr>
      <vt:lpstr>Gantt Chart</vt:lpstr>
      <vt:lpstr>Configuring Security Onion Deployment</vt:lpstr>
      <vt:lpstr>Deployment Configuration</vt:lpstr>
      <vt:lpstr>Deployment Issues</vt:lpstr>
      <vt:lpstr>Importing and Processing PCAP Files</vt:lpstr>
      <vt:lpstr>SSH and Importing PCAP Files</vt:lpstr>
      <vt:lpstr>SSH and Importing PCAP Files (cont.)</vt:lpstr>
      <vt:lpstr>Evaluating and Sorting Log Files</vt:lpstr>
      <vt:lpstr>Analyzing Network Traffic</vt:lpstr>
      <vt:lpstr>Analyzing Network Traffic (cont.)</vt:lpstr>
      <vt:lpstr>Other Analysis Tools</vt:lpstr>
      <vt:lpstr>Findings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Onion PCAP Logging</dc:title>
  <dc:creator>Jamieson, Anthony W.</dc:creator>
  <cp:lastModifiedBy>Jamieson, Anthony W.</cp:lastModifiedBy>
  <cp:revision>1</cp:revision>
  <dcterms:created xsi:type="dcterms:W3CDTF">2022-11-24T00:06:31Z</dcterms:created>
  <dcterms:modified xsi:type="dcterms:W3CDTF">2022-11-29T19:05:53Z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0x010100AEAB3DC431EE284F97FE0261D66264F2</vt:lpwstr>
  </property>
</Properties>
</file>