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29"/>
  </p:notesMasterIdLst>
  <p:sldIdLst>
    <p:sldId id="256" r:id="rId5"/>
    <p:sldId id="266" r:id="rId6"/>
    <p:sldId id="267" r:id="rId7"/>
    <p:sldId id="263" r:id="rId8"/>
    <p:sldId id="269" r:id="rId9"/>
    <p:sldId id="264" r:id="rId10"/>
    <p:sldId id="265" r:id="rId11"/>
    <p:sldId id="268" r:id="rId12"/>
    <p:sldId id="271" r:id="rId13"/>
    <p:sldId id="272" r:id="rId14"/>
    <p:sldId id="276" r:id="rId15"/>
    <p:sldId id="274" r:id="rId16"/>
    <p:sldId id="275" r:id="rId17"/>
    <p:sldId id="277" r:id="rId18"/>
    <p:sldId id="278" r:id="rId19"/>
    <p:sldId id="257" r:id="rId20"/>
    <p:sldId id="258" r:id="rId21"/>
    <p:sldId id="259" r:id="rId22"/>
    <p:sldId id="260" r:id="rId23"/>
    <p:sldId id="261" r:id="rId24"/>
    <p:sldId id="262" r:id="rId25"/>
    <p:sldId id="270" r:id="rId26"/>
    <p:sldId id="279"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7DE494-78C6-4017-AB82-7F95916A7A98}" v="158" dt="2022-11-28T22:06:01.190"/>
    <p1510:client id="{431CDAF7-CC02-4271-B84E-DEFE2434434E}" v="12" dt="2022-12-01T05:07:55.676"/>
    <p1510:client id="{4B4586FF-7863-4BB1-8BE4-545824AAF307}" v="15" dt="2022-11-30T23:42:05.399"/>
    <p1510:client id="{66D6E87E-64C3-41E3-8FE4-79657BBFD3A1}" v="7" dt="2022-11-30T22:07:18.498"/>
    <p1510:client id="{9F2FBCB4-57C1-40F9-A32C-39AA41500E29}" v="219" dt="2022-11-28T20:23:17.261"/>
    <p1510:client id="{B8B4B22A-E2F0-488E-833C-BB4DBBA8A862}" v="53" dt="2022-12-01T02:54:02.299"/>
    <p1510:client id="{EBFC72DD-1B69-4B5D-92F0-611E6D16FD87}" v="2882" dt="2022-11-28T21:22:59.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732834-BAB5-41B2-B28A-BD868C7F8697}" type="datetimeFigureOut">
              <a:rPr lang="en-US" smtClean="0"/>
              <a:t>11/30/2022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156C3B-312C-4B39-B08A-579BCEF1EFED}" type="slidenum">
              <a:rPr lang="en-US" smtClean="0"/>
              <a:t>‹#›</a:t>
            </a:fld>
            <a:endParaRPr lang="en-US"/>
          </a:p>
        </p:txBody>
      </p:sp>
    </p:spTree>
    <p:extLst>
      <p:ext uri="{BB962C8B-B14F-4D97-AF65-F5344CB8AC3E}">
        <p14:creationId xmlns:p14="http://schemas.microsoft.com/office/powerpoint/2010/main" val="1957425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1D245B-DA31-474F-9C67-91D736442A50}"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693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3AD163-B36E-4C2C-88CA-CE5C0A3D0D4F}"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85934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EA831-7CBE-40E8-9DC0-007A7BFE589C}"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76704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94446-4A54-4AEF-831A-CE44C19C7971}"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4946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3EF708-3AC0-4E96-ACB4-B63D911FF396}"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592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E3266D-45DC-42AB-BEE0-8BE171CA7750}" type="datetime1">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0137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61019-AC5F-4E2C-8028-8572E81C46C3}" type="datetime1">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63571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378187-B267-419E-A76A-2F98C65D9225}" type="datetime1">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83376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4B97229-61C3-453F-8F7B-1EDA6D1FF704}" type="datetime1">
              <a:rPr lang="en-US" smtClean="0"/>
              <a:t>11/30/2022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21486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98C2CAB-9E9D-4074-8168-81D1E9D02DA9}" type="datetime1">
              <a:rPr lang="en-US" smtClean="0"/>
              <a:t>11/30/2022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859419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090BBCF5-7F04-4383-A17D-21601C88E5A3}" type="datetime1">
              <a:rPr lang="en-US" smtClean="0"/>
              <a:t>11/30/2022</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885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D507773-BBF9-4576-A2F0-067FAEADB621}" type="datetime1">
              <a:rPr lang="en-US" smtClean="0"/>
              <a:t>11/30/2022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0EA680-D336-4FF7-8B7A-9848BB0A1C3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43135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www.newscientist.com/article/2324367-emissions-from-rocket-launches-could-affect-earths-weather-systems/" TargetMode="External"/><Relationship Id="rId2" Type="http://schemas.openxmlformats.org/officeDocument/2006/relationships/hyperlink" Target="https://www.nasa.gov/sites/default/files/atoms/files/nasa_organization_chart_feb-25-2022.pdf" TargetMode="External"/><Relationship Id="rId1" Type="http://schemas.openxmlformats.org/officeDocument/2006/relationships/slideLayout" Target="../slideLayouts/slideLayout2.xml"/><Relationship Id="rId5" Type="http://schemas.openxmlformats.org/officeDocument/2006/relationships/hyperlink" Target="https://www.flickr.com/photos/seat850/5028654351" TargetMode="External"/><Relationship Id="rId4" Type="http://schemas.openxmlformats.org/officeDocument/2006/relationships/hyperlink" Target="https://www.gallup.com/cliftonstrengths/en/278225/how-to-improve-teamwork.aspx"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forensicstats.org/download/nist-logo-2/" TargetMode="External"/><Relationship Id="rId2" Type="http://schemas.openxmlformats.org/officeDocument/2006/relationships/hyperlink" Target="https://www.csoonline.com/article/3295877/what-is-malware-viruses-worms-trojans-and-beyond.html" TargetMode="External"/><Relationship Id="rId1" Type="http://schemas.openxmlformats.org/officeDocument/2006/relationships/slideLayout" Target="../slideLayouts/slideLayout2.xml"/><Relationship Id="rId4" Type="http://schemas.openxmlformats.org/officeDocument/2006/relationships/hyperlink" Target="https://nodis3.gsfc.nasa.gov/NPR_attachments/N_PD_1000_000B_.pdf"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NASA Security Policies, Governance, and Breaches  </a:t>
            </a:r>
          </a:p>
        </p:txBody>
      </p:sp>
      <p:sp>
        <p:nvSpPr>
          <p:cNvPr id="3" name="Subtitle 2"/>
          <p:cNvSpPr>
            <a:spLocks noGrp="1"/>
          </p:cNvSpPr>
          <p:nvPr>
            <p:ph type="subTitle" idx="1"/>
          </p:nvPr>
        </p:nvSpPr>
        <p:spPr/>
        <p:txBody>
          <a:bodyPr>
            <a:normAutofit fontScale="85000" lnSpcReduction="20000"/>
          </a:bodyPr>
          <a:lstStyle/>
          <a:p>
            <a:r>
              <a:rPr lang="en-US" dirty="0"/>
              <a:t>Joseph Drouillard, Briah Graves, Anthony Jamieson</a:t>
            </a:r>
          </a:p>
          <a:p>
            <a:r>
              <a:rPr lang="en-US" dirty="0"/>
              <a:t>UIW – Network Security Management</a:t>
            </a:r>
          </a:p>
          <a:p>
            <a:r>
              <a:rPr lang="en-US" dirty="0"/>
              <a:t>Dr. Gonzalo D. Parra</a:t>
            </a:r>
          </a:p>
        </p:txBody>
      </p:sp>
      <p:sp>
        <p:nvSpPr>
          <p:cNvPr id="4" name="Slide Number Placeholder 3">
            <a:extLst>
              <a:ext uri="{FF2B5EF4-FFF2-40B4-BE49-F238E27FC236}">
                <a16:creationId xmlns:a16="http://schemas.microsoft.com/office/drawing/2014/main" id="{963B92F4-6709-E756-26AD-91F889DF615B}"/>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6C8E8-1119-EB96-7F0B-A22EAC7760E3}"/>
              </a:ext>
            </a:extLst>
          </p:cNvPr>
          <p:cNvSpPr>
            <a:spLocks noGrp="1"/>
          </p:cNvSpPr>
          <p:nvPr>
            <p:ph type="title"/>
          </p:nvPr>
        </p:nvSpPr>
        <p:spPr/>
        <p:txBody>
          <a:bodyPr/>
          <a:lstStyle/>
          <a:p>
            <a:r>
              <a:rPr lang="en-US">
                <a:cs typeface="Calibri Light"/>
              </a:rPr>
              <a:t>Physical Security</a:t>
            </a:r>
            <a:endParaRPr lang="en-US"/>
          </a:p>
        </p:txBody>
      </p:sp>
      <p:sp>
        <p:nvSpPr>
          <p:cNvPr id="3" name="Content Placeholder 2">
            <a:extLst>
              <a:ext uri="{FF2B5EF4-FFF2-40B4-BE49-F238E27FC236}">
                <a16:creationId xmlns:a16="http://schemas.microsoft.com/office/drawing/2014/main" id="{24C51F33-6ACF-FB0B-DF96-91C756C04DBF}"/>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cs typeface="Calibri" panose="020F0502020204030204"/>
              </a:rPr>
              <a:t>All NASA centers have access control points (ACPs) manned by security officers who validate visitors before entry. ACPs may have additional security measures if they protect a particularly sensitive area.</a:t>
            </a:r>
          </a:p>
          <a:p>
            <a:pPr>
              <a:buFont typeface="Arial" panose="020F0502020204030204" pitchFamily="34" charset="0"/>
              <a:buChar char="•"/>
            </a:pPr>
            <a:r>
              <a:rPr lang="en-US">
                <a:cs typeface="Calibri" panose="020F0502020204030204"/>
              </a:rPr>
              <a:t>Visitors to NASA centers can be searched by authorized personnel for dangerous material at any time during their visit. This policy is displayed on signs to all legitimate entries.</a:t>
            </a:r>
          </a:p>
          <a:p>
            <a:pPr>
              <a:buFont typeface="Arial" panose="020F0502020204030204" pitchFamily="34" charset="0"/>
              <a:buChar char="•"/>
            </a:pPr>
            <a:r>
              <a:rPr lang="en-US">
                <a:cs typeface="Calibri" panose="020F0502020204030204"/>
              </a:rPr>
              <a:t>NASA divides security areas into three types: controlled area, limited area, and exclusion area.</a:t>
            </a:r>
          </a:p>
        </p:txBody>
      </p:sp>
      <p:sp>
        <p:nvSpPr>
          <p:cNvPr id="4" name="Slide Number Placeholder 3">
            <a:extLst>
              <a:ext uri="{FF2B5EF4-FFF2-40B4-BE49-F238E27FC236}">
                <a16:creationId xmlns:a16="http://schemas.microsoft.com/office/drawing/2014/main" id="{94BA50A9-3073-B204-DC3D-3AFDBD0FDBB0}"/>
              </a:ext>
            </a:extLst>
          </p:cNvPr>
          <p:cNvSpPr>
            <a:spLocks noGrp="1"/>
          </p:cNvSpPr>
          <p:nvPr>
            <p:ph type="sldNum" sz="quarter" idx="12"/>
          </p:nvPr>
        </p:nvSpPr>
        <p:spPr/>
        <p:txBody>
          <a:bodyPr/>
          <a:lstStyle/>
          <a:p>
            <a:fld id="{330EA680-D336-4FF7-8B7A-9848BB0A1C32}" type="slidenum">
              <a:rPr lang="en-US" smtClean="0"/>
              <a:t>10</a:t>
            </a:fld>
            <a:endParaRPr lang="en-US"/>
          </a:p>
        </p:txBody>
      </p:sp>
      <p:pic>
        <p:nvPicPr>
          <p:cNvPr id="5" name="Picture 5">
            <a:extLst>
              <a:ext uri="{FF2B5EF4-FFF2-40B4-BE49-F238E27FC236}">
                <a16:creationId xmlns:a16="http://schemas.microsoft.com/office/drawing/2014/main" id="{C3620B4A-9171-8268-A9FE-B1B9CCAEE4C2}"/>
              </a:ext>
            </a:extLst>
          </p:cNvPr>
          <p:cNvPicPr>
            <a:picLocks noChangeAspect="1"/>
          </p:cNvPicPr>
          <p:nvPr/>
        </p:nvPicPr>
        <p:blipFill>
          <a:blip r:embed="rId2"/>
          <a:stretch>
            <a:fillRect/>
          </a:stretch>
        </p:blipFill>
        <p:spPr>
          <a:xfrm>
            <a:off x="10505923" y="3864805"/>
            <a:ext cx="1690915" cy="2478769"/>
          </a:xfrm>
          <a:prstGeom prst="rect">
            <a:avLst/>
          </a:prstGeom>
        </p:spPr>
      </p:pic>
    </p:spTree>
    <p:extLst>
      <p:ext uri="{BB962C8B-B14F-4D97-AF65-F5344CB8AC3E}">
        <p14:creationId xmlns:p14="http://schemas.microsoft.com/office/powerpoint/2010/main" val="2832958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5C29435-9792-45F0-A075-2B4C351B9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8D5F42-38F5-EF2E-34F3-733FDCE4B3C5}"/>
              </a:ext>
            </a:extLst>
          </p:cNvPr>
          <p:cNvSpPr>
            <a:spLocks noGrp="1"/>
          </p:cNvSpPr>
          <p:nvPr>
            <p:ph type="title"/>
          </p:nvPr>
        </p:nvSpPr>
        <p:spPr>
          <a:xfrm>
            <a:off x="7859485" y="634946"/>
            <a:ext cx="3690257" cy="1450757"/>
          </a:xfrm>
        </p:spPr>
        <p:txBody>
          <a:bodyPr>
            <a:normAutofit/>
          </a:bodyPr>
          <a:lstStyle/>
          <a:p>
            <a:r>
              <a:rPr lang="en-US">
                <a:cs typeface="Calibri Light"/>
              </a:rPr>
              <a:t>Information Security</a:t>
            </a:r>
            <a:endParaRPr lang="en-US"/>
          </a:p>
        </p:txBody>
      </p:sp>
      <p:pic>
        <p:nvPicPr>
          <p:cNvPr id="5" name="Picture 5">
            <a:extLst>
              <a:ext uri="{FF2B5EF4-FFF2-40B4-BE49-F238E27FC236}">
                <a16:creationId xmlns:a16="http://schemas.microsoft.com/office/drawing/2014/main" id="{706A3F57-4025-9CD6-7B59-5C2B0DD86A25}"/>
              </a:ext>
            </a:extLst>
          </p:cNvPr>
          <p:cNvPicPr>
            <a:picLocks noChangeAspect="1"/>
          </p:cNvPicPr>
          <p:nvPr/>
        </p:nvPicPr>
        <p:blipFill>
          <a:blip r:embed="rId2"/>
          <a:stretch>
            <a:fillRect/>
          </a:stretch>
        </p:blipFill>
        <p:spPr>
          <a:xfrm>
            <a:off x="633999" y="1604383"/>
            <a:ext cx="6909801" cy="3385801"/>
          </a:xfrm>
          <a:prstGeom prst="rect">
            <a:avLst/>
          </a:prstGeom>
        </p:spPr>
      </p:pic>
      <p:cxnSp>
        <p:nvCxnSpPr>
          <p:cNvPr id="12" name="Straight Connector 11">
            <a:extLst>
              <a:ext uri="{FF2B5EF4-FFF2-40B4-BE49-F238E27FC236}">
                <a16:creationId xmlns:a16="http://schemas.microsoft.com/office/drawing/2014/main" id="{C121C1A0-5C13-471E-AD18-BF95767F54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36F2A3-C65A-AB8F-F02F-7135302A69C1}"/>
              </a:ext>
            </a:extLst>
          </p:cNvPr>
          <p:cNvSpPr>
            <a:spLocks noGrp="1"/>
          </p:cNvSpPr>
          <p:nvPr>
            <p:ph idx="1"/>
          </p:nvPr>
        </p:nvSpPr>
        <p:spPr>
          <a:xfrm>
            <a:off x="7859485" y="2198914"/>
            <a:ext cx="3690257" cy="3670180"/>
          </a:xfrm>
        </p:spPr>
        <p:txBody>
          <a:bodyPr vert="horz" lIns="0" tIns="45720" rIns="0" bIns="45720" rtlCol="0">
            <a:normAutofit/>
          </a:bodyPr>
          <a:lstStyle/>
          <a:p>
            <a:pPr>
              <a:buFont typeface="Arial" panose="020F0502020204030204" pitchFamily="34" charset="0"/>
              <a:buChar char="•"/>
            </a:pPr>
            <a:r>
              <a:rPr lang="en-US">
                <a:cs typeface="Calibri" panose="020F0502020204030204"/>
              </a:rPr>
              <a:t>NASA adheres to the guidelines given by NIST Special Publication 800 series, as well as the NIST Federal Information Processing standards. </a:t>
            </a:r>
          </a:p>
        </p:txBody>
      </p:sp>
      <p:sp>
        <p:nvSpPr>
          <p:cNvPr id="14" name="Rectangle 13">
            <a:extLst>
              <a:ext uri="{FF2B5EF4-FFF2-40B4-BE49-F238E27FC236}">
                <a16:creationId xmlns:a16="http://schemas.microsoft.com/office/drawing/2014/main" id="{ADF03EDA-D3D9-4DFF-9AC8-0D47F349E2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F20499E1-77D1-46FE-9976-5632BE52F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61D3C8E6-0173-84BC-E23B-F19FEE542682}"/>
              </a:ext>
            </a:extLst>
          </p:cNvPr>
          <p:cNvSpPr>
            <a:spLocks noGrp="1"/>
          </p:cNvSpPr>
          <p:nvPr>
            <p:ph type="sldNum" sz="quarter" idx="12"/>
          </p:nvPr>
        </p:nvSpPr>
        <p:spPr>
          <a:xfrm>
            <a:off x="9900458" y="6459785"/>
            <a:ext cx="1312025" cy="365125"/>
          </a:xfrm>
        </p:spPr>
        <p:txBody>
          <a:bodyPr>
            <a:normAutofit/>
          </a:bodyPr>
          <a:lstStyle/>
          <a:p>
            <a:pPr>
              <a:spcAft>
                <a:spcPts val="600"/>
              </a:spcAft>
            </a:pPr>
            <a:fld id="{330EA680-D336-4FF7-8B7A-9848BB0A1C32}" type="slidenum">
              <a:rPr lang="en-US" smtClean="0"/>
              <a:pPr>
                <a:spcAft>
                  <a:spcPts val="600"/>
                </a:spcAft>
              </a:pPr>
              <a:t>11</a:t>
            </a:fld>
            <a:endParaRPr lang="en-US"/>
          </a:p>
        </p:txBody>
      </p:sp>
    </p:spTree>
    <p:extLst>
      <p:ext uri="{BB962C8B-B14F-4D97-AF65-F5344CB8AC3E}">
        <p14:creationId xmlns:p14="http://schemas.microsoft.com/office/powerpoint/2010/main" val="2787929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8E1688-F16F-DECE-9302-81F116F28755}"/>
              </a:ext>
            </a:extLst>
          </p:cNvPr>
          <p:cNvSpPr>
            <a:spLocks noGrp="1"/>
          </p:cNvSpPr>
          <p:nvPr>
            <p:ph type="title"/>
          </p:nvPr>
        </p:nvSpPr>
        <p:spPr>
          <a:xfrm>
            <a:off x="5181601" y="634946"/>
            <a:ext cx="6368142" cy="1450757"/>
          </a:xfrm>
        </p:spPr>
        <p:txBody>
          <a:bodyPr>
            <a:normAutofit/>
          </a:bodyPr>
          <a:lstStyle/>
          <a:p>
            <a:r>
              <a:rPr lang="en-US">
                <a:cs typeface="Calibri Light"/>
              </a:rPr>
              <a:t>Cyber Security</a:t>
            </a:r>
            <a:endParaRPr lang="en-US"/>
          </a:p>
        </p:txBody>
      </p:sp>
      <p:pic>
        <p:nvPicPr>
          <p:cNvPr id="5" name="Picture 5" descr="A picture containing blur&#10;&#10;Description automatically generated">
            <a:extLst>
              <a:ext uri="{FF2B5EF4-FFF2-40B4-BE49-F238E27FC236}">
                <a16:creationId xmlns:a16="http://schemas.microsoft.com/office/drawing/2014/main" id="{DA2967B6-726C-7BB8-87E1-DE81E2AC0CF1}"/>
              </a:ext>
            </a:extLst>
          </p:cNvPr>
          <p:cNvPicPr>
            <a:picLocks noChangeAspect="1"/>
          </p:cNvPicPr>
          <p:nvPr/>
        </p:nvPicPr>
        <p:blipFill rotWithShape="1">
          <a:blip r:embed="rId2"/>
          <a:srcRect l="32954" r="21995" b="2"/>
          <a:stretch/>
        </p:blipFill>
        <p:spPr>
          <a:xfrm>
            <a:off x="20" y="-12128"/>
            <a:ext cx="4654276" cy="6870127"/>
          </a:xfrm>
          <a:prstGeom prst="rect">
            <a:avLst/>
          </a:prstGeom>
        </p:spPr>
      </p:pic>
      <p:cxnSp>
        <p:nvCxnSpPr>
          <p:cNvPr id="14" name="Straight Connector 13">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56A5EE6-1888-AF95-B975-DDCEFE22ECE3}"/>
              </a:ext>
            </a:extLst>
          </p:cNvPr>
          <p:cNvSpPr>
            <a:spLocks noGrp="1"/>
          </p:cNvSpPr>
          <p:nvPr>
            <p:ph idx="1"/>
          </p:nvPr>
        </p:nvSpPr>
        <p:spPr>
          <a:xfrm>
            <a:off x="5181601" y="2198914"/>
            <a:ext cx="6368142" cy="3670180"/>
          </a:xfrm>
        </p:spPr>
        <p:txBody>
          <a:bodyPr vert="horz" lIns="0" tIns="45720" rIns="0" bIns="45720" rtlCol="0" anchor="t">
            <a:normAutofit/>
          </a:bodyPr>
          <a:lstStyle/>
          <a:p>
            <a:pPr>
              <a:buFont typeface="Arial" panose="020F0502020204030204" pitchFamily="34" charset="0"/>
              <a:buChar char="•"/>
            </a:pPr>
            <a:r>
              <a:rPr lang="en-US">
                <a:cs typeface="Calibri" panose="020F0502020204030204"/>
              </a:rPr>
              <a:t>All third-party software used within NASA must be vetted and approved by upper management before use.</a:t>
            </a:r>
          </a:p>
          <a:p>
            <a:pPr>
              <a:buFont typeface="Arial" panose="020F0502020204030204" pitchFamily="34" charset="0"/>
              <a:buChar char="•"/>
            </a:pPr>
            <a:r>
              <a:rPr lang="en-US">
                <a:cs typeface="Calibri" panose="020F0502020204030204"/>
              </a:rPr>
              <a:t>If information system assets fail or information is compromised, an after-action report must be made.</a:t>
            </a:r>
          </a:p>
          <a:p>
            <a:pPr>
              <a:buFont typeface="Arial" panose="020F0502020204030204" pitchFamily="34" charset="0"/>
              <a:buChar char="•"/>
            </a:pPr>
            <a:r>
              <a:rPr lang="en-US">
                <a:cs typeface="Calibri" panose="020F0502020204030204"/>
              </a:rPr>
              <a:t>In the Armstrong NASA center, the Office of the Chief Information Officer and IT Security personnel monitor, document, and manage network traffic. If malicious activity is suspected, the Center Director is notified. If the traffic is determined to be malicious by the Center information Security Officer, NPR 2800.2, NPR 2810.1, NPD 2810.1, and NPR 1841.1 are consulted.</a:t>
            </a:r>
          </a:p>
        </p:txBody>
      </p:sp>
      <p:sp>
        <p:nvSpPr>
          <p:cNvPr id="4" name="Slide Number Placeholder 3">
            <a:extLst>
              <a:ext uri="{FF2B5EF4-FFF2-40B4-BE49-F238E27FC236}">
                <a16:creationId xmlns:a16="http://schemas.microsoft.com/office/drawing/2014/main" id="{FD8ACC4F-B3C1-D849-0301-66D970C78C18}"/>
              </a:ext>
            </a:extLst>
          </p:cNvPr>
          <p:cNvSpPr>
            <a:spLocks noGrp="1"/>
          </p:cNvSpPr>
          <p:nvPr>
            <p:ph type="sldNum" sz="quarter" idx="12"/>
          </p:nvPr>
        </p:nvSpPr>
        <p:spPr>
          <a:xfrm>
            <a:off x="9900458" y="6459785"/>
            <a:ext cx="1312025" cy="365125"/>
          </a:xfrm>
        </p:spPr>
        <p:txBody>
          <a:bodyPr>
            <a:normAutofit/>
          </a:bodyPr>
          <a:lstStyle/>
          <a:p>
            <a:pPr>
              <a:spcAft>
                <a:spcPts val="600"/>
              </a:spcAft>
            </a:pPr>
            <a:fld id="{330EA680-D336-4FF7-8B7A-9848BB0A1C32}" type="slidenum">
              <a:rPr lang="en-US">
                <a:solidFill>
                  <a:schemeClr val="tx1">
                    <a:lumMod val="75000"/>
                    <a:lumOff val="25000"/>
                  </a:schemeClr>
                </a:solidFill>
              </a:rPr>
              <a:pPr>
                <a:spcAft>
                  <a:spcPts val="600"/>
                </a:spcAft>
              </a:pPr>
              <a:t>12</a:t>
            </a:fld>
            <a:endParaRPr lang="en-US">
              <a:solidFill>
                <a:schemeClr val="tx1">
                  <a:lumMod val="75000"/>
                  <a:lumOff val="25000"/>
                </a:schemeClr>
              </a:solidFill>
            </a:endParaRPr>
          </a:p>
        </p:txBody>
      </p:sp>
    </p:spTree>
    <p:extLst>
      <p:ext uri="{BB962C8B-B14F-4D97-AF65-F5344CB8AC3E}">
        <p14:creationId xmlns:p14="http://schemas.microsoft.com/office/powerpoint/2010/main" val="1047904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043ED-9D68-2D75-2236-338C1BBFDC75}"/>
              </a:ext>
            </a:extLst>
          </p:cNvPr>
          <p:cNvSpPr>
            <a:spLocks noGrp="1"/>
          </p:cNvSpPr>
          <p:nvPr>
            <p:ph type="title"/>
          </p:nvPr>
        </p:nvSpPr>
        <p:spPr/>
        <p:txBody>
          <a:bodyPr/>
          <a:lstStyle/>
          <a:p>
            <a:r>
              <a:rPr lang="en-US">
                <a:cs typeface="Calibri Light"/>
              </a:rPr>
              <a:t>Risk Management</a:t>
            </a:r>
            <a:endParaRPr lang="en-US"/>
          </a:p>
        </p:txBody>
      </p:sp>
      <p:sp>
        <p:nvSpPr>
          <p:cNvPr id="3" name="Content Placeholder 2">
            <a:extLst>
              <a:ext uri="{FF2B5EF4-FFF2-40B4-BE49-F238E27FC236}">
                <a16:creationId xmlns:a16="http://schemas.microsoft.com/office/drawing/2014/main" id="{46CD10B5-B46E-6CBC-6730-392050463DC1}"/>
              </a:ext>
            </a:extLst>
          </p:cNvPr>
          <p:cNvSpPr>
            <a:spLocks noGrp="1"/>
          </p:cNvSpPr>
          <p:nvPr>
            <p:ph idx="1"/>
          </p:nvPr>
        </p:nvSpPr>
        <p:spPr/>
        <p:txBody>
          <a:bodyPr vert="horz" lIns="0" tIns="45720" rIns="0" bIns="45720" rtlCol="0" anchor="t">
            <a:normAutofit/>
          </a:bodyPr>
          <a:lstStyle/>
          <a:p>
            <a:pPr marL="0" indent="0">
              <a:buNone/>
            </a:pPr>
            <a:r>
              <a:rPr lang="en-US">
                <a:cs typeface="Calibri" panose="020F0502020204030204"/>
              </a:rPr>
              <a:t>NASA focuses primarily on five key domains of interest when considering risk:</a:t>
            </a:r>
          </a:p>
          <a:p>
            <a:pPr>
              <a:buFont typeface="Arial" panose="020F0502020204030204" pitchFamily="34" charset="0"/>
              <a:buChar char="•"/>
            </a:pPr>
            <a:r>
              <a:rPr lang="en-US">
                <a:cs typeface="Calibri" panose="020F0502020204030204"/>
              </a:rPr>
              <a:t>Safety – The well-being of personnel and the general public, as well as the preservation of organization assets.</a:t>
            </a:r>
          </a:p>
          <a:p>
            <a:pPr>
              <a:buFont typeface="Arial" panose="020F0502020204030204" pitchFamily="34" charset="0"/>
              <a:buChar char="•"/>
            </a:pPr>
            <a:r>
              <a:rPr lang="en-US">
                <a:cs typeface="Calibri" panose="020F0502020204030204"/>
              </a:rPr>
              <a:t>Mission success.</a:t>
            </a:r>
          </a:p>
          <a:p>
            <a:pPr>
              <a:buFont typeface="Arial" panose="020F0502020204030204" pitchFamily="34" charset="0"/>
              <a:buChar char="•"/>
            </a:pPr>
            <a:r>
              <a:rPr lang="en-US">
                <a:cs typeface="Calibri" panose="020F0502020204030204"/>
              </a:rPr>
              <a:t>Physical security and cybersecurity.</a:t>
            </a:r>
          </a:p>
          <a:p>
            <a:pPr>
              <a:buFont typeface="Arial" panose="020F0502020204030204" pitchFamily="34" charset="0"/>
              <a:buChar char="•"/>
            </a:pPr>
            <a:r>
              <a:rPr lang="en-US">
                <a:cs typeface="Calibri" panose="020F0502020204030204"/>
              </a:rPr>
              <a:t>Cost.</a:t>
            </a:r>
          </a:p>
          <a:p>
            <a:pPr>
              <a:buFont typeface="Arial" panose="020F0502020204030204" pitchFamily="34" charset="0"/>
              <a:buChar char="•"/>
            </a:pPr>
            <a:r>
              <a:rPr lang="en-US">
                <a:cs typeface="Calibri" panose="020F0502020204030204"/>
              </a:rPr>
              <a:t>Schedule.</a:t>
            </a:r>
          </a:p>
        </p:txBody>
      </p:sp>
      <p:sp>
        <p:nvSpPr>
          <p:cNvPr id="4" name="Slide Number Placeholder 3">
            <a:extLst>
              <a:ext uri="{FF2B5EF4-FFF2-40B4-BE49-F238E27FC236}">
                <a16:creationId xmlns:a16="http://schemas.microsoft.com/office/drawing/2014/main" id="{C49E9305-64F1-6391-552A-783EC82D5543}"/>
              </a:ext>
            </a:extLst>
          </p:cNvPr>
          <p:cNvSpPr>
            <a:spLocks noGrp="1"/>
          </p:cNvSpPr>
          <p:nvPr>
            <p:ph type="sldNum" sz="quarter" idx="12"/>
          </p:nvPr>
        </p:nvSpPr>
        <p:spPr/>
        <p:txBody>
          <a:bodyPr/>
          <a:lstStyle/>
          <a:p>
            <a:fld id="{330EA680-D336-4FF7-8B7A-9848BB0A1C32}" type="slidenum">
              <a:rPr lang="en-US" smtClean="0"/>
              <a:t>13</a:t>
            </a:fld>
            <a:endParaRPr lang="en-US"/>
          </a:p>
        </p:txBody>
      </p:sp>
    </p:spTree>
    <p:extLst>
      <p:ext uri="{BB962C8B-B14F-4D97-AF65-F5344CB8AC3E}">
        <p14:creationId xmlns:p14="http://schemas.microsoft.com/office/powerpoint/2010/main" val="130442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EFADC-DC52-68CA-25D4-5B2B49D9ED1D}"/>
              </a:ext>
            </a:extLst>
          </p:cNvPr>
          <p:cNvSpPr>
            <a:spLocks noGrp="1"/>
          </p:cNvSpPr>
          <p:nvPr>
            <p:ph type="title"/>
          </p:nvPr>
        </p:nvSpPr>
        <p:spPr/>
        <p:txBody>
          <a:bodyPr/>
          <a:lstStyle/>
          <a:p>
            <a:r>
              <a:rPr lang="en-US">
                <a:cs typeface="Calibri Light"/>
              </a:rPr>
              <a:t>Risk Management (</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E02423D8-8D7F-F3D5-9FF9-726522BCCE4B}"/>
              </a:ext>
            </a:extLst>
          </p:cNvPr>
          <p:cNvSpPr>
            <a:spLocks noGrp="1"/>
          </p:cNvSpPr>
          <p:nvPr>
            <p:ph idx="1"/>
          </p:nvPr>
        </p:nvSpPr>
        <p:spPr/>
        <p:txBody>
          <a:bodyPr vert="horz" lIns="0" tIns="45720" rIns="0" bIns="45720" rtlCol="0" anchor="t">
            <a:normAutofit fontScale="92500" lnSpcReduction="20000"/>
          </a:bodyPr>
          <a:lstStyle/>
          <a:p>
            <a:pPr>
              <a:buFont typeface="Arial" panose="020F0502020204030204" pitchFamily="34" charset="0"/>
              <a:buChar char="•"/>
            </a:pPr>
            <a:r>
              <a:rPr lang="en-US" dirty="0">
                <a:cs typeface="Calibri" panose="020F0502020204030204"/>
              </a:rPr>
              <a:t>NASA's risk management process is composed of two activities – Risk Informed Decision Making and Continuous Risk Management.</a:t>
            </a:r>
          </a:p>
          <a:p>
            <a:pPr>
              <a:buFont typeface="Arial" panose="020F0502020204030204" pitchFamily="34" charset="0"/>
              <a:buChar char="•"/>
            </a:pPr>
            <a:r>
              <a:rPr lang="en-US" dirty="0">
                <a:cs typeface="Calibri" panose="020F0502020204030204"/>
              </a:rPr>
              <a:t>RIDM focuses on how to meet performance requirements, and works by identifying decision alternatives, analyzing decision alternatives, and adopting a decision alternative.</a:t>
            </a:r>
          </a:p>
          <a:p>
            <a:pPr>
              <a:buFont typeface="Arial" panose="020F0502020204030204" pitchFamily="34" charset="0"/>
              <a:buChar char="•"/>
            </a:pPr>
            <a:r>
              <a:rPr lang="en-US" dirty="0">
                <a:cs typeface="Calibri" panose="020F0502020204030204"/>
              </a:rPr>
              <a:t>CRM is meant to manage risk, and involves:</a:t>
            </a:r>
          </a:p>
          <a:p>
            <a:pPr>
              <a:buFont typeface="Arial" panose="020F0502020204030204" pitchFamily="34" charset="0"/>
              <a:buChar char="•"/>
            </a:pPr>
            <a:r>
              <a:rPr lang="en-US" dirty="0">
                <a:cs typeface="Calibri" panose="020F0502020204030204"/>
              </a:rPr>
              <a:t>Identification of risk factors</a:t>
            </a:r>
          </a:p>
          <a:p>
            <a:pPr>
              <a:buFont typeface="Arial" panose="020F0502020204030204" pitchFamily="34" charset="0"/>
              <a:buChar char="•"/>
            </a:pPr>
            <a:r>
              <a:rPr lang="en-US" dirty="0">
                <a:cs typeface="Calibri" panose="020F0502020204030204"/>
              </a:rPr>
              <a:t>Analysis of probability and impact</a:t>
            </a:r>
          </a:p>
          <a:p>
            <a:pPr>
              <a:buFont typeface="Arial" panose="020F0502020204030204" pitchFamily="34" charset="0"/>
              <a:buChar char="•"/>
            </a:pPr>
            <a:r>
              <a:rPr lang="en-US" dirty="0">
                <a:cs typeface="Calibri" panose="020F0502020204030204"/>
              </a:rPr>
              <a:t>Plan mitigation and contingency plans, and risk tracking.</a:t>
            </a:r>
          </a:p>
          <a:p>
            <a:pPr>
              <a:buFont typeface="Arial" panose="020F0502020204030204" pitchFamily="34" charset="0"/>
              <a:buChar char="•"/>
            </a:pPr>
            <a:r>
              <a:rPr lang="en-US" dirty="0">
                <a:cs typeface="Calibri" panose="020F0502020204030204"/>
              </a:rPr>
              <a:t>Tracking – Track variables indicative of risks.</a:t>
            </a:r>
          </a:p>
          <a:p>
            <a:pPr>
              <a:buFont typeface="Arial" panose="020F0502020204030204" pitchFamily="34" charset="0"/>
              <a:buChar char="•"/>
            </a:pPr>
            <a:r>
              <a:rPr lang="en-US" dirty="0">
                <a:cs typeface="Calibri" panose="020F0502020204030204"/>
              </a:rPr>
              <a:t>Control – Discover if mitigation plans are sufficient.</a:t>
            </a:r>
          </a:p>
          <a:p>
            <a:pPr>
              <a:buFont typeface="Arial" panose="020F0502020204030204" pitchFamily="34" charset="0"/>
              <a:buChar char="•"/>
            </a:pPr>
            <a:r>
              <a:rPr lang="en-US" dirty="0">
                <a:cs typeface="Calibri" panose="020F0502020204030204"/>
              </a:rPr>
              <a:t>Communicate and Document – Document the previous five steps.</a:t>
            </a:r>
          </a:p>
        </p:txBody>
      </p:sp>
      <p:sp>
        <p:nvSpPr>
          <p:cNvPr id="4" name="Slide Number Placeholder 3">
            <a:extLst>
              <a:ext uri="{FF2B5EF4-FFF2-40B4-BE49-F238E27FC236}">
                <a16:creationId xmlns:a16="http://schemas.microsoft.com/office/drawing/2014/main" id="{46CF81AA-09C1-7734-3FB4-E8A2AD7F2E14}"/>
              </a:ext>
            </a:extLst>
          </p:cNvPr>
          <p:cNvSpPr>
            <a:spLocks noGrp="1"/>
          </p:cNvSpPr>
          <p:nvPr>
            <p:ph type="sldNum" sz="quarter" idx="12"/>
          </p:nvPr>
        </p:nvSpPr>
        <p:spPr/>
        <p:txBody>
          <a:bodyPr/>
          <a:lstStyle/>
          <a:p>
            <a:fld id="{330EA680-D336-4FF7-8B7A-9848BB0A1C32}" type="slidenum">
              <a:rPr lang="en-US" smtClean="0"/>
              <a:t>14</a:t>
            </a:fld>
            <a:endParaRPr lang="en-US"/>
          </a:p>
        </p:txBody>
      </p:sp>
    </p:spTree>
    <p:extLst>
      <p:ext uri="{BB962C8B-B14F-4D97-AF65-F5344CB8AC3E}">
        <p14:creationId xmlns:p14="http://schemas.microsoft.com/office/powerpoint/2010/main" val="1898376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27118-13F3-8007-E3BF-3019DFED839A}"/>
              </a:ext>
            </a:extLst>
          </p:cNvPr>
          <p:cNvSpPr>
            <a:spLocks noGrp="1"/>
          </p:cNvSpPr>
          <p:nvPr>
            <p:ph type="title"/>
          </p:nvPr>
        </p:nvSpPr>
        <p:spPr/>
        <p:txBody>
          <a:bodyPr/>
          <a:lstStyle/>
          <a:p>
            <a:r>
              <a:rPr lang="en-US">
                <a:cs typeface="Calibri Light"/>
              </a:rPr>
              <a:t>Continuity of Operations</a:t>
            </a:r>
            <a:endParaRPr lang="en-US"/>
          </a:p>
        </p:txBody>
      </p:sp>
      <p:sp>
        <p:nvSpPr>
          <p:cNvPr id="3" name="Content Placeholder 2">
            <a:extLst>
              <a:ext uri="{FF2B5EF4-FFF2-40B4-BE49-F238E27FC236}">
                <a16:creationId xmlns:a16="http://schemas.microsoft.com/office/drawing/2014/main" id="{29289DAF-278C-947E-188A-0ED8CD22F24A}"/>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cs typeface="Calibri" panose="020F0502020204030204"/>
              </a:rPr>
              <a:t>Legislation, such as EO 12656, HSPD-7, NSPD 51, OMC circular A-130, and the Computer Security Act of 1987 mandate continuity of operations for federal agencies, including NASA.</a:t>
            </a:r>
          </a:p>
          <a:p>
            <a:pPr marL="0" indent="0">
              <a:buNone/>
            </a:pPr>
            <a:r>
              <a:rPr lang="en-US">
                <a:cs typeface="Calibri" panose="020F0502020204030204"/>
              </a:rPr>
              <a:t>NASA defines five characteristics for a successful COOP state:</a:t>
            </a:r>
          </a:p>
          <a:p>
            <a:pPr>
              <a:buFont typeface="Arial" panose="020F0502020204030204" pitchFamily="34" charset="0"/>
              <a:buChar char="•"/>
            </a:pPr>
            <a:r>
              <a:rPr lang="en-US">
                <a:cs typeface="Calibri" panose="020F0502020204030204"/>
              </a:rPr>
              <a:t>It can be put into practice on a moment's notice.</a:t>
            </a:r>
          </a:p>
          <a:p>
            <a:pPr>
              <a:buFont typeface="Arial" panose="020F0502020204030204" pitchFamily="34" charset="0"/>
              <a:buChar char="•"/>
            </a:pPr>
            <a:r>
              <a:rPr lang="en-US">
                <a:cs typeface="Calibri" panose="020F0502020204030204"/>
              </a:rPr>
              <a:t>It can be maintained at a high readiness level.</a:t>
            </a:r>
          </a:p>
          <a:p>
            <a:pPr>
              <a:buFont typeface="Arial" panose="020F0502020204030204" pitchFamily="34" charset="0"/>
              <a:buChar char="•"/>
            </a:pPr>
            <a:r>
              <a:rPr lang="en-US">
                <a:cs typeface="Calibri" panose="020F0502020204030204"/>
              </a:rPr>
              <a:t>It can take full effect within a maximum of 12 hours of initial activation.</a:t>
            </a:r>
          </a:p>
          <a:p>
            <a:pPr>
              <a:buFont typeface="Arial" panose="020F0502020204030204" pitchFamily="34" charset="0"/>
              <a:buChar char="•"/>
            </a:pPr>
            <a:r>
              <a:rPr lang="en-US">
                <a:cs typeface="Calibri" panose="020F0502020204030204"/>
              </a:rPr>
              <a:t>It can maintain mandatory organizational operations for at least a month.</a:t>
            </a:r>
          </a:p>
          <a:p>
            <a:pPr>
              <a:buFont typeface="Arial" panose="020F0502020204030204" pitchFamily="34" charset="0"/>
              <a:buChar char="•"/>
            </a:pPr>
            <a:r>
              <a:rPr lang="en-US">
                <a:cs typeface="Calibri" panose="020F0502020204030204"/>
              </a:rPr>
              <a:t>Takes all tools, assets, plans, and infrastructure into account.</a:t>
            </a:r>
          </a:p>
        </p:txBody>
      </p:sp>
      <p:sp>
        <p:nvSpPr>
          <p:cNvPr id="4" name="Slide Number Placeholder 3">
            <a:extLst>
              <a:ext uri="{FF2B5EF4-FFF2-40B4-BE49-F238E27FC236}">
                <a16:creationId xmlns:a16="http://schemas.microsoft.com/office/drawing/2014/main" id="{993AC225-22E1-D94B-95A1-6C4B5544DE51}"/>
              </a:ext>
            </a:extLst>
          </p:cNvPr>
          <p:cNvSpPr>
            <a:spLocks noGrp="1"/>
          </p:cNvSpPr>
          <p:nvPr>
            <p:ph type="sldNum" sz="quarter" idx="12"/>
          </p:nvPr>
        </p:nvSpPr>
        <p:spPr/>
        <p:txBody>
          <a:bodyPr/>
          <a:lstStyle/>
          <a:p>
            <a:fld id="{330EA680-D336-4FF7-8B7A-9848BB0A1C32}" type="slidenum">
              <a:rPr lang="en-US" smtClean="0"/>
              <a:t>15</a:t>
            </a:fld>
            <a:endParaRPr lang="en-US"/>
          </a:p>
        </p:txBody>
      </p:sp>
    </p:spTree>
    <p:extLst>
      <p:ext uri="{BB962C8B-B14F-4D97-AF65-F5344CB8AC3E}">
        <p14:creationId xmlns:p14="http://schemas.microsoft.com/office/powerpoint/2010/main" val="2442918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03B69-0670-EB3E-1CAE-F5DF3516C7E8}"/>
              </a:ext>
            </a:extLst>
          </p:cNvPr>
          <p:cNvSpPr>
            <a:spLocks noGrp="1"/>
          </p:cNvSpPr>
          <p:nvPr>
            <p:ph type="title"/>
          </p:nvPr>
        </p:nvSpPr>
        <p:spPr/>
        <p:txBody>
          <a:bodyPr>
            <a:normAutofit/>
          </a:bodyPr>
          <a:lstStyle/>
          <a:p>
            <a:r>
              <a:rPr lang="en-US" sz="7200" dirty="0"/>
              <a:t>Successful Attacks on NASA </a:t>
            </a:r>
          </a:p>
        </p:txBody>
      </p:sp>
      <p:sp>
        <p:nvSpPr>
          <p:cNvPr id="3" name="Text Placeholder 2">
            <a:extLst>
              <a:ext uri="{FF2B5EF4-FFF2-40B4-BE49-F238E27FC236}">
                <a16:creationId xmlns:a16="http://schemas.microsoft.com/office/drawing/2014/main" id="{92ECEF43-101E-1D5C-E332-0D3D733631E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68D328-B7FD-FD90-197B-747B1D04F866}"/>
              </a:ext>
            </a:extLst>
          </p:cNvPr>
          <p:cNvSpPr>
            <a:spLocks noGrp="1"/>
          </p:cNvSpPr>
          <p:nvPr>
            <p:ph type="sldNum" sz="quarter" idx="12"/>
          </p:nvPr>
        </p:nvSpPr>
        <p:spPr/>
        <p:txBody>
          <a:bodyPr/>
          <a:lstStyle/>
          <a:p>
            <a:fld id="{330EA680-D336-4FF7-8B7A-9848BB0A1C32}" type="slidenum">
              <a:rPr lang="en-US" smtClean="0"/>
              <a:t>16</a:t>
            </a:fld>
            <a:endParaRPr lang="en-US"/>
          </a:p>
        </p:txBody>
      </p:sp>
    </p:spTree>
    <p:extLst>
      <p:ext uri="{BB962C8B-B14F-4D97-AF65-F5344CB8AC3E}">
        <p14:creationId xmlns:p14="http://schemas.microsoft.com/office/powerpoint/2010/main" val="859360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AD4F7-30C5-B115-9D5E-1C7562919063}"/>
              </a:ext>
            </a:extLst>
          </p:cNvPr>
          <p:cNvSpPr>
            <a:spLocks noGrp="1"/>
          </p:cNvSpPr>
          <p:nvPr>
            <p:ph type="title"/>
          </p:nvPr>
        </p:nvSpPr>
        <p:spPr/>
        <p:txBody>
          <a:bodyPr/>
          <a:lstStyle/>
          <a:p>
            <a:r>
              <a:rPr lang="en-US" dirty="0"/>
              <a:t>2018 NASA Attack and Related Attacks – JPL Lab at Caltech in Pasadena, California </a:t>
            </a:r>
          </a:p>
        </p:txBody>
      </p:sp>
      <p:sp>
        <p:nvSpPr>
          <p:cNvPr id="3" name="Content Placeholder 2">
            <a:extLst>
              <a:ext uri="{FF2B5EF4-FFF2-40B4-BE49-F238E27FC236}">
                <a16:creationId xmlns:a16="http://schemas.microsoft.com/office/drawing/2014/main" id="{B52643B7-7851-14E3-0EB7-7B14465D3745}"/>
              </a:ext>
            </a:extLst>
          </p:cNvPr>
          <p:cNvSpPr>
            <a:spLocks noGrp="1"/>
          </p:cNvSpPr>
          <p:nvPr>
            <p:ph idx="1"/>
          </p:nvPr>
        </p:nvSpPr>
        <p:spPr/>
        <p:txBody>
          <a:bodyPr vert="horz" lIns="0" tIns="45720" rIns="0" bIns="45720" rtlCol="0" anchor="t">
            <a:normAutofit fontScale="92500" lnSpcReduction="10000"/>
          </a:bodyPr>
          <a:lstStyle/>
          <a:p>
            <a:pPr>
              <a:buFont typeface="Arial" panose="020B0604020202020204" pitchFamily="34" charset="0"/>
              <a:buChar char="•"/>
            </a:pPr>
            <a:r>
              <a:rPr lang="en-US" dirty="0"/>
              <a:t>NASA Jet Propulsion Lab at Caltech in Pasadena, California is a hotspot of cyberattacks</a:t>
            </a:r>
          </a:p>
          <a:p>
            <a:pPr marL="383540" lvl="1">
              <a:buFont typeface="Arial" panose="020B0604020202020204" pitchFamily="34" charset="0"/>
              <a:buChar char="•"/>
            </a:pPr>
            <a:r>
              <a:rPr lang="en-US" dirty="0"/>
              <a:t>In April 2018, an unauthorized Raspberry Pi gained access to JPL Servers</a:t>
            </a:r>
            <a:endParaRPr lang="en-US">
              <a:cs typeface="Calibri" panose="020F0502020204030204"/>
            </a:endParaRPr>
          </a:p>
          <a:p>
            <a:pPr marL="383540" lvl="1">
              <a:buFont typeface="Arial" panose="020B0604020202020204" pitchFamily="34" charset="0"/>
              <a:buChar char="•"/>
            </a:pPr>
            <a:r>
              <a:rPr lang="en-US" dirty="0"/>
              <a:t>Hacker moved laterally through systems, accessing ones like the Deep Space Network radio telescopes</a:t>
            </a:r>
            <a:endParaRPr lang="en-US">
              <a:cs typeface="Calibri" panose="020F0502020204030204"/>
            </a:endParaRPr>
          </a:p>
          <a:p>
            <a:pPr marL="383540" lvl="1">
              <a:buFont typeface="Arial" panose="020B0604020202020204" pitchFamily="34" charset="0"/>
              <a:buChar char="•"/>
            </a:pPr>
            <a:r>
              <a:rPr lang="en-US" dirty="0"/>
              <a:t>Attack made Johnson Space Center disconnect from JPL Gateway in fear of unauthorized access</a:t>
            </a:r>
            <a:endParaRPr lang="en-US">
              <a:cs typeface="Calibri" panose="020F0502020204030204"/>
            </a:endParaRPr>
          </a:p>
          <a:p>
            <a:pPr>
              <a:buFont typeface="Arial" panose="020B0604020202020204" pitchFamily="34" charset="0"/>
              <a:buChar char="•"/>
            </a:pPr>
            <a:r>
              <a:rPr lang="en-US" dirty="0"/>
              <a:t>Audit report for cyber incidents at JPL was released by NASA Office of Inspector General</a:t>
            </a:r>
          </a:p>
          <a:p>
            <a:pPr marL="383540" lvl="1">
              <a:buFont typeface="Arial" panose="020B0604020202020204" pitchFamily="34" charset="0"/>
              <a:buChar char="•"/>
            </a:pPr>
            <a:r>
              <a:rPr lang="en-US" dirty="0"/>
              <a:t>Other attacks were listed</a:t>
            </a:r>
            <a:endParaRPr lang="en-US">
              <a:cs typeface="Calibri" panose="020F0502020204030204"/>
            </a:endParaRPr>
          </a:p>
          <a:p>
            <a:pPr marL="566420" lvl="2">
              <a:buFont typeface="Arial" panose="020B0604020202020204" pitchFamily="34" charset="0"/>
              <a:buChar char="•"/>
            </a:pPr>
            <a:r>
              <a:rPr lang="en-US" sz="1800"/>
              <a:t>January 2009 – attacker stole 22GB of program data and transferred it to an IP address in China</a:t>
            </a:r>
            <a:endParaRPr lang="en-US" sz="1800">
              <a:cs typeface="Calibri" panose="020F0502020204030204"/>
            </a:endParaRPr>
          </a:p>
          <a:p>
            <a:pPr marL="566420" lvl="2">
              <a:buFont typeface="Arial" panose="020B0604020202020204" pitchFamily="34" charset="0"/>
              <a:buChar char="•"/>
            </a:pPr>
            <a:r>
              <a:rPr lang="en-US" sz="1800"/>
              <a:t>2011 – Chinese-based IP addresses gained full access to 18 servers supporting key JPL missions</a:t>
            </a:r>
            <a:endParaRPr lang="en-US" sz="1800">
              <a:cs typeface="Calibri" panose="020F0502020204030204"/>
            </a:endParaRPr>
          </a:p>
          <a:p>
            <a:pPr marL="566420" lvl="2">
              <a:buFont typeface="Arial" panose="020B0604020202020204" pitchFamily="34" charset="0"/>
              <a:buChar char="•"/>
            </a:pPr>
            <a:r>
              <a:rPr lang="en-US" sz="1800"/>
              <a:t>2014 – Cyber intruder uploaded malware to a server supporting JPL astronomical missions through web server</a:t>
            </a:r>
            <a:endParaRPr lang="en-US" sz="1800">
              <a:cs typeface="Calibri" panose="020F0502020204030204"/>
            </a:endParaRPr>
          </a:p>
          <a:p>
            <a:pPr marL="566420" lvl="2">
              <a:buFont typeface="Arial" panose="020B0604020202020204" pitchFamily="34" charset="0"/>
              <a:buChar char="•"/>
            </a:pPr>
            <a:r>
              <a:rPr lang="en-US" sz="1800"/>
              <a:t>2016 - Website misconfiguration allowed anonymous user to escalate privileges and execute code on software architecture dev server</a:t>
            </a:r>
            <a:endParaRPr lang="en-US" sz="1800">
              <a:cs typeface="Calibri" panose="020F0502020204030204"/>
            </a:endParaRPr>
          </a:p>
          <a:p>
            <a:pPr marL="566420" lvl="2">
              <a:buFont typeface="Arial" panose="020B0604020202020204" pitchFamily="34" charset="0"/>
              <a:buChar char="•"/>
            </a:pPr>
            <a:r>
              <a:rPr lang="en-US" sz="1800"/>
              <a:t>March 2017 – JPL server running source code for ground ops of scientific spacecraft was compromised by foreign hackers who executed code remotely without authentication</a:t>
            </a:r>
            <a:endParaRPr lang="en-US" sz="1800">
              <a:cs typeface="Calibri" panose="020F0502020204030204"/>
            </a:endParaRPr>
          </a:p>
        </p:txBody>
      </p:sp>
      <p:sp>
        <p:nvSpPr>
          <p:cNvPr id="4" name="Slide Number Placeholder 3">
            <a:extLst>
              <a:ext uri="{FF2B5EF4-FFF2-40B4-BE49-F238E27FC236}">
                <a16:creationId xmlns:a16="http://schemas.microsoft.com/office/drawing/2014/main" id="{DB24D95B-DD49-DD41-0DA4-1D26EFCE6236}"/>
              </a:ext>
            </a:extLst>
          </p:cNvPr>
          <p:cNvSpPr>
            <a:spLocks noGrp="1"/>
          </p:cNvSpPr>
          <p:nvPr>
            <p:ph type="sldNum" sz="quarter" idx="12"/>
          </p:nvPr>
        </p:nvSpPr>
        <p:spPr/>
        <p:txBody>
          <a:bodyPr/>
          <a:lstStyle/>
          <a:p>
            <a:fld id="{330EA680-D336-4FF7-8B7A-9848BB0A1C32}" type="slidenum">
              <a:rPr lang="en-US" smtClean="0"/>
              <a:t>17</a:t>
            </a:fld>
            <a:endParaRPr lang="en-US"/>
          </a:p>
        </p:txBody>
      </p:sp>
    </p:spTree>
    <p:extLst>
      <p:ext uri="{BB962C8B-B14F-4D97-AF65-F5344CB8AC3E}">
        <p14:creationId xmlns:p14="http://schemas.microsoft.com/office/powerpoint/2010/main" val="1005405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AD4F7-30C5-B115-9D5E-1C7562919063}"/>
              </a:ext>
            </a:extLst>
          </p:cNvPr>
          <p:cNvSpPr>
            <a:spLocks noGrp="1"/>
          </p:cNvSpPr>
          <p:nvPr>
            <p:ph type="title"/>
          </p:nvPr>
        </p:nvSpPr>
        <p:spPr/>
        <p:txBody>
          <a:bodyPr/>
          <a:lstStyle/>
          <a:p>
            <a:r>
              <a:rPr lang="en-US" dirty="0"/>
              <a:t>2018 NASA Attack and Related Attacks – JPL Lab at Caltech in Pasadena, California </a:t>
            </a:r>
          </a:p>
        </p:txBody>
      </p:sp>
      <p:sp>
        <p:nvSpPr>
          <p:cNvPr id="3" name="Content Placeholder 2">
            <a:extLst>
              <a:ext uri="{FF2B5EF4-FFF2-40B4-BE49-F238E27FC236}">
                <a16:creationId xmlns:a16="http://schemas.microsoft.com/office/drawing/2014/main" id="{B52643B7-7851-14E3-0EB7-7B14465D3745}"/>
              </a:ext>
            </a:extLst>
          </p:cNvPr>
          <p:cNvSpPr>
            <a:spLocks noGrp="1"/>
          </p:cNvSpPr>
          <p:nvPr>
            <p:ph idx="1"/>
          </p:nvPr>
        </p:nvSpPr>
        <p:spPr/>
        <p:txBody>
          <a:bodyPr vert="horz" lIns="0" tIns="45720" rIns="0" bIns="45720" rtlCol="0" anchor="t">
            <a:normAutofit lnSpcReduction="10000"/>
          </a:bodyPr>
          <a:lstStyle/>
          <a:p>
            <a:pPr>
              <a:buFont typeface="Arial" panose="020B0604020202020204" pitchFamily="34" charset="0"/>
              <a:buChar char="•"/>
            </a:pPr>
            <a:r>
              <a:rPr lang="en-US" sz="1800"/>
              <a:t>Audit report confirms several faults in JPL security, such as:</a:t>
            </a:r>
            <a:endParaRPr lang="en-US" sz="1800">
              <a:cs typeface="Calibri"/>
            </a:endParaRPr>
          </a:p>
          <a:p>
            <a:pPr marL="383540" lvl="1">
              <a:buFont typeface="Arial" panose="020B0604020202020204" pitchFamily="34" charset="0"/>
              <a:buChar char="•"/>
            </a:pPr>
            <a:r>
              <a:rPr lang="en-US" sz="1600"/>
              <a:t>Inadequate and outdated system IT inventories</a:t>
            </a:r>
            <a:endParaRPr lang="en-US" sz="1600">
              <a:cs typeface="Calibri"/>
            </a:endParaRPr>
          </a:p>
          <a:p>
            <a:pPr marL="383540" lvl="1">
              <a:buFont typeface="Arial" panose="020B0604020202020204" pitchFamily="34" charset="0"/>
              <a:buChar char="•"/>
            </a:pPr>
            <a:r>
              <a:rPr lang="en-US" sz="1600"/>
              <a:t>Improper network segmentation</a:t>
            </a:r>
            <a:endParaRPr lang="en-US" sz="1600">
              <a:cs typeface="Calibri"/>
            </a:endParaRPr>
          </a:p>
          <a:p>
            <a:pPr marL="383540" lvl="1">
              <a:buFont typeface="Arial" panose="020B0604020202020204" pitchFamily="34" charset="0"/>
              <a:buChar char="•"/>
            </a:pPr>
            <a:r>
              <a:rPr lang="en-US" sz="1600"/>
              <a:t>Untimely security log ticket resolution</a:t>
            </a:r>
            <a:endParaRPr lang="en-US" sz="1600">
              <a:cs typeface="Calibri"/>
            </a:endParaRPr>
          </a:p>
          <a:p>
            <a:pPr marL="383540" lvl="1">
              <a:buFont typeface="Arial" panose="020B0604020202020204" pitchFamily="34" charset="0"/>
              <a:buChar char="•"/>
            </a:pPr>
            <a:r>
              <a:rPr lang="en-US" sz="1600"/>
              <a:t>Broken log management infrastructure </a:t>
            </a:r>
            <a:endParaRPr lang="en-US" sz="1600">
              <a:cs typeface="Calibri"/>
            </a:endParaRPr>
          </a:p>
          <a:p>
            <a:pPr marL="383540" lvl="1">
              <a:buFont typeface="Arial" panose="020B0604020202020204" pitchFamily="34" charset="0"/>
              <a:buChar char="•"/>
            </a:pPr>
            <a:r>
              <a:rPr lang="en-US" sz="1600"/>
              <a:t>Inadequate </a:t>
            </a:r>
            <a:r>
              <a:rPr lang="en-US" sz="1600" err="1"/>
              <a:t>SysAdmin</a:t>
            </a:r>
            <a:r>
              <a:rPr lang="en-US" sz="1600"/>
              <a:t> training</a:t>
            </a:r>
            <a:endParaRPr lang="en-US" sz="1600">
              <a:cs typeface="Calibri"/>
            </a:endParaRPr>
          </a:p>
          <a:p>
            <a:pPr>
              <a:buFont typeface="Arial" panose="020B0604020202020204" pitchFamily="34" charset="0"/>
              <a:buChar char="•"/>
            </a:pPr>
            <a:r>
              <a:rPr lang="en-US" sz="1800"/>
              <a:t>Additionally, NASA OIG noted a lack of effective incident response procedures for JPL</a:t>
            </a:r>
            <a:endParaRPr lang="en-US" sz="1800">
              <a:cs typeface="Calibri"/>
            </a:endParaRPr>
          </a:p>
          <a:p>
            <a:pPr marL="383540" lvl="1">
              <a:buFont typeface="Arial" panose="020B0604020202020204" pitchFamily="34" charset="0"/>
              <a:buChar char="•"/>
            </a:pPr>
            <a:r>
              <a:rPr lang="en-US" sz="1600"/>
              <a:t>Recommend 24/7 Security Operations Center staffing</a:t>
            </a:r>
            <a:endParaRPr lang="en-US" sz="1600">
              <a:cs typeface="Calibri" panose="020F0502020204030204"/>
            </a:endParaRPr>
          </a:p>
          <a:p>
            <a:pPr marL="383540" lvl="1">
              <a:buFont typeface="Arial" panose="020B0604020202020204" pitchFamily="34" charset="0"/>
              <a:buChar char="•"/>
            </a:pPr>
            <a:r>
              <a:rPr lang="en-US" sz="1600"/>
              <a:t>IRP missing performance measures</a:t>
            </a:r>
          </a:p>
          <a:p>
            <a:pPr marL="383540" lvl="1">
              <a:buFont typeface="Arial" panose="020B0604020202020204" pitchFamily="34" charset="0"/>
              <a:buChar char="•"/>
            </a:pPr>
            <a:r>
              <a:rPr lang="en-US" sz="1600"/>
              <a:t>Lacking metrics for measuring incident response capability and effectiveness</a:t>
            </a:r>
            <a:endParaRPr lang="en-US" sz="1600">
              <a:cs typeface="Calibri"/>
            </a:endParaRPr>
          </a:p>
          <a:p>
            <a:pPr marL="383540" lvl="1">
              <a:buFont typeface="Arial" panose="020B0604020202020204" pitchFamily="34" charset="0"/>
              <a:buChar char="•"/>
            </a:pPr>
            <a:r>
              <a:rPr lang="en-US" sz="1600"/>
              <a:t>No annual review</a:t>
            </a:r>
            <a:endParaRPr lang="en-US" sz="1600">
              <a:cs typeface="Calibri" panose="020F0502020204030204"/>
            </a:endParaRPr>
          </a:p>
          <a:p>
            <a:pPr>
              <a:buFont typeface="Arial" panose="020B0604020202020204" pitchFamily="34" charset="0"/>
              <a:buChar char="•"/>
            </a:pPr>
            <a:r>
              <a:rPr lang="en-US" sz="1800"/>
              <a:t>NASA also noted how it was unable to monitor assets on the JPL Network</a:t>
            </a:r>
            <a:endParaRPr lang="en-US" sz="1800">
              <a:cs typeface="Calibri"/>
            </a:endParaRPr>
          </a:p>
          <a:p>
            <a:pPr>
              <a:buFont typeface="Arial" panose="020B0604020202020204" pitchFamily="34" charset="0"/>
              <a:buChar char="•"/>
            </a:pPr>
            <a:r>
              <a:rPr lang="en-US" sz="1800"/>
              <a:t>NASA OIG concludes with a ten-point plan of recommendations to help further secure JPL</a:t>
            </a:r>
            <a:endParaRPr lang="en-US" sz="1800">
              <a:cs typeface="Calibri"/>
            </a:endParaRPr>
          </a:p>
        </p:txBody>
      </p:sp>
      <p:sp>
        <p:nvSpPr>
          <p:cNvPr id="4" name="Slide Number Placeholder 3">
            <a:extLst>
              <a:ext uri="{FF2B5EF4-FFF2-40B4-BE49-F238E27FC236}">
                <a16:creationId xmlns:a16="http://schemas.microsoft.com/office/drawing/2014/main" id="{DB24D95B-DD49-DD41-0DA4-1D26EFCE6236}"/>
              </a:ext>
            </a:extLst>
          </p:cNvPr>
          <p:cNvSpPr>
            <a:spLocks noGrp="1"/>
          </p:cNvSpPr>
          <p:nvPr>
            <p:ph type="sldNum" sz="quarter" idx="12"/>
          </p:nvPr>
        </p:nvSpPr>
        <p:spPr/>
        <p:txBody>
          <a:bodyPr/>
          <a:lstStyle/>
          <a:p>
            <a:fld id="{330EA680-D336-4FF7-8B7A-9848BB0A1C32}" type="slidenum">
              <a:rPr lang="en-US" smtClean="0"/>
              <a:t>18</a:t>
            </a:fld>
            <a:endParaRPr lang="en-US"/>
          </a:p>
        </p:txBody>
      </p:sp>
    </p:spTree>
    <p:extLst>
      <p:ext uri="{BB962C8B-B14F-4D97-AF65-F5344CB8AC3E}">
        <p14:creationId xmlns:p14="http://schemas.microsoft.com/office/powerpoint/2010/main" val="2817363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0DAF2-15D4-3FAD-45F1-367D7370D694}"/>
              </a:ext>
            </a:extLst>
          </p:cNvPr>
          <p:cNvSpPr>
            <a:spLocks noGrp="1"/>
          </p:cNvSpPr>
          <p:nvPr>
            <p:ph type="title"/>
          </p:nvPr>
        </p:nvSpPr>
        <p:spPr/>
        <p:txBody>
          <a:bodyPr/>
          <a:lstStyle/>
          <a:p>
            <a:r>
              <a:rPr lang="en-US" dirty="0"/>
              <a:t>1999 NASA Attack</a:t>
            </a:r>
          </a:p>
        </p:txBody>
      </p:sp>
      <p:sp>
        <p:nvSpPr>
          <p:cNvPr id="3" name="Content Placeholder 2">
            <a:extLst>
              <a:ext uri="{FF2B5EF4-FFF2-40B4-BE49-F238E27FC236}">
                <a16:creationId xmlns:a16="http://schemas.microsoft.com/office/drawing/2014/main" id="{13DBF2CC-B0E8-CA29-5C7B-AF9BC7D77652}"/>
              </a:ext>
            </a:extLst>
          </p:cNvPr>
          <p:cNvSpPr>
            <a:spLocks noGrp="1"/>
          </p:cNvSpPr>
          <p:nvPr>
            <p:ph idx="1"/>
          </p:nvPr>
        </p:nvSpPr>
        <p:spPr/>
        <p:txBody>
          <a:bodyPr/>
          <a:lstStyle/>
          <a:p>
            <a:pPr>
              <a:buFont typeface="Arial" panose="020B0604020202020204" pitchFamily="34" charset="0"/>
              <a:buChar char="•"/>
            </a:pPr>
            <a:r>
              <a:rPr lang="en-US" dirty="0"/>
              <a:t>In 1999, a 15-year-old boy hacked into Department of Defense computers</a:t>
            </a:r>
          </a:p>
          <a:p>
            <a:pPr>
              <a:buFont typeface="Arial" panose="020B0604020202020204" pitchFamily="34" charset="0"/>
              <a:buChar char="•"/>
            </a:pPr>
            <a:r>
              <a:rPr lang="en-US" dirty="0"/>
              <a:t>Hacker named Jonathan James accessed computers belonging to Defense Threat Reduction Agency</a:t>
            </a:r>
          </a:p>
          <a:p>
            <a:pPr lvl="1">
              <a:buFont typeface="Arial" panose="020B0604020202020204" pitchFamily="34" charset="0"/>
              <a:buChar char="•"/>
            </a:pPr>
            <a:r>
              <a:rPr lang="en-US" dirty="0"/>
              <a:t>Used collected credentials and privilege escalation attacks to reach other government systems</a:t>
            </a:r>
          </a:p>
          <a:p>
            <a:pPr>
              <a:buFont typeface="Arial" panose="020B0604020202020204" pitchFamily="34" charset="0"/>
              <a:buChar char="•"/>
            </a:pPr>
            <a:r>
              <a:rPr lang="en-US" dirty="0"/>
              <a:t>James eventually reaches NASA’s Marshall Space flight center</a:t>
            </a:r>
          </a:p>
          <a:p>
            <a:pPr lvl="1">
              <a:buFont typeface="Arial" panose="020B0604020202020204" pitchFamily="34" charset="0"/>
              <a:buChar char="•"/>
            </a:pPr>
            <a:r>
              <a:rPr lang="en-US" dirty="0"/>
              <a:t>James discovered source code for critical modules of the International Space Station</a:t>
            </a:r>
          </a:p>
          <a:p>
            <a:pPr>
              <a:buFont typeface="Arial" panose="020B0604020202020204" pitchFamily="34" charset="0"/>
              <a:buChar char="•"/>
            </a:pPr>
            <a:r>
              <a:rPr lang="en-US" dirty="0"/>
              <a:t>NASA began an internal investigation as soon as they knew about the attack</a:t>
            </a:r>
          </a:p>
          <a:p>
            <a:pPr lvl="1">
              <a:buFont typeface="Arial" panose="020B0604020202020204" pitchFamily="34" charset="0"/>
              <a:buChar char="•"/>
            </a:pPr>
            <a:r>
              <a:rPr lang="en-US" dirty="0"/>
              <a:t>Investigation took three weeks and cost NASA around $40,000</a:t>
            </a:r>
          </a:p>
          <a:p>
            <a:pPr>
              <a:buFont typeface="Arial" panose="020B0604020202020204" pitchFamily="34" charset="0"/>
              <a:buChar char="•"/>
            </a:pPr>
            <a:r>
              <a:rPr lang="en-US" dirty="0"/>
              <a:t>Since James was a minor, he could not be charged for his attack</a:t>
            </a:r>
          </a:p>
        </p:txBody>
      </p:sp>
      <p:sp>
        <p:nvSpPr>
          <p:cNvPr id="4" name="Slide Number Placeholder 3">
            <a:extLst>
              <a:ext uri="{FF2B5EF4-FFF2-40B4-BE49-F238E27FC236}">
                <a16:creationId xmlns:a16="http://schemas.microsoft.com/office/drawing/2014/main" id="{3119235A-A5EC-3066-29B6-C280922A1AD0}"/>
              </a:ext>
            </a:extLst>
          </p:cNvPr>
          <p:cNvSpPr>
            <a:spLocks noGrp="1"/>
          </p:cNvSpPr>
          <p:nvPr>
            <p:ph type="sldNum" sz="quarter" idx="12"/>
          </p:nvPr>
        </p:nvSpPr>
        <p:spPr/>
        <p:txBody>
          <a:bodyPr/>
          <a:lstStyle/>
          <a:p>
            <a:fld id="{330EA680-D336-4FF7-8B7A-9848BB0A1C32}" type="slidenum">
              <a:rPr lang="en-US" smtClean="0"/>
              <a:t>19</a:t>
            </a:fld>
            <a:endParaRPr lang="en-US"/>
          </a:p>
        </p:txBody>
      </p:sp>
    </p:spTree>
    <p:extLst>
      <p:ext uri="{BB962C8B-B14F-4D97-AF65-F5344CB8AC3E}">
        <p14:creationId xmlns:p14="http://schemas.microsoft.com/office/powerpoint/2010/main" val="1140935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12D57-8DE9-A5F0-4E47-9C19C097EF25}"/>
              </a:ext>
            </a:extLst>
          </p:cNvPr>
          <p:cNvSpPr>
            <a:spLocks noGrp="1"/>
          </p:cNvSpPr>
          <p:nvPr>
            <p:ph type="title"/>
          </p:nvPr>
        </p:nvSpPr>
        <p:spPr/>
        <p:txBody>
          <a:bodyPr/>
          <a:lstStyle/>
          <a:p>
            <a:r>
              <a:rPr lang="en-US">
                <a:cs typeface="Calibri Light"/>
              </a:rPr>
              <a:t>Vision and Mission</a:t>
            </a:r>
            <a:endParaRPr lang="en-US"/>
          </a:p>
        </p:txBody>
      </p:sp>
      <p:sp>
        <p:nvSpPr>
          <p:cNvPr id="3" name="Content Placeholder 2">
            <a:extLst>
              <a:ext uri="{FF2B5EF4-FFF2-40B4-BE49-F238E27FC236}">
                <a16:creationId xmlns:a16="http://schemas.microsoft.com/office/drawing/2014/main" id="{25E3C271-E5C3-BA1C-3C8E-C125E81FB16C}"/>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sz="2800">
                <a:cs typeface="Calibri"/>
              </a:rPr>
              <a:t>Vision - "Exploring the secrets of the universe for the benefit of all."</a:t>
            </a:r>
          </a:p>
          <a:p>
            <a:pPr>
              <a:buFont typeface="Arial" panose="020F0502020204030204" pitchFamily="34" charset="0"/>
              <a:buChar char="•"/>
            </a:pPr>
            <a:r>
              <a:rPr lang="en-US" sz="2800">
                <a:cs typeface="Calibri"/>
              </a:rPr>
              <a:t>Mission - "NASA explores the unknown in air and space, innovates for the benefit of humanity, and inspires the world through discovery."</a:t>
            </a:r>
          </a:p>
          <a:p>
            <a:pPr>
              <a:buFont typeface="Arial" panose="020F0502020204030204" pitchFamily="34" charset="0"/>
              <a:buChar char="•"/>
            </a:pPr>
            <a:endParaRPr lang="en-US">
              <a:cs typeface="Calibri"/>
            </a:endParaRPr>
          </a:p>
        </p:txBody>
      </p:sp>
      <p:sp>
        <p:nvSpPr>
          <p:cNvPr id="4" name="Slide Number Placeholder 3">
            <a:extLst>
              <a:ext uri="{FF2B5EF4-FFF2-40B4-BE49-F238E27FC236}">
                <a16:creationId xmlns:a16="http://schemas.microsoft.com/office/drawing/2014/main" id="{071D2F94-3C07-C959-4EC1-E41117E85E8A}"/>
              </a:ext>
            </a:extLst>
          </p:cNvPr>
          <p:cNvSpPr>
            <a:spLocks noGrp="1"/>
          </p:cNvSpPr>
          <p:nvPr>
            <p:ph type="sldNum" sz="quarter" idx="12"/>
          </p:nvPr>
        </p:nvSpPr>
        <p:spPr/>
        <p:txBody>
          <a:bodyPr/>
          <a:lstStyle/>
          <a:p>
            <a:fld id="{330EA680-D336-4FF7-8B7A-9848BB0A1C32}" type="slidenum">
              <a:rPr lang="en-US" smtClean="0"/>
              <a:t>2</a:t>
            </a:fld>
            <a:endParaRPr lang="en-US"/>
          </a:p>
        </p:txBody>
      </p:sp>
      <p:pic>
        <p:nvPicPr>
          <p:cNvPr id="7" name="Picture 7" descr="A picture containing sky, outdoor, smoke, clouds&#10;&#10;Description automatically generated">
            <a:extLst>
              <a:ext uri="{FF2B5EF4-FFF2-40B4-BE49-F238E27FC236}">
                <a16:creationId xmlns:a16="http://schemas.microsoft.com/office/drawing/2014/main" id="{FBF21BCC-6598-C4BC-BECF-F75FE7D81250}"/>
              </a:ext>
            </a:extLst>
          </p:cNvPr>
          <p:cNvPicPr>
            <a:picLocks noChangeAspect="1"/>
          </p:cNvPicPr>
          <p:nvPr/>
        </p:nvPicPr>
        <p:blipFill>
          <a:blip r:embed="rId2"/>
          <a:stretch>
            <a:fillRect/>
          </a:stretch>
        </p:blipFill>
        <p:spPr>
          <a:xfrm>
            <a:off x="7687733" y="3316551"/>
            <a:ext cx="4509104" cy="3006802"/>
          </a:xfrm>
          <a:prstGeom prst="rect">
            <a:avLst/>
          </a:prstGeom>
        </p:spPr>
      </p:pic>
    </p:spTree>
    <p:extLst>
      <p:ext uri="{BB962C8B-B14F-4D97-AF65-F5344CB8AC3E}">
        <p14:creationId xmlns:p14="http://schemas.microsoft.com/office/powerpoint/2010/main" val="1850164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0DAF2-15D4-3FAD-45F1-367D7370D694}"/>
              </a:ext>
            </a:extLst>
          </p:cNvPr>
          <p:cNvSpPr>
            <a:spLocks noGrp="1"/>
          </p:cNvSpPr>
          <p:nvPr>
            <p:ph type="title"/>
          </p:nvPr>
        </p:nvSpPr>
        <p:spPr/>
        <p:txBody>
          <a:bodyPr/>
          <a:lstStyle/>
          <a:p>
            <a:r>
              <a:rPr lang="en-US" dirty="0"/>
              <a:t>2006 NASA Attack</a:t>
            </a:r>
          </a:p>
        </p:txBody>
      </p:sp>
      <p:sp>
        <p:nvSpPr>
          <p:cNvPr id="3" name="Content Placeholder 2">
            <a:extLst>
              <a:ext uri="{FF2B5EF4-FFF2-40B4-BE49-F238E27FC236}">
                <a16:creationId xmlns:a16="http://schemas.microsoft.com/office/drawing/2014/main" id="{13DBF2CC-B0E8-CA29-5C7B-AF9BC7D77652}"/>
              </a:ext>
            </a:extLst>
          </p:cNvPr>
          <p:cNvSpPr>
            <a:spLocks noGrp="1"/>
          </p:cNvSpPr>
          <p:nvPr>
            <p:ph idx="1"/>
          </p:nvPr>
        </p:nvSpPr>
        <p:spPr/>
        <p:txBody>
          <a:bodyPr/>
          <a:lstStyle/>
          <a:p>
            <a:pPr>
              <a:buFont typeface="Arial" panose="020B0604020202020204" pitchFamily="34" charset="0"/>
              <a:buChar char="•"/>
            </a:pPr>
            <a:r>
              <a:rPr lang="en-US" dirty="0"/>
              <a:t>In 2006, over 150 government computers were broken into from Romania</a:t>
            </a:r>
          </a:p>
          <a:p>
            <a:pPr lvl="1">
              <a:buFont typeface="Arial" panose="020B0604020202020204" pitchFamily="34" charset="0"/>
              <a:buChar char="•"/>
            </a:pPr>
            <a:r>
              <a:rPr lang="en-US" dirty="0"/>
              <a:t>26-year-old Romanian man Victor </a:t>
            </a:r>
            <a:r>
              <a:rPr lang="en-US" dirty="0" err="1"/>
              <a:t>Faur</a:t>
            </a:r>
            <a:r>
              <a:rPr lang="en-US" dirty="0"/>
              <a:t>, leader of hacking group “</a:t>
            </a:r>
            <a:r>
              <a:rPr lang="en-US" dirty="0" err="1"/>
              <a:t>WhiteHat</a:t>
            </a:r>
            <a:r>
              <a:rPr lang="en-US" dirty="0"/>
              <a:t> Team” was arrested and charged</a:t>
            </a:r>
          </a:p>
          <a:p>
            <a:pPr>
              <a:buFont typeface="Arial" panose="020B0604020202020204" pitchFamily="34" charset="0"/>
              <a:buChar char="•"/>
            </a:pPr>
            <a:r>
              <a:rPr lang="en-US" dirty="0" err="1"/>
              <a:t>Faur</a:t>
            </a:r>
            <a:r>
              <a:rPr lang="en-US" dirty="0"/>
              <a:t> had hacked into NASA’s Goddard Space Center and Jet Propulsion Lab</a:t>
            </a:r>
          </a:p>
          <a:p>
            <a:pPr lvl="1">
              <a:buFont typeface="Arial" panose="020B0604020202020204" pitchFamily="34" charset="0"/>
              <a:buChar char="•"/>
            </a:pPr>
            <a:r>
              <a:rPr lang="en-US" dirty="0" err="1"/>
              <a:t>Faur</a:t>
            </a:r>
            <a:r>
              <a:rPr lang="en-US" dirty="0"/>
              <a:t> insisted he wanted to prove that many computers are vulnerable and that he did not modify or delete any files</a:t>
            </a:r>
          </a:p>
          <a:p>
            <a:pPr>
              <a:buFont typeface="Arial" panose="020B0604020202020204" pitchFamily="34" charset="0"/>
              <a:buChar char="•"/>
            </a:pPr>
            <a:r>
              <a:rPr lang="en-US" dirty="0"/>
              <a:t>NASA could not rely on integrity of data, including from spacecraft in Earth orbit and deep space, on hacked computers</a:t>
            </a:r>
          </a:p>
          <a:p>
            <a:pPr lvl="1">
              <a:buFont typeface="Arial" panose="020B0604020202020204" pitchFamily="34" charset="0"/>
              <a:buChar char="•"/>
            </a:pPr>
            <a:r>
              <a:rPr lang="en-US" dirty="0"/>
              <a:t>NASA had to rebuild breached systems and manually gather data from spacecrafts, costing around $1.4 million dollars</a:t>
            </a:r>
          </a:p>
          <a:p>
            <a:pPr>
              <a:buFont typeface="Arial" panose="020B0604020202020204" pitchFamily="34" charset="0"/>
              <a:buChar char="•"/>
            </a:pPr>
            <a:r>
              <a:rPr lang="en-US" dirty="0"/>
              <a:t> </a:t>
            </a:r>
            <a:r>
              <a:rPr lang="en-US" dirty="0" err="1"/>
              <a:t>Faur</a:t>
            </a:r>
            <a:r>
              <a:rPr lang="en-US" dirty="0"/>
              <a:t> was charged with conspiracy and nine counts of computer intrusion, giving him up to 54 years of prison</a:t>
            </a:r>
          </a:p>
        </p:txBody>
      </p:sp>
      <p:sp>
        <p:nvSpPr>
          <p:cNvPr id="4" name="Slide Number Placeholder 3">
            <a:extLst>
              <a:ext uri="{FF2B5EF4-FFF2-40B4-BE49-F238E27FC236}">
                <a16:creationId xmlns:a16="http://schemas.microsoft.com/office/drawing/2014/main" id="{3119235A-A5EC-3066-29B6-C280922A1AD0}"/>
              </a:ext>
            </a:extLst>
          </p:cNvPr>
          <p:cNvSpPr>
            <a:spLocks noGrp="1"/>
          </p:cNvSpPr>
          <p:nvPr>
            <p:ph type="sldNum" sz="quarter" idx="12"/>
          </p:nvPr>
        </p:nvSpPr>
        <p:spPr/>
        <p:txBody>
          <a:bodyPr/>
          <a:lstStyle/>
          <a:p>
            <a:fld id="{330EA680-D336-4FF7-8B7A-9848BB0A1C32}" type="slidenum">
              <a:rPr lang="en-US" smtClean="0"/>
              <a:t>20</a:t>
            </a:fld>
            <a:endParaRPr lang="en-US"/>
          </a:p>
        </p:txBody>
      </p:sp>
    </p:spTree>
    <p:extLst>
      <p:ext uri="{BB962C8B-B14F-4D97-AF65-F5344CB8AC3E}">
        <p14:creationId xmlns:p14="http://schemas.microsoft.com/office/powerpoint/2010/main" val="1954559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0DAF2-15D4-3FAD-45F1-367D7370D694}"/>
              </a:ext>
            </a:extLst>
          </p:cNvPr>
          <p:cNvSpPr>
            <a:spLocks noGrp="1"/>
          </p:cNvSpPr>
          <p:nvPr>
            <p:ph type="title"/>
          </p:nvPr>
        </p:nvSpPr>
        <p:spPr/>
        <p:txBody>
          <a:bodyPr>
            <a:normAutofit/>
          </a:bodyPr>
          <a:lstStyle/>
          <a:p>
            <a:r>
              <a:rPr lang="en-US" sz="4400" dirty="0"/>
              <a:t>NASA OIG Cybersecurity Readiness Report</a:t>
            </a:r>
          </a:p>
        </p:txBody>
      </p:sp>
      <p:sp>
        <p:nvSpPr>
          <p:cNvPr id="3" name="Content Placeholder 2">
            <a:extLst>
              <a:ext uri="{FF2B5EF4-FFF2-40B4-BE49-F238E27FC236}">
                <a16:creationId xmlns:a16="http://schemas.microsoft.com/office/drawing/2014/main" id="{13DBF2CC-B0E8-CA29-5C7B-AF9BC7D77652}"/>
              </a:ext>
            </a:extLst>
          </p:cNvPr>
          <p:cNvSpPr>
            <a:spLocks noGrp="1"/>
          </p:cNvSpPr>
          <p:nvPr>
            <p:ph idx="1"/>
          </p:nvPr>
        </p:nvSpPr>
        <p:spPr/>
        <p:txBody>
          <a:bodyPr vert="horz" lIns="0" tIns="45720" rIns="0" bIns="45720" rtlCol="0" anchor="t">
            <a:normAutofit/>
          </a:bodyPr>
          <a:lstStyle/>
          <a:p>
            <a:pPr>
              <a:buFont typeface="Arial" panose="020B0604020202020204" pitchFamily="34" charset="0"/>
              <a:buChar char="•"/>
            </a:pPr>
            <a:r>
              <a:rPr lang="en-US" dirty="0"/>
              <a:t>In the 2021 Cybersecurity Readiness Report, NASA reflects on readiness to defend against different cyber threats</a:t>
            </a:r>
          </a:p>
          <a:p>
            <a:pPr>
              <a:buFont typeface="Arial" panose="020B0604020202020204" pitchFamily="34" charset="0"/>
              <a:buChar char="•"/>
            </a:pPr>
            <a:r>
              <a:rPr lang="en-US" dirty="0"/>
              <a:t>OIG states that in the past four years that NASA had experienced more than 6,000 cyber attacks</a:t>
            </a:r>
          </a:p>
          <a:p>
            <a:pPr marL="383540" lvl="1">
              <a:buFont typeface="Arial" panose="020B0604020202020204" pitchFamily="34" charset="0"/>
              <a:buChar char="•"/>
            </a:pPr>
            <a:r>
              <a:rPr lang="en-US" dirty="0"/>
              <a:t>Includes phishing and introduction of malware into systems</a:t>
            </a:r>
            <a:endParaRPr lang="en-US">
              <a:cs typeface="Calibri" panose="020F0502020204030204"/>
            </a:endParaRPr>
          </a:p>
          <a:p>
            <a:pPr>
              <a:buFont typeface="Arial" panose="020B0604020202020204" pitchFamily="34" charset="0"/>
              <a:buChar char="•"/>
            </a:pPr>
            <a:r>
              <a:rPr lang="en-US" dirty="0"/>
              <a:t>In 2020 alone, OIG reports NASA identified 1,785 cyber incidents</a:t>
            </a:r>
          </a:p>
          <a:p>
            <a:pPr>
              <a:buFont typeface="Arial" panose="020B0604020202020204" pitchFamily="34" charset="0"/>
              <a:buChar char="•"/>
            </a:pPr>
            <a:r>
              <a:rPr lang="en-US" dirty="0"/>
              <a:t>Because NASA carries a lot of important scientific and classified data, they are a high-profile target </a:t>
            </a:r>
            <a:r>
              <a:rPr lang="en-US"/>
              <a:t>for cyberattacks</a:t>
            </a:r>
            <a:endParaRPr lang="en-US">
              <a:cs typeface="Calibri" panose="020F0502020204030204"/>
            </a:endParaRPr>
          </a:p>
          <a:p>
            <a:pPr>
              <a:buFont typeface="Arial" panose="020B0604020202020204" pitchFamily="34" charset="0"/>
              <a:buChar char="•"/>
            </a:pPr>
            <a:r>
              <a:rPr lang="en-US">
                <a:cs typeface="Calibri" panose="020F0502020204030204"/>
              </a:rPr>
              <a:t>This trend shows that attacks on NASA are on the rise as time goes on and further security improvements are going to be consistently needed</a:t>
            </a:r>
          </a:p>
        </p:txBody>
      </p:sp>
      <p:sp>
        <p:nvSpPr>
          <p:cNvPr id="4" name="Slide Number Placeholder 3">
            <a:extLst>
              <a:ext uri="{FF2B5EF4-FFF2-40B4-BE49-F238E27FC236}">
                <a16:creationId xmlns:a16="http://schemas.microsoft.com/office/drawing/2014/main" id="{3119235A-A5EC-3066-29B6-C280922A1AD0}"/>
              </a:ext>
            </a:extLst>
          </p:cNvPr>
          <p:cNvSpPr>
            <a:spLocks noGrp="1"/>
          </p:cNvSpPr>
          <p:nvPr>
            <p:ph type="sldNum" sz="quarter" idx="12"/>
          </p:nvPr>
        </p:nvSpPr>
        <p:spPr/>
        <p:txBody>
          <a:bodyPr/>
          <a:lstStyle/>
          <a:p>
            <a:fld id="{330EA680-D336-4FF7-8B7A-9848BB0A1C32}" type="slidenum">
              <a:rPr lang="en-US" smtClean="0"/>
              <a:t>21</a:t>
            </a:fld>
            <a:endParaRPr lang="en-US"/>
          </a:p>
        </p:txBody>
      </p:sp>
    </p:spTree>
    <p:extLst>
      <p:ext uri="{BB962C8B-B14F-4D97-AF65-F5344CB8AC3E}">
        <p14:creationId xmlns:p14="http://schemas.microsoft.com/office/powerpoint/2010/main" val="1307636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9234C-4446-7B39-72AD-F600B2459CD2}"/>
              </a:ext>
            </a:extLst>
          </p:cNvPr>
          <p:cNvSpPr>
            <a:spLocks noGrp="1"/>
          </p:cNvSpPr>
          <p:nvPr>
            <p:ph type="title"/>
          </p:nvPr>
        </p:nvSpPr>
        <p:spPr>
          <a:xfrm>
            <a:off x="1097280" y="2722980"/>
            <a:ext cx="10058400" cy="1602132"/>
          </a:xfrm>
        </p:spPr>
        <p:txBody>
          <a:bodyPr/>
          <a:lstStyle/>
          <a:p>
            <a:pPr algn="ctr"/>
            <a:r>
              <a:rPr lang="en-US">
                <a:cs typeface="Calibri Light"/>
              </a:rPr>
              <a:t>Thank you for listening!</a:t>
            </a:r>
          </a:p>
        </p:txBody>
      </p:sp>
      <p:sp>
        <p:nvSpPr>
          <p:cNvPr id="3" name="Text Placeholder 2">
            <a:extLst>
              <a:ext uri="{FF2B5EF4-FFF2-40B4-BE49-F238E27FC236}">
                <a16:creationId xmlns:a16="http://schemas.microsoft.com/office/drawing/2014/main" id="{5595F55B-1312-3342-CED0-6110AB28ADB2}"/>
              </a:ext>
            </a:extLst>
          </p:cNvPr>
          <p:cNvSpPr>
            <a:spLocks noGrp="1"/>
          </p:cNvSpPr>
          <p:nvPr>
            <p:ph type="body" idx="1"/>
          </p:nvPr>
        </p:nvSpPr>
        <p:spPr/>
        <p:txBody>
          <a:bodyPr/>
          <a:lstStyle/>
          <a:p>
            <a:pPr algn="ctr"/>
            <a:r>
              <a:rPr lang="en-US">
                <a:cs typeface="Calibri Light"/>
              </a:rPr>
              <a:t>Any questions?</a:t>
            </a:r>
          </a:p>
        </p:txBody>
      </p:sp>
      <p:sp>
        <p:nvSpPr>
          <p:cNvPr id="4" name="Slide Number Placeholder 3">
            <a:extLst>
              <a:ext uri="{FF2B5EF4-FFF2-40B4-BE49-F238E27FC236}">
                <a16:creationId xmlns:a16="http://schemas.microsoft.com/office/drawing/2014/main" id="{D15A637D-C9E9-5198-9DDF-D9713A33317C}"/>
              </a:ext>
            </a:extLst>
          </p:cNvPr>
          <p:cNvSpPr>
            <a:spLocks noGrp="1"/>
          </p:cNvSpPr>
          <p:nvPr>
            <p:ph type="sldNum" sz="quarter" idx="12"/>
          </p:nvPr>
        </p:nvSpPr>
        <p:spPr/>
        <p:txBody>
          <a:bodyPr/>
          <a:lstStyle/>
          <a:p>
            <a:fld id="{330EA680-D336-4FF7-8B7A-9848BB0A1C32}" type="slidenum">
              <a:rPr lang="en-US" smtClean="0"/>
              <a:t>22</a:t>
            </a:fld>
            <a:endParaRPr lang="en-US"/>
          </a:p>
        </p:txBody>
      </p:sp>
    </p:spTree>
    <p:extLst>
      <p:ext uri="{BB962C8B-B14F-4D97-AF65-F5344CB8AC3E}">
        <p14:creationId xmlns:p14="http://schemas.microsoft.com/office/powerpoint/2010/main" val="1564922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C293-5874-9464-A9CC-3AD754379708}"/>
              </a:ext>
            </a:extLst>
          </p:cNvPr>
          <p:cNvSpPr>
            <a:spLocks noGrp="1"/>
          </p:cNvSpPr>
          <p:nvPr>
            <p:ph type="title"/>
          </p:nvPr>
        </p:nvSpPr>
        <p:spPr/>
        <p:txBody>
          <a:bodyPr/>
          <a:lstStyle/>
          <a:p>
            <a:r>
              <a:rPr lang="en-US" dirty="0">
                <a:cs typeface="Calibri Light"/>
              </a:rPr>
              <a:t>Image References</a:t>
            </a:r>
            <a:endParaRPr lang="en-US" dirty="0"/>
          </a:p>
        </p:txBody>
      </p:sp>
      <p:sp>
        <p:nvSpPr>
          <p:cNvPr id="3" name="Content Placeholder 2">
            <a:extLst>
              <a:ext uri="{FF2B5EF4-FFF2-40B4-BE49-F238E27FC236}">
                <a16:creationId xmlns:a16="http://schemas.microsoft.com/office/drawing/2014/main" id="{F6BDA6BC-D53C-23C5-FDC5-41F74FDC5C18}"/>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ea typeface="+mn-lt"/>
                <a:cs typeface="+mn-lt"/>
              </a:rPr>
              <a:t> NASA. (n.d.). </a:t>
            </a:r>
            <a:r>
              <a:rPr lang="en-US" i="1" dirty="0">
                <a:ea typeface="+mn-lt"/>
                <a:cs typeface="+mn-lt"/>
              </a:rPr>
              <a:t>Nasa Organizational Chart (Feb. 25, 2022)</a:t>
            </a:r>
            <a:r>
              <a:rPr lang="en-US" dirty="0">
                <a:ea typeface="+mn-lt"/>
                <a:cs typeface="+mn-lt"/>
              </a:rPr>
              <a:t>. NASA. Retrieved November 30, 2022, from </a:t>
            </a:r>
            <a:r>
              <a:rPr lang="en-US" u="sng" dirty="0">
                <a:ea typeface="+mn-lt"/>
                <a:cs typeface="+mn-lt"/>
                <a:hlinkClick r:id="rId2"/>
              </a:rPr>
              <a:t>https://www.nasa.gov/sites/default/files/atoms/files/nasa_organization_chart_feb-25-2022.pdf</a:t>
            </a:r>
          </a:p>
          <a:p>
            <a:pPr>
              <a:buFont typeface="Arial" panose="020F0502020204030204" pitchFamily="34" charset="0"/>
              <a:buChar char="•"/>
            </a:pPr>
            <a:r>
              <a:rPr lang="en-US" dirty="0">
                <a:ea typeface="+mn-lt"/>
                <a:cs typeface="+mn-lt"/>
              </a:rPr>
              <a:t> </a:t>
            </a:r>
            <a:r>
              <a:rPr lang="en-US" dirty="0" err="1">
                <a:ea typeface="+mn-lt"/>
                <a:cs typeface="+mn-lt"/>
              </a:rPr>
              <a:t>NewScientist</a:t>
            </a:r>
            <a:r>
              <a:rPr lang="en-US" dirty="0">
                <a:ea typeface="+mn-lt"/>
                <a:cs typeface="+mn-lt"/>
              </a:rPr>
              <a:t>. (2022). </a:t>
            </a:r>
            <a:r>
              <a:rPr lang="en-US" i="1" dirty="0">
                <a:ea typeface="+mn-lt"/>
                <a:cs typeface="+mn-lt"/>
              </a:rPr>
              <a:t>A SpaceX Falcon 9 rocket launch at Cape Canaveral, Florida</a:t>
            </a:r>
            <a:r>
              <a:rPr lang="en-US" dirty="0">
                <a:ea typeface="+mn-lt"/>
                <a:cs typeface="+mn-lt"/>
              </a:rPr>
              <a:t>. </a:t>
            </a:r>
            <a:r>
              <a:rPr lang="en-US" dirty="0" err="1">
                <a:ea typeface="+mn-lt"/>
                <a:cs typeface="+mn-lt"/>
              </a:rPr>
              <a:t>NewScientist</a:t>
            </a:r>
            <a:r>
              <a:rPr lang="en-US" dirty="0">
                <a:ea typeface="+mn-lt"/>
                <a:cs typeface="+mn-lt"/>
              </a:rPr>
              <a:t>. Retrieved November 28, 2022, from </a:t>
            </a:r>
            <a:r>
              <a:rPr lang="en-US" dirty="0">
                <a:ea typeface="+mn-lt"/>
                <a:cs typeface="+mn-lt"/>
                <a:hlinkClick r:id="rId3"/>
              </a:rPr>
              <a:t>https://www.newscientist.com/article/2324367-emissions-from-rocket-launches-could-affect-earths-weather-systems/</a:t>
            </a:r>
            <a:r>
              <a:rPr lang="en-US" dirty="0">
                <a:ea typeface="+mn-lt"/>
                <a:cs typeface="+mn-lt"/>
              </a:rPr>
              <a:t>. </a:t>
            </a:r>
            <a:endParaRPr lang="en-US" u="sng" dirty="0">
              <a:ea typeface="+mn-lt"/>
              <a:cs typeface="+mn-lt"/>
            </a:endParaRPr>
          </a:p>
          <a:p>
            <a:pPr>
              <a:buFont typeface="Arial" panose="020F0502020204030204" pitchFamily="34" charset="0"/>
              <a:buChar char="•"/>
            </a:pPr>
            <a:r>
              <a:rPr lang="en-US" dirty="0">
                <a:cs typeface="Calibri" panose="020F0502020204030204"/>
              </a:rPr>
              <a:t> </a:t>
            </a:r>
            <a:r>
              <a:rPr lang="en-US" dirty="0">
                <a:ea typeface="+mn-lt"/>
                <a:cs typeface="+mn-lt"/>
              </a:rPr>
              <a:t>Gallup. (n.d.). </a:t>
            </a:r>
            <a:r>
              <a:rPr lang="en-US" i="1" dirty="0">
                <a:ea typeface="+mn-lt"/>
                <a:cs typeface="+mn-lt"/>
              </a:rPr>
              <a:t>Team members collaborating on project</a:t>
            </a:r>
            <a:r>
              <a:rPr lang="en-US" dirty="0">
                <a:ea typeface="+mn-lt"/>
                <a:cs typeface="+mn-lt"/>
              </a:rPr>
              <a:t>. Gallup. Retrieved November 28, 2022, from </a:t>
            </a:r>
            <a:r>
              <a:rPr lang="en-US" dirty="0">
                <a:ea typeface="+mn-lt"/>
                <a:cs typeface="+mn-lt"/>
                <a:hlinkClick r:id="rId4"/>
              </a:rPr>
              <a:t>https://www.gallup.com/cliftonstrengths/en/278225/how-to-improve-teamwork.aspx</a:t>
            </a:r>
            <a:r>
              <a:rPr lang="en-US" dirty="0">
                <a:ea typeface="+mn-lt"/>
                <a:cs typeface="+mn-lt"/>
              </a:rPr>
              <a:t>. </a:t>
            </a:r>
            <a:endParaRPr lang="en-US" dirty="0">
              <a:cs typeface="Calibri" panose="020F0502020204030204"/>
            </a:endParaRPr>
          </a:p>
          <a:p>
            <a:pPr>
              <a:buFont typeface="Arial" panose="020F0502020204030204" pitchFamily="34" charset="0"/>
              <a:buChar char="•"/>
            </a:pPr>
            <a:r>
              <a:rPr lang="en-US" dirty="0">
                <a:ea typeface="+mn-lt"/>
                <a:cs typeface="+mn-lt"/>
              </a:rPr>
              <a:t> Howell, C. (2020). </a:t>
            </a:r>
            <a:r>
              <a:rPr lang="en-US" i="1" dirty="0">
                <a:ea typeface="+mn-lt"/>
                <a:cs typeface="+mn-lt"/>
              </a:rPr>
              <a:t>Nasa guard shack</a:t>
            </a:r>
            <a:r>
              <a:rPr lang="en-US" dirty="0">
                <a:ea typeface="+mn-lt"/>
                <a:cs typeface="+mn-lt"/>
              </a:rPr>
              <a:t>. </a:t>
            </a:r>
            <a:r>
              <a:rPr lang="en-US" dirty="0" err="1">
                <a:ea typeface="+mn-lt"/>
                <a:cs typeface="+mn-lt"/>
              </a:rPr>
              <a:t>flickr</a:t>
            </a:r>
            <a:r>
              <a:rPr lang="en-US" dirty="0">
                <a:ea typeface="+mn-lt"/>
                <a:cs typeface="+mn-lt"/>
              </a:rPr>
              <a:t>. </a:t>
            </a:r>
            <a:r>
              <a:rPr lang="en-US" dirty="0" err="1">
                <a:ea typeface="+mn-lt"/>
                <a:cs typeface="+mn-lt"/>
              </a:rPr>
              <a:t>flickr</a:t>
            </a:r>
            <a:r>
              <a:rPr lang="en-US" dirty="0">
                <a:ea typeface="+mn-lt"/>
                <a:cs typeface="+mn-lt"/>
              </a:rPr>
              <a:t>. Retrieved November 28, 2022, from </a:t>
            </a:r>
            <a:r>
              <a:rPr lang="en-US" dirty="0">
                <a:ea typeface="+mn-lt"/>
                <a:cs typeface="+mn-lt"/>
                <a:hlinkClick r:id="rId5"/>
              </a:rPr>
              <a:t>https://www.flickr.com/photos/seat850/5028654351</a:t>
            </a:r>
            <a:r>
              <a:rPr lang="en-US" dirty="0">
                <a:ea typeface="+mn-lt"/>
                <a:cs typeface="+mn-lt"/>
              </a:rPr>
              <a:t>. </a:t>
            </a:r>
          </a:p>
          <a:p>
            <a:pPr marL="0" indent="0">
              <a:buNone/>
            </a:pPr>
            <a:endParaRPr lang="en-US" dirty="0">
              <a:cs typeface="Calibri" panose="020F0502020204030204"/>
            </a:endParaRPr>
          </a:p>
          <a:p>
            <a:pPr>
              <a:buFont typeface="Arial" panose="020F0502020204030204" pitchFamily="34" charset="0"/>
              <a:buChar char="•"/>
            </a:pPr>
            <a:endParaRPr lang="en-US" dirty="0">
              <a:cs typeface="Calibri" panose="020F0502020204030204"/>
            </a:endParaRPr>
          </a:p>
          <a:p>
            <a:pPr>
              <a:buFont typeface="Arial" panose="020F0502020204030204" pitchFamily="34" charset="0"/>
              <a:buChar char="•"/>
            </a:pPr>
            <a:endParaRPr lang="en-US" u="sng" dirty="0">
              <a:cs typeface="Calibri" panose="020F0502020204030204"/>
            </a:endParaRPr>
          </a:p>
          <a:p>
            <a:pPr>
              <a:buFont typeface="Arial" panose="020F0502020204030204" pitchFamily="34" charset="0"/>
              <a:buChar char="•"/>
            </a:pPr>
            <a:endParaRPr lang="en-US" u="sng" dirty="0">
              <a:cs typeface="Calibri" panose="020F0502020204030204"/>
            </a:endParaRPr>
          </a:p>
          <a:p>
            <a:pPr>
              <a:buFont typeface="Arial" panose="020F0502020204030204" pitchFamily="34" charset="0"/>
              <a:buChar char="•"/>
            </a:pPr>
            <a:endParaRPr lang="en-US" u="sng" dirty="0">
              <a:cs typeface="Calibri" panose="020F0502020204030204"/>
            </a:endParaRPr>
          </a:p>
        </p:txBody>
      </p:sp>
      <p:sp>
        <p:nvSpPr>
          <p:cNvPr id="4" name="Slide Number Placeholder 3">
            <a:extLst>
              <a:ext uri="{FF2B5EF4-FFF2-40B4-BE49-F238E27FC236}">
                <a16:creationId xmlns:a16="http://schemas.microsoft.com/office/drawing/2014/main" id="{D76D2923-324E-07B2-B634-E82303951885}"/>
              </a:ext>
            </a:extLst>
          </p:cNvPr>
          <p:cNvSpPr>
            <a:spLocks noGrp="1"/>
          </p:cNvSpPr>
          <p:nvPr>
            <p:ph type="sldNum" sz="quarter" idx="12"/>
          </p:nvPr>
        </p:nvSpPr>
        <p:spPr/>
        <p:txBody>
          <a:bodyPr/>
          <a:lstStyle/>
          <a:p>
            <a:fld id="{330EA680-D336-4FF7-8B7A-9848BB0A1C32}" type="slidenum">
              <a:rPr lang="en-US" smtClean="0"/>
              <a:t>23</a:t>
            </a:fld>
            <a:endParaRPr lang="en-US"/>
          </a:p>
        </p:txBody>
      </p:sp>
    </p:spTree>
    <p:extLst>
      <p:ext uri="{BB962C8B-B14F-4D97-AF65-F5344CB8AC3E}">
        <p14:creationId xmlns:p14="http://schemas.microsoft.com/office/powerpoint/2010/main" val="129915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DE8A-43AA-2505-7291-84DB2F3EE855}"/>
              </a:ext>
            </a:extLst>
          </p:cNvPr>
          <p:cNvSpPr>
            <a:spLocks noGrp="1"/>
          </p:cNvSpPr>
          <p:nvPr>
            <p:ph type="title"/>
          </p:nvPr>
        </p:nvSpPr>
        <p:spPr/>
        <p:txBody>
          <a:bodyPr/>
          <a:lstStyle/>
          <a:p>
            <a:r>
              <a:rPr lang="en-US" dirty="0">
                <a:cs typeface="Calibri Light"/>
              </a:rPr>
              <a:t>Image References (</a:t>
            </a:r>
            <a:r>
              <a:rPr lang="en-US" dirty="0" err="1">
                <a:cs typeface="Calibri Light"/>
              </a:rPr>
              <a:t>cont</a:t>
            </a:r>
            <a:r>
              <a:rPr lang="en-US" dirty="0">
                <a:cs typeface="Calibri Light"/>
              </a:rPr>
              <a:t>)</a:t>
            </a:r>
            <a:endParaRPr lang="en-US" dirty="0"/>
          </a:p>
        </p:txBody>
      </p:sp>
      <p:sp>
        <p:nvSpPr>
          <p:cNvPr id="3" name="Content Placeholder 2">
            <a:extLst>
              <a:ext uri="{FF2B5EF4-FFF2-40B4-BE49-F238E27FC236}">
                <a16:creationId xmlns:a16="http://schemas.microsoft.com/office/drawing/2014/main" id="{34259151-C990-9F4B-195C-5AEC7EF7A19F}"/>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ea typeface="+mn-lt"/>
                <a:cs typeface="+mn-lt"/>
              </a:rPr>
              <a:t>Foundry. (2019). </a:t>
            </a:r>
            <a:r>
              <a:rPr lang="en-US" i="1" dirty="0">
                <a:ea typeface="+mn-lt"/>
                <a:cs typeface="+mn-lt"/>
              </a:rPr>
              <a:t>Green Binary Skull</a:t>
            </a:r>
            <a:r>
              <a:rPr lang="en-US" dirty="0">
                <a:ea typeface="+mn-lt"/>
                <a:cs typeface="+mn-lt"/>
              </a:rPr>
              <a:t>. CSO. Retrieved November 28, 2022, from </a:t>
            </a:r>
            <a:r>
              <a:rPr lang="en-US" dirty="0">
                <a:ea typeface="+mn-lt"/>
                <a:cs typeface="+mn-lt"/>
                <a:hlinkClick r:id="rId2"/>
              </a:rPr>
              <a:t>https://www.csoonline.com/article/3295877/what-is-malware-viruses-worms-trojans-and-beyond.html</a:t>
            </a:r>
            <a:r>
              <a:rPr lang="en-US" dirty="0">
                <a:ea typeface="+mn-lt"/>
                <a:cs typeface="+mn-lt"/>
              </a:rPr>
              <a:t>. </a:t>
            </a:r>
            <a:endParaRPr lang="en-US">
              <a:cs typeface="Calibri" panose="020F0502020204030204"/>
            </a:endParaRPr>
          </a:p>
          <a:p>
            <a:pPr>
              <a:buFont typeface="Arial" panose="020F0502020204030204" pitchFamily="34" charset="0"/>
              <a:buChar char="•"/>
            </a:pPr>
            <a:r>
              <a:rPr lang="en-US" dirty="0">
                <a:ea typeface="+mn-lt"/>
                <a:cs typeface="+mn-lt"/>
              </a:rPr>
              <a:t>Iowa State University. (2018). </a:t>
            </a:r>
            <a:r>
              <a:rPr lang="en-US" i="1" dirty="0">
                <a:ea typeface="+mn-lt"/>
                <a:cs typeface="+mn-lt"/>
              </a:rPr>
              <a:t>Nist Logo</a:t>
            </a:r>
            <a:r>
              <a:rPr lang="en-US" dirty="0">
                <a:ea typeface="+mn-lt"/>
                <a:cs typeface="+mn-lt"/>
              </a:rPr>
              <a:t>. </a:t>
            </a:r>
            <a:r>
              <a:rPr lang="en-US" dirty="0" err="1">
                <a:ea typeface="+mn-lt"/>
                <a:cs typeface="+mn-lt"/>
              </a:rPr>
              <a:t>csafe</a:t>
            </a:r>
            <a:r>
              <a:rPr lang="en-US" dirty="0">
                <a:ea typeface="+mn-lt"/>
                <a:cs typeface="+mn-lt"/>
              </a:rPr>
              <a:t>. Retrieved November 28, 2022, from </a:t>
            </a:r>
            <a:r>
              <a:rPr lang="en-US" dirty="0">
                <a:ea typeface="+mn-lt"/>
                <a:cs typeface="+mn-lt"/>
                <a:hlinkClick r:id="rId3"/>
              </a:rPr>
              <a:t>https://forensicstats.org/download/nist-logo-2/</a:t>
            </a:r>
            <a:r>
              <a:rPr lang="en-US" dirty="0">
                <a:ea typeface="+mn-lt"/>
                <a:cs typeface="+mn-lt"/>
              </a:rPr>
              <a:t>. </a:t>
            </a:r>
            <a:endParaRPr lang="en-US" dirty="0">
              <a:cs typeface="Calibri" panose="020F0502020204030204"/>
            </a:endParaRPr>
          </a:p>
          <a:p>
            <a:pPr>
              <a:buFont typeface="Arial" panose="020F0502020204030204" pitchFamily="34" charset="0"/>
              <a:buChar char="•"/>
            </a:pPr>
            <a:r>
              <a:rPr lang="en-US" dirty="0">
                <a:ea typeface="+mn-lt"/>
                <a:cs typeface="+mn-lt"/>
              </a:rPr>
              <a:t>NASA. (2014). </a:t>
            </a:r>
            <a:r>
              <a:rPr lang="en-US" i="1" dirty="0">
                <a:ea typeface="+mn-lt"/>
                <a:cs typeface="+mn-lt"/>
              </a:rPr>
              <a:t>Figure 3.0-1: Functional Relationships between Nasa’s Governing Councils.</a:t>
            </a:r>
            <a:r>
              <a:rPr lang="en-US" dirty="0">
                <a:ea typeface="+mn-lt"/>
                <a:cs typeface="+mn-lt"/>
              </a:rPr>
              <a:t> NASA. Retrieved November 28, 2022, from </a:t>
            </a:r>
            <a:r>
              <a:rPr lang="en-US" dirty="0">
                <a:ea typeface="+mn-lt"/>
                <a:cs typeface="+mn-lt"/>
                <a:hlinkClick r:id="rId4"/>
              </a:rPr>
              <a:t>https://nodis3.gsfc.nasa.gov/NPR_attachments/N_PD_1000_000B_.pdf</a:t>
            </a:r>
            <a:r>
              <a:rPr lang="en-US" dirty="0">
                <a:ea typeface="+mn-lt"/>
                <a:cs typeface="+mn-lt"/>
              </a:rPr>
              <a:t> . </a:t>
            </a:r>
            <a:endParaRPr lang="en-US" dirty="0">
              <a:cs typeface="Calibri" panose="020F0502020204030204"/>
            </a:endParaRPr>
          </a:p>
          <a:p>
            <a:pPr>
              <a:buFont typeface="Arial" panose="020F0502020204030204" pitchFamily="34" charset="0"/>
              <a:buChar char="•"/>
            </a:pPr>
            <a:endParaRPr lang="en-US" dirty="0">
              <a:cs typeface="Calibri" panose="020F0502020204030204"/>
            </a:endParaRPr>
          </a:p>
          <a:p>
            <a:pPr>
              <a:buFont typeface="Arial" panose="020F0502020204030204" pitchFamily="34" charset="0"/>
              <a:buChar char="•"/>
            </a:pPr>
            <a:endParaRPr lang="en-US" dirty="0">
              <a:cs typeface="Calibri" panose="020F0502020204030204"/>
            </a:endParaRPr>
          </a:p>
        </p:txBody>
      </p:sp>
      <p:sp>
        <p:nvSpPr>
          <p:cNvPr id="4" name="Slide Number Placeholder 3">
            <a:extLst>
              <a:ext uri="{FF2B5EF4-FFF2-40B4-BE49-F238E27FC236}">
                <a16:creationId xmlns:a16="http://schemas.microsoft.com/office/drawing/2014/main" id="{0AE85AF7-1AA5-82D7-0BDB-693B19EDBACC}"/>
              </a:ext>
            </a:extLst>
          </p:cNvPr>
          <p:cNvSpPr>
            <a:spLocks noGrp="1"/>
          </p:cNvSpPr>
          <p:nvPr>
            <p:ph type="sldNum" sz="quarter" idx="12"/>
          </p:nvPr>
        </p:nvSpPr>
        <p:spPr/>
        <p:txBody>
          <a:bodyPr/>
          <a:lstStyle/>
          <a:p>
            <a:fld id="{330EA680-D336-4FF7-8B7A-9848BB0A1C32}" type="slidenum">
              <a:rPr lang="en-US" smtClean="0"/>
              <a:t>24</a:t>
            </a:fld>
            <a:endParaRPr lang="en-US"/>
          </a:p>
        </p:txBody>
      </p:sp>
    </p:spTree>
    <p:extLst>
      <p:ext uri="{BB962C8B-B14F-4D97-AF65-F5344CB8AC3E}">
        <p14:creationId xmlns:p14="http://schemas.microsoft.com/office/powerpoint/2010/main" val="3134746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38BD592-6439-4EB3-B629-6C2E4479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D65D33-3881-71E1-E95C-B216D11FF5D8}"/>
              </a:ext>
            </a:extLst>
          </p:cNvPr>
          <p:cNvSpPr>
            <a:spLocks noGrp="1"/>
          </p:cNvSpPr>
          <p:nvPr>
            <p:ph type="title"/>
          </p:nvPr>
        </p:nvSpPr>
        <p:spPr>
          <a:xfrm>
            <a:off x="4974771" y="634946"/>
            <a:ext cx="6574972" cy="1450757"/>
          </a:xfrm>
        </p:spPr>
        <p:txBody>
          <a:bodyPr>
            <a:normAutofit/>
          </a:bodyPr>
          <a:lstStyle/>
          <a:p>
            <a:r>
              <a:rPr lang="en-US">
                <a:cs typeface="Calibri Light"/>
              </a:rPr>
              <a:t>Core Values</a:t>
            </a:r>
          </a:p>
        </p:txBody>
      </p:sp>
      <p:pic>
        <p:nvPicPr>
          <p:cNvPr id="5" name="Picture 5" descr="A picture containing person, people, group&#10;&#10;Description automatically generated">
            <a:extLst>
              <a:ext uri="{FF2B5EF4-FFF2-40B4-BE49-F238E27FC236}">
                <a16:creationId xmlns:a16="http://schemas.microsoft.com/office/drawing/2014/main" id="{09F5BED3-2A66-D8AF-7422-EF65D48937F4}"/>
              </a:ext>
            </a:extLst>
          </p:cNvPr>
          <p:cNvPicPr>
            <a:picLocks noChangeAspect="1"/>
          </p:cNvPicPr>
          <p:nvPr/>
        </p:nvPicPr>
        <p:blipFill rotWithShape="1">
          <a:blip r:embed="rId2"/>
          <a:srcRect l="7448" r="38154"/>
          <a:stretch/>
        </p:blipFill>
        <p:spPr>
          <a:xfrm>
            <a:off x="633999" y="640081"/>
            <a:ext cx="4001315" cy="5314406"/>
          </a:xfrm>
          <a:prstGeom prst="rect">
            <a:avLst/>
          </a:prstGeom>
        </p:spPr>
      </p:pic>
      <p:cxnSp>
        <p:nvCxnSpPr>
          <p:cNvPr id="12" name="Straight Connector 11">
            <a:extLst>
              <a:ext uri="{FF2B5EF4-FFF2-40B4-BE49-F238E27FC236}">
                <a16:creationId xmlns:a16="http://schemas.microsoft.com/office/drawing/2014/main" id="{F265B927-6638-4D61-901B-BCEC69234E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2053BB5-238C-CCE2-D957-49ABA09714A1}"/>
              </a:ext>
            </a:extLst>
          </p:cNvPr>
          <p:cNvSpPr>
            <a:spLocks noGrp="1"/>
          </p:cNvSpPr>
          <p:nvPr>
            <p:ph idx="1"/>
          </p:nvPr>
        </p:nvSpPr>
        <p:spPr>
          <a:xfrm>
            <a:off x="4974769" y="2198914"/>
            <a:ext cx="6574973" cy="3670180"/>
          </a:xfrm>
        </p:spPr>
        <p:txBody>
          <a:bodyPr vert="horz" lIns="0" tIns="45720" rIns="0" bIns="45720" rtlCol="0">
            <a:normAutofit/>
          </a:bodyPr>
          <a:lstStyle/>
          <a:p>
            <a:pPr>
              <a:buFont typeface="Arial" panose="020F0502020204030204" pitchFamily="34" charset="0"/>
              <a:buChar char="•"/>
            </a:pPr>
            <a:r>
              <a:rPr lang="en-US">
                <a:cs typeface="Calibri"/>
              </a:rPr>
              <a:t>Safety -  The well-being of personnel and the general public is paramount.</a:t>
            </a:r>
          </a:p>
          <a:p>
            <a:pPr>
              <a:buFont typeface="Arial" panose="020F0502020204030204" pitchFamily="34" charset="0"/>
              <a:buChar char="•"/>
            </a:pPr>
            <a:r>
              <a:rPr lang="en-US">
                <a:cs typeface="Calibri"/>
              </a:rPr>
              <a:t>Integrity -  Ethics are held in high regard and cultivated through a culture of trust.</a:t>
            </a:r>
          </a:p>
          <a:p>
            <a:pPr>
              <a:buFont typeface="Arial" panose="020F0502020204030204" pitchFamily="34" charset="0"/>
              <a:buChar char="•"/>
            </a:pPr>
            <a:r>
              <a:rPr lang="en-US">
                <a:cs typeface="Calibri"/>
              </a:rPr>
              <a:t>Teamwork – Each team member provides unique insight that allows NASA to obtain new solutions and opportunities. Communication and Collaboration are encouraged.</a:t>
            </a:r>
          </a:p>
          <a:p>
            <a:pPr>
              <a:buFont typeface="Arial" panose="020F0502020204030204" pitchFamily="34" charset="0"/>
              <a:buChar char="•"/>
            </a:pPr>
            <a:r>
              <a:rPr lang="en-US">
                <a:cs typeface="Calibri"/>
              </a:rPr>
              <a:t>Excellence – Each team member is given adequate resources and is encouraged to reach their fullest potential in order to perfect NASA's mission.</a:t>
            </a:r>
          </a:p>
        </p:txBody>
      </p:sp>
      <p:sp>
        <p:nvSpPr>
          <p:cNvPr id="14" name="Rectangle 13">
            <a:extLst>
              <a:ext uri="{FF2B5EF4-FFF2-40B4-BE49-F238E27FC236}">
                <a16:creationId xmlns:a16="http://schemas.microsoft.com/office/drawing/2014/main" id="{E936E5B2-B32D-4A68-9672-F3BCD01C23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F57E2A8E-E27F-4938-9358-22037CA28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7E85CBC9-9160-F956-C394-6D052D7F9619}"/>
              </a:ext>
            </a:extLst>
          </p:cNvPr>
          <p:cNvSpPr>
            <a:spLocks noGrp="1"/>
          </p:cNvSpPr>
          <p:nvPr>
            <p:ph type="sldNum" sz="quarter" idx="12"/>
          </p:nvPr>
        </p:nvSpPr>
        <p:spPr>
          <a:xfrm>
            <a:off x="9900458" y="6459785"/>
            <a:ext cx="1312025" cy="365125"/>
          </a:xfrm>
        </p:spPr>
        <p:txBody>
          <a:bodyPr>
            <a:normAutofit/>
          </a:bodyPr>
          <a:lstStyle/>
          <a:p>
            <a:pPr>
              <a:spcAft>
                <a:spcPts val="600"/>
              </a:spcAft>
            </a:pPr>
            <a:fld id="{330EA680-D336-4FF7-8B7A-9848BB0A1C32}" type="slidenum">
              <a:rPr lang="en-US" smtClean="0"/>
              <a:pPr>
                <a:spcAft>
                  <a:spcPts val="600"/>
                </a:spcAft>
              </a:pPr>
              <a:t>3</a:t>
            </a:fld>
            <a:endParaRPr lang="en-US"/>
          </a:p>
        </p:txBody>
      </p:sp>
    </p:spTree>
    <p:extLst>
      <p:ext uri="{BB962C8B-B14F-4D97-AF65-F5344CB8AC3E}">
        <p14:creationId xmlns:p14="http://schemas.microsoft.com/office/powerpoint/2010/main" val="2385780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03B69-0670-EB3E-1CAE-F5DF3516C7E8}"/>
              </a:ext>
            </a:extLst>
          </p:cNvPr>
          <p:cNvSpPr>
            <a:spLocks noGrp="1"/>
          </p:cNvSpPr>
          <p:nvPr>
            <p:ph type="title"/>
          </p:nvPr>
        </p:nvSpPr>
        <p:spPr/>
        <p:txBody>
          <a:bodyPr>
            <a:normAutofit/>
          </a:bodyPr>
          <a:lstStyle/>
          <a:p>
            <a:r>
              <a:rPr lang="en-US" sz="6600"/>
              <a:t>NASA Roles and Governance</a:t>
            </a:r>
          </a:p>
        </p:txBody>
      </p:sp>
      <p:sp>
        <p:nvSpPr>
          <p:cNvPr id="3" name="Text Placeholder 2">
            <a:extLst>
              <a:ext uri="{FF2B5EF4-FFF2-40B4-BE49-F238E27FC236}">
                <a16:creationId xmlns:a16="http://schemas.microsoft.com/office/drawing/2014/main" id="{92ECEF43-101E-1D5C-E332-0D3D733631E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368D328-B7FD-FD90-197B-747B1D04F866}"/>
              </a:ext>
            </a:extLst>
          </p:cNvPr>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2296050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D64472-9720-4FBC-B628-F62EE9D01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A3A002-72E8-760D-8DD1-3D3F951337B7}"/>
              </a:ext>
            </a:extLst>
          </p:cNvPr>
          <p:cNvSpPr>
            <a:spLocks noGrp="1"/>
          </p:cNvSpPr>
          <p:nvPr>
            <p:ph type="title"/>
          </p:nvPr>
        </p:nvSpPr>
        <p:spPr>
          <a:xfrm>
            <a:off x="6411685" y="634946"/>
            <a:ext cx="5127171" cy="1450757"/>
          </a:xfrm>
        </p:spPr>
        <p:txBody>
          <a:bodyPr>
            <a:normAutofit/>
          </a:bodyPr>
          <a:lstStyle/>
          <a:p>
            <a:r>
              <a:rPr lang="en-US">
                <a:cs typeface="Calibri Light"/>
              </a:rPr>
              <a:t>Governance Principles</a:t>
            </a:r>
            <a:endParaRPr lang="en-US"/>
          </a:p>
        </p:txBody>
      </p:sp>
      <p:pic>
        <p:nvPicPr>
          <p:cNvPr id="5" name="Picture 5" descr="Diagram&#10;&#10;Description automatically generated">
            <a:extLst>
              <a:ext uri="{FF2B5EF4-FFF2-40B4-BE49-F238E27FC236}">
                <a16:creationId xmlns:a16="http://schemas.microsoft.com/office/drawing/2014/main" id="{694D0AEC-39B0-CE9C-C1E3-E750D8BDDDD6}"/>
              </a:ext>
            </a:extLst>
          </p:cNvPr>
          <p:cNvPicPr>
            <a:picLocks noChangeAspect="1"/>
          </p:cNvPicPr>
          <p:nvPr/>
        </p:nvPicPr>
        <p:blipFill>
          <a:blip r:embed="rId2"/>
          <a:stretch>
            <a:fillRect/>
          </a:stretch>
        </p:blipFill>
        <p:spPr>
          <a:xfrm>
            <a:off x="643192" y="1159095"/>
            <a:ext cx="5451627" cy="4219769"/>
          </a:xfrm>
          <a:prstGeom prst="rect">
            <a:avLst/>
          </a:prstGeom>
        </p:spPr>
      </p:pic>
      <p:cxnSp>
        <p:nvCxnSpPr>
          <p:cNvPr id="12" name="Straight Connector 11">
            <a:extLst>
              <a:ext uri="{FF2B5EF4-FFF2-40B4-BE49-F238E27FC236}">
                <a16:creationId xmlns:a16="http://schemas.microsoft.com/office/drawing/2014/main" id="{C8274B1F-2E6E-4044-94F7-2AB4E90F65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C802A9D-C4C2-526E-10EB-AEB145CE6444}"/>
              </a:ext>
            </a:extLst>
          </p:cNvPr>
          <p:cNvSpPr>
            <a:spLocks noGrp="1"/>
          </p:cNvSpPr>
          <p:nvPr>
            <p:ph idx="1"/>
          </p:nvPr>
        </p:nvSpPr>
        <p:spPr>
          <a:xfrm>
            <a:off x="6411684" y="2198914"/>
            <a:ext cx="5127172" cy="3670180"/>
          </a:xfrm>
        </p:spPr>
        <p:txBody>
          <a:bodyPr vert="horz" lIns="0" tIns="45720" rIns="0" bIns="45720" rtlCol="0">
            <a:normAutofit/>
          </a:bodyPr>
          <a:lstStyle/>
          <a:p>
            <a:pPr>
              <a:buFont typeface="Arial" panose="020F0502020204030204" pitchFamily="34" charset="0"/>
              <a:buChar char="•"/>
            </a:pPr>
            <a:r>
              <a:rPr lang="en-US">
                <a:cs typeface="Calibri" panose="020F0502020204030204"/>
              </a:rPr>
              <a:t>Lean governance – NASA utilizes three senior leadership councils to oversee the organization – the Executive Council, Program Management Council, and the Mission Support Council.</a:t>
            </a:r>
            <a:endParaRPr lang="en-US"/>
          </a:p>
          <a:p>
            <a:pPr>
              <a:buFont typeface="Arial" panose="020F0502020204030204" pitchFamily="34" charset="0"/>
              <a:buChar char="•"/>
            </a:pPr>
            <a:r>
              <a:rPr lang="en-US">
                <a:cs typeface="Calibri" panose="020F0502020204030204"/>
              </a:rPr>
              <a:t>Clear roles, responsibility, and decision making.</a:t>
            </a:r>
          </a:p>
          <a:p>
            <a:pPr>
              <a:buFont typeface="Arial" panose="020F0502020204030204" pitchFamily="34" charset="0"/>
              <a:buChar char="•"/>
            </a:pPr>
            <a:r>
              <a:rPr lang="en-US">
                <a:cs typeface="Calibri" panose="020F0502020204030204"/>
              </a:rPr>
              <a:t>Strategic acquisition – A variety of acquisition methods are considered when tackling Agency needs.</a:t>
            </a:r>
          </a:p>
          <a:p>
            <a:pPr>
              <a:buFont typeface="Arial" panose="020F0502020204030204" pitchFamily="34" charset="0"/>
              <a:buChar char="•"/>
            </a:pPr>
            <a:r>
              <a:rPr lang="en-US">
                <a:cs typeface="Calibri" panose="020F0502020204030204"/>
              </a:rPr>
              <a:t>Checks and balances – No one portion of NASA monopolizes resources or hijacks the mission focus, and communication is open.</a:t>
            </a:r>
          </a:p>
        </p:txBody>
      </p:sp>
      <p:sp>
        <p:nvSpPr>
          <p:cNvPr id="14" name="Rectangle 13">
            <a:extLst>
              <a:ext uri="{FF2B5EF4-FFF2-40B4-BE49-F238E27FC236}">
                <a16:creationId xmlns:a16="http://schemas.microsoft.com/office/drawing/2014/main" id="{DF7BD5AB-415F-42D4-8FC0-DCC5D1101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2A8EBF22-DAF1-4100-AA4A-A077B68E3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1817EC21-F151-AB3E-8536-845BAA297EC0}"/>
              </a:ext>
            </a:extLst>
          </p:cNvPr>
          <p:cNvSpPr>
            <a:spLocks noGrp="1"/>
          </p:cNvSpPr>
          <p:nvPr>
            <p:ph type="sldNum" sz="quarter" idx="12"/>
          </p:nvPr>
        </p:nvSpPr>
        <p:spPr>
          <a:xfrm>
            <a:off x="9900458" y="6459785"/>
            <a:ext cx="1312025" cy="365125"/>
          </a:xfrm>
        </p:spPr>
        <p:txBody>
          <a:bodyPr>
            <a:normAutofit/>
          </a:bodyPr>
          <a:lstStyle/>
          <a:p>
            <a:pPr>
              <a:spcAft>
                <a:spcPts val="600"/>
              </a:spcAft>
            </a:pPr>
            <a:fld id="{330EA680-D336-4FF7-8B7A-9848BB0A1C32}" type="slidenum">
              <a:rPr lang="en-US" smtClean="0"/>
              <a:pPr>
                <a:spcAft>
                  <a:spcPts val="600"/>
                </a:spcAft>
              </a:pPr>
              <a:t>5</a:t>
            </a:fld>
            <a:endParaRPr lang="en-US"/>
          </a:p>
        </p:txBody>
      </p:sp>
    </p:spTree>
    <p:extLst>
      <p:ext uri="{BB962C8B-B14F-4D97-AF65-F5344CB8AC3E}">
        <p14:creationId xmlns:p14="http://schemas.microsoft.com/office/powerpoint/2010/main" val="227157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AD4F7-30C5-B115-9D5E-1C7562919063}"/>
              </a:ext>
            </a:extLst>
          </p:cNvPr>
          <p:cNvSpPr>
            <a:spLocks noGrp="1"/>
          </p:cNvSpPr>
          <p:nvPr>
            <p:ph type="title"/>
          </p:nvPr>
        </p:nvSpPr>
        <p:spPr/>
        <p:txBody>
          <a:bodyPr/>
          <a:lstStyle/>
          <a:p>
            <a:r>
              <a:rPr lang="en-US"/>
              <a:t>Administrators at NASA</a:t>
            </a:r>
          </a:p>
        </p:txBody>
      </p:sp>
      <p:sp>
        <p:nvSpPr>
          <p:cNvPr id="3" name="Content Placeholder 2">
            <a:extLst>
              <a:ext uri="{FF2B5EF4-FFF2-40B4-BE49-F238E27FC236}">
                <a16:creationId xmlns:a16="http://schemas.microsoft.com/office/drawing/2014/main" id="{B52643B7-7851-14E3-0EB7-7B14465D3745}"/>
              </a:ext>
            </a:extLst>
          </p:cNvPr>
          <p:cNvSpPr>
            <a:spLocks noGrp="1"/>
          </p:cNvSpPr>
          <p:nvPr>
            <p:ph idx="1"/>
          </p:nvPr>
        </p:nvSpPr>
        <p:spPr/>
        <p:txBody>
          <a:bodyPr>
            <a:noAutofit/>
          </a:bodyPr>
          <a:lstStyle/>
          <a:p>
            <a:pPr>
              <a:buFont typeface="Arial" panose="020B0604020202020204" pitchFamily="34" charset="0"/>
              <a:buChar char="•"/>
            </a:pPr>
            <a:r>
              <a:rPr lang="en-US" sz="2400"/>
              <a:t>Chief Financial Officer-responsible for tracking cash flow and financial planning and analyzing the company’s financial  strengths and weaknesses and proposing strategic directions</a:t>
            </a:r>
          </a:p>
          <a:p>
            <a:pPr>
              <a:buFont typeface="Arial" panose="020B0604020202020204" pitchFamily="34" charset="0"/>
              <a:buChar char="•"/>
            </a:pPr>
            <a:r>
              <a:rPr lang="en-US" sz="2400"/>
              <a:t>Chief Information Officer-oversees the people, processes and technologies within a company’s IT organization to ensure they deliver outcomes that support the goals of the business</a:t>
            </a:r>
          </a:p>
          <a:p>
            <a:pPr>
              <a:buFont typeface="Arial" panose="020B0604020202020204" pitchFamily="34" charset="0"/>
              <a:buChar char="•"/>
            </a:pPr>
            <a:r>
              <a:rPr lang="en-US" sz="2400"/>
              <a:t>General Counsel-a company’s main attorney and primary source of legal advice</a:t>
            </a:r>
          </a:p>
          <a:p>
            <a:pPr>
              <a:buFont typeface="Arial" panose="020B0604020202020204" pitchFamily="34" charset="0"/>
              <a:buChar char="•"/>
            </a:pPr>
            <a:r>
              <a:rPr lang="en-US" sz="2400"/>
              <a:t>STEM Engagement-has developed a series of STEM products and opportunities that provide  a platform for students to contribute to NASA’s  endeavors in exploration and discovery</a:t>
            </a:r>
          </a:p>
        </p:txBody>
      </p:sp>
      <p:sp>
        <p:nvSpPr>
          <p:cNvPr id="4" name="Slide Number Placeholder 3">
            <a:extLst>
              <a:ext uri="{FF2B5EF4-FFF2-40B4-BE49-F238E27FC236}">
                <a16:creationId xmlns:a16="http://schemas.microsoft.com/office/drawing/2014/main" id="{DB24D95B-DD49-DD41-0DA4-1D26EFCE6236}"/>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17316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AD4F7-30C5-B115-9D5E-1C7562919063}"/>
              </a:ext>
            </a:extLst>
          </p:cNvPr>
          <p:cNvSpPr>
            <a:spLocks noGrp="1"/>
          </p:cNvSpPr>
          <p:nvPr>
            <p:ph type="title"/>
          </p:nvPr>
        </p:nvSpPr>
        <p:spPr/>
        <p:txBody>
          <a:bodyPr/>
          <a:lstStyle/>
          <a:p>
            <a:r>
              <a:rPr lang="en-US"/>
              <a:t>Administrators at NASA (cont.)</a:t>
            </a:r>
          </a:p>
        </p:txBody>
      </p:sp>
      <p:sp>
        <p:nvSpPr>
          <p:cNvPr id="3" name="Content Placeholder 2">
            <a:extLst>
              <a:ext uri="{FF2B5EF4-FFF2-40B4-BE49-F238E27FC236}">
                <a16:creationId xmlns:a16="http://schemas.microsoft.com/office/drawing/2014/main" id="{B52643B7-7851-14E3-0EB7-7B14465D3745}"/>
              </a:ext>
            </a:extLst>
          </p:cNvPr>
          <p:cNvSpPr>
            <a:spLocks noGrp="1"/>
          </p:cNvSpPr>
          <p:nvPr>
            <p:ph idx="1"/>
          </p:nvPr>
        </p:nvSpPr>
        <p:spPr/>
        <p:txBody>
          <a:bodyPr>
            <a:noAutofit/>
          </a:bodyPr>
          <a:lstStyle/>
          <a:p>
            <a:pPr>
              <a:buFont typeface="Arial" panose="020B0604020202020204" pitchFamily="34" charset="0"/>
              <a:buChar char="•"/>
            </a:pPr>
            <a:r>
              <a:rPr lang="en-US" sz="2400"/>
              <a:t>Legislative and Intergovernmental Affairs-provides executive leadership, direction, and coordination of all communications and relationships, both legislative and </a:t>
            </a:r>
            <a:r>
              <a:rPr lang="en-US" sz="2400" err="1"/>
              <a:t>nonlegislative</a:t>
            </a:r>
            <a:r>
              <a:rPr lang="en-US" sz="2400"/>
              <a:t>, between NASA and the United States Congress as well as state and local governments</a:t>
            </a:r>
          </a:p>
          <a:p>
            <a:pPr>
              <a:buFont typeface="Arial" panose="020B0604020202020204" pitchFamily="34" charset="0"/>
              <a:buChar char="•"/>
            </a:pPr>
            <a:r>
              <a:rPr lang="en-US" sz="2400"/>
              <a:t>Communications-provides high-quality, reliable, cost-effective telecommunications systems and services for mission control, science data handling, collaboration, and program administration for NASA programs, projects, and facilities</a:t>
            </a:r>
          </a:p>
          <a:p>
            <a:pPr>
              <a:buFont typeface="Arial" panose="020B0604020202020204" pitchFamily="34" charset="0"/>
              <a:buChar char="•"/>
            </a:pPr>
            <a:r>
              <a:rPr lang="en-US" sz="2400"/>
              <a:t>International and Interagency Relations-ensuring that NASA’s international engagements are in alignment with Administration direction and U.S. laws and regulations</a:t>
            </a:r>
          </a:p>
        </p:txBody>
      </p:sp>
      <p:sp>
        <p:nvSpPr>
          <p:cNvPr id="4" name="Slide Number Placeholder 3">
            <a:extLst>
              <a:ext uri="{FF2B5EF4-FFF2-40B4-BE49-F238E27FC236}">
                <a16:creationId xmlns:a16="http://schemas.microsoft.com/office/drawing/2014/main" id="{DB24D95B-DD49-DD41-0DA4-1D26EFCE6236}"/>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366958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E0680-158F-D234-2E76-E02639B3ABAA}"/>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29E1C59C-802F-DB56-8291-82A05F5C617F}"/>
              </a:ext>
            </a:extLst>
          </p:cNvPr>
          <p:cNvSpPr>
            <a:spLocks noGrp="1"/>
          </p:cNvSpPr>
          <p:nvPr>
            <p:ph type="sldNum" sz="quarter" idx="12"/>
          </p:nvPr>
        </p:nvSpPr>
        <p:spPr/>
        <p:txBody>
          <a:bodyPr/>
          <a:lstStyle/>
          <a:p>
            <a:fld id="{330EA680-D336-4FF7-8B7A-9848BB0A1C32}" type="slidenum">
              <a:rPr lang="en-US" smtClean="0"/>
              <a:t>8</a:t>
            </a:fld>
            <a:endParaRPr lang="en-US"/>
          </a:p>
        </p:txBody>
      </p:sp>
      <p:pic>
        <p:nvPicPr>
          <p:cNvPr id="7" name="Picture 7" descr="Diagram&#10;&#10;Description automatically generated">
            <a:extLst>
              <a:ext uri="{FF2B5EF4-FFF2-40B4-BE49-F238E27FC236}">
                <a16:creationId xmlns:a16="http://schemas.microsoft.com/office/drawing/2014/main" id="{005AAE36-C7F5-707B-A1E8-40B65F89E92C}"/>
              </a:ext>
            </a:extLst>
          </p:cNvPr>
          <p:cNvPicPr>
            <a:picLocks noGrp="1" noChangeAspect="1"/>
          </p:cNvPicPr>
          <p:nvPr>
            <p:ph idx="1"/>
          </p:nvPr>
        </p:nvPicPr>
        <p:blipFill>
          <a:blip r:embed="rId2"/>
          <a:stretch>
            <a:fillRect/>
          </a:stretch>
        </p:blipFill>
        <p:spPr>
          <a:xfrm>
            <a:off x="195453" y="-2116"/>
            <a:ext cx="11995981" cy="6347749"/>
          </a:xfrm>
        </p:spPr>
      </p:pic>
    </p:spTree>
    <p:extLst>
      <p:ext uri="{BB962C8B-B14F-4D97-AF65-F5344CB8AC3E}">
        <p14:creationId xmlns:p14="http://schemas.microsoft.com/office/powerpoint/2010/main" val="3837452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BF5E9-9922-FD0B-E7A3-4F8E982E80A0}"/>
              </a:ext>
            </a:extLst>
          </p:cNvPr>
          <p:cNvSpPr>
            <a:spLocks noGrp="1"/>
          </p:cNvSpPr>
          <p:nvPr>
            <p:ph type="title"/>
          </p:nvPr>
        </p:nvSpPr>
        <p:spPr/>
        <p:txBody>
          <a:bodyPr/>
          <a:lstStyle/>
          <a:p>
            <a:r>
              <a:rPr lang="en-US">
                <a:cs typeface="Calibri Light"/>
              </a:rPr>
              <a:t>NASA Security Policies and Practices</a:t>
            </a:r>
            <a:endParaRPr lang="en-US"/>
          </a:p>
        </p:txBody>
      </p:sp>
      <p:sp>
        <p:nvSpPr>
          <p:cNvPr id="3" name="Text Placeholder 2">
            <a:extLst>
              <a:ext uri="{FF2B5EF4-FFF2-40B4-BE49-F238E27FC236}">
                <a16:creationId xmlns:a16="http://schemas.microsoft.com/office/drawing/2014/main" id="{2C66768B-C6A6-37ED-F604-E9636D6BA25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C74992A-1A14-0D3A-C55D-FEB959C92DEA}"/>
              </a:ext>
            </a:extLst>
          </p:cNvPr>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20601324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405ECF3A0BC5F4EA2471242BFACBAAB" ma:contentTypeVersion="3" ma:contentTypeDescription="Create a new document." ma:contentTypeScope="" ma:versionID="f56f278b5d40ef10c0ed663a827ae0cc">
  <xsd:schema xmlns:xsd="http://www.w3.org/2001/XMLSchema" xmlns:xs="http://www.w3.org/2001/XMLSchema" xmlns:p="http://schemas.microsoft.com/office/2006/metadata/properties" xmlns:ns2="c6936fd8-cb48-40d6-9a3d-4fa59c22b5d9" targetNamespace="http://schemas.microsoft.com/office/2006/metadata/properties" ma:root="true" ma:fieldsID="824ff20d75d67f70c96d1f6b67b8de1d" ns2:_="">
    <xsd:import namespace="c6936fd8-cb48-40d6-9a3d-4fa59c22b5d9"/>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936fd8-cb48-40d6-9a3d-4fa59c22b5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FDF23D-B964-434A-A3E7-750E2172615D}">
  <ds:schemaRefs>
    <ds:schemaRef ds:uri="http://schemas.microsoft.com/sharepoint/v3/contenttype/forms"/>
  </ds:schemaRefs>
</ds:datastoreItem>
</file>

<file path=customXml/itemProps2.xml><?xml version="1.0" encoding="utf-8"?>
<ds:datastoreItem xmlns:ds="http://schemas.openxmlformats.org/officeDocument/2006/customXml" ds:itemID="{B34E5433-6A09-4E5D-886E-71F9AB2A874C}">
  <ds:schemaRefs>
    <ds:schemaRef ds:uri="c6936fd8-cb48-40d6-9a3d-4fa59c22b5d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0307527-ABF9-4692-B4F0-F7FC2AA4D225}">
  <ds:schemaRefs>
    <ds:schemaRef ds:uri="c6936fd8-cb48-40d6-9a3d-4fa59c22b5d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Retrospect</Template>
  <TotalTime>37</TotalTime>
  <Words>1834</Words>
  <Application>Microsoft Office PowerPoint</Application>
  <PresentationFormat>Widescreen</PresentationFormat>
  <Paragraphs>152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Retrospect</vt:lpstr>
      <vt:lpstr>NASA Security Policies, Governance, and Breaches  </vt:lpstr>
      <vt:lpstr>Vision and Mission</vt:lpstr>
      <vt:lpstr>Core Values</vt:lpstr>
      <vt:lpstr>NASA Roles and Governance</vt:lpstr>
      <vt:lpstr>Governance Principles</vt:lpstr>
      <vt:lpstr>Administrators at NASA</vt:lpstr>
      <vt:lpstr>Administrators at NASA (cont.)</vt:lpstr>
      <vt:lpstr>PowerPoint Presentation</vt:lpstr>
      <vt:lpstr>NASA Security Policies and Practices</vt:lpstr>
      <vt:lpstr>Physical Security</vt:lpstr>
      <vt:lpstr>Information Security</vt:lpstr>
      <vt:lpstr>Cyber Security</vt:lpstr>
      <vt:lpstr>Risk Management</vt:lpstr>
      <vt:lpstr>Risk Management (cont)</vt:lpstr>
      <vt:lpstr>Continuity of Operations</vt:lpstr>
      <vt:lpstr>Successful Attacks on NASA </vt:lpstr>
      <vt:lpstr>2018 NASA Attack and Related Attacks – JPL Lab at Caltech in Pasadena, California </vt:lpstr>
      <vt:lpstr>2018 NASA Attack and Related Attacks – JPL Lab at Caltech in Pasadena, California </vt:lpstr>
      <vt:lpstr>1999 NASA Attack</vt:lpstr>
      <vt:lpstr>2006 NASA Attack</vt:lpstr>
      <vt:lpstr>NASA OIG Cybersecurity Readiness Report</vt:lpstr>
      <vt:lpstr>Thank you for listening!</vt:lpstr>
      <vt:lpstr>Image References</vt:lpstr>
      <vt:lpstr>Image References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AnthonyGamerZone</dc:creator>
  <cp:lastModifiedBy>Anthony Jamieson</cp:lastModifiedBy>
  <cp:revision>2</cp:revision>
  <dcterms:created xsi:type="dcterms:W3CDTF">2022-11-28T05:19:20Z</dcterms:created>
  <dcterms:modified xsi:type="dcterms:W3CDTF">2022-12-01T05:07:55Z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0x0101000405ECF3A0BC5F4EA2471242BFACBAAB</vt:lpwstr>
  </property>
</Properties>
</file>