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DB2-744C-49D3-A3B1-1212A064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EBD7-B4BD-4558-AC33-B37BE290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10% of Star Rating values are missing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2E09F-6565-46A7-99C8-787C9C74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752453"/>
            <a:ext cx="5694782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9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DB2-744C-49D3-A3B1-1212A064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EBD7-B4BD-4558-AC33-B37BE290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Looked at these on a Country basis</a:t>
            </a:r>
          </a:p>
          <a:p>
            <a:r>
              <a:rPr lang="en-GB" dirty="0"/>
              <a:t>Dropped countries (Lebanon and Latvia) with over 50% of values missing</a:t>
            </a:r>
          </a:p>
          <a:p>
            <a:r>
              <a:rPr lang="en-GB" dirty="0"/>
              <a:t>For the rest, replaced the null value with the mean rating for that country</a:t>
            </a:r>
          </a:p>
        </p:txBody>
      </p:sp>
    </p:spTree>
    <p:extLst>
      <p:ext uri="{BB962C8B-B14F-4D97-AF65-F5344CB8AC3E}">
        <p14:creationId xmlns:p14="http://schemas.microsoft.com/office/powerpoint/2010/main" val="103337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7DB2-744C-49D3-A3B1-1212A064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EBD7-B4BD-4558-AC33-B37BE290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</a:t>
            </a:r>
            <a:r>
              <a:rPr lang="en-GB" dirty="0" err="1"/>
              <a:t>piste</a:t>
            </a:r>
            <a:r>
              <a:rPr lang="en-GB" dirty="0"/>
              <a:t> length breakdowns missing</a:t>
            </a:r>
          </a:p>
          <a:p>
            <a:r>
              <a:rPr lang="en-GB" dirty="0"/>
              <a:t>Relied on experience to fill</a:t>
            </a:r>
          </a:p>
          <a:p>
            <a:r>
              <a:rPr lang="en-GB" dirty="0"/>
              <a:t>Set blue and black </a:t>
            </a:r>
            <a:r>
              <a:rPr lang="en-GB" dirty="0" err="1"/>
              <a:t>piste</a:t>
            </a:r>
            <a:r>
              <a:rPr lang="en-GB" dirty="0"/>
              <a:t> lengths to 0</a:t>
            </a:r>
          </a:p>
          <a:p>
            <a:r>
              <a:rPr lang="en-GB" dirty="0"/>
              <a:t>Set red </a:t>
            </a:r>
            <a:r>
              <a:rPr lang="en-GB" dirty="0" err="1"/>
              <a:t>piste</a:t>
            </a:r>
            <a:r>
              <a:rPr lang="en-GB" dirty="0"/>
              <a:t> lengths equal to total </a:t>
            </a:r>
            <a:r>
              <a:rPr lang="en-GB" dirty="0" err="1"/>
              <a:t>piste</a:t>
            </a:r>
            <a:r>
              <a:rPr lang="en-GB" dirty="0"/>
              <a:t> length</a:t>
            </a:r>
          </a:p>
        </p:txBody>
      </p:sp>
    </p:spTree>
    <p:extLst>
      <p:ext uri="{BB962C8B-B14F-4D97-AF65-F5344CB8AC3E}">
        <p14:creationId xmlns:p14="http://schemas.microsoft.com/office/powerpoint/2010/main" val="312243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197B-AB12-4344-8CA6-DEFC63A6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30B09-63AB-437F-8CBE-6FCDC91C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76" y="2076450"/>
            <a:ext cx="62198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655-575B-44EA-9451-FDDEA5B3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C95-3073-475B-A7AB-8229BCFF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DAD5E-580C-4E5B-A341-4BAEDC8C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38" y="2076450"/>
            <a:ext cx="6391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655-575B-44EA-9451-FDDEA5B3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C95-3073-475B-A7AB-8229BCFF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D7838-A0E7-4594-81DA-DADA5B76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01" y="1966911"/>
            <a:ext cx="6153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655-575B-44EA-9451-FDDEA5B3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C95-3073-475B-A7AB-8229BCFF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1" y="1866900"/>
            <a:ext cx="3778186" cy="4029075"/>
          </a:xfrm>
        </p:spPr>
        <p:txBody>
          <a:bodyPr/>
          <a:lstStyle/>
          <a:p>
            <a:r>
              <a:rPr lang="en-GB" dirty="0"/>
              <a:t>Ski lifts and </a:t>
            </a:r>
            <a:r>
              <a:rPr lang="en-GB" dirty="0" err="1"/>
              <a:t>piste</a:t>
            </a:r>
            <a:r>
              <a:rPr lang="en-GB" dirty="0"/>
              <a:t> length correlated as anticipated</a:t>
            </a:r>
          </a:p>
          <a:p>
            <a:r>
              <a:rPr lang="en-GB" dirty="0"/>
              <a:t>Star Rating, Elevation Change and </a:t>
            </a:r>
            <a:r>
              <a:rPr lang="en-GB" dirty="0" err="1"/>
              <a:t>Piste</a:t>
            </a:r>
            <a:r>
              <a:rPr lang="en-GB" dirty="0"/>
              <a:t> Length are most strongly correlated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AF28F-1644-4952-8EC2-B5C3E15B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1866900"/>
            <a:ext cx="6353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314-DED0-4AAD-BE6A-788CF37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FEA-0904-4C42-A79B-E6EB5035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ols</a:t>
            </a:r>
            <a:r>
              <a:rPr lang="en-GB" dirty="0"/>
              <a:t> from </a:t>
            </a:r>
            <a:r>
              <a:rPr lang="en-GB" dirty="0" err="1"/>
              <a:t>statsmodels</a:t>
            </a:r>
            <a:endParaRPr lang="en-GB" dirty="0"/>
          </a:p>
          <a:p>
            <a:r>
              <a:rPr lang="en-GB" dirty="0"/>
              <a:t>Two categorical columns: Continent and Country</a:t>
            </a:r>
          </a:p>
          <a:p>
            <a:r>
              <a:rPr lang="en-GB" dirty="0"/>
              <a:t>Get a good initial </a:t>
            </a:r>
            <a:r>
              <a:rPr lang="en-GB" dirty="0" err="1"/>
              <a:t>Rsquared</a:t>
            </a:r>
            <a:r>
              <a:rPr lang="en-GB" dirty="0"/>
              <a:t> value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801E-2FDA-4FA7-AAF3-4F3ADFD9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876675"/>
            <a:ext cx="46958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314-DED0-4AAD-BE6A-788CF37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FEA-0904-4C42-A79B-E6EB5035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ols</a:t>
            </a:r>
            <a:r>
              <a:rPr lang="en-GB" dirty="0"/>
              <a:t> from </a:t>
            </a:r>
            <a:r>
              <a:rPr lang="en-GB" dirty="0" err="1"/>
              <a:t>statsmodels</a:t>
            </a:r>
            <a:endParaRPr lang="en-GB" dirty="0"/>
          </a:p>
          <a:p>
            <a:r>
              <a:rPr lang="en-GB" dirty="0"/>
              <a:t>Two categorical columns: Continent and Country</a:t>
            </a:r>
          </a:p>
          <a:p>
            <a:r>
              <a:rPr lang="en-GB" dirty="0"/>
              <a:t>Get a good initial </a:t>
            </a:r>
            <a:r>
              <a:rPr lang="en-GB" dirty="0" err="1"/>
              <a:t>Rsquared</a:t>
            </a:r>
            <a:r>
              <a:rPr lang="en-GB" dirty="0"/>
              <a:t> value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801E-2FDA-4FA7-AAF3-4F3ADFD9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876675"/>
            <a:ext cx="46958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314-DED0-4AAD-BE6A-788CF37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8FEA-0904-4C42-A79B-E6EB5035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ANOVA1 to confirm the Country variable was important</a:t>
            </a:r>
          </a:p>
          <a:p>
            <a:r>
              <a:rPr lang="en-GB" dirty="0"/>
              <a:t>No need for ANOVA2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0106E-C5CA-49EF-9437-FC9D4AC3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16" y="3933824"/>
            <a:ext cx="4019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Ski Resort Data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Background</a:t>
            </a:r>
          </a:p>
          <a:p>
            <a:pPr marL="36900" lvl="0" indent="0">
              <a:buNone/>
            </a:pPr>
            <a:r>
              <a:rPr lang="en-US" sz="2400" dirty="0"/>
              <a:t>Data Description</a:t>
            </a:r>
          </a:p>
          <a:p>
            <a:pPr marL="36900" lvl="0" indent="0">
              <a:buNone/>
            </a:pPr>
            <a:r>
              <a:rPr lang="en-US" sz="2400" dirty="0"/>
              <a:t>Cleaning and Null Values</a:t>
            </a:r>
          </a:p>
          <a:p>
            <a:pPr marL="36900" lvl="0" indent="0">
              <a:buNone/>
            </a:pPr>
            <a:r>
              <a:rPr lang="en-US" sz="2400" dirty="0"/>
              <a:t>Data </a:t>
            </a:r>
            <a:r>
              <a:rPr lang="en-GB" sz="2400" dirty="0"/>
              <a:t>Visualisation</a:t>
            </a:r>
          </a:p>
          <a:p>
            <a:pPr marL="36900" lvl="0" indent="0">
              <a:buNone/>
            </a:pPr>
            <a:r>
              <a:rPr lang="en-US" sz="2400" dirty="0"/>
              <a:t>Model Fitting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EB05-2CA9-4F4B-80C2-8B1B8EFC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13E4-E16A-4BEA-ADEC-8CF61403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number of ski lifts was removed since the p-value was above 0.05</a:t>
            </a:r>
          </a:p>
          <a:p>
            <a:r>
              <a:rPr lang="en-GB" dirty="0"/>
              <a:t>Makes no difference, confirming decision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AF2D-5EEE-405C-A56D-75FB470A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01" y="3335382"/>
            <a:ext cx="43719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70BC-A744-46B6-9CEE-AAD08B79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18A83-8C28-4C29-AC5C-1700291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35" y="2076450"/>
            <a:ext cx="5874281" cy="3714750"/>
          </a:xfrm>
        </p:spPr>
      </p:pic>
    </p:spTree>
    <p:extLst>
      <p:ext uri="{BB962C8B-B14F-4D97-AF65-F5344CB8AC3E}">
        <p14:creationId xmlns:p14="http://schemas.microsoft.com/office/powerpoint/2010/main" val="69194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70BC-A744-46B6-9CEE-AAD08B79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5E26-0E13-457C-9BA6-F8BB8604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29" y="2076450"/>
            <a:ext cx="3821727" cy="3714749"/>
          </a:xfrm>
        </p:spPr>
        <p:txBody>
          <a:bodyPr/>
          <a:lstStyle/>
          <a:p>
            <a:r>
              <a:rPr lang="en-GB" dirty="0"/>
              <a:t>No obvious trend in the residuals</a:t>
            </a:r>
          </a:p>
          <a:p>
            <a:r>
              <a:rPr lang="en-GB" dirty="0"/>
              <a:t>Results are far off target in most cases:</a:t>
            </a:r>
          </a:p>
          <a:p>
            <a:pPr lvl="1"/>
            <a:r>
              <a:rPr lang="en-GB" dirty="0"/>
              <a:t>RMSE of c.10 Euro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6779E-8E56-4625-AD02-731136BC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2076450"/>
            <a:ext cx="6324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5CB6-17B2-4C2C-B14F-AC93106A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CE55-60F0-406A-BA35-813BD5C8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Unable to do a train/test split</a:t>
            </a:r>
          </a:p>
          <a:p>
            <a:r>
              <a:rPr lang="en-GB" dirty="0"/>
              <a:t>Not all countries captured in the split</a:t>
            </a:r>
          </a:p>
          <a:p>
            <a:r>
              <a:rPr lang="en-GB" dirty="0"/>
              <a:t>Possibly creating an “Other” category in countries resolves this</a:t>
            </a:r>
          </a:p>
        </p:txBody>
      </p:sp>
    </p:spTree>
    <p:extLst>
      <p:ext uri="{BB962C8B-B14F-4D97-AF65-F5344CB8AC3E}">
        <p14:creationId xmlns:p14="http://schemas.microsoft.com/office/powerpoint/2010/main" val="12674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Aim: Use details of ski resorts from all over the world to produce a model for predicting the cost of a ski pass.</a:t>
            </a:r>
          </a:p>
          <a:p>
            <a:r>
              <a:rPr lang="en-GB" dirty="0"/>
              <a:t>Use Cases: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Set resort prices based on competition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Determine if a resort is good value or not</a:t>
            </a:r>
          </a:p>
          <a:p>
            <a:r>
              <a:rPr lang="en-GB" dirty="0"/>
              <a:t>Target: ±5 Euros to be useful</a:t>
            </a:r>
          </a:p>
        </p:txBody>
      </p:sp>
    </p:spTree>
    <p:extLst>
      <p:ext uri="{BB962C8B-B14F-4D97-AF65-F5344CB8AC3E}">
        <p14:creationId xmlns:p14="http://schemas.microsoft.com/office/powerpoint/2010/main" val="199073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981-0A19-4666-9863-7422747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B3D-D1BA-4894-90C3-5E3924CD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88778"/>
            <a:ext cx="10353762" cy="1378590"/>
          </a:xfrm>
        </p:spPr>
        <p:txBody>
          <a:bodyPr/>
          <a:lstStyle/>
          <a:p>
            <a:r>
              <a:rPr lang="en-GB" dirty="0"/>
              <a:t>16 different features for each resort</a:t>
            </a:r>
          </a:p>
          <a:p>
            <a:r>
              <a:rPr lang="en-GB" dirty="0"/>
              <a:t>Cost of ski pass in common currency (Euros) is available for every resort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07D06-922A-4C67-9F6C-DE666381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8" y="2099520"/>
            <a:ext cx="11434195" cy="20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981-0A19-4666-9863-7422747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7729B82-D593-472A-B4EC-250E36BF2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94836"/>
              </p:ext>
            </p:extLst>
          </p:nvPr>
        </p:nvGraphicFramePr>
        <p:xfrm>
          <a:off x="680686" y="1989701"/>
          <a:ext cx="12800184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192160" imgH="3247821" progId="Excel.Sheet.12">
                  <p:embed/>
                </p:oleObj>
              </mc:Choice>
              <mc:Fallback>
                <p:oleObj name="Worksheet" r:id="rId2" imgW="12192160" imgH="32478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686" y="1989701"/>
                        <a:ext cx="12800184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18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5568-A25C-4CA1-A6D3-2A88A50E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93C00-7FB9-441D-B20F-D424689D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82" y="1978760"/>
            <a:ext cx="10353675" cy="20813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611DE7-6770-4320-9ADC-F4A175EE36BB}"/>
              </a:ext>
            </a:extLst>
          </p:cNvPr>
          <p:cNvSpPr txBox="1">
            <a:spLocks/>
          </p:cNvSpPr>
          <p:nvPr/>
        </p:nvSpPr>
        <p:spPr>
          <a:xfrm>
            <a:off x="913795" y="4588778"/>
            <a:ext cx="10353762" cy="1378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Looked at some key statistics to identify issues</a:t>
            </a:r>
          </a:p>
        </p:txBody>
      </p:sp>
    </p:spTree>
    <p:extLst>
      <p:ext uri="{BB962C8B-B14F-4D97-AF65-F5344CB8AC3E}">
        <p14:creationId xmlns:p14="http://schemas.microsoft.com/office/powerpoint/2010/main" val="41138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981-0A19-4666-9863-7422747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B3D-D1BA-4894-90C3-5E3924CD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451" y="1771652"/>
            <a:ext cx="6125106" cy="3219450"/>
          </a:xfrm>
        </p:spPr>
        <p:txBody>
          <a:bodyPr/>
          <a:lstStyle/>
          <a:p>
            <a:r>
              <a:rPr lang="en-GB" dirty="0"/>
              <a:t>Null values in Country, Breakdown of </a:t>
            </a:r>
            <a:r>
              <a:rPr lang="en-GB" dirty="0" err="1"/>
              <a:t>Piste</a:t>
            </a:r>
            <a:r>
              <a:rPr lang="en-GB" dirty="0"/>
              <a:t> Lengths and Star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E7B0E-3534-42AB-8D5A-718094F5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890849"/>
            <a:ext cx="4067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981-0A19-4666-9863-7422747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B3D-D1BA-4894-90C3-5E3924CD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99" y="2581549"/>
            <a:ext cx="9906409" cy="3219450"/>
          </a:xfrm>
        </p:spPr>
        <p:txBody>
          <a:bodyPr/>
          <a:lstStyle/>
          <a:p>
            <a:r>
              <a:rPr lang="en-GB" dirty="0"/>
              <a:t>Some funny cost values were identified</a:t>
            </a:r>
          </a:p>
          <a:p>
            <a:r>
              <a:rPr lang="en-GB" dirty="0"/>
              <a:t>Looking at the websites there was an error</a:t>
            </a:r>
          </a:p>
          <a:p>
            <a:r>
              <a:rPr lang="en-GB" dirty="0"/>
              <a:t>The Norwegian resort was in Kroner not Euro, this was fixed</a:t>
            </a:r>
          </a:p>
          <a:p>
            <a:r>
              <a:rPr lang="en-GB" dirty="0"/>
              <a:t>The UK dry slope had a complicate cost breakdown, £121 was wrong so it was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4AF24-7F18-42E9-8F7B-FC0017F0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0" y="1866900"/>
            <a:ext cx="6715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981-0A19-4666-9863-74227475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B3D-D1BA-4894-90C3-5E3924CD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51" y="1866083"/>
            <a:ext cx="5073152" cy="4964702"/>
          </a:xfrm>
        </p:spPr>
        <p:txBody>
          <a:bodyPr>
            <a:normAutofit/>
          </a:bodyPr>
          <a:lstStyle/>
          <a:p>
            <a:r>
              <a:rPr lang="en-GB" dirty="0"/>
              <a:t>Russian resorts were captured incorrectly</a:t>
            </a:r>
          </a:p>
          <a:p>
            <a:r>
              <a:rPr lang="en-GB" dirty="0"/>
              <a:t>Continent was set to “Russia”, with the location incorrectly set as the country.</a:t>
            </a:r>
          </a:p>
          <a:p>
            <a:r>
              <a:rPr lang="en-GB" dirty="0"/>
              <a:t>All instances of Russia in the Continent column were replaced with Europe</a:t>
            </a:r>
          </a:p>
          <a:p>
            <a:r>
              <a:rPr lang="en-GB" dirty="0"/>
              <a:t>The equivalent Country was set to Russia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D950-CA59-47DF-899E-5DFE3B5B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3" y="1784439"/>
            <a:ext cx="3274423" cy="489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F56BB-A38A-4AA9-B6F7-7380E362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347" y="2881992"/>
            <a:ext cx="2600325" cy="14668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40831-9C3E-4365-9C9C-7FF6B0C06A56}"/>
              </a:ext>
            </a:extLst>
          </p:cNvPr>
          <p:cNvCxnSpPr/>
          <p:nvPr/>
        </p:nvCxnSpPr>
        <p:spPr>
          <a:xfrm>
            <a:off x="8865326" y="3615417"/>
            <a:ext cx="43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{16D7E6AD-BEC9-4817-B054-91A9D7B56161}tf55705232_win32</Template>
  <TotalTime>160</TotalTime>
  <Words>453</Words>
  <Application>Microsoft Office PowerPoint</Application>
  <PresentationFormat>Widescreen</PresentationFormat>
  <Paragraphs>74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Goudy Old Style</vt:lpstr>
      <vt:lpstr>Wingdings 2</vt:lpstr>
      <vt:lpstr>SlateVTI</vt:lpstr>
      <vt:lpstr>Microsoft Excel Worksheet</vt:lpstr>
      <vt:lpstr>Project 1.5</vt:lpstr>
      <vt:lpstr>Ski Resort Data </vt:lpstr>
      <vt:lpstr>Background</vt:lpstr>
      <vt:lpstr>Data Description</vt:lpstr>
      <vt:lpstr>Data Description</vt:lpstr>
      <vt:lpstr>Cleaning and Null Values</vt:lpstr>
      <vt:lpstr>Cleaning and Null Values</vt:lpstr>
      <vt:lpstr>Cleaning and Null Values</vt:lpstr>
      <vt:lpstr>Cleaning and Null Values</vt:lpstr>
      <vt:lpstr>Changing and Null Values</vt:lpstr>
      <vt:lpstr>Changing and Null Values</vt:lpstr>
      <vt:lpstr>Changing and Null Values</vt:lpstr>
      <vt:lpstr>Data Visualisation</vt:lpstr>
      <vt:lpstr>Data Visualisation</vt:lpstr>
      <vt:lpstr>Data Visualisation</vt:lpstr>
      <vt:lpstr>Data Visualisation</vt:lpstr>
      <vt:lpstr>Model Fitting</vt:lpstr>
      <vt:lpstr>Model Fitting</vt:lpstr>
      <vt:lpstr>Model Fitting</vt:lpstr>
      <vt:lpstr>Model Fitting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1.5</dc:title>
  <dc:creator>alex kirby</dc:creator>
  <cp:lastModifiedBy>alex kirby</cp:lastModifiedBy>
  <cp:revision>12</cp:revision>
  <dcterms:created xsi:type="dcterms:W3CDTF">2021-04-06T16:08:23Z</dcterms:created>
  <dcterms:modified xsi:type="dcterms:W3CDTF">2021-04-06T18:48:41Z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