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301" r:id="rId8"/>
    <p:sldId id="307" r:id="rId9"/>
    <p:sldId id="303" r:id="rId10"/>
    <p:sldId id="304" r:id="rId11"/>
    <p:sldId id="305" r:id="rId12"/>
    <p:sldId id="306" r:id="rId13"/>
    <p:sldId id="308" r:id="rId14"/>
    <p:sldId id="311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018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01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6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Classifiers – </a:t>
            </a:r>
            <a:r>
              <a:rPr lang="en-GB" dirty="0" err="1"/>
              <a:t>adaboost</a:t>
            </a:r>
            <a:r>
              <a:rPr lang="en-GB" dirty="0"/>
              <a:t>, ensemble logistic, ensemble </a:t>
            </a:r>
            <a:r>
              <a:rPr lang="en-GB" dirty="0" err="1"/>
              <a:t>svm</a:t>
            </a:r>
            <a:endParaRPr lang="en-GB" dirty="0"/>
          </a:p>
          <a:p>
            <a:r>
              <a:rPr lang="en-GB" dirty="0"/>
              <a:t>Datasets – drop costs. Instantiate with KNN or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1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cheap flights, improvements in transport networks and continued investments skiers have access to more resorts than ever</a:t>
            </a:r>
          </a:p>
          <a:p>
            <a:endParaRPr lang="en-GB" dirty="0"/>
          </a:p>
          <a:p>
            <a:r>
              <a:rPr lang="en-GB" dirty="0"/>
              <a:t>Resort owners need to think carefully about where to invest to maximise their returns as well as balancing the benefits of price changes against the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the power of machine learning you can approach the problem with all the data at your fingertips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3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Utilises an extensive set of data including 3009 resorts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98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Utilises an extensive set of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1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('</a:t>
            </a:r>
            <a:r>
              <a:rPr lang="en-GB" dirty="0" err="1"/>
              <a:t>n_estimators</a:t>
            </a:r>
            <a:r>
              <a:rPr lang="en-GB" dirty="0"/>
              <a:t>', 100) ('</a:t>
            </a:r>
            <a:r>
              <a:rPr lang="en-GB" dirty="0" err="1"/>
              <a:t>max_depth</a:t>
            </a:r>
            <a:r>
              <a:rPr lang="en-GB" dirty="0"/>
              <a:t>', None) ('</a:t>
            </a:r>
            <a:r>
              <a:rPr lang="en-GB" dirty="0" err="1"/>
              <a:t>min_samples_split</a:t>
            </a:r>
            <a:r>
              <a:rPr lang="en-GB" dirty="0"/>
              <a:t>', 4) ('</a:t>
            </a:r>
            <a:r>
              <a:rPr lang="en-GB" dirty="0" err="1"/>
              <a:t>max_features</a:t>
            </a:r>
            <a:r>
              <a:rPr lang="en-GB" dirty="0"/>
              <a:t>', 'log2') ('</a:t>
            </a:r>
            <a:r>
              <a:rPr lang="en-GB" dirty="0" err="1"/>
              <a:t>class_weight</a:t>
            </a:r>
            <a:r>
              <a:rPr lang="en-GB" dirty="0"/>
              <a:t>', None) ('</a:t>
            </a:r>
            <a:r>
              <a:rPr lang="en-GB" dirty="0" err="1"/>
              <a:t>ccp_alpha</a:t>
            </a:r>
            <a:r>
              <a:rPr lang="en-GB" dirty="0"/>
              <a:t>', 0.0)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79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Otherwise owners may invest underestimate the investment necessary</a:t>
            </a:r>
          </a:p>
          <a:p>
            <a:endParaRPr lang="en-GB" dirty="0"/>
          </a:p>
          <a:p>
            <a:r>
              <a:rPr lang="en-GB" dirty="0"/>
              <a:t>Before evaluation, 97% precision when predicting Excellent resorts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87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Accuracy of course suffers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Project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E90-BF9E-4270-87BC-B469091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D97-7381-462B-9439-892DE956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Thresholds adjusted to improve precision</a:t>
            </a:r>
          </a:p>
          <a:p>
            <a:r>
              <a:rPr lang="en-GB" dirty="0"/>
              <a:t>Results:</a:t>
            </a:r>
          </a:p>
          <a:p>
            <a:pPr lvl="1"/>
            <a:r>
              <a:rPr lang="en-GB" dirty="0"/>
              <a:t>85% Accuracy</a:t>
            </a:r>
          </a:p>
          <a:p>
            <a:pPr lvl="1"/>
            <a:r>
              <a:rPr lang="en-GB" dirty="0"/>
              <a:t>100% Precision – Excellent Rating</a:t>
            </a:r>
          </a:p>
          <a:p>
            <a:r>
              <a:rPr lang="en-GB" dirty="0"/>
              <a:t>Other approaches:</a:t>
            </a:r>
          </a:p>
          <a:p>
            <a:pPr lvl="1"/>
            <a:r>
              <a:rPr lang="en-GB" dirty="0"/>
              <a:t>ROC* curve – 0.97</a:t>
            </a:r>
          </a:p>
          <a:p>
            <a:pPr lvl="1"/>
            <a:r>
              <a:rPr lang="en-GB" dirty="0"/>
              <a:t>Probability calibration – no improvement</a:t>
            </a:r>
          </a:p>
          <a:p>
            <a:pPr marL="36900" indent="0">
              <a:buNone/>
            </a:pPr>
            <a:r>
              <a:rPr lang="en-GB" sz="1400" dirty="0"/>
              <a:t>* Receiver Operating Characteristic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32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E90-BF9E-4270-87BC-B469091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D97-7381-462B-9439-892DE956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Importance of Features:</a:t>
            </a:r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FB337-B6AC-459A-AA75-57233651E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6"/>
          <a:stretch/>
        </p:blipFill>
        <p:spPr>
          <a:xfrm>
            <a:off x="1303020" y="2735896"/>
            <a:ext cx="3283786" cy="23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6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E90-BF9E-4270-87BC-B469091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D97-7381-462B-9439-892DE956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GB" dirty="0"/>
              <a:t>Insert resort details (location, ski </a:t>
            </a:r>
            <a:r>
              <a:rPr lang="en-GB" dirty="0" err="1"/>
              <a:t>piste</a:t>
            </a:r>
            <a:r>
              <a:rPr lang="en-GB" dirty="0"/>
              <a:t> length etc.)</a:t>
            </a:r>
          </a:p>
          <a:p>
            <a:pPr marL="494100" indent="-457200">
              <a:buFont typeface="+mj-lt"/>
              <a:buAutoNum type="arabicPeriod"/>
            </a:pPr>
            <a:r>
              <a:rPr lang="en-GB" dirty="0"/>
              <a:t>Programme provides rating</a:t>
            </a:r>
          </a:p>
          <a:p>
            <a:pPr marL="494100" indent="-457200">
              <a:buFont typeface="+mj-lt"/>
              <a:buAutoNum type="arabicPeriod"/>
            </a:pPr>
            <a:r>
              <a:rPr lang="en-GB" dirty="0"/>
              <a:t>Insert desired changes</a:t>
            </a:r>
          </a:p>
          <a:p>
            <a:pPr marL="494100" indent="-457200">
              <a:buFont typeface="+mj-lt"/>
              <a:buAutoNum type="arabicPeriod"/>
            </a:pPr>
            <a:r>
              <a:rPr lang="en-GB" dirty="0"/>
              <a:t>Programme provides new ratings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Use to identify most effective changes and compare against rival resorts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33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E90-BF9E-4270-87BC-B469091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D97-7381-462B-9439-892DE956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Include alternative classifiers</a:t>
            </a:r>
          </a:p>
          <a:p>
            <a:r>
              <a:rPr lang="en-GB" dirty="0"/>
              <a:t>Test with different datasets</a:t>
            </a:r>
          </a:p>
          <a:p>
            <a:r>
              <a:rPr lang="en-GB" dirty="0"/>
              <a:t>Automate training and evaluation process</a:t>
            </a:r>
          </a:p>
          <a:p>
            <a:r>
              <a:rPr lang="en-GB" dirty="0"/>
              <a:t>Create user interface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5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 err="1"/>
              <a:t>SkiResorts.Ai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Problem</a:t>
            </a:r>
          </a:p>
          <a:p>
            <a:pPr marL="36900" lvl="0" indent="0">
              <a:buNone/>
            </a:pPr>
            <a:r>
              <a:rPr lang="en-US" sz="2400" dirty="0"/>
              <a:t>Solution</a:t>
            </a:r>
          </a:p>
          <a:p>
            <a:pPr marL="36900" lvl="0" indent="0">
              <a:buNone/>
            </a:pPr>
            <a:r>
              <a:rPr lang="en-US" sz="2400" dirty="0"/>
              <a:t>Methodology</a:t>
            </a:r>
          </a:p>
          <a:p>
            <a:pPr marL="36900" lvl="0" indent="0">
              <a:buNone/>
            </a:pPr>
            <a:r>
              <a:rPr lang="en-US" sz="2400" dirty="0"/>
              <a:t>Results</a:t>
            </a:r>
          </a:p>
          <a:p>
            <a:pPr marL="36900" lvl="0" indent="0">
              <a:buNone/>
            </a:pPr>
            <a:r>
              <a:rPr lang="en-US" sz="2400" dirty="0"/>
              <a:t>Future 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E90-BF9E-4270-87BC-B469091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D97-7381-462B-9439-892DE956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Skiing is ever more popular</a:t>
            </a:r>
          </a:p>
          <a:p>
            <a:r>
              <a:rPr lang="en-GB" dirty="0"/>
              <a:t>Improving resorts is expensive and competition is fierce</a:t>
            </a:r>
          </a:p>
          <a:p>
            <a:r>
              <a:rPr lang="en-GB" dirty="0"/>
              <a:t>Investments must be targeted</a:t>
            </a:r>
          </a:p>
        </p:txBody>
      </p:sp>
    </p:spTree>
    <p:extLst>
      <p:ext uri="{BB962C8B-B14F-4D97-AF65-F5344CB8AC3E}">
        <p14:creationId xmlns:p14="http://schemas.microsoft.com/office/powerpoint/2010/main" val="199073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E90-BF9E-4270-87BC-B469091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D97-7381-462B-9439-892DE956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GB" sz="2800" dirty="0"/>
              <a:t>Use Artificial Intelligence! </a:t>
            </a:r>
          </a:p>
          <a:p>
            <a:pPr marL="36900" indent="0" algn="ctr">
              <a:buNone/>
            </a:pPr>
            <a:r>
              <a:rPr lang="en-GB" sz="2800" dirty="0"/>
              <a:t>Machine learning is the future of ski resort management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3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E90-BF9E-4270-87BC-B469091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D97-7381-462B-9439-892DE956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Apply algorithm to determine whether a new feature will improve customer ratings</a:t>
            </a:r>
          </a:p>
          <a:p>
            <a:r>
              <a:rPr lang="en-GB" dirty="0"/>
              <a:t>Invest with confidence</a:t>
            </a:r>
          </a:p>
        </p:txBody>
      </p:sp>
    </p:spTree>
    <p:extLst>
      <p:ext uri="{BB962C8B-B14F-4D97-AF65-F5344CB8AC3E}">
        <p14:creationId xmlns:p14="http://schemas.microsoft.com/office/powerpoint/2010/main" val="153263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E90-BF9E-4270-87BC-B469091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D97-7381-462B-9439-892DE956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Database of every ski resort in the world </a:t>
            </a:r>
          </a:p>
          <a:p>
            <a:r>
              <a:rPr lang="en-GB" dirty="0"/>
              <a:t>Extensive list of features: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GB" dirty="0"/>
              <a:t>Location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GB" dirty="0"/>
              <a:t>Elevation (min, max, change)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GB" dirty="0" err="1"/>
              <a:t>Piste</a:t>
            </a:r>
            <a:r>
              <a:rPr lang="en-GB" dirty="0"/>
              <a:t> Lengths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GB" dirty="0" err="1"/>
              <a:t>Piste</a:t>
            </a:r>
            <a:r>
              <a:rPr lang="en-GB" dirty="0"/>
              <a:t> Breakdown (Blue, Red, Black)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GB" dirty="0"/>
              <a:t>Ski Lifts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GB" dirty="0"/>
              <a:t>Ski Pass Costs</a:t>
            </a:r>
          </a:p>
        </p:txBody>
      </p:sp>
    </p:spTree>
    <p:extLst>
      <p:ext uri="{BB962C8B-B14F-4D97-AF65-F5344CB8AC3E}">
        <p14:creationId xmlns:p14="http://schemas.microsoft.com/office/powerpoint/2010/main" val="278225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E90-BF9E-4270-87BC-B469091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-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D97-7381-462B-9439-892DE956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 ski resort is given a rating based on customer reviews and extensive market research:</a:t>
            </a:r>
          </a:p>
          <a:p>
            <a:pPr lvl="1"/>
            <a:r>
              <a:rPr lang="en-GB" dirty="0"/>
              <a:t>“Excellent”</a:t>
            </a:r>
          </a:p>
          <a:p>
            <a:pPr lvl="1"/>
            <a:r>
              <a:rPr lang="en-GB" dirty="0"/>
              <a:t>“Good”</a:t>
            </a:r>
          </a:p>
          <a:p>
            <a:pPr lvl="1"/>
            <a:r>
              <a:rPr lang="en-GB" dirty="0"/>
              <a:t>“Poor”</a:t>
            </a:r>
          </a:p>
        </p:txBody>
      </p:sp>
    </p:spTree>
    <p:extLst>
      <p:ext uri="{BB962C8B-B14F-4D97-AF65-F5344CB8AC3E}">
        <p14:creationId xmlns:p14="http://schemas.microsoft.com/office/powerpoint/2010/main" val="297535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E90-BF9E-4270-87BC-B469091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-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D97-7381-462B-9439-892DE956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Random Forest Classifier has been implemented to predict ratings</a:t>
            </a:r>
          </a:p>
          <a:p>
            <a:pPr lvl="1"/>
            <a:r>
              <a:rPr lang="en-GB" dirty="0"/>
              <a:t>Almost 800 hyperparameter combinations</a:t>
            </a:r>
          </a:p>
          <a:p>
            <a:pPr lvl="1"/>
            <a:r>
              <a:rPr lang="en-GB" dirty="0"/>
              <a:t>Cross-validation</a:t>
            </a:r>
          </a:p>
          <a:p>
            <a:r>
              <a:rPr lang="en-GB" dirty="0"/>
              <a:t>Hyper parameters selected based on average accuracy of 90%</a:t>
            </a:r>
          </a:p>
          <a:p>
            <a:r>
              <a:rPr lang="en-GB" dirty="0"/>
              <a:t>Deviations from default:</a:t>
            </a:r>
          </a:p>
          <a:p>
            <a:pPr lvl="1"/>
            <a:r>
              <a:rPr lang="en-GB" dirty="0"/>
              <a:t>Minimum Samples Split: 4</a:t>
            </a:r>
          </a:p>
          <a:p>
            <a:pPr lvl="1"/>
            <a:r>
              <a:rPr lang="en-GB" dirty="0"/>
              <a:t>Max Features: log2</a:t>
            </a:r>
          </a:p>
        </p:txBody>
      </p:sp>
    </p:spTree>
    <p:extLst>
      <p:ext uri="{BB962C8B-B14F-4D97-AF65-F5344CB8AC3E}">
        <p14:creationId xmlns:p14="http://schemas.microsoft.com/office/powerpoint/2010/main" val="319089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E90-BF9E-4270-87BC-B469091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D97-7381-462B-9439-892DE956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Crucial not to over-estimate resort rating</a:t>
            </a:r>
          </a:p>
          <a:p>
            <a:r>
              <a:rPr lang="en-GB" dirty="0"/>
              <a:t>Maximise precision, i.e. reduce False Positives of excellent or good ratings</a:t>
            </a:r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180F-4184-4DCE-A46B-4DBBA172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3429000"/>
            <a:ext cx="4145280" cy="30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1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{16D7E6AD-BEC9-4817-B054-91A9D7B56161}tf55705232_win32</Template>
  <TotalTime>425</TotalTime>
  <Words>465</Words>
  <Application>Microsoft Office PowerPoint</Application>
  <PresentationFormat>Widescreen</PresentationFormat>
  <Paragraphs>91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Project 2.0</vt:lpstr>
      <vt:lpstr>SkiResorts.Ai </vt:lpstr>
      <vt:lpstr>Problem</vt:lpstr>
      <vt:lpstr>Solution</vt:lpstr>
      <vt:lpstr>Solution</vt:lpstr>
      <vt:lpstr>Methodology - Data</vt:lpstr>
      <vt:lpstr>Methodology - Target</vt:lpstr>
      <vt:lpstr>Methodology - Classifier</vt:lpstr>
      <vt:lpstr>Methodology - Evaluation</vt:lpstr>
      <vt:lpstr>Results</vt:lpstr>
      <vt:lpstr>Results</vt:lpstr>
      <vt:lpstr>Results – User Guide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1.5</dc:title>
  <dc:creator>alex kirby</dc:creator>
  <cp:lastModifiedBy>alex kirby</cp:lastModifiedBy>
  <cp:revision>26</cp:revision>
  <dcterms:created xsi:type="dcterms:W3CDTF">2021-04-06T16:08:23Z</dcterms:created>
  <dcterms:modified xsi:type="dcterms:W3CDTF">2021-04-26T20:17:28Z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