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51.png" ContentType="image/png"/>
  <Override PartName="/ppt/media/image50.png" ContentType="image/png"/>
  <Override PartName="/ppt/media/image49.png" ContentType="image/png"/>
  <Override PartName="/ppt/media/image47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7.png" ContentType="image/png"/>
  <Override PartName="/ppt/media/image36.png" ContentType="image/png"/>
  <Override PartName="/ppt/media/image33.png" ContentType="image/png"/>
  <Override PartName="/ppt/media/image21.wmf" ContentType="image/x-wmf"/>
  <Override PartName="/ppt/media/image32.png" ContentType="image/png"/>
  <Override PartName="/ppt/media/image20.wmf" ContentType="image/x-wmf"/>
  <Override PartName="/ppt/media/image31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6.jpeg" ContentType="image/jpeg"/>
  <Override PartName="/ppt/media/image8.png" ContentType="image/png"/>
  <Override PartName="/ppt/media/image12.wmf" ContentType="image/x-wmf"/>
  <Override PartName="/ppt/media/image23.png" ContentType="image/png"/>
  <Override PartName="/ppt/media/image2.jpeg" ContentType="image/jpeg"/>
  <Override PartName="/ppt/media/image17.jpeg" ContentType="image/jpeg"/>
  <Override PartName="/ppt/media/image7.jpeg" ContentType="image/jpeg"/>
  <Override PartName="/ppt/media/image15.png" ContentType="image/png"/>
  <Override PartName="/ppt/media/image13.png" ContentType="image/png"/>
  <Override PartName="/ppt/media/image14.png" ContentType="image/png"/>
  <Override PartName="/ppt/media/image34.png" ContentType="image/png"/>
  <Override PartName="/ppt/media/image10.jpeg" ContentType="image/jpeg"/>
  <Override PartName="/ppt/media/image28.png" ContentType="image/png"/>
  <Override PartName="/ppt/media/image3.jpeg" ContentType="image/jpeg"/>
  <Override PartName="/ppt/media/image18.jpeg" ContentType="image/jpeg"/>
  <Override PartName="/ppt/media/image45.png" ContentType="image/png"/>
  <Override PartName="/ppt/media/image22.png" ContentType="image/png"/>
  <Override PartName="/ppt/media/image11.wmf" ContentType="image/x-wmf"/>
  <Override PartName="/ppt/media/image35.png" ContentType="image/png"/>
  <Override PartName="/ppt/media/image9.jpeg" ContentType="image/jpeg"/>
  <Override PartName="/ppt/media/image48.png" ContentType="image/png"/>
  <Override PartName="/ppt/media/image5.jpeg" ContentType="image/jpeg"/>
  <Override PartName="/ppt/media/image16.png" ContentType="image/png"/>
  <Override PartName="/ppt/media/image38.png" ContentType="image/png"/>
  <Override PartName="/ppt/media/image19.jpeg" ContentType="image/jpeg"/>
  <Override PartName="/ppt/media/image46.png" ContentType="image/png"/>
  <Override PartName="/ppt/media/image39.png" ContentType="image/png"/>
  <Override PartName="/ppt/media/image4.png" ContentType="image/png"/>
  <Override PartName="/ppt/media/image25.png" ContentType="image/png"/>
  <Override PartName="/ppt/media/image1.gif" ContentType="image/gif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FDEDFC6-1BEA-416A-B2DD-FBC42ABC518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2A1E61-9FCE-4601-A815-EDD42D975A4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mining methods in and for bioinformatics have been developing fast, more efficient and more scalable.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D1969B-677B-4A8D-8F8B-949BB5A9684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mining methods in and for bioinformatics have been developing fast, more efficient and more scalable.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169D34-E2BE-4655-AF36-DC5969D9A4F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A0D8DBE-E193-47E7-9199-46BE7F03140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Parametrically summarize data points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EDF7541-A5F9-4B52-A02E-22E797184837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2/17/17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13F78C-37FB-4EEA-9E2D-C3D367C6423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r>
              <a:rPr b="0" lang="en-US" sz="12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3242380-AAD6-41EE-AF68-BFA1EDACAEA5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2/17/17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044C9B-20AF-4200-96BE-45CEF1A600B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r>
              <a:rPr b="0" lang="en-US" sz="12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B0FCF93-6818-4DB5-9103-C6CC822448BC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2/17/17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5A30D4-A515-4A0E-B505-8D28A3E40DA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r>
              <a:rPr b="0" lang="en-US" sz="12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wmf"/><Relationship Id="rId1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304920" y="0"/>
            <a:ext cx="3096720" cy="234072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457200" y="1828800"/>
            <a:ext cx="4190760" cy="2361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Brief Intro to Machine Learning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CS539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990720" y="4343400"/>
            <a:ext cx="7162560" cy="251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Prof. Carolina Ruiz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(CS)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&amp; Bioinformatics and Computational Biology (BCB) Program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&amp; Data Science (DS) Program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WPI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figures and images in this presentation were obtained from Google Images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4" descr=""/>
          <p:cNvPicPr/>
          <p:nvPr/>
        </p:nvPicPr>
        <p:blipFill>
          <a:blip r:embed="rId1"/>
          <a:stretch/>
        </p:blipFill>
        <p:spPr>
          <a:xfrm>
            <a:off x="6324480" y="1776960"/>
            <a:ext cx="2142720" cy="1095120"/>
          </a:xfrm>
          <a:prstGeom prst="rect">
            <a:avLst/>
          </a:prstGeom>
          <a:ln>
            <a:noFill/>
          </a:ln>
        </p:spPr>
      </p:pic>
      <p:sp>
        <p:nvSpPr>
          <p:cNvPr id="2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Topics that we’ll cover in this course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1981080" y="1371600"/>
            <a:ext cx="5543280" cy="472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Supervised: Classification &amp;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Trees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Discrimination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Multilayer Percept. / Neural Nets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Learning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Graphical Models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Naïve Bayes &amp; Bayesian Networks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Kernel methods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Vector Machines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Hidden Markov Models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96" name="Picture 4" descr=""/>
          <p:cNvPicPr/>
          <p:nvPr/>
        </p:nvPicPr>
        <p:blipFill>
          <a:blip r:embed="rId2"/>
          <a:stretch/>
        </p:blipFill>
        <p:spPr>
          <a:xfrm>
            <a:off x="6541200" y="4476600"/>
            <a:ext cx="2295000" cy="1721160"/>
          </a:xfrm>
          <a:prstGeom prst="rect">
            <a:avLst/>
          </a:prstGeom>
          <a:ln>
            <a:noFill/>
          </a:ln>
        </p:spPr>
      </p:pic>
      <p:pic>
        <p:nvPicPr>
          <p:cNvPr id="297" name="Picture 7" descr=""/>
          <p:cNvPicPr/>
          <p:nvPr/>
        </p:nvPicPr>
        <p:blipFill>
          <a:blip r:embed="rId3"/>
          <a:stretch/>
        </p:blipFill>
        <p:spPr>
          <a:xfrm>
            <a:off x="2971800" y="5715000"/>
            <a:ext cx="2199240" cy="966240"/>
          </a:xfrm>
          <a:prstGeom prst="rect">
            <a:avLst/>
          </a:prstGeom>
          <a:ln>
            <a:noFill/>
          </a:ln>
        </p:spPr>
      </p:pic>
      <p:pic>
        <p:nvPicPr>
          <p:cNvPr id="298" name="Picture 8" descr=""/>
          <p:cNvPicPr/>
          <p:nvPr/>
        </p:nvPicPr>
        <p:blipFill>
          <a:blip r:embed="rId4"/>
          <a:stretch/>
        </p:blipFill>
        <p:spPr>
          <a:xfrm>
            <a:off x="193320" y="3980880"/>
            <a:ext cx="2163960" cy="1181520"/>
          </a:xfrm>
          <a:prstGeom prst="rect">
            <a:avLst/>
          </a:prstGeom>
          <a:ln>
            <a:noFill/>
          </a:ln>
        </p:spPr>
      </p:pic>
      <p:pic>
        <p:nvPicPr>
          <p:cNvPr id="299" name="Picture 2" descr=""/>
          <p:cNvPicPr/>
          <p:nvPr/>
        </p:nvPicPr>
        <p:blipFill>
          <a:blip r:embed="rId5"/>
          <a:stretch/>
        </p:blipFill>
        <p:spPr>
          <a:xfrm>
            <a:off x="152280" y="1447920"/>
            <a:ext cx="2035800" cy="1424160"/>
          </a:xfrm>
          <a:prstGeom prst="rect">
            <a:avLst/>
          </a:prstGeom>
          <a:ln>
            <a:noFill/>
          </a:ln>
        </p:spPr>
      </p:pic>
      <p:pic>
        <p:nvPicPr>
          <p:cNvPr id="300" name="Picture 3" descr=""/>
          <p:cNvPicPr/>
          <p:nvPr/>
        </p:nvPicPr>
        <p:blipFill>
          <a:blip r:embed="rId6"/>
          <a:stretch/>
        </p:blipFill>
        <p:spPr>
          <a:xfrm>
            <a:off x="6951240" y="2819520"/>
            <a:ext cx="1980720" cy="12189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Topics that we’ll cover in this course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2210400" y="1244160"/>
            <a:ext cx="4723200" cy="472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Unsupervised Learning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Expectation Maximization (EM)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Reinforcement Learning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3" name="Picture 8" descr=""/>
          <p:cNvPicPr/>
          <p:nvPr/>
        </p:nvPicPr>
        <p:blipFill>
          <a:blip r:embed="rId1"/>
          <a:stretch/>
        </p:blipFill>
        <p:spPr>
          <a:xfrm>
            <a:off x="304920" y="1523880"/>
            <a:ext cx="2024280" cy="1599840"/>
          </a:xfrm>
          <a:prstGeom prst="rect">
            <a:avLst/>
          </a:prstGeom>
          <a:ln>
            <a:noFill/>
          </a:ln>
        </p:spPr>
      </p:pic>
      <p:pic>
        <p:nvPicPr>
          <p:cNvPr id="304" name="Picture 3" descr=""/>
          <p:cNvPicPr/>
          <p:nvPr/>
        </p:nvPicPr>
        <p:blipFill>
          <a:blip r:embed="rId2"/>
          <a:stretch/>
        </p:blipFill>
        <p:spPr>
          <a:xfrm>
            <a:off x="6477120" y="1400040"/>
            <a:ext cx="2237040" cy="2108880"/>
          </a:xfrm>
          <a:prstGeom prst="rect">
            <a:avLst/>
          </a:prstGeom>
          <a:ln>
            <a:noFill/>
          </a:ln>
        </p:spPr>
      </p:pic>
      <p:pic>
        <p:nvPicPr>
          <p:cNvPr id="305" name="Picture 2" descr=""/>
          <p:cNvPicPr/>
          <p:nvPr/>
        </p:nvPicPr>
        <p:blipFill>
          <a:blip r:embed="rId3"/>
          <a:stretch/>
        </p:blipFill>
        <p:spPr>
          <a:xfrm>
            <a:off x="4572000" y="2438280"/>
            <a:ext cx="1828440" cy="1548000"/>
          </a:xfrm>
          <a:prstGeom prst="rect">
            <a:avLst/>
          </a:prstGeom>
          <a:ln>
            <a:noFill/>
          </a:ln>
        </p:spPr>
      </p:pic>
      <p:pic>
        <p:nvPicPr>
          <p:cNvPr id="306" name="Picture 2" descr=""/>
          <p:cNvPicPr/>
          <p:nvPr/>
        </p:nvPicPr>
        <p:blipFill>
          <a:blip r:embed="rId4"/>
          <a:stretch/>
        </p:blipFill>
        <p:spPr>
          <a:xfrm>
            <a:off x="2666880" y="4800600"/>
            <a:ext cx="3504960" cy="1413720"/>
          </a:xfrm>
          <a:prstGeom prst="rect">
            <a:avLst/>
          </a:prstGeom>
          <a:ln>
            <a:noFill/>
          </a:ln>
        </p:spPr>
      </p:pic>
      <p:pic>
        <p:nvPicPr>
          <p:cNvPr id="307" name="Picture 2" descr=""/>
          <p:cNvPicPr/>
          <p:nvPr/>
        </p:nvPicPr>
        <p:blipFill>
          <a:blip r:embed="rId5"/>
          <a:stretch/>
        </p:blipFill>
        <p:spPr>
          <a:xfrm>
            <a:off x="2514600" y="2383560"/>
            <a:ext cx="1780560" cy="16574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5" descr=""/>
          <p:cNvPicPr/>
          <p:nvPr/>
        </p:nvPicPr>
        <p:blipFill>
          <a:blip r:embed="rId1"/>
          <a:stretch/>
        </p:blipFill>
        <p:spPr>
          <a:xfrm>
            <a:off x="5562720" y="3341880"/>
            <a:ext cx="2466720" cy="1847520"/>
          </a:xfrm>
          <a:prstGeom prst="rect">
            <a:avLst/>
          </a:prstGeom>
          <a:ln>
            <a:noFill/>
          </a:ln>
        </p:spPr>
      </p:pic>
      <p:sp>
        <p:nvSpPr>
          <p:cNvPr id="3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Trees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10" name="Picture 2" descr=""/>
          <p:cNvPicPr/>
          <p:nvPr/>
        </p:nvPicPr>
        <p:blipFill>
          <a:blip r:embed="rId2"/>
          <a:stretch/>
        </p:blipFill>
        <p:spPr>
          <a:xfrm>
            <a:off x="304920" y="1447920"/>
            <a:ext cx="5105520" cy="289512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3526920" y="5157000"/>
            <a:ext cx="5162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trees are used for classification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Regression trees follow a similar idea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Picture 2" descr=""/>
          <p:cNvPicPr/>
          <p:nvPr/>
        </p:nvPicPr>
        <p:blipFill>
          <a:blip r:embed="rId3"/>
          <a:stretch/>
        </p:blipFill>
        <p:spPr>
          <a:xfrm>
            <a:off x="6594120" y="1066680"/>
            <a:ext cx="1999800" cy="2285640"/>
          </a:xfrm>
          <a:prstGeom prst="rect">
            <a:avLst/>
          </a:prstGeom>
          <a:ln>
            <a:noFill/>
          </a:ln>
        </p:spPr>
      </p:pic>
      <p:pic>
        <p:nvPicPr>
          <p:cNvPr id="313" name="Picture 3" descr=""/>
          <p:cNvPicPr/>
          <p:nvPr/>
        </p:nvPicPr>
        <p:blipFill>
          <a:blip r:embed="rId4"/>
          <a:stretch/>
        </p:blipFill>
        <p:spPr>
          <a:xfrm>
            <a:off x="609480" y="4648320"/>
            <a:ext cx="2561760" cy="17902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Artificial Neural Networks (ANNs)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Deep Learning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368520" y="5374440"/>
            <a:ext cx="54860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ANNs / Deep Learning can be used for classification, regression, or unsupervised learning (e.g., self-organizing maps)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Picture 3" descr=""/>
          <p:cNvPicPr/>
          <p:nvPr/>
        </p:nvPicPr>
        <p:blipFill>
          <a:blip r:embed="rId1"/>
          <a:srcRect l="1901" t="3545" r="2303" b="3637"/>
          <a:stretch/>
        </p:blipFill>
        <p:spPr>
          <a:xfrm>
            <a:off x="304920" y="1654200"/>
            <a:ext cx="3875040" cy="2133360"/>
          </a:xfrm>
          <a:prstGeom prst="rect">
            <a:avLst/>
          </a:prstGeom>
          <a:ln>
            <a:noFill/>
          </a:ln>
        </p:spPr>
      </p:pic>
      <p:pic>
        <p:nvPicPr>
          <p:cNvPr id="317" name="Picture 6" descr=""/>
          <p:cNvPicPr/>
          <p:nvPr/>
        </p:nvPicPr>
        <p:blipFill>
          <a:blip r:embed="rId2"/>
          <a:stretch/>
        </p:blipFill>
        <p:spPr>
          <a:xfrm>
            <a:off x="5429160" y="1510200"/>
            <a:ext cx="3714480" cy="2208240"/>
          </a:xfrm>
          <a:prstGeom prst="rect">
            <a:avLst/>
          </a:prstGeom>
          <a:ln>
            <a:noFill/>
          </a:ln>
        </p:spPr>
      </p:pic>
      <p:pic>
        <p:nvPicPr>
          <p:cNvPr id="318" name="Picture 8" descr=""/>
          <p:cNvPicPr/>
          <p:nvPr/>
        </p:nvPicPr>
        <p:blipFill>
          <a:blip r:embed="rId3"/>
          <a:srcRect l="38918" t="0" r="0" b="0"/>
          <a:stretch/>
        </p:blipFill>
        <p:spPr>
          <a:xfrm>
            <a:off x="3581280" y="3603240"/>
            <a:ext cx="1727280" cy="1618920"/>
          </a:xfrm>
          <a:prstGeom prst="rect">
            <a:avLst/>
          </a:prstGeom>
          <a:ln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1052280" y="4398480"/>
            <a:ext cx="2130120" cy="206064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1204560" y="4511880"/>
            <a:ext cx="106920" cy="14040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"/>
          <p:cNvSpPr/>
          <p:nvPr/>
        </p:nvSpPr>
        <p:spPr>
          <a:xfrm>
            <a:off x="1204560" y="4934520"/>
            <a:ext cx="106920" cy="14184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6"/>
          <p:cNvSpPr/>
          <p:nvPr/>
        </p:nvSpPr>
        <p:spPr>
          <a:xfrm>
            <a:off x="1204560" y="5358240"/>
            <a:ext cx="106920" cy="14112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7"/>
          <p:cNvSpPr/>
          <p:nvPr/>
        </p:nvSpPr>
        <p:spPr>
          <a:xfrm>
            <a:off x="1204560" y="6205320"/>
            <a:ext cx="106920" cy="14040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8"/>
          <p:cNvSpPr/>
          <p:nvPr/>
        </p:nvSpPr>
        <p:spPr>
          <a:xfrm>
            <a:off x="2063880" y="5077080"/>
            <a:ext cx="106920" cy="14040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9"/>
          <p:cNvSpPr/>
          <p:nvPr/>
        </p:nvSpPr>
        <p:spPr>
          <a:xfrm>
            <a:off x="2063880" y="5499720"/>
            <a:ext cx="106920" cy="14040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0"/>
          <p:cNvSpPr/>
          <p:nvPr/>
        </p:nvSpPr>
        <p:spPr>
          <a:xfrm>
            <a:off x="2923200" y="5358240"/>
            <a:ext cx="106920" cy="14112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1"/>
          <p:cNvSpPr/>
          <p:nvPr/>
        </p:nvSpPr>
        <p:spPr>
          <a:xfrm>
            <a:off x="1204560" y="5780880"/>
            <a:ext cx="106920" cy="14184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12"/>
          <p:cNvSpPr/>
          <p:nvPr/>
        </p:nvSpPr>
        <p:spPr>
          <a:xfrm>
            <a:off x="1311480" y="4652640"/>
            <a:ext cx="752400" cy="4240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13"/>
          <p:cNvSpPr/>
          <p:nvPr/>
        </p:nvSpPr>
        <p:spPr>
          <a:xfrm>
            <a:off x="1311480" y="5076720"/>
            <a:ext cx="752400" cy="422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14"/>
          <p:cNvSpPr/>
          <p:nvPr/>
        </p:nvSpPr>
        <p:spPr>
          <a:xfrm>
            <a:off x="1311480" y="5076720"/>
            <a:ext cx="7524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15"/>
          <p:cNvSpPr/>
          <p:nvPr/>
        </p:nvSpPr>
        <p:spPr>
          <a:xfrm>
            <a:off x="1311480" y="5499360"/>
            <a:ext cx="7524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16"/>
          <p:cNvSpPr/>
          <p:nvPr/>
        </p:nvSpPr>
        <p:spPr>
          <a:xfrm flipV="1">
            <a:off x="1311480" y="5499360"/>
            <a:ext cx="752400" cy="4237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17"/>
          <p:cNvSpPr/>
          <p:nvPr/>
        </p:nvSpPr>
        <p:spPr>
          <a:xfrm flipV="1">
            <a:off x="1311480" y="5499360"/>
            <a:ext cx="752400" cy="846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18"/>
          <p:cNvSpPr/>
          <p:nvPr/>
        </p:nvSpPr>
        <p:spPr>
          <a:xfrm flipV="1">
            <a:off x="1311480" y="5076720"/>
            <a:ext cx="752400" cy="422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19"/>
          <p:cNvSpPr/>
          <p:nvPr/>
        </p:nvSpPr>
        <p:spPr>
          <a:xfrm flipV="1">
            <a:off x="1311480" y="5076720"/>
            <a:ext cx="752400" cy="1269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20"/>
          <p:cNvSpPr/>
          <p:nvPr/>
        </p:nvSpPr>
        <p:spPr>
          <a:xfrm flipV="1">
            <a:off x="1311480" y="5076720"/>
            <a:ext cx="752400" cy="846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21"/>
          <p:cNvSpPr/>
          <p:nvPr/>
        </p:nvSpPr>
        <p:spPr>
          <a:xfrm>
            <a:off x="1311480" y="4652640"/>
            <a:ext cx="752400" cy="846720"/>
          </a:xfrm>
          <a:prstGeom prst="line">
            <a:avLst/>
          </a:prstGeom>
          <a:ln w="9360">
            <a:solidFill>
              <a:schemeClr val="tx1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22"/>
          <p:cNvSpPr/>
          <p:nvPr/>
        </p:nvSpPr>
        <p:spPr>
          <a:xfrm>
            <a:off x="2171160" y="5217480"/>
            <a:ext cx="752040" cy="1404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23"/>
          <p:cNvSpPr/>
          <p:nvPr/>
        </p:nvSpPr>
        <p:spPr>
          <a:xfrm flipV="1">
            <a:off x="2171160" y="5499360"/>
            <a:ext cx="752040" cy="1407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40" name="Picture 10" descr=""/>
          <p:cNvPicPr/>
          <p:nvPr/>
        </p:nvPicPr>
        <p:blipFill>
          <a:blip r:embed="rId4"/>
          <a:stretch/>
        </p:blipFill>
        <p:spPr>
          <a:xfrm>
            <a:off x="6296040" y="3957480"/>
            <a:ext cx="1289880" cy="12898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Bayesian Networks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2" name="Picture 2" descr=""/>
          <p:cNvPicPr/>
          <p:nvPr/>
        </p:nvPicPr>
        <p:blipFill>
          <a:blip r:embed="rId1"/>
          <a:stretch/>
        </p:blipFill>
        <p:spPr>
          <a:xfrm>
            <a:off x="2051280" y="1981080"/>
            <a:ext cx="5040720" cy="2723760"/>
          </a:xfrm>
          <a:prstGeom prst="rect">
            <a:avLst/>
          </a:prstGeom>
          <a:ln>
            <a:noFill/>
          </a:ln>
        </p:spPr>
      </p:pic>
      <p:sp>
        <p:nvSpPr>
          <p:cNvPr id="343" name="CustomShape 2"/>
          <p:cNvSpPr/>
          <p:nvPr/>
        </p:nvSpPr>
        <p:spPr>
          <a:xfrm>
            <a:off x="2010960" y="5027040"/>
            <a:ext cx="57481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used for classification, for regression,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for dependency analysis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Vector Machines (SVMs)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5" name="Picture 2" descr=""/>
          <p:cNvPicPr/>
          <p:nvPr/>
        </p:nvPicPr>
        <p:blipFill>
          <a:blip r:embed="rId1"/>
          <a:stretch/>
        </p:blipFill>
        <p:spPr>
          <a:xfrm>
            <a:off x="4343400" y="1676520"/>
            <a:ext cx="4110120" cy="2113920"/>
          </a:xfrm>
          <a:prstGeom prst="rect">
            <a:avLst/>
          </a:prstGeom>
          <a:ln>
            <a:noFill/>
          </a:ln>
        </p:spPr>
      </p:pic>
      <p:pic>
        <p:nvPicPr>
          <p:cNvPr id="346" name="Picture 3" descr=""/>
          <p:cNvPicPr/>
          <p:nvPr/>
        </p:nvPicPr>
        <p:blipFill>
          <a:blip r:embed="rId2"/>
          <a:stretch/>
        </p:blipFill>
        <p:spPr>
          <a:xfrm>
            <a:off x="609480" y="3962520"/>
            <a:ext cx="3504960" cy="1913760"/>
          </a:xfrm>
          <a:prstGeom prst="rect">
            <a:avLst/>
          </a:prstGeom>
          <a:ln>
            <a:noFill/>
          </a:ln>
        </p:spPr>
      </p:pic>
      <p:pic>
        <p:nvPicPr>
          <p:cNvPr id="347" name="Picture 4" descr=""/>
          <p:cNvPicPr/>
          <p:nvPr/>
        </p:nvPicPr>
        <p:blipFill>
          <a:blip r:embed="rId3"/>
          <a:stretch/>
        </p:blipFill>
        <p:spPr>
          <a:xfrm>
            <a:off x="5410080" y="3962520"/>
            <a:ext cx="2466720" cy="184752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1143000" y="175248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"/>
          <p:cNvSpPr/>
          <p:nvPr/>
        </p:nvSpPr>
        <p:spPr>
          <a:xfrm>
            <a:off x="1295280" y="190512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"/>
          <p:cNvSpPr/>
          <p:nvPr/>
        </p:nvSpPr>
        <p:spPr>
          <a:xfrm>
            <a:off x="1408320" y="216756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5"/>
          <p:cNvSpPr/>
          <p:nvPr/>
        </p:nvSpPr>
        <p:spPr>
          <a:xfrm>
            <a:off x="1489680" y="245556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6"/>
          <p:cNvSpPr/>
          <p:nvPr/>
        </p:nvSpPr>
        <p:spPr>
          <a:xfrm>
            <a:off x="1097640" y="207144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7"/>
          <p:cNvSpPr/>
          <p:nvPr/>
        </p:nvSpPr>
        <p:spPr>
          <a:xfrm>
            <a:off x="914400" y="235944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8"/>
          <p:cNvSpPr/>
          <p:nvPr/>
        </p:nvSpPr>
        <p:spPr>
          <a:xfrm>
            <a:off x="1828800" y="258840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9"/>
          <p:cNvSpPr/>
          <p:nvPr/>
        </p:nvSpPr>
        <p:spPr>
          <a:xfrm>
            <a:off x="1868040" y="287604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0"/>
          <p:cNvSpPr/>
          <p:nvPr/>
        </p:nvSpPr>
        <p:spPr>
          <a:xfrm>
            <a:off x="1066680" y="251172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1"/>
          <p:cNvSpPr/>
          <p:nvPr/>
        </p:nvSpPr>
        <p:spPr>
          <a:xfrm>
            <a:off x="1289880" y="242460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2"/>
          <p:cNvSpPr/>
          <p:nvPr/>
        </p:nvSpPr>
        <p:spPr>
          <a:xfrm>
            <a:off x="1371600" y="281664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3"/>
          <p:cNvSpPr/>
          <p:nvPr/>
        </p:nvSpPr>
        <p:spPr>
          <a:xfrm>
            <a:off x="1523880" y="296892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4"/>
          <p:cNvSpPr/>
          <p:nvPr/>
        </p:nvSpPr>
        <p:spPr>
          <a:xfrm>
            <a:off x="824400" y="266220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5"/>
          <p:cNvSpPr/>
          <p:nvPr/>
        </p:nvSpPr>
        <p:spPr>
          <a:xfrm>
            <a:off x="1371600" y="281664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6"/>
          <p:cNvSpPr/>
          <p:nvPr/>
        </p:nvSpPr>
        <p:spPr>
          <a:xfrm>
            <a:off x="1145520" y="2921040"/>
            <a:ext cx="78480" cy="95760"/>
          </a:xfrm>
          <a:prstGeom prst="ellipse">
            <a:avLst/>
          </a:prstGeom>
          <a:solidFill>
            <a:srgbClr val="00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7"/>
          <p:cNvSpPr/>
          <p:nvPr/>
        </p:nvSpPr>
        <p:spPr>
          <a:xfrm>
            <a:off x="2635200" y="178632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8"/>
          <p:cNvSpPr/>
          <p:nvPr/>
        </p:nvSpPr>
        <p:spPr>
          <a:xfrm>
            <a:off x="2770920" y="203220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9"/>
          <p:cNvSpPr/>
          <p:nvPr/>
        </p:nvSpPr>
        <p:spPr>
          <a:xfrm>
            <a:off x="2849760" y="178632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0"/>
          <p:cNvSpPr/>
          <p:nvPr/>
        </p:nvSpPr>
        <p:spPr>
          <a:xfrm>
            <a:off x="3161160" y="188244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1"/>
          <p:cNvSpPr/>
          <p:nvPr/>
        </p:nvSpPr>
        <p:spPr>
          <a:xfrm>
            <a:off x="3161160" y="221544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2"/>
          <p:cNvSpPr/>
          <p:nvPr/>
        </p:nvSpPr>
        <p:spPr>
          <a:xfrm>
            <a:off x="2987640" y="235980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3"/>
          <p:cNvSpPr/>
          <p:nvPr/>
        </p:nvSpPr>
        <p:spPr>
          <a:xfrm>
            <a:off x="2669400" y="241344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4"/>
          <p:cNvSpPr/>
          <p:nvPr/>
        </p:nvSpPr>
        <p:spPr>
          <a:xfrm>
            <a:off x="3352680" y="242460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5"/>
          <p:cNvSpPr/>
          <p:nvPr/>
        </p:nvSpPr>
        <p:spPr>
          <a:xfrm>
            <a:off x="2401560" y="197496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6"/>
          <p:cNvSpPr/>
          <p:nvPr/>
        </p:nvSpPr>
        <p:spPr>
          <a:xfrm>
            <a:off x="3468240" y="266184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7"/>
          <p:cNvSpPr/>
          <p:nvPr/>
        </p:nvSpPr>
        <p:spPr>
          <a:xfrm>
            <a:off x="3547080" y="286488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8"/>
          <p:cNvSpPr/>
          <p:nvPr/>
        </p:nvSpPr>
        <p:spPr>
          <a:xfrm>
            <a:off x="3139920" y="251208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9"/>
          <p:cNvSpPr/>
          <p:nvPr/>
        </p:nvSpPr>
        <p:spPr>
          <a:xfrm>
            <a:off x="3313440" y="287604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0"/>
          <p:cNvSpPr/>
          <p:nvPr/>
        </p:nvSpPr>
        <p:spPr>
          <a:xfrm>
            <a:off x="2822040" y="2565720"/>
            <a:ext cx="78480" cy="95760"/>
          </a:xfrm>
          <a:prstGeom prst="ellipse">
            <a:avLst/>
          </a:prstGeom>
          <a:solidFill>
            <a:srgbClr val="0070c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Hidden Markov Models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8" name="Picture 3" descr=""/>
          <p:cNvPicPr/>
          <p:nvPr/>
        </p:nvPicPr>
        <p:blipFill>
          <a:blip r:embed="rId1"/>
          <a:stretch/>
        </p:blipFill>
        <p:spPr>
          <a:xfrm>
            <a:off x="1066680" y="2738520"/>
            <a:ext cx="2797560" cy="2238120"/>
          </a:xfrm>
          <a:prstGeom prst="rect">
            <a:avLst/>
          </a:prstGeom>
          <a:ln>
            <a:noFill/>
          </a:ln>
        </p:spPr>
      </p:pic>
      <p:pic>
        <p:nvPicPr>
          <p:cNvPr id="379" name="Picture 4" descr=""/>
          <p:cNvPicPr/>
          <p:nvPr/>
        </p:nvPicPr>
        <p:blipFill>
          <a:blip r:embed="rId2"/>
          <a:stretch/>
        </p:blipFill>
        <p:spPr>
          <a:xfrm>
            <a:off x="4267080" y="3200400"/>
            <a:ext cx="4114440" cy="1049040"/>
          </a:xfrm>
          <a:prstGeom prst="rect">
            <a:avLst/>
          </a:prstGeom>
          <a:ln>
            <a:noFill/>
          </a:ln>
        </p:spPr>
      </p:pic>
      <p:pic>
        <p:nvPicPr>
          <p:cNvPr id="380" name="Picture 7" descr=""/>
          <p:cNvPicPr/>
          <p:nvPr/>
        </p:nvPicPr>
        <p:blipFill>
          <a:blip r:embed="rId3"/>
          <a:stretch/>
        </p:blipFill>
        <p:spPr>
          <a:xfrm>
            <a:off x="2847960" y="4995720"/>
            <a:ext cx="3586320" cy="1576080"/>
          </a:xfrm>
          <a:prstGeom prst="rect">
            <a:avLst/>
          </a:prstGeom>
          <a:ln>
            <a:noFill/>
          </a:ln>
        </p:spPr>
      </p:pic>
      <p:pic>
        <p:nvPicPr>
          <p:cNvPr id="381" name="Picture 6" descr=""/>
          <p:cNvPicPr/>
          <p:nvPr/>
        </p:nvPicPr>
        <p:blipFill>
          <a:blip r:embed="rId4"/>
          <a:stretch/>
        </p:blipFill>
        <p:spPr>
          <a:xfrm>
            <a:off x="2950200" y="1391400"/>
            <a:ext cx="3484080" cy="1152000"/>
          </a:xfrm>
          <a:prstGeom prst="rect">
            <a:avLst/>
          </a:prstGeom>
          <a:ln>
            <a:noFill/>
          </a:ln>
        </p:spPr>
      </p:pic>
      <p:pic>
        <p:nvPicPr>
          <p:cNvPr id="382" name="Picture 7" descr=""/>
          <p:cNvPicPr/>
          <p:nvPr/>
        </p:nvPicPr>
        <p:blipFill>
          <a:blip r:embed="rId5"/>
          <a:stretch/>
        </p:blipFill>
        <p:spPr>
          <a:xfrm>
            <a:off x="609480" y="1371600"/>
            <a:ext cx="2068560" cy="1171800"/>
          </a:xfrm>
          <a:prstGeom prst="rect">
            <a:avLst/>
          </a:prstGeom>
          <a:ln>
            <a:noFill/>
          </a:ln>
        </p:spPr>
      </p:pic>
      <p:pic>
        <p:nvPicPr>
          <p:cNvPr id="383" name="Picture 8" descr=""/>
          <p:cNvPicPr/>
          <p:nvPr/>
        </p:nvPicPr>
        <p:blipFill>
          <a:blip r:embed="rId6"/>
          <a:stretch/>
        </p:blipFill>
        <p:spPr>
          <a:xfrm>
            <a:off x="6858000" y="1147680"/>
            <a:ext cx="2247480" cy="20286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539 Machine Learning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in mind: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Although this course is taken by students from different departments and programs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(BCB, CS, DS, ECE, MA, RBE, … 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course focusses on </a:t>
            </a: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 aspects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machine learning across these disciplines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students may explore aspects of machine learning related to their own discipline in the </a:t>
            </a:r>
            <a:r>
              <a:rPr b="0" i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project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745920"/>
            <a:ext cx="79243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much to talk about so little time!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algn="ctr"/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7" name="Picture 2" descr=""/>
          <p:cNvPicPr/>
          <p:nvPr/>
        </p:nvPicPr>
        <p:blipFill>
          <a:blip r:embed="rId1"/>
          <a:stretch/>
        </p:blipFill>
        <p:spPr>
          <a:xfrm>
            <a:off x="2819520" y="3429000"/>
            <a:ext cx="3612960" cy="25581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Reminder: What is AI?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09480" y="1600200"/>
            <a:ext cx="807696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7"/>
              </a:rPr>
              <a:t>There are many definitions of Artificial Intelligence. Two of them are: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7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7"/>
              </a:rPr>
              <a:t>AI as an attempt to understand intelligent entities and to build them“ (Russell and Norvig, 1995)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7"/>
              </a:rPr>
              <a:t>"AI is the design and study of computer programs that behave intelligently" (Dean, Allen, and Aloimonos, 1995)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SY10"/>
              </a:rPr>
              <a:t>But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7"/>
              </a:rPr>
              <a:t>what is an “intelligent entity" or what does it mean to “behave intelligently"?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MR17"/>
              </a:rPr>
              <a:t>Intelligence is the degree of accomplishment exhibited by a system when performing a task" (Allen, AAAI97 invited lecture)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71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83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67" end="4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AI? (Cont.)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33520" y="1295280"/>
            <a:ext cx="79243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 can be seen as an ensemble of ideas &amp; techniques for: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representing knowledge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knowledge to solve problems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two goals: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Engineering Goal: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solve real-world problems using AI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Scientific Goal: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explain various sorts of intelligence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AI? (cont.)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3716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 AI: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Knowledge Representation Techniques: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Semantic Nets, Rules, Propositional Logic, 1st Order Logic,                        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Probability, . . 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Solving Strategies: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Blind Search, Heuristic Search, Optimal Search,  Adversarial Search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(Game Playing), Constraint Satisfaction, Logical Inference, Planning,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Probabilistic Reasoning, . . 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 Areas: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Vision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Natural Language Processing (NLP)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i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(Robotics combines these 3 areas)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984760" y="4495680"/>
            <a:ext cx="43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Machine Learning?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04920" y="1600200"/>
            <a:ext cx="8534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i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 computer programs that learn from experience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precisely (Mitchell, 1997)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class of tasks T (e.g., recognizing faces)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performance measure P (e.g., accuracy)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experience E (e.g., dataset of faces with names)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computer programs that can learn from experience E to improve their performance, as measured by P, on tasks in 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49680" y="2131200"/>
            <a:ext cx="31316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experience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face             teacher says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52280" y="274680"/>
            <a:ext cx="8762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Supervised  vs. Unsupervised Learning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(e.g., implementing a “smart doorman”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to do automatic face recognition)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Supervisor or Teacher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supervisor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4645080" y="2174760"/>
            <a:ext cx="4041360" cy="4309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Experience: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2201400" y="777600"/>
            <a:ext cx="1658520" cy="995040"/>
          </a:xfrm>
          <a:prstGeom prst="rect">
            <a:avLst/>
          </a:prstGeom>
          <a:ln>
            <a:noFill/>
          </a:ln>
        </p:spPr>
      </p:pic>
      <p:pic>
        <p:nvPicPr>
          <p:cNvPr id="149" name="Picture 3" descr=""/>
          <p:cNvPicPr/>
          <p:nvPr/>
        </p:nvPicPr>
        <p:blipFill>
          <a:blip r:embed="rId2"/>
          <a:stretch/>
        </p:blipFill>
        <p:spPr>
          <a:xfrm>
            <a:off x="1043280" y="3048120"/>
            <a:ext cx="1017000" cy="761760"/>
          </a:xfrm>
          <a:prstGeom prst="rect">
            <a:avLst/>
          </a:prstGeom>
          <a:ln>
            <a:noFill/>
          </a:ln>
        </p:spPr>
      </p:pic>
      <p:pic>
        <p:nvPicPr>
          <p:cNvPr id="150" name="Picture 4" descr=""/>
          <p:cNvPicPr/>
          <p:nvPr/>
        </p:nvPicPr>
        <p:blipFill>
          <a:blip r:embed="rId3"/>
          <a:stretch/>
        </p:blipFill>
        <p:spPr>
          <a:xfrm>
            <a:off x="979920" y="3852360"/>
            <a:ext cx="1240200" cy="786960"/>
          </a:xfrm>
          <a:prstGeom prst="rect">
            <a:avLst/>
          </a:prstGeom>
          <a:ln>
            <a:noFill/>
          </a:ln>
        </p:spPr>
      </p:pic>
      <p:pic>
        <p:nvPicPr>
          <p:cNvPr id="151" name="Picture 5" descr=""/>
          <p:cNvPicPr/>
          <p:nvPr/>
        </p:nvPicPr>
        <p:blipFill>
          <a:blip r:embed="rId4"/>
          <a:stretch/>
        </p:blipFill>
        <p:spPr>
          <a:xfrm>
            <a:off x="1143000" y="4724280"/>
            <a:ext cx="817560" cy="812520"/>
          </a:xfrm>
          <a:prstGeom prst="rect">
            <a:avLst/>
          </a:prstGeom>
          <a:ln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5"/>
          <a:stretch/>
        </p:blipFill>
        <p:spPr>
          <a:xfrm>
            <a:off x="1239480" y="5638680"/>
            <a:ext cx="695880" cy="845640"/>
          </a:xfrm>
          <a:prstGeom prst="rect">
            <a:avLst/>
          </a:prstGeom>
          <a:ln>
            <a:noFill/>
          </a:ln>
        </p:spPr>
      </p:pic>
      <p:pic>
        <p:nvPicPr>
          <p:cNvPr id="153" name="Picture 3" descr=""/>
          <p:cNvPicPr/>
          <p:nvPr/>
        </p:nvPicPr>
        <p:blipFill>
          <a:blip r:embed="rId6"/>
          <a:stretch/>
        </p:blipFill>
        <p:spPr>
          <a:xfrm>
            <a:off x="5463000" y="2802960"/>
            <a:ext cx="1017000" cy="761760"/>
          </a:xfrm>
          <a:prstGeom prst="rect">
            <a:avLst/>
          </a:prstGeom>
          <a:ln>
            <a:noFill/>
          </a:ln>
        </p:spPr>
      </p:pic>
      <p:pic>
        <p:nvPicPr>
          <p:cNvPr id="154" name="Picture 4" descr=""/>
          <p:cNvPicPr/>
          <p:nvPr/>
        </p:nvPicPr>
        <p:blipFill>
          <a:blip r:embed="rId7"/>
          <a:stretch/>
        </p:blipFill>
        <p:spPr>
          <a:xfrm>
            <a:off x="5399640" y="3607200"/>
            <a:ext cx="1240200" cy="786960"/>
          </a:xfrm>
          <a:prstGeom prst="rect">
            <a:avLst/>
          </a:prstGeom>
          <a:ln>
            <a:noFill/>
          </a:ln>
        </p:spPr>
      </p:pic>
      <p:pic>
        <p:nvPicPr>
          <p:cNvPr id="155" name="Picture 5" descr=""/>
          <p:cNvPicPr/>
          <p:nvPr/>
        </p:nvPicPr>
        <p:blipFill>
          <a:blip r:embed="rId8"/>
          <a:stretch/>
        </p:blipFill>
        <p:spPr>
          <a:xfrm>
            <a:off x="5562720" y="4479120"/>
            <a:ext cx="817560" cy="812520"/>
          </a:xfrm>
          <a:prstGeom prst="rect">
            <a:avLst/>
          </a:prstGeom>
          <a:ln>
            <a:noFill/>
          </a:ln>
        </p:spPr>
      </p:pic>
      <p:pic>
        <p:nvPicPr>
          <p:cNvPr id="156" name="Picture 2" descr=""/>
          <p:cNvPicPr/>
          <p:nvPr/>
        </p:nvPicPr>
        <p:blipFill>
          <a:blip r:embed="rId9"/>
          <a:stretch/>
        </p:blipFill>
        <p:spPr>
          <a:xfrm>
            <a:off x="5659200" y="5393520"/>
            <a:ext cx="695880" cy="845640"/>
          </a:xfrm>
          <a:prstGeom prst="rect">
            <a:avLst/>
          </a:prstGeom>
          <a:ln>
            <a:noFill/>
          </a:ln>
        </p:spPr>
      </p:pic>
      <p:pic>
        <p:nvPicPr>
          <p:cNvPr id="157" name="Picture 6" descr=""/>
          <p:cNvPicPr/>
          <p:nvPr/>
        </p:nvPicPr>
        <p:blipFill>
          <a:blip r:embed="rId10"/>
          <a:stretch/>
        </p:blipFill>
        <p:spPr>
          <a:xfrm>
            <a:off x="7391520" y="3952800"/>
            <a:ext cx="433800" cy="105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52280" y="274680"/>
            <a:ext cx="8762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Reinforcement Learning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438280" y="4952880"/>
            <a:ext cx="4420800" cy="84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Hands-off” Supervisor / Teacher / Environment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+ and – rewards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0" name="Picture 6" descr=""/>
          <p:cNvPicPr/>
          <p:nvPr/>
        </p:nvPicPr>
        <p:blipFill>
          <a:blip r:embed="rId1"/>
          <a:stretch/>
        </p:blipFill>
        <p:spPr>
          <a:xfrm>
            <a:off x="4495680" y="1981080"/>
            <a:ext cx="433800" cy="747720"/>
          </a:xfrm>
          <a:prstGeom prst="rect">
            <a:avLst/>
          </a:prstGeom>
          <a:ln>
            <a:noFill/>
          </a:ln>
        </p:spPr>
      </p:pic>
      <p:pic>
        <p:nvPicPr>
          <p:cNvPr id="161" name="Picture 2" descr=""/>
          <p:cNvPicPr/>
          <p:nvPr/>
        </p:nvPicPr>
        <p:blipFill>
          <a:blip r:embed="rId2"/>
          <a:stretch/>
        </p:blipFill>
        <p:spPr>
          <a:xfrm>
            <a:off x="2362320" y="2819520"/>
            <a:ext cx="4532400" cy="1828440"/>
          </a:xfrm>
          <a:prstGeom prst="rect">
            <a:avLst/>
          </a:prstGeom>
          <a:ln>
            <a:noFill/>
          </a:ln>
        </p:spPr>
      </p:pic>
      <p:sp>
        <p:nvSpPr>
          <p:cNvPr id="162" name="TextShape 3"/>
          <p:cNvSpPr txBox="1"/>
          <p:nvPr/>
        </p:nvSpPr>
        <p:spPr>
          <a:xfrm>
            <a:off x="609480" y="1110960"/>
            <a:ext cx="7924320" cy="84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a policy: Learning what action to perform in a given situation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what sequence of actions to perform to achieve a goal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provide “experience”?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44792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Data: experience is recorded in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(e.g., medical records)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using data:  Direct experience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685800" y="2794320"/>
            <a:ext cx="3701520" cy="2463120"/>
          </a:xfrm>
          <a:prstGeom prst="rect">
            <a:avLst/>
          </a:prstGeom>
          <a:ln>
            <a:noFill/>
          </a:ln>
        </p:spPr>
      </p:pic>
      <p:pic>
        <p:nvPicPr>
          <p:cNvPr id="168" name="Picture 3" descr=""/>
          <p:cNvPicPr/>
          <p:nvPr/>
        </p:nvPicPr>
        <p:blipFill>
          <a:blip r:embed="rId2"/>
          <a:stretch/>
        </p:blipFill>
        <p:spPr>
          <a:xfrm>
            <a:off x="5334120" y="2438280"/>
            <a:ext cx="2712240" cy="3428640"/>
          </a:xfrm>
          <a:prstGeom prst="rect">
            <a:avLst/>
          </a:prstGeom>
          <a:ln>
            <a:noFill/>
          </a:ln>
        </p:spPr>
      </p:pic>
      <p:sp>
        <p:nvSpPr>
          <p:cNvPr id="169" name="CustomShape 5"/>
          <p:cNvSpPr/>
          <p:nvPr/>
        </p:nvSpPr>
        <p:spPr>
          <a:xfrm>
            <a:off x="5119560" y="2057400"/>
            <a:ext cx="2953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(e.g., robot motion)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718200" y="5492520"/>
            <a:ext cx="33541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from data is also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called data mining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8600" y="5029200"/>
            <a:ext cx="2361960" cy="1294920"/>
          </a:xfrm>
          <a:prstGeom prst="wedgeRoundRectCallout">
            <a:avLst>
              <a:gd name="adj1" fmla="val 59542"/>
              <a:gd name="adj2" fmla="val -6238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685800" y="563868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380880" y="548640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533520" y="563868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>
            <a:off x="685800" y="541008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838080" y="548640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"/>
          <p:cNvSpPr/>
          <p:nvPr/>
        </p:nvSpPr>
        <p:spPr>
          <a:xfrm flipV="1">
            <a:off x="380880" y="5257080"/>
            <a:ext cx="491760" cy="380520"/>
          </a:xfrm>
          <a:custGeom>
            <a:avLst/>
            <a:gdLst/>
            <a:ahLst/>
            <a:rect l="l" t="t" r="r" b="b"/>
            <a:pathLst>
              <a:path w="27897" h="21600">
                <a:moveTo>
                  <a:pt x="0" y="938"/>
                </a:moveTo>
                <a:cubicBezTo>
                  <a:pt x="2041" y="316"/>
                  <a:pt x="4163" y="-1"/>
                  <a:pt x="6297" y="0"/>
                </a:cubicBezTo>
                <a:cubicBezTo>
                  <a:pt x="18226" y="0"/>
                  <a:pt x="27897" y="9670"/>
                  <a:pt x="27897" y="21600"/>
                </a:cubicBezTo>
                <a:moveTo>
                  <a:pt x="0" y="938"/>
                </a:moveTo>
                <a:cubicBezTo>
                  <a:pt x="2041" y="316"/>
                  <a:pt x="4163" y="-1"/>
                  <a:pt x="6297" y="0"/>
                </a:cubicBezTo>
                <a:cubicBezTo>
                  <a:pt x="18226" y="0"/>
                  <a:pt x="27897" y="9670"/>
                  <a:pt x="27897" y="21600"/>
                </a:cubicBezTo>
                <a:lnTo>
                  <a:pt x="6297" y="21600"/>
                </a:lnTo>
                <a:lnTo>
                  <a:pt x="0" y="938"/>
                </a:lnTo>
                <a:close/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"/>
          <p:cNvSpPr/>
          <p:nvPr/>
        </p:nvSpPr>
        <p:spPr>
          <a:xfrm>
            <a:off x="304920" y="5181480"/>
            <a:ext cx="837720" cy="7617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9"/>
          <p:cNvSpPr/>
          <p:nvPr/>
        </p:nvSpPr>
        <p:spPr>
          <a:xfrm>
            <a:off x="990720" y="579132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Picture 82" descr=""/>
          <p:cNvPicPr/>
          <p:nvPr/>
        </p:nvPicPr>
        <p:blipFill>
          <a:blip r:embed="rId1"/>
          <a:stretch/>
        </p:blipFill>
        <p:spPr>
          <a:xfrm>
            <a:off x="1219320" y="5257800"/>
            <a:ext cx="1294920" cy="9475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181" name="CustomShape 10"/>
          <p:cNvSpPr/>
          <p:nvPr/>
        </p:nvSpPr>
        <p:spPr>
          <a:xfrm>
            <a:off x="3352680" y="2819520"/>
            <a:ext cx="2666520" cy="2361960"/>
          </a:xfrm>
          <a:prstGeom prst="sun">
            <a:avLst>
              <a:gd name="adj" fmla="val 25000"/>
            </a:avLst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1"/>
          <p:cNvSpPr/>
          <p:nvPr/>
        </p:nvSpPr>
        <p:spPr>
          <a:xfrm>
            <a:off x="4191120" y="3657600"/>
            <a:ext cx="990360" cy="76176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12"/>
          <p:cNvSpPr txBox="1"/>
          <p:nvPr/>
        </p:nvSpPr>
        <p:spPr>
          <a:xfrm>
            <a:off x="217440" y="304920"/>
            <a:ext cx="8915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 you want to learn from your data?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4267800" y="3733920"/>
            <a:ext cx="7570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2055240" y="3200400"/>
            <a:ext cx="1793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4114800" y="2438280"/>
            <a:ext cx="14364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5485680" y="3200400"/>
            <a:ext cx="1385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7"/>
          <p:cNvSpPr/>
          <p:nvPr/>
        </p:nvSpPr>
        <p:spPr>
          <a:xfrm>
            <a:off x="5484240" y="4267080"/>
            <a:ext cx="19962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summarization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8"/>
          <p:cNvSpPr/>
          <p:nvPr/>
        </p:nvSpPr>
        <p:spPr>
          <a:xfrm>
            <a:off x="2914560" y="5105520"/>
            <a:ext cx="35200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dependency/assoc.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9"/>
          <p:cNvSpPr/>
          <p:nvPr/>
        </p:nvSpPr>
        <p:spPr>
          <a:xfrm>
            <a:off x="1408320" y="4191120"/>
            <a:ext cx="2343600" cy="82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change/deviation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6705720" y="4724280"/>
            <a:ext cx="1980720" cy="1294920"/>
          </a:xfrm>
          <a:prstGeom prst="wedgeRoundRectCallout">
            <a:avLst>
              <a:gd name="adj1" fmla="val -69389"/>
              <a:gd name="adj2" fmla="val -5367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Picture 48" descr=""/>
          <p:cNvPicPr/>
          <p:nvPr/>
        </p:nvPicPr>
        <p:blipFill>
          <a:blip r:embed="rId2"/>
          <a:stretch/>
        </p:blipFill>
        <p:spPr>
          <a:xfrm>
            <a:off x="6781680" y="4876920"/>
            <a:ext cx="761760" cy="506160"/>
          </a:xfrm>
          <a:prstGeom prst="rect">
            <a:avLst/>
          </a:prstGeom>
          <a:ln w="9360">
            <a:noFill/>
          </a:ln>
        </p:spPr>
      </p:pic>
      <p:sp>
        <p:nvSpPr>
          <p:cNvPr id="193" name="CustomShape 21"/>
          <p:cNvSpPr/>
          <p:nvPr/>
        </p:nvSpPr>
        <p:spPr>
          <a:xfrm>
            <a:off x="6912000" y="5433840"/>
            <a:ext cx="1555560" cy="3949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 &amp; b &amp; c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 &amp; 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k &amp; a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2"/>
          <p:cNvSpPr/>
          <p:nvPr/>
        </p:nvSpPr>
        <p:spPr>
          <a:xfrm>
            <a:off x="457200" y="1523880"/>
            <a:ext cx="2437920" cy="1676160"/>
          </a:xfrm>
          <a:prstGeom prst="wedgeRoundRectCallout">
            <a:avLst>
              <a:gd name="adj1" fmla="val 39713"/>
              <a:gd name="adj2" fmla="val 5492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3"/>
          <p:cNvSpPr/>
          <p:nvPr/>
        </p:nvSpPr>
        <p:spPr>
          <a:xfrm>
            <a:off x="1371600" y="1828800"/>
            <a:ext cx="75960" cy="759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4"/>
          <p:cNvSpPr/>
          <p:nvPr/>
        </p:nvSpPr>
        <p:spPr>
          <a:xfrm>
            <a:off x="1600200" y="1752480"/>
            <a:ext cx="75960" cy="759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5"/>
          <p:cNvSpPr/>
          <p:nvPr/>
        </p:nvSpPr>
        <p:spPr>
          <a:xfrm>
            <a:off x="1295280" y="1905120"/>
            <a:ext cx="75960" cy="759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6"/>
          <p:cNvSpPr/>
          <p:nvPr/>
        </p:nvSpPr>
        <p:spPr>
          <a:xfrm>
            <a:off x="1676520" y="1905120"/>
            <a:ext cx="75960" cy="7596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7"/>
          <p:cNvSpPr/>
          <p:nvPr/>
        </p:nvSpPr>
        <p:spPr>
          <a:xfrm>
            <a:off x="1676520" y="2133720"/>
            <a:ext cx="75960" cy="7596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8"/>
          <p:cNvSpPr/>
          <p:nvPr/>
        </p:nvSpPr>
        <p:spPr>
          <a:xfrm>
            <a:off x="1523880" y="1981080"/>
            <a:ext cx="75960" cy="7596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9"/>
          <p:cNvSpPr/>
          <p:nvPr/>
        </p:nvSpPr>
        <p:spPr>
          <a:xfrm>
            <a:off x="1371600" y="2133720"/>
            <a:ext cx="75960" cy="759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0"/>
          <p:cNvSpPr/>
          <p:nvPr/>
        </p:nvSpPr>
        <p:spPr>
          <a:xfrm>
            <a:off x="1447920" y="1828800"/>
            <a:ext cx="380520" cy="456840"/>
          </a:xfrm>
          <a:custGeom>
            <a:avLst/>
            <a:gdLst/>
            <a:ahLst/>
            <a:rect l="l" t="t" r="r" b="b"/>
            <a:pathLst>
              <a:path w="368" h="288">
                <a:moveTo>
                  <a:pt x="176" y="288"/>
                </a:moveTo>
                <a:cubicBezTo>
                  <a:pt x="88" y="216"/>
                  <a:pt x="0" y="144"/>
                  <a:pt x="32" y="96"/>
                </a:cubicBezTo>
                <a:cubicBezTo>
                  <a:pt x="64" y="48"/>
                  <a:pt x="320" y="8"/>
                  <a:pt x="368" y="0"/>
                </a:cubicBezTo>
              </a:path>
            </a:pathLst>
          </a:custGeom>
          <a:noFill/>
          <a:ln w="284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1"/>
          <p:cNvSpPr/>
          <p:nvPr/>
        </p:nvSpPr>
        <p:spPr>
          <a:xfrm>
            <a:off x="1219320" y="1676520"/>
            <a:ext cx="685440" cy="6854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2"/>
          <p:cNvSpPr/>
          <p:nvPr/>
        </p:nvSpPr>
        <p:spPr>
          <a:xfrm>
            <a:off x="1066680" y="2666880"/>
            <a:ext cx="75960" cy="7596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3"/>
          <p:cNvSpPr/>
          <p:nvPr/>
        </p:nvSpPr>
        <p:spPr>
          <a:xfrm>
            <a:off x="609480" y="2666880"/>
            <a:ext cx="75960" cy="759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4"/>
          <p:cNvSpPr/>
          <p:nvPr/>
        </p:nvSpPr>
        <p:spPr>
          <a:xfrm>
            <a:off x="838080" y="266688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5"/>
          <p:cNvSpPr/>
          <p:nvPr/>
        </p:nvSpPr>
        <p:spPr>
          <a:xfrm>
            <a:off x="1331280" y="2666880"/>
            <a:ext cx="1180440" cy="3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 &amp; B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THEN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 &amp; D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THEN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6"/>
          <p:cNvSpPr/>
          <p:nvPr/>
        </p:nvSpPr>
        <p:spPr>
          <a:xfrm>
            <a:off x="2362320" y="2895480"/>
            <a:ext cx="75960" cy="75960"/>
          </a:xfrm>
          <a:prstGeom prst="ellipse">
            <a:avLst/>
          </a:prstGeom>
          <a:solidFill>
            <a:srgbClr val="ff99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7"/>
          <p:cNvSpPr/>
          <p:nvPr/>
        </p:nvSpPr>
        <p:spPr>
          <a:xfrm>
            <a:off x="2362320" y="2743200"/>
            <a:ext cx="75960" cy="759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8"/>
          <p:cNvSpPr/>
          <p:nvPr/>
        </p:nvSpPr>
        <p:spPr>
          <a:xfrm>
            <a:off x="2133720" y="1676520"/>
            <a:ext cx="533160" cy="914040"/>
          </a:xfrm>
          <a:prstGeom prst="rect">
            <a:avLst/>
          </a:prstGeom>
          <a:blipFill>
            <a:blip r:embed="rId3"/>
            <a:tile/>
          </a:blip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9"/>
          <p:cNvSpPr/>
          <p:nvPr/>
        </p:nvSpPr>
        <p:spPr>
          <a:xfrm>
            <a:off x="2171880" y="1726920"/>
            <a:ext cx="26640" cy="6192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0"/>
          <p:cNvSpPr/>
          <p:nvPr/>
        </p:nvSpPr>
        <p:spPr>
          <a:xfrm>
            <a:off x="2171880" y="1914480"/>
            <a:ext cx="26640" cy="6264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1"/>
          <p:cNvSpPr/>
          <p:nvPr/>
        </p:nvSpPr>
        <p:spPr>
          <a:xfrm>
            <a:off x="2171880" y="2102400"/>
            <a:ext cx="26640" cy="6228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2"/>
          <p:cNvSpPr/>
          <p:nvPr/>
        </p:nvSpPr>
        <p:spPr>
          <a:xfrm>
            <a:off x="2171880" y="2477880"/>
            <a:ext cx="26640" cy="6192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3"/>
          <p:cNvSpPr/>
          <p:nvPr/>
        </p:nvSpPr>
        <p:spPr>
          <a:xfrm>
            <a:off x="2386800" y="1977480"/>
            <a:ext cx="26640" cy="6192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4"/>
          <p:cNvSpPr/>
          <p:nvPr/>
        </p:nvSpPr>
        <p:spPr>
          <a:xfrm>
            <a:off x="2386800" y="2165040"/>
            <a:ext cx="26640" cy="6192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5"/>
          <p:cNvSpPr/>
          <p:nvPr/>
        </p:nvSpPr>
        <p:spPr>
          <a:xfrm>
            <a:off x="2602080" y="2102400"/>
            <a:ext cx="26640" cy="6228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6"/>
          <p:cNvSpPr/>
          <p:nvPr/>
        </p:nvSpPr>
        <p:spPr>
          <a:xfrm>
            <a:off x="2171880" y="2289600"/>
            <a:ext cx="26640" cy="6264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47"/>
          <p:cNvSpPr/>
          <p:nvPr/>
        </p:nvSpPr>
        <p:spPr>
          <a:xfrm>
            <a:off x="2198520" y="1789200"/>
            <a:ext cx="188280" cy="187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48"/>
          <p:cNvSpPr/>
          <p:nvPr/>
        </p:nvSpPr>
        <p:spPr>
          <a:xfrm>
            <a:off x="2198520" y="1977120"/>
            <a:ext cx="188280" cy="1875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49"/>
          <p:cNvSpPr/>
          <p:nvPr/>
        </p:nvSpPr>
        <p:spPr>
          <a:xfrm>
            <a:off x="2198520" y="1977120"/>
            <a:ext cx="18828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50"/>
          <p:cNvSpPr/>
          <p:nvPr/>
        </p:nvSpPr>
        <p:spPr>
          <a:xfrm>
            <a:off x="2198520" y="2164680"/>
            <a:ext cx="18828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51"/>
          <p:cNvSpPr/>
          <p:nvPr/>
        </p:nvSpPr>
        <p:spPr>
          <a:xfrm flipV="1">
            <a:off x="2198520" y="2164680"/>
            <a:ext cx="188280" cy="187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52"/>
          <p:cNvSpPr/>
          <p:nvPr/>
        </p:nvSpPr>
        <p:spPr>
          <a:xfrm flipV="1">
            <a:off x="2198520" y="2164680"/>
            <a:ext cx="188280" cy="3754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53"/>
          <p:cNvSpPr/>
          <p:nvPr/>
        </p:nvSpPr>
        <p:spPr>
          <a:xfrm flipV="1">
            <a:off x="2198520" y="1977120"/>
            <a:ext cx="188280" cy="1875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54"/>
          <p:cNvSpPr/>
          <p:nvPr/>
        </p:nvSpPr>
        <p:spPr>
          <a:xfrm flipV="1">
            <a:off x="2198520" y="1977120"/>
            <a:ext cx="188280" cy="5630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55"/>
          <p:cNvSpPr/>
          <p:nvPr/>
        </p:nvSpPr>
        <p:spPr>
          <a:xfrm flipV="1">
            <a:off x="2198520" y="1977120"/>
            <a:ext cx="188280" cy="3754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56"/>
          <p:cNvSpPr/>
          <p:nvPr/>
        </p:nvSpPr>
        <p:spPr>
          <a:xfrm>
            <a:off x="2198520" y="1789200"/>
            <a:ext cx="188280" cy="375480"/>
          </a:xfrm>
          <a:prstGeom prst="line">
            <a:avLst/>
          </a:prstGeom>
          <a:ln w="9360">
            <a:solidFill>
              <a:schemeClr val="tx1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57"/>
          <p:cNvSpPr/>
          <p:nvPr/>
        </p:nvSpPr>
        <p:spPr>
          <a:xfrm>
            <a:off x="2413440" y="2039760"/>
            <a:ext cx="188280" cy="6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58"/>
          <p:cNvSpPr/>
          <p:nvPr/>
        </p:nvSpPr>
        <p:spPr>
          <a:xfrm flipV="1">
            <a:off x="2413440" y="2164680"/>
            <a:ext cx="188280" cy="62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9"/>
          <p:cNvSpPr/>
          <p:nvPr/>
        </p:nvSpPr>
        <p:spPr>
          <a:xfrm>
            <a:off x="5143680" y="1558080"/>
            <a:ext cx="2361960" cy="837720"/>
          </a:xfrm>
          <a:prstGeom prst="wedgeRoundRectCallout">
            <a:avLst>
              <a:gd name="adj1" fmla="val -45968"/>
              <a:gd name="adj2" fmla="val 7007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60"/>
          <p:cNvSpPr/>
          <p:nvPr/>
        </p:nvSpPr>
        <p:spPr>
          <a:xfrm flipV="1">
            <a:off x="5295600" y="1710360"/>
            <a:ext cx="685800" cy="4572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1"/>
          <p:cNvSpPr/>
          <p:nvPr/>
        </p:nvSpPr>
        <p:spPr>
          <a:xfrm>
            <a:off x="5372280" y="216756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2"/>
          <p:cNvSpPr/>
          <p:nvPr/>
        </p:nvSpPr>
        <p:spPr>
          <a:xfrm>
            <a:off x="5448240" y="193896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63"/>
          <p:cNvSpPr/>
          <p:nvPr/>
        </p:nvSpPr>
        <p:spPr>
          <a:xfrm>
            <a:off x="5600880" y="201528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4"/>
          <p:cNvSpPr/>
          <p:nvPr/>
        </p:nvSpPr>
        <p:spPr>
          <a:xfrm>
            <a:off x="5676840" y="171036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5"/>
          <p:cNvSpPr/>
          <p:nvPr/>
        </p:nvSpPr>
        <p:spPr>
          <a:xfrm>
            <a:off x="5753160" y="193896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6"/>
          <p:cNvSpPr/>
          <p:nvPr/>
        </p:nvSpPr>
        <p:spPr>
          <a:xfrm>
            <a:off x="6438960" y="209124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7"/>
          <p:cNvSpPr/>
          <p:nvPr/>
        </p:nvSpPr>
        <p:spPr>
          <a:xfrm>
            <a:off x="6134040" y="193896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8"/>
          <p:cNvSpPr/>
          <p:nvPr/>
        </p:nvSpPr>
        <p:spPr>
          <a:xfrm>
            <a:off x="6286680" y="209124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9"/>
          <p:cNvSpPr/>
          <p:nvPr/>
        </p:nvSpPr>
        <p:spPr>
          <a:xfrm>
            <a:off x="6438960" y="186264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0"/>
          <p:cNvSpPr/>
          <p:nvPr/>
        </p:nvSpPr>
        <p:spPr>
          <a:xfrm>
            <a:off x="6591240" y="193896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1"/>
          <p:cNvSpPr/>
          <p:nvPr/>
        </p:nvSpPr>
        <p:spPr>
          <a:xfrm flipV="1">
            <a:off x="6134040" y="1709640"/>
            <a:ext cx="491760" cy="380520"/>
          </a:xfrm>
          <a:custGeom>
            <a:avLst/>
            <a:gdLst/>
            <a:ahLst/>
            <a:rect l="l" t="t" r="r" b="b"/>
            <a:pathLst>
              <a:path w="27897" h="21600">
                <a:moveTo>
                  <a:pt x="0" y="938"/>
                </a:moveTo>
                <a:cubicBezTo>
                  <a:pt x="2041" y="316"/>
                  <a:pt x="4163" y="-1"/>
                  <a:pt x="6297" y="0"/>
                </a:cubicBezTo>
                <a:cubicBezTo>
                  <a:pt x="18226" y="0"/>
                  <a:pt x="27897" y="9670"/>
                  <a:pt x="27897" y="21600"/>
                </a:cubicBezTo>
                <a:moveTo>
                  <a:pt x="0" y="938"/>
                </a:moveTo>
                <a:cubicBezTo>
                  <a:pt x="2041" y="316"/>
                  <a:pt x="4163" y="-1"/>
                  <a:pt x="6297" y="0"/>
                </a:cubicBezTo>
                <a:cubicBezTo>
                  <a:pt x="18226" y="0"/>
                  <a:pt x="27897" y="9670"/>
                  <a:pt x="27897" y="21600"/>
                </a:cubicBezTo>
                <a:lnTo>
                  <a:pt x="6297" y="21600"/>
                </a:lnTo>
                <a:lnTo>
                  <a:pt x="0" y="938"/>
                </a:lnTo>
                <a:close/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2"/>
          <p:cNvSpPr/>
          <p:nvPr/>
        </p:nvSpPr>
        <p:spPr>
          <a:xfrm>
            <a:off x="5295960" y="1634040"/>
            <a:ext cx="685440" cy="6854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3"/>
          <p:cNvSpPr/>
          <p:nvPr/>
        </p:nvSpPr>
        <p:spPr>
          <a:xfrm>
            <a:off x="6058080" y="1634040"/>
            <a:ext cx="685440" cy="6854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4"/>
          <p:cNvSpPr/>
          <p:nvPr/>
        </p:nvSpPr>
        <p:spPr>
          <a:xfrm>
            <a:off x="6819840" y="1634040"/>
            <a:ext cx="533160" cy="685440"/>
          </a:xfrm>
          <a:prstGeom prst="rect">
            <a:avLst/>
          </a:prstGeom>
          <a:blipFill>
            <a:blip r:embed="rId4"/>
            <a:tile/>
          </a:blip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75"/>
          <p:cNvSpPr/>
          <p:nvPr/>
        </p:nvSpPr>
        <p:spPr>
          <a:xfrm>
            <a:off x="6858000" y="1671840"/>
            <a:ext cx="26640" cy="4644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6"/>
          <p:cNvSpPr/>
          <p:nvPr/>
        </p:nvSpPr>
        <p:spPr>
          <a:xfrm>
            <a:off x="6858000" y="1812600"/>
            <a:ext cx="26640" cy="4716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7"/>
          <p:cNvSpPr/>
          <p:nvPr/>
        </p:nvSpPr>
        <p:spPr>
          <a:xfrm>
            <a:off x="6858000" y="1953720"/>
            <a:ext cx="26640" cy="4680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78"/>
          <p:cNvSpPr/>
          <p:nvPr/>
        </p:nvSpPr>
        <p:spPr>
          <a:xfrm>
            <a:off x="6858000" y="2235240"/>
            <a:ext cx="26640" cy="4644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79"/>
          <p:cNvSpPr/>
          <p:nvPr/>
        </p:nvSpPr>
        <p:spPr>
          <a:xfrm>
            <a:off x="7073280" y="1860120"/>
            <a:ext cx="26640" cy="4644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80"/>
          <p:cNvSpPr/>
          <p:nvPr/>
        </p:nvSpPr>
        <p:spPr>
          <a:xfrm>
            <a:off x="7073280" y="2000520"/>
            <a:ext cx="26640" cy="4644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1"/>
          <p:cNvSpPr/>
          <p:nvPr/>
        </p:nvSpPr>
        <p:spPr>
          <a:xfrm>
            <a:off x="7288200" y="1953720"/>
            <a:ext cx="26640" cy="4680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2"/>
          <p:cNvSpPr/>
          <p:nvPr/>
        </p:nvSpPr>
        <p:spPr>
          <a:xfrm>
            <a:off x="6858000" y="2094120"/>
            <a:ext cx="26640" cy="47160"/>
          </a:xfrm>
          <a:prstGeom prst="ellipse">
            <a:avLst/>
          </a:prstGeom>
          <a:solidFill>
            <a:srgbClr val="cc330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83"/>
          <p:cNvSpPr/>
          <p:nvPr/>
        </p:nvSpPr>
        <p:spPr>
          <a:xfrm>
            <a:off x="6884640" y="1718640"/>
            <a:ext cx="188280" cy="1411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84"/>
          <p:cNvSpPr/>
          <p:nvPr/>
        </p:nvSpPr>
        <p:spPr>
          <a:xfrm>
            <a:off x="6884640" y="1859760"/>
            <a:ext cx="188280" cy="1407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85"/>
          <p:cNvSpPr/>
          <p:nvPr/>
        </p:nvSpPr>
        <p:spPr>
          <a:xfrm>
            <a:off x="6884640" y="1859760"/>
            <a:ext cx="18828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86"/>
          <p:cNvSpPr/>
          <p:nvPr/>
        </p:nvSpPr>
        <p:spPr>
          <a:xfrm>
            <a:off x="6884640" y="2000520"/>
            <a:ext cx="18828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87"/>
          <p:cNvSpPr/>
          <p:nvPr/>
        </p:nvSpPr>
        <p:spPr>
          <a:xfrm flipV="1">
            <a:off x="6884640" y="2000520"/>
            <a:ext cx="188280" cy="1407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88"/>
          <p:cNvSpPr/>
          <p:nvPr/>
        </p:nvSpPr>
        <p:spPr>
          <a:xfrm flipV="1">
            <a:off x="6884640" y="2000520"/>
            <a:ext cx="188280" cy="2815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89"/>
          <p:cNvSpPr/>
          <p:nvPr/>
        </p:nvSpPr>
        <p:spPr>
          <a:xfrm flipV="1">
            <a:off x="6884640" y="1859760"/>
            <a:ext cx="188280" cy="1407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90"/>
          <p:cNvSpPr/>
          <p:nvPr/>
        </p:nvSpPr>
        <p:spPr>
          <a:xfrm flipV="1">
            <a:off x="6884640" y="1859760"/>
            <a:ext cx="188280" cy="422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91"/>
          <p:cNvSpPr/>
          <p:nvPr/>
        </p:nvSpPr>
        <p:spPr>
          <a:xfrm flipV="1">
            <a:off x="6884640" y="1859760"/>
            <a:ext cx="188280" cy="2815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92"/>
          <p:cNvSpPr/>
          <p:nvPr/>
        </p:nvSpPr>
        <p:spPr>
          <a:xfrm>
            <a:off x="6884640" y="1718640"/>
            <a:ext cx="188280" cy="281880"/>
          </a:xfrm>
          <a:prstGeom prst="line">
            <a:avLst/>
          </a:prstGeom>
          <a:ln w="9360">
            <a:solidFill>
              <a:schemeClr val="tx1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93"/>
          <p:cNvSpPr/>
          <p:nvPr/>
        </p:nvSpPr>
        <p:spPr>
          <a:xfrm>
            <a:off x="7099920" y="1906560"/>
            <a:ext cx="188280" cy="46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94"/>
          <p:cNvSpPr/>
          <p:nvPr/>
        </p:nvSpPr>
        <p:spPr>
          <a:xfrm flipV="1">
            <a:off x="7099920" y="2000520"/>
            <a:ext cx="188280" cy="468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95"/>
          <p:cNvSpPr/>
          <p:nvPr/>
        </p:nvSpPr>
        <p:spPr>
          <a:xfrm>
            <a:off x="6934320" y="2757600"/>
            <a:ext cx="2057040" cy="1066320"/>
          </a:xfrm>
          <a:prstGeom prst="wedgeRoundRectCallout">
            <a:avLst>
              <a:gd name="adj1" fmla="val -59491"/>
              <a:gd name="adj2" fmla="val 2574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96"/>
          <p:cNvSpPr/>
          <p:nvPr/>
        </p:nvSpPr>
        <p:spPr>
          <a:xfrm>
            <a:off x="7238880" y="321480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97"/>
          <p:cNvSpPr/>
          <p:nvPr/>
        </p:nvSpPr>
        <p:spPr>
          <a:xfrm>
            <a:off x="7238880" y="306216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98"/>
          <p:cNvSpPr/>
          <p:nvPr/>
        </p:nvSpPr>
        <p:spPr>
          <a:xfrm>
            <a:off x="7467480" y="336708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99"/>
          <p:cNvSpPr/>
          <p:nvPr/>
        </p:nvSpPr>
        <p:spPr>
          <a:xfrm>
            <a:off x="7696080" y="351936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00"/>
          <p:cNvSpPr/>
          <p:nvPr/>
        </p:nvSpPr>
        <p:spPr>
          <a:xfrm>
            <a:off x="7391520" y="321480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01"/>
          <p:cNvSpPr/>
          <p:nvPr/>
        </p:nvSpPr>
        <p:spPr>
          <a:xfrm>
            <a:off x="8077320" y="298620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02"/>
          <p:cNvSpPr/>
          <p:nvPr/>
        </p:nvSpPr>
        <p:spPr>
          <a:xfrm>
            <a:off x="8001000" y="321480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03"/>
          <p:cNvSpPr/>
          <p:nvPr/>
        </p:nvSpPr>
        <p:spPr>
          <a:xfrm>
            <a:off x="8381880" y="329076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04"/>
          <p:cNvSpPr/>
          <p:nvPr/>
        </p:nvSpPr>
        <p:spPr>
          <a:xfrm>
            <a:off x="8610480" y="336708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05"/>
          <p:cNvSpPr/>
          <p:nvPr/>
        </p:nvSpPr>
        <p:spPr>
          <a:xfrm>
            <a:off x="8610480" y="313848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06"/>
          <p:cNvSpPr/>
          <p:nvPr/>
        </p:nvSpPr>
        <p:spPr>
          <a:xfrm>
            <a:off x="7924680" y="3367080"/>
            <a:ext cx="75960" cy="75960"/>
          </a:xfrm>
          <a:prstGeom prst="ellipse">
            <a:avLst/>
          </a:prstGeom>
          <a:solidFill>
            <a:schemeClr val="accent2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07"/>
          <p:cNvSpPr/>
          <p:nvPr/>
        </p:nvSpPr>
        <p:spPr>
          <a:xfrm rot="19485000">
            <a:off x="7205400" y="2743200"/>
            <a:ext cx="456840" cy="1066320"/>
          </a:xfrm>
          <a:prstGeom prst="ellipse">
            <a:avLst/>
          </a:prstGeom>
          <a:noFill/>
          <a:ln cap="rnd" w="1908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08"/>
          <p:cNvSpPr/>
          <p:nvPr/>
        </p:nvSpPr>
        <p:spPr>
          <a:xfrm rot="2302800">
            <a:off x="7772400" y="2757240"/>
            <a:ext cx="456840" cy="1066320"/>
          </a:xfrm>
          <a:prstGeom prst="ellipse">
            <a:avLst/>
          </a:prstGeom>
          <a:noFill/>
          <a:ln cap="rnd" w="1908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9"/>
          <p:cNvSpPr/>
          <p:nvPr/>
        </p:nvSpPr>
        <p:spPr>
          <a:xfrm rot="2302800">
            <a:off x="8345520" y="3049560"/>
            <a:ext cx="456840" cy="609120"/>
          </a:xfrm>
          <a:prstGeom prst="ellipse">
            <a:avLst/>
          </a:prstGeom>
          <a:noFill/>
          <a:ln cap="rnd" w="1908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10"/>
          <p:cNvSpPr/>
          <p:nvPr/>
        </p:nvSpPr>
        <p:spPr>
          <a:xfrm>
            <a:off x="3200400" y="5562720"/>
            <a:ext cx="2819160" cy="837720"/>
          </a:xfrm>
          <a:prstGeom prst="wedgeRoundRectCallout">
            <a:avLst>
              <a:gd name="adj1" fmla="val 505"/>
              <a:gd name="adj2" fmla="val -6685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11"/>
          <p:cNvSpPr/>
          <p:nvPr/>
        </p:nvSpPr>
        <p:spPr>
          <a:xfrm>
            <a:off x="3399120" y="5605560"/>
            <a:ext cx="1032840" cy="63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4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               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           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Line 112"/>
          <p:cNvSpPr/>
          <p:nvPr/>
        </p:nvSpPr>
        <p:spPr>
          <a:xfrm>
            <a:off x="3738240" y="5867280"/>
            <a:ext cx="381240" cy="2286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113"/>
          <p:cNvSpPr/>
          <p:nvPr/>
        </p:nvSpPr>
        <p:spPr>
          <a:xfrm flipV="1">
            <a:off x="3814560" y="5790960"/>
            <a:ext cx="380880" cy="3812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14"/>
          <p:cNvSpPr/>
          <p:nvPr/>
        </p:nvSpPr>
        <p:spPr>
          <a:xfrm>
            <a:off x="3733560" y="5790960"/>
            <a:ext cx="38124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15"/>
          <p:cNvSpPr/>
          <p:nvPr/>
        </p:nvSpPr>
        <p:spPr>
          <a:xfrm>
            <a:off x="3734640" y="5562720"/>
            <a:ext cx="34128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116"/>
          <p:cNvSpPr/>
          <p:nvPr/>
        </p:nvSpPr>
        <p:spPr>
          <a:xfrm>
            <a:off x="4011840" y="5867280"/>
            <a:ext cx="40500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0.75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17"/>
          <p:cNvSpPr/>
          <p:nvPr/>
        </p:nvSpPr>
        <p:spPr>
          <a:xfrm>
            <a:off x="3582000" y="5943600"/>
            <a:ext cx="34128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18"/>
          <p:cNvSpPr/>
          <p:nvPr/>
        </p:nvSpPr>
        <p:spPr>
          <a:xfrm>
            <a:off x="4591440" y="5740560"/>
            <a:ext cx="1182600" cy="486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A, B -&gt; C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C, D -&gt; A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22%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5"/>
          <a:stretch/>
        </p:blipFill>
        <p:spPr>
          <a:xfrm>
            <a:off x="7620120" y="4800600"/>
            <a:ext cx="914400" cy="495360"/>
          </a:xfrm>
          <a:prstGeom prst="rect">
            <a:avLst/>
          </a:prstGeom>
          <a:ln>
            <a:noFill/>
          </a:ln>
        </p:spPr>
      </p:pic>
      <p:pic>
        <p:nvPicPr>
          <p:cNvPr id="292" name="" descr=""/>
          <p:cNvPicPr/>
          <p:nvPr/>
        </p:nvPicPr>
        <p:blipFill>
          <a:blip r:embed="rId6"/>
          <a:stretch/>
        </p:blipFill>
        <p:spPr>
          <a:xfrm>
            <a:off x="533520" y="2260440"/>
            <a:ext cx="673200" cy="5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Application>LibreOffice/5.3.0.3$MacOSX_X86_64 LibreOffice_project/7074905676c47b82bbcfbea1aeefc84afe1c50e1</Application>
  <Words>710</Words>
  <Paragraphs>155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Carolina Ruiz</dc:creator>
  <dc:description/>
  <dc:language>en-US</dc:language>
  <cp:lastModifiedBy/>
  <dcterms:modified xsi:type="dcterms:W3CDTF">2017-02-17T19:30:44Z</dcterms:modified>
  <cp:revision>502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