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B656E5-501B-4D20-8423-357D8A2A7CF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6F383178-6E75-4DE8-B93E-3CB1717597F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D1E8F7C-C47E-441C-ACB2-33EF73B0DB6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7/7/2014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0f2ee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2014 Introduction to Machine Learning 3e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EF16A97-C2AC-4F35-B593-BAD6D76EB83C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7/7/2014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2014 Introduction to Machine Learning 3e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8B8CB6C-B4CC-4513-898E-801F23355A5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2014 Introduction to Machine Learning 3e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422C52-3D4F-488D-BF35-525B330FCC5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ics.uci.edu/~mlearn/MLRepository.html" TargetMode="External"/><Relationship Id="rId2" Type="http://schemas.openxmlformats.org/officeDocument/2006/relationships/hyperlink" Target="http://lib.stat.cmu.edu/" TargetMode="External"/><Relationship Id="rId3" Type="http://schemas.openxmlformats.org/officeDocument/2006/relationships/hyperlink" Target="http://lib.stat.cmu.edu/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jmlr.org/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1: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Classification: Applications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39B3FD2-4165-4B6B-B657-56287F4C75B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Aka Pattern recognition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Face recognition: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Pose, lighting, occlusion (glasses, beard), make-up, hair style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Character recognition: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Different handwriting styles.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Speech recognition: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Temporal dependency.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Medical diagnosis: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symptoms to illnesses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Biometrics: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Recognition/authentication using physical and/or behavioral characteristics: Face, iris, signature, etc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Outlier/novelty detection: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Face Recognition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27FD07-5665-4ED9-93D4-CCF9FFB76DA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2" name="Picture 17" descr=""/>
          <p:cNvPicPr/>
          <p:nvPr/>
        </p:nvPicPr>
        <p:blipFill>
          <a:blip r:embed="rId1"/>
          <a:stretch/>
        </p:blipFill>
        <p:spPr>
          <a:xfrm>
            <a:off x="755640" y="249228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3" name="Picture 18" descr=""/>
          <p:cNvPicPr/>
          <p:nvPr/>
        </p:nvPicPr>
        <p:blipFill>
          <a:blip r:embed="rId2"/>
          <a:stretch/>
        </p:blipFill>
        <p:spPr>
          <a:xfrm>
            <a:off x="1763640" y="249228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4" name="Picture 19" descr=""/>
          <p:cNvPicPr/>
          <p:nvPr/>
        </p:nvPicPr>
        <p:blipFill>
          <a:blip r:embed="rId3"/>
          <a:stretch/>
        </p:blipFill>
        <p:spPr>
          <a:xfrm>
            <a:off x="2771640" y="249228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5" name="Picture 20" descr=""/>
          <p:cNvPicPr/>
          <p:nvPr/>
        </p:nvPicPr>
        <p:blipFill>
          <a:blip r:embed="rId4"/>
          <a:stretch/>
        </p:blipFill>
        <p:spPr>
          <a:xfrm>
            <a:off x="3780000" y="249228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6" name="Picture 21" descr=""/>
          <p:cNvPicPr/>
          <p:nvPr/>
        </p:nvPicPr>
        <p:blipFill>
          <a:blip r:embed="rId5"/>
          <a:stretch/>
        </p:blipFill>
        <p:spPr>
          <a:xfrm>
            <a:off x="684360" y="450864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7" name="Picture 22" descr=""/>
          <p:cNvPicPr/>
          <p:nvPr/>
        </p:nvPicPr>
        <p:blipFill>
          <a:blip r:embed="rId6"/>
          <a:stretch/>
        </p:blipFill>
        <p:spPr>
          <a:xfrm>
            <a:off x="1692360" y="450864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8" name="Picture 23" descr=""/>
          <p:cNvPicPr/>
          <p:nvPr/>
        </p:nvPicPr>
        <p:blipFill>
          <a:blip r:embed="rId7"/>
          <a:stretch/>
        </p:blipFill>
        <p:spPr>
          <a:xfrm>
            <a:off x="2700360" y="4508640"/>
            <a:ext cx="875880" cy="1066320"/>
          </a:xfrm>
          <a:prstGeom prst="rect">
            <a:avLst/>
          </a:prstGeom>
          <a:ln>
            <a:noFill/>
          </a:ln>
        </p:spPr>
      </p:pic>
      <p:pic>
        <p:nvPicPr>
          <p:cNvPr id="179" name="Picture 24" descr=""/>
          <p:cNvPicPr/>
          <p:nvPr/>
        </p:nvPicPr>
        <p:blipFill>
          <a:blip r:embed="rId8"/>
          <a:stretch/>
        </p:blipFill>
        <p:spPr>
          <a:xfrm>
            <a:off x="3708360" y="4508640"/>
            <a:ext cx="875880" cy="106632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011240" y="1844640"/>
            <a:ext cx="3884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Training examples of a person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846000" y="3933720"/>
            <a:ext cx="1627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Test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435640" y="5857920"/>
            <a:ext cx="333648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ORL dataset,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AT&amp;T Laboratories, Cambridge UK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457200"/>
            <a:ext cx="822924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98108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Price of a used car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car attributes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price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) model,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parameters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85" name="Picture 6" descr=""/>
          <p:cNvPicPr/>
          <p:nvPr/>
        </p:nvPicPr>
        <p:blipFill>
          <a:blip r:embed="rId1"/>
          <a:stretch/>
        </p:blipFill>
        <p:spPr>
          <a:xfrm>
            <a:off x="4212000" y="1628640"/>
            <a:ext cx="4546080" cy="4374720"/>
          </a:xfrm>
          <a:prstGeom prst="rect">
            <a:avLst/>
          </a:prstGeom>
          <a:ln>
            <a:noFill/>
          </a:ln>
        </p:spPr>
      </p:pic>
      <p:sp>
        <p:nvSpPr>
          <p:cNvPr id="186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9A8860-624A-4CC8-B5E5-80D757603EF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175080" y="2779560"/>
            <a:ext cx="154944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 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wx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+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0" lang="en-US" sz="24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 Applications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D74B954-0244-4C28-B7D2-0E534364361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57200" y="1981080"/>
            <a:ext cx="8229240" cy="18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Navigating a car: Angle of the steering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Kinematics of a robot arm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564000" y="3284640"/>
            <a:ext cx="2231640" cy="107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0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en-US" sz="20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0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en-US" sz="20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5"/>
          <p:cNvSpPr/>
          <p:nvPr/>
        </p:nvSpPr>
        <p:spPr>
          <a:xfrm>
            <a:off x="1403280" y="5529240"/>
            <a:ext cx="122400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"/>
          <p:cNvSpPr/>
          <p:nvPr/>
        </p:nvSpPr>
        <p:spPr>
          <a:xfrm flipV="1">
            <a:off x="1977840" y="4665600"/>
            <a:ext cx="1081080" cy="863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7"/>
          <p:cNvSpPr/>
          <p:nvPr/>
        </p:nvSpPr>
        <p:spPr>
          <a:xfrm flipH="1" flipV="1">
            <a:off x="2627280" y="3657600"/>
            <a:ext cx="430200" cy="1008000"/>
          </a:xfrm>
          <a:prstGeom prst="line">
            <a:avLst/>
          </a:prstGeom>
          <a:ln>
            <a:round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8"/>
          <p:cNvSpPr/>
          <p:nvPr/>
        </p:nvSpPr>
        <p:spPr>
          <a:xfrm>
            <a:off x="2266920" y="4665600"/>
            <a:ext cx="1511280" cy="3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>
            <a:off x="2560320" y="4940280"/>
            <a:ext cx="455400" cy="5058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4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3065400" y="4017960"/>
            <a:ext cx="455400" cy="50580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lang="en-US" sz="24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2986200" y="4521240"/>
            <a:ext cx="21708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>
            <a:off x="2266920" y="5313240"/>
            <a:ext cx="215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1663200" y="3284640"/>
            <a:ext cx="774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468360" y="5661000"/>
            <a:ext cx="82292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efac9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Response surface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15"/>
          <p:cNvSpPr/>
          <p:nvPr/>
        </p:nvSpPr>
        <p:spPr>
          <a:xfrm>
            <a:off x="5076720" y="6092640"/>
            <a:ext cx="2808360" cy="360"/>
          </a:xfrm>
          <a:prstGeom prst="line">
            <a:avLst/>
          </a:prstGeom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6"/>
          <p:cNvSpPr/>
          <p:nvPr/>
        </p:nvSpPr>
        <p:spPr>
          <a:xfrm flipV="1">
            <a:off x="5076720" y="4437000"/>
            <a:ext cx="360" cy="1657080"/>
          </a:xfrm>
          <a:prstGeom prst="line">
            <a:avLst/>
          </a:prstGeom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5446800" y="4308120"/>
            <a:ext cx="2149200" cy="1693440"/>
          </a:xfrm>
          <a:custGeom>
            <a:avLst/>
            <a:gdLst/>
            <a:ahLst/>
            <a:rect l="l" t="t" r="r" b="b"/>
            <a:pathLst>
              <a:path w="862" h="741">
                <a:moveTo>
                  <a:pt x="0" y="651"/>
                </a:moveTo>
                <a:cubicBezTo>
                  <a:pt x="87" y="325"/>
                  <a:pt x="174" y="0"/>
                  <a:pt x="318" y="15"/>
                </a:cubicBezTo>
                <a:cubicBezTo>
                  <a:pt x="462" y="30"/>
                  <a:pt x="771" y="612"/>
                  <a:pt x="862" y="741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5446800" y="5277240"/>
            <a:ext cx="223920" cy="20556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9"/>
          <p:cNvSpPr/>
          <p:nvPr/>
        </p:nvSpPr>
        <p:spPr>
          <a:xfrm>
            <a:off x="7256880" y="5588280"/>
            <a:ext cx="223920" cy="205560"/>
          </a:xfrm>
          <a:prstGeom prst="ellipse">
            <a:avLst/>
          </a:prstGeom>
          <a:solidFill>
            <a:srgbClr val="3333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"/>
          <p:cNvSpPr/>
          <p:nvPr/>
        </p:nvSpPr>
        <p:spPr>
          <a:xfrm>
            <a:off x="5219640" y="4221000"/>
            <a:ext cx="2261520" cy="1885680"/>
          </a:xfrm>
          <a:custGeom>
            <a:avLst/>
            <a:gdLst/>
            <a:ahLst/>
            <a:rect l="l" t="t" r="r" b="b"/>
            <a:pathLst>
              <a:path w="952" h="825">
                <a:moveTo>
                  <a:pt x="0" y="779"/>
                </a:moveTo>
                <a:cubicBezTo>
                  <a:pt x="215" y="389"/>
                  <a:pt x="431" y="0"/>
                  <a:pt x="590" y="8"/>
                </a:cubicBezTo>
                <a:cubicBezTo>
                  <a:pt x="749" y="16"/>
                  <a:pt x="892" y="689"/>
                  <a:pt x="952" y="825"/>
                </a:cubicBezTo>
              </a:path>
            </a:pathLst>
          </a:custGeom>
          <a:noFill/>
          <a:ln cap="rnd" w="9360">
            <a:solidFill>
              <a:srgbClr val="ff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39640" y="332640"/>
            <a:ext cx="822924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Supervised Learning: Uses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D843CC1-ACC0-4160-9AA0-CAB4CA29BA2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Prediction of future cases: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the rule to predict the output for future inputs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Knowledge extraction: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rule is easy to understand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Compression: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The rule is simpler than the data it explains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Outlier detection: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Exceptions that are not covered by the rule, e.g., fraud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Unsupervised Learning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13D1146-A2EE-4BDD-B66C-4D904F310E3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“what normally happens”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output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Clustering: Grouping similar instances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 applications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Customer segmentation in CRM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Image compression: Color quantization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Bioinformatics: Learning motifs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Reinforcement Learning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18D469-307B-420A-9347-83E9B58B93E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a policy: A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sequence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of outputs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supervised output but delayed reward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Credit assignment problem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Game playing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Robot in a maze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agents, partial observability, 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Resources: Datasets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6A9016-83B3-43AF-AB87-91A6E88DCE2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UCI Repository: </a:t>
            </a:r>
            <a:r>
              <a:rPr b="0" lang="tr-TR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http://www.ics.uci.edu/~mlearn/MLRepository.html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Statlib: </a:t>
            </a:r>
            <a:r>
              <a:rPr b="0" lang="tr-TR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http://lib.stat.cmu.edu</a:t>
            </a:r>
            <a:r>
              <a:rPr b="0" lang="tr-TR" sz="20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3"/>
              </a:rPr>
              <a:t>/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Resources: Journals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34CF6C-9B76-4BE2-88B4-DD5A722154B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Journal of Machine Learning Research </a:t>
            </a:r>
            <a:r>
              <a:rPr b="0" lang="tr-TR" sz="2900" spc="-1" strike="noStrike" u="sng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www.jmlr.org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Machine Learning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Neural Computation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Neural Networks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IEEE Trans on Neural Networks and Learning Systems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IEEE Trans on Pattern Analysis and Machine Intelligence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Journals on Statistics/Data Mining/Signal Processing/Natural Language Processing/Bioinformatics/...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Resources: Conferences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EBF4887-FFE4-4A18-B8AA-3A432F793CB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International Conference on Machine Learning (ICML)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European Conference on Machine Learning (ECML)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Neural Information Processing Systems (NIPS)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Uncertainty in Artificial Intelligence (UAI)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Computational Learning Theory (COLT)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International Conference on Artificial Neural Networks (ICANN)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International Conference on AI &amp; Statistics (AISTATS)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International Conference on Pattern Recognition (ICPR)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Big Data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79A94A-D0D8-4AB4-9990-B84D87036EE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Widespread use of personal computers and wireless communication leads to “big data”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are both producers and consumers of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is not random, it has structure, e.g., customer behavior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need “big theory” to extract that structure from data for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(a) Understanding the process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(b) Making predictions for the future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“Learn” 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F52EB12-815E-4CC1-8AD5-B77632583AC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Machine learning is programming computers to optimize a performance criterion using example data or past experience.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is no need to “learn” to calculate payroll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is used when: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Human expertise does not exist (navigating on Mars),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Humans are unable to explain their expertise (speech recognition)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Solution changes in time (routing on a computer network)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Solution needs to be adapted to particular cases (user biometrics)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We Talk About When We  Talk About “Learning”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C9A7655-7C09-45C4-9284-AC2905ACE6B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general models from a data of particular examples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is cheap and abundant (data warehouses, data marts); knowledge is expensive and scarce.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 in retail: Customer transactions to consumer behavior: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People who bought “Blink” also bought “Outliers”  (www.amazon.com)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Build a model that is </a:t>
            </a:r>
            <a:r>
              <a:rPr b="0" i="1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good and useful approximation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the data.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Mining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C8587C-A46C-4E08-884B-95BA5467220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Retail: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Market basket analysis, Customer relationship management (CRM)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Finance: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Credit scoring, fraud detection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Manufacturing: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Control, robotics, troubleshooting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Medicine: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Medical diagnosis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Telecommunications: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Spam filters, intrusion detection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Bioinformatics: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Motifs, alignment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mining: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Search engines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Machine Learning?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D059C5E-D70E-4D3B-AFBC-26702499170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Optimize a performance criterion using example data or past experience.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Role of Statistics: Inference from a sample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Role of Computer science: Efficient algorithms to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Solve the optimization problem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Representing and evaluating the model for inference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AE002F-8CBD-4163-AE0A-AB6B3F32051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Supervised Learning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Unsupervised Learning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Reinforcement Learning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Associations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90DE5AE-3BD1-4866-B8A6-9C416E13CBB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Basket analysis: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probability that somebody who buys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also buys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products/services.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chips | beer ) = 0.7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DE5B879-60D5-47CB-8A9A-BC53065FA42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4" name="Picture 9" descr=""/>
          <p:cNvPicPr/>
          <p:nvPr/>
        </p:nvPicPr>
        <p:blipFill>
          <a:blip r:embed="rId1"/>
          <a:stretch/>
        </p:blipFill>
        <p:spPr>
          <a:xfrm>
            <a:off x="3995640" y="549360"/>
            <a:ext cx="4689000" cy="4463640"/>
          </a:xfrm>
          <a:prstGeom prst="rect">
            <a:avLst/>
          </a:prstGeom>
          <a:ln>
            <a:noFill/>
          </a:ln>
        </p:spPr>
      </p:pic>
      <p:sp>
        <p:nvSpPr>
          <p:cNvPr id="165" name="TextShape 3"/>
          <p:cNvSpPr txBox="1"/>
          <p:nvPr/>
        </p:nvSpPr>
        <p:spPr>
          <a:xfrm>
            <a:off x="0" y="1844640"/>
            <a:ext cx="3851640" cy="31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Credit scoring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Differentiating between </a:t>
            </a:r>
            <a:r>
              <a:rPr b="0" lang="tr-TR" sz="2900" spc="-1" strike="noStrike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low-risk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lang="tr-TR" sz="2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high-risk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customers from their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income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savings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71640" y="5157720"/>
            <a:ext cx="777672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Discriminant: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income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&gt; θ</a:t>
            </a:r>
            <a:r>
              <a:rPr b="0" lang="en-US" sz="24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savings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&gt; θ</a:t>
            </a:r>
            <a:r>
              <a:rPr b="0" lang="en-US" sz="24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low-risk 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high-risk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3445</TotalTime>
  <Application>LibreOffice/5.3.0.3$MacOSX_X86_64 LibreOffice_project/7074905676c47b82bbcfbea1aeefc84afe1c50e1</Application>
  <Words>719</Words>
  <Paragraphs>153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2017-02-17T19:22:57Z</dcterms:modified>
  <cp:revision>206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