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2.png" ContentType="image/png"/>
  <Override PartName="/ppt/media/image30.wmf" ContentType="image/x-wmf"/>
  <Override PartName="/ppt/media/image29.wmf" ContentType="image/x-wmf"/>
  <Override PartName="/ppt/media/image28.wmf" ContentType="image/x-wmf"/>
  <Override PartName="/ppt/media/image27.wmf" ContentType="image/x-wmf"/>
  <Override PartName="/ppt/media/image26.png" ContentType="image/png"/>
  <Override PartName="/ppt/media/image25.wmf" ContentType="image/x-wmf"/>
  <Override PartName="/ppt/media/image20.png" ContentType="image/png"/>
  <Override PartName="/ppt/media/image3.wmf" ContentType="image/x-wmf"/>
  <Override PartName="/ppt/media/image19.png" ContentType="image/png"/>
  <Override PartName="/ppt/media/image2.wmf" ContentType="image/x-wmf"/>
  <Override PartName="/ppt/media/image18.png" ContentType="image/png"/>
  <Override PartName="/ppt/media/image17.png" ContentType="image/png"/>
  <Override PartName="/ppt/media/image35.wmf" ContentType="image/x-wmf"/>
  <Override PartName="/ppt/media/image16.png" ContentType="image/png"/>
  <Override PartName="/ppt/media/image34.wmf" ContentType="image/x-wmf"/>
  <Override PartName="/ppt/media/image15.png" ContentType="image/png"/>
  <Override PartName="/ppt/media/image33.wmf" ContentType="image/x-wmf"/>
  <Override PartName="/ppt/media/image14.png" ContentType="image/png"/>
  <Override PartName="/ppt/media/image13.png" ContentType="image/png"/>
  <Override PartName="/ppt/media/image31.wmf" ContentType="image/x-wmf"/>
  <Override PartName="/ppt/media/image12.png" ContentType="image/png"/>
  <Override PartName="/ppt/media/image11.wmf" ContentType="image/x-wmf"/>
  <Override PartName="/ppt/media/image10.wmf" ContentType="image/x-wmf"/>
  <Override PartName="/ppt/media/image24.wmf" ContentType="image/x-wmf"/>
  <Override PartName="/ppt/media/image9.wmf" ContentType="image/x-wmf"/>
  <Override PartName="/ppt/media/image8.png" ContentType="image/png"/>
  <Override PartName="/ppt/media/image7.wmf" ContentType="image/x-wmf"/>
  <Override PartName="/ppt/media/image21.png" ContentType="image/png"/>
  <Override PartName="/ppt/media/image6.png" ContentType="image/png"/>
  <Override PartName="/ppt/media/image5.wmf" ContentType="image/x-wmf"/>
  <Override PartName="/ppt/media/image4.wmf" ContentType="image/x-wmf"/>
  <Override PartName="/ppt/media/image23.wmf" ContentType="image/x-wmf"/>
  <Override PartName="/ppt/media/image22.png" ContentType="image/png"/>
  <Override PartName="/ppt/media/image1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182268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3187800" y="198108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31878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182268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457200" y="4010760"/>
            <a:ext cx="129996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388584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526480" y="401076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526480" y="1981080"/>
            <a:ext cx="197028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38120" cy="185328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61913BA-8402-4530-8DFA-00CCBCA3E900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EC82DD3-A5EC-4816-8BA0-3990FFF6CEA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45720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96CB294-6BED-4978-97BE-71013733EF5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2A87D6-2030-4B60-8414-F7453562E03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BB10079-B6B5-4368-99A8-456DBC41334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4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D47AC0F-C9C7-4A8A-A28C-3A225F409A0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slideLayout" Target="../slideLayouts/slideLayout3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Relationship Id="rId4" Type="http://schemas.openxmlformats.org/officeDocument/2006/relationships/slideLayout" Target="../slideLayouts/slideLayout6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slideLayout" Target="../slideLayouts/slideLayout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0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2: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Supervised Learning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4" descr=""/>
          <p:cNvPicPr/>
          <p:nvPr/>
        </p:nvPicPr>
        <p:blipFill>
          <a:blip r:embed="rId1"/>
          <a:stretch/>
        </p:blipFill>
        <p:spPr>
          <a:xfrm>
            <a:off x="3060000" y="2527560"/>
            <a:ext cx="3168000" cy="2827080"/>
          </a:xfrm>
          <a:prstGeom prst="rect">
            <a:avLst/>
          </a:prstGeom>
          <a:ln w="9360">
            <a:noFill/>
          </a:ln>
        </p:spPr>
      </p:pic>
      <p:sp>
        <p:nvSpPr>
          <p:cNvPr id="32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 Dimension: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 (cont.)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FCF9E83-BB78-43B5-AD4F-BD3C2D09F278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611640" y="150912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be the set of 2D axis-aligned rectangles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VC(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4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849240" y="5355360"/>
            <a:ext cx="75891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family of axis-aligned rectangles shatters 4 points only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4" descr=""/>
          <p:cNvPicPr/>
          <p:nvPr/>
        </p:nvPicPr>
        <p:blipFill>
          <a:blip r:embed="rId1"/>
          <a:stretch/>
        </p:blipFill>
        <p:spPr>
          <a:xfrm>
            <a:off x="5327640" y="2852640"/>
            <a:ext cx="3816000" cy="3363480"/>
          </a:xfrm>
          <a:prstGeom prst="rect">
            <a:avLst/>
          </a:prstGeom>
          <a:ln w="9360">
            <a:noFill/>
          </a:ln>
        </p:spPr>
      </p:pic>
      <p:sp>
        <p:nvSpPr>
          <p:cNvPr id="33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Probably Approximately Correct (PAC) Learning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245702F-07B3-48C7-A8CB-F4826C07507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251640" y="1600200"/>
            <a:ext cx="8712720" cy="47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we are to use the tightest rectangle h as our chosen hypothesis, how many training examples do we need so that we can guarantee that our hypothesis is approximately correct?  In other words: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δ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(1-δ is the desired minimum confidence)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ε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(desired maximum error)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 How many training examples,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N,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should we have such that with </a:t>
            </a:r>
            <a:r>
              <a:rPr b="0" lang="tr-TR" sz="20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probability at least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1‒δ,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  <a:r>
              <a:rPr b="0" lang="tr-TR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at most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 ?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that is, </a:t>
            </a: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Pr(E(h|X) ≤ ε ) ≥ 1 – δ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(Blumer et al., 1989)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E(h|X) would come from a positive example falling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the area between C and h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need the probability of a positive example falling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this area to be at most ε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that data instances are uniformly distributed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 space and are independent from each other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48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99" end="5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28" end="5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83" end="6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12" end="6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66" end="7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4" descr=""/>
          <p:cNvPicPr/>
          <p:nvPr/>
        </p:nvPicPr>
        <p:blipFill>
          <a:blip r:embed="rId1"/>
          <a:stretch/>
        </p:blipFill>
        <p:spPr>
          <a:xfrm>
            <a:off x="5327640" y="2852640"/>
            <a:ext cx="3816000" cy="3363480"/>
          </a:xfrm>
          <a:prstGeom prst="rect">
            <a:avLst/>
          </a:prstGeom>
          <a:ln w="9360">
            <a:noFill/>
          </a:ln>
        </p:spPr>
      </p:pic>
      <p:sp>
        <p:nvSpPr>
          <p:cNvPr id="33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Probably Approximately Correct (PAC) Learning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96434C6-5CCD-46F4-A679-80F44C10370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251640" y="1600200"/>
            <a:ext cx="8712720" cy="48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δ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(1-δ is the desired minimum confidence)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ε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(desired maximum error)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 How many training examples,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N,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should we have such that with </a:t>
            </a:r>
            <a:r>
              <a:rPr b="0" lang="tr-TR" sz="20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probability at least   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1‒δ, the tightest rectangle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  <a:r>
              <a:rPr b="0" lang="tr-TR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at most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 ?  Pr(E(h|X) ≤ ε ) ≥ 1 - δ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E(h|X) would come from a positive example falling in the area between C and h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We need the Probab. of a positive example falling in this area to be at most ε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 of an instance falling in a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strip 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should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at most ε/4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 that the data instance misses a strip is1‒ ε/4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 that 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instances miss a strip (1 ‒ ε/4)</a:t>
            </a:r>
            <a:r>
              <a:rPr b="0" i="1" lang="tr-T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 that 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instances miss 4 strips 4(1 ‒ 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/4)</a:t>
            </a:r>
            <a:r>
              <a:rPr b="0" i="1" lang="tr-T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Hence we need: 4(1 ‒ ε/4)</a:t>
            </a:r>
            <a:r>
              <a:rPr b="0" i="1" lang="tr-T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δ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00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5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06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50" end="5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96" end="6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27" end="6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4" descr=""/>
          <p:cNvPicPr/>
          <p:nvPr/>
        </p:nvPicPr>
        <p:blipFill>
          <a:blip r:embed="rId1"/>
          <a:stretch/>
        </p:blipFill>
        <p:spPr>
          <a:xfrm>
            <a:off x="5327640" y="2852640"/>
            <a:ext cx="3816000" cy="3363480"/>
          </a:xfrm>
          <a:prstGeom prst="rect">
            <a:avLst/>
          </a:prstGeom>
          <a:ln w="9360">
            <a:noFill/>
          </a:ln>
        </p:spPr>
      </p:pic>
      <p:sp>
        <p:nvSpPr>
          <p:cNvPr id="33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Probably Approximately Correct (PAC) Learning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A877FFD-FCDE-450F-B195-ADEC9B2FAD3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251640" y="1600200"/>
            <a:ext cx="8712720" cy="47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δ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(1-δ is the desired minimum confidence)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ε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(desired maximum error)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 How many training examples,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N,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should we have such that with </a:t>
            </a:r>
            <a:r>
              <a:rPr b="0" lang="tr-TR" sz="20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probability at least   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1‒δ, the tightest rectangle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  <a:r>
              <a:rPr b="0" lang="tr-TR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at most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 ?  Pr(E(h|X) ≤ ε ) ≥ 1 - δ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…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we need: 4(1 ‒ ε/4)</a:t>
            </a:r>
            <a:r>
              <a:rPr b="0" i="1" lang="tr-T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δ   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Note that </a:t>
            </a: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 = e </a:t>
            </a:r>
            <a:r>
              <a:rPr b="0" lang="tr-TR" sz="2000" spc="-1" strike="noStrike" baseline="30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ln(b)</a:t>
            </a: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exp(ln(b))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that </a:t>
            </a:r>
            <a:r>
              <a:rPr b="0" lang="tr-TR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‒ x) ≤ e</a:t>
            </a:r>
            <a:r>
              <a:rPr b="0" lang="tr-TR" sz="20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‒ x</a:t>
            </a: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Take b =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‒ ε/4)</a:t>
            </a:r>
            <a:r>
              <a:rPr b="0" i="1" lang="tr-TR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4(1 ‒ ε/4)</a:t>
            </a:r>
            <a:r>
              <a:rPr b="0" i="1" lang="tr-TR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δ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 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exp(ln[(1 ‒ ε/4)</a:t>
            </a:r>
            <a:r>
              <a:rPr b="0" i="1" lang="tr-TR" sz="1800" spc="-1" strike="noStrike" baseline="30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])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≤ δ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exp(N ln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‒ ε/4)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δ, now using 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‒ x) ≤ exp(-x) 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exp(N ln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 ‒ ε/4)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exp(N ln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(exp(-ε/4))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Let’s make 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exp(N ln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(exp(-ε/4))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 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exp(N </a:t>
            </a:r>
            <a:r>
              <a:rPr b="0" lang="tr-TR" sz="1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(-ε/4)</a:t>
            </a:r>
            <a:r>
              <a:rPr b="0" lang="tr-TR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≤ δ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4/ δ ≤ exp(ε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/4)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ln(4/ δ) ≤ ln(exp(ε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/4)) = ε</a:t>
            </a:r>
            <a:r>
              <a:rPr b="0" i="1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/4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so </a:t>
            </a:r>
            <a:r>
              <a:rPr b="0" i="1" lang="tr-TR" sz="2400" spc="-1" strike="noStrike">
                <a:solidFill>
                  <a:srgbClr val="9eb1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400" spc="-1" strike="noStrike">
                <a:solidFill>
                  <a:srgbClr val="9eb1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≥ (4/ε)ln(4/δ)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75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5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76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09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65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12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68" end="5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86" end="6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18" end="6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4" descr=""/>
          <p:cNvPicPr/>
          <p:nvPr/>
        </p:nvPicPr>
        <p:blipFill>
          <a:blip r:embed="rId1"/>
          <a:stretch/>
        </p:blipFill>
        <p:spPr>
          <a:xfrm>
            <a:off x="5327640" y="2852640"/>
            <a:ext cx="3816000" cy="3363480"/>
          </a:xfrm>
          <a:prstGeom prst="rect">
            <a:avLst/>
          </a:prstGeom>
          <a:ln w="9360">
            <a:noFill/>
          </a:ln>
        </p:spPr>
      </p:pic>
      <p:sp>
        <p:nvSpPr>
          <p:cNvPr id="34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Probably Approximately Correct (PAC) Learning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ABEC5A4-279A-4A06-BF87-E80BB61954E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251640" y="1600200"/>
            <a:ext cx="8712720" cy="47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Given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δ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(1-δ is the desired minimum confidence)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ε </a:t>
            </a:r>
            <a:r>
              <a:rPr b="0" lang="tr-T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(desired maximum error)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 How many training examples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should we have, such that with </a:t>
            </a:r>
            <a:r>
              <a:rPr b="0" lang="tr-TR" sz="20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probability at least   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1‒δ, the tightest rectangle </a:t>
            </a:r>
            <a:r>
              <a:rPr b="0" i="1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has </a:t>
            </a:r>
            <a:r>
              <a:rPr b="0" lang="tr-TR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at most 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ε ?  Pr(E(h|X) ≤ ε ) ≥ 1 - δ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Answer: </a:t>
            </a:r>
            <a:r>
              <a:rPr b="0" i="1" lang="tr-TR" sz="2400" spc="-1" strike="noStrike">
                <a:solidFill>
                  <a:srgbClr val="9eb1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400" spc="-1" strike="noStrike">
                <a:solidFill>
                  <a:srgbClr val="9eb16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≥ (4/ε)ln(4/δ)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How many training examples, N,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 we need so that Pr(E(h|X) ≤ 0.1 ) ≥ 95%?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Here ε = 0.1 and 1 – δ = 0.95 and so δ = 0.05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≥ (4/ε)ln(4/δ) = (4/0.1)ln(4/0.05)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≥ 40 ln(80) = 175.28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Hence our training set X should contain at least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1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 = 176 data instances.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66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07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51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97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35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58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07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4" descr=""/>
          <p:cNvPicPr/>
          <p:nvPr/>
        </p:nvPicPr>
        <p:blipFill>
          <a:blip r:embed="rId1"/>
          <a:stretch/>
        </p:blipFill>
        <p:spPr>
          <a:xfrm>
            <a:off x="4211640" y="2205000"/>
            <a:ext cx="4714560" cy="4419360"/>
          </a:xfrm>
          <a:prstGeom prst="rect">
            <a:avLst/>
          </a:prstGeom>
          <a:ln w="9360">
            <a:noFill/>
          </a:ln>
        </p:spPr>
      </p:pic>
      <p:sp>
        <p:nvSpPr>
          <p:cNvPr id="34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Noise and Model Complexity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23D80D4-C4DD-46EA-9944-008E561FC67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612720" y="1600200"/>
            <a:ext cx="3958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Noise: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Unwanted anomaly in the data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Potential Sources of Noise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Imprecision in recording input attributes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Errors in labeling the data points (“teacher noise”)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Hidden” or “latent” attributes that affect the labels of the instances, but which are not considered in the data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4" descr=""/>
          <p:cNvPicPr/>
          <p:nvPr/>
        </p:nvPicPr>
        <p:blipFill>
          <a:blip r:embed="rId1"/>
          <a:stretch/>
        </p:blipFill>
        <p:spPr>
          <a:xfrm>
            <a:off x="4211640" y="2205000"/>
            <a:ext cx="4714560" cy="4419360"/>
          </a:xfrm>
          <a:prstGeom prst="rect">
            <a:avLst/>
          </a:prstGeom>
          <a:ln w="9360">
            <a:noFill/>
          </a:ln>
        </p:spPr>
      </p:pic>
      <p:sp>
        <p:nvSpPr>
          <p:cNvPr id="35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Noise and Model Complexity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E05491-EB07-4C2E-8108-08EE56393EB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Use simplest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because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Simpler to use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(lower computational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complexity)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Easier to train (lower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space complexity)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Easier to explain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(more interpretable)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Generalizes better (lower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variance - Occam’s razor)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4" descr=""/>
          <p:cNvPicPr/>
          <p:nvPr/>
        </p:nvPicPr>
        <p:blipFill>
          <a:blip r:embed="rId1"/>
          <a:stretch/>
        </p:blipFill>
        <p:spPr>
          <a:xfrm>
            <a:off x="611280" y="1557360"/>
            <a:ext cx="6152760" cy="4704840"/>
          </a:xfrm>
          <a:prstGeom prst="rect">
            <a:avLst/>
          </a:prstGeom>
          <a:ln w="9360">
            <a:noFill/>
          </a:ln>
        </p:spPr>
      </p:pic>
      <p:sp>
        <p:nvSpPr>
          <p:cNvPr id="355" name="TextShape 1"/>
          <p:cNvSpPr txBox="1"/>
          <p:nvPr/>
        </p:nvSpPr>
        <p:spPr>
          <a:xfrm>
            <a:off x="457200" y="457200"/>
            <a:ext cx="8229240" cy="75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Multiple Classes,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C</a:t>
            </a:r>
            <a:r>
              <a:rPr b="0" lang="tr-TR" sz="44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i=1,...,K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BD66754-0EDD-44D2-B13F-9D1DA5D1619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57" name="Picture 15" descr=""/>
          <p:cNvPicPr/>
          <p:nvPr/>
        </p:nvPicPr>
        <p:blipFill>
          <a:blip r:embed="rId2"/>
          <a:stretch/>
        </p:blipFill>
        <p:spPr>
          <a:xfrm>
            <a:off x="1476360" y="2924280"/>
            <a:ext cx="685440" cy="313920"/>
          </a:xfrm>
          <a:prstGeom prst="rect">
            <a:avLst/>
          </a:prstGeom>
          <a:ln w="9360">
            <a:noFill/>
          </a:ln>
        </p:spPr>
      </p:pic>
      <p:sp>
        <p:nvSpPr>
          <p:cNvPr id="358" name="CustomShape 3"/>
          <p:cNvSpPr/>
          <p:nvPr/>
        </p:nvSpPr>
        <p:spPr>
          <a:xfrm>
            <a:off x="5752440" y="3662640"/>
            <a:ext cx="2601360" cy="87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 hypotheses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=1,...,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5596920" y="4493880"/>
            <a:ext cx="310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one hypothesis for each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5732640" y="2205000"/>
            <a:ext cx="241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 r</a:t>
            </a:r>
            <a:r>
              <a:rPr b="0" lang="en-US" sz="18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</a:t>
            </a: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is now a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4875120" y="5893200"/>
            <a:ext cx="40046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view a K-class classification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 K two-class classification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3"/>
          <a:stretch/>
        </p:blipFill>
        <p:spPr>
          <a:xfrm>
            <a:off x="5651640" y="1625760"/>
            <a:ext cx="1879560" cy="52056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4"/>
          <a:stretch/>
        </p:blipFill>
        <p:spPr>
          <a:xfrm>
            <a:off x="5867280" y="2577960"/>
            <a:ext cx="2616120" cy="99072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5"/>
          <a:stretch/>
        </p:blipFill>
        <p:spPr>
          <a:xfrm>
            <a:off x="5892840" y="4876920"/>
            <a:ext cx="2959200" cy="9399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4" descr=""/>
          <p:cNvPicPr/>
          <p:nvPr/>
        </p:nvPicPr>
        <p:blipFill>
          <a:blip r:embed="rId1"/>
          <a:stretch/>
        </p:blipFill>
        <p:spPr>
          <a:xfrm>
            <a:off x="2555640" y="1556640"/>
            <a:ext cx="6124320" cy="4895640"/>
          </a:xfrm>
          <a:prstGeom prst="rect">
            <a:avLst/>
          </a:prstGeom>
          <a:ln w="9360">
            <a:noFill/>
          </a:ln>
        </p:spPr>
      </p:pic>
      <p:sp>
        <p:nvSpPr>
          <p:cNvPr id="366" name="TextShape 1"/>
          <p:cNvSpPr txBox="1"/>
          <p:nvPr/>
        </p:nvSpPr>
        <p:spPr>
          <a:xfrm>
            <a:off x="467640" y="332640"/>
            <a:ext cx="8229240" cy="75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Regression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EB7C2AD-1408-45A2-B4D2-596D5DA41BF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Line 3"/>
          <p:cNvSpPr/>
          <p:nvPr/>
        </p:nvSpPr>
        <p:spPr>
          <a:xfrm flipH="1">
            <a:off x="4211280" y="2781000"/>
            <a:ext cx="360720" cy="289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4"/>
          <p:cNvSpPr/>
          <p:nvPr/>
        </p:nvSpPr>
        <p:spPr>
          <a:xfrm flipH="1">
            <a:off x="5292720" y="3429000"/>
            <a:ext cx="576000" cy="36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118440" y="3613320"/>
            <a:ext cx="2928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f: underlying function that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 want to learn from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3227040" y="1559520"/>
            <a:ext cx="517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linear, second-order, and sixth-order polynomials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274680" y="4895640"/>
            <a:ext cx="326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Error of g in linear regression: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8"/>
          <p:cNvSpPr/>
          <p:nvPr/>
        </p:nvSpPr>
        <p:spPr>
          <a:xfrm>
            <a:off x="939600" y="6087600"/>
            <a:ext cx="423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Occam’s razor also applies in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4495680" y="2197080"/>
            <a:ext cx="1930320" cy="431640"/>
          </a:xfrm>
          <a:prstGeom prst="rect">
            <a:avLst/>
          </a:prstGeom>
          <a:ln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5969160" y="2793960"/>
            <a:ext cx="1397160" cy="24120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4"/>
          <a:stretch/>
        </p:blipFill>
        <p:spPr>
          <a:xfrm>
            <a:off x="635040" y="4076640"/>
            <a:ext cx="3530520" cy="91440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5"/>
          <a:stretch/>
        </p:blipFill>
        <p:spPr>
          <a:xfrm>
            <a:off x="355680" y="5079960"/>
            <a:ext cx="5486400" cy="1015920"/>
          </a:xfrm>
          <a:prstGeom prst="rect">
            <a:avLst/>
          </a:prstGeom>
          <a:ln>
            <a:noFill/>
          </a:ln>
        </p:spPr>
      </p:pic>
      <p:pic>
        <p:nvPicPr>
          <p:cNvPr id="378" name="" descr=""/>
          <p:cNvPicPr/>
          <p:nvPr/>
        </p:nvPicPr>
        <p:blipFill>
          <a:blip r:embed="rId6"/>
          <a:stretch/>
        </p:blipFill>
        <p:spPr>
          <a:xfrm>
            <a:off x="622440" y="1841400"/>
            <a:ext cx="1905120" cy="17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 Selection &amp; Generalization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A9EB74E-3DDB-4424-A72D-1EA4DE6D54E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23640" y="1628640"/>
            <a:ext cx="8530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is an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ill-posed problem</a:t>
            </a:r>
            <a:r>
              <a:rPr b="0" lang="tr-TR" sz="29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;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data is not sufficient to find a unique solution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need for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inductive bias</a:t>
            </a:r>
            <a:r>
              <a:rPr b="0" lang="tr-TR" sz="29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lang="tr-TR" sz="2900" spc="-1" strike="noStrike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assumptions about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b="0" lang="tr-TR" sz="2900" spc="-1" strike="noStrike">
                <a:solidFill>
                  <a:srgbClr val="8e58b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(e.g., our inductive bias in these slides’ classification examples was to select rectangles as hypotheses - they could have been circles, squares or something else)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Generalization: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How well a model performs on new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Overfitting: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more complex than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(e.g., fitting a 6th-order polynomial to noisy data sampled from a    2nd – order polynomial)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Underfitting: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less complex than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or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(e.g., fitting a 2nd-order polynomial to noisy data sampled from a     6th – order polynomial)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Learning a Class from Examples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E493DD85-0E3F-44A9-8926-8C14F365ED4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 C of a “family car”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Prediction: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car </a:t>
            </a:r>
            <a:r>
              <a:rPr b="0" i="1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 family car?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Knowledge extraction: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do people expect from a family car?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Output: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Positive (+) </a:t>
            </a:r>
            <a:r>
              <a:rPr b="0" lang="tr-T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“yes, it’s a family car”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negative (–) </a:t>
            </a:r>
            <a:r>
              <a:rPr b="0" lang="tr-T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“no, it’s not a family car”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 representation: </a:t>
            </a:r>
            <a:r>
              <a:rPr b="0" lang="tr-TR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information we have about each car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price,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engine power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Triple Trade-Off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44AF750-D95A-4217-877E-337982F9229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68360" y="198900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is a trade-off between three factors (Dietterich, 2003):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90720" indent="-53316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Complexity of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c 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),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90720" indent="-53316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set size, 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N,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990720" indent="-533160">
              <a:lnSpc>
                <a:spcPct val="100000"/>
              </a:lnSpc>
              <a:buClr>
                <a:srgbClr val="a5b592"/>
              </a:buClr>
              <a:buSzPct val="7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Generalization error, </a:t>
            </a:r>
            <a:r>
              <a:rPr b="0" i="1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on new data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,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E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 ¯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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As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c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(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  <a:ea typeface="Cambria Math"/>
              </a:rPr>
              <a:t>H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)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,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first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E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¯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and then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Cambria Math"/>
              </a:rPr>
              <a:t>E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Cambria Math"/>
              </a:rPr>
              <a:t>­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468360" y="1989000"/>
            <a:ext cx="8229240" cy="388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Cross-Validation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75EED87-DA3E-4CB2-98FE-FC6420AF611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estimate generalization error, we need data unseen during training. We split the data as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set (e.g., 50%)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instances used to construct the model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Validation set (e.g., 25%)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instances used to test preliminary versions of the model and/or to refine the model 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Test (publication) set (e.g., 25%)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data instances used to test the final model after it has been fully constructed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Resampling when there is few data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457200"/>
            <a:ext cx="822924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Dimensions of a Supervised Learner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57200" y="1981080"/>
            <a:ext cx="778680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Model: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Loss function: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to compute the difference between the actual and predicted values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09480" indent="-60912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AutoNum type="arabicPeriod"/>
            </a:pPr>
            <a:r>
              <a:rPr b="0" lang="tr-TR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Optimization procedure: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09480" indent="-609120">
              <a:lnSpc>
                <a:spcPct val="100000"/>
              </a:lnSpc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7DF7BA3-6CC7-409C-BD7B-C88D220BCBB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438280" y="2070000"/>
            <a:ext cx="888840" cy="39384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3619440" y="2921040"/>
            <a:ext cx="3581280" cy="762120"/>
          </a:xfrm>
          <a:prstGeom prst="rect">
            <a:avLst/>
          </a:prstGeom>
          <a:ln>
            <a:noFill/>
          </a:ln>
        </p:spPr>
      </p:pic>
      <p:pic>
        <p:nvPicPr>
          <p:cNvPr id="394" name="" descr=""/>
          <p:cNvPicPr/>
          <p:nvPr/>
        </p:nvPicPr>
        <p:blipFill>
          <a:blip r:embed="rId3"/>
          <a:stretch/>
        </p:blipFill>
        <p:spPr>
          <a:xfrm>
            <a:off x="4419720" y="4863960"/>
            <a:ext cx="2806560" cy="5716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6" descr=""/>
          <p:cNvPicPr/>
          <p:nvPr/>
        </p:nvPicPr>
        <p:blipFill>
          <a:blip r:embed="rId1"/>
          <a:stretch/>
        </p:blipFill>
        <p:spPr>
          <a:xfrm>
            <a:off x="395280" y="1557360"/>
            <a:ext cx="5581440" cy="5086080"/>
          </a:xfrm>
          <a:prstGeom prst="rect">
            <a:avLst/>
          </a:prstGeom>
          <a:ln w="9360">
            <a:noFill/>
          </a:ln>
        </p:spPr>
      </p:pic>
      <p:sp>
        <p:nvSpPr>
          <p:cNvPr id="277" name="TextShape 1"/>
          <p:cNvSpPr txBox="1"/>
          <p:nvPr/>
        </p:nvSpPr>
        <p:spPr>
          <a:xfrm>
            <a:off x="395640" y="332640"/>
            <a:ext cx="8229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Training set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X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42094AE-DE4C-481D-A684-800C3694614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291320" y="1558800"/>
            <a:ext cx="4539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training set for the class “family car”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 of the N data point corresponds to an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example car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5994000" y="2218320"/>
            <a:ext cx="3098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each car is represented 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5647320" y="4644000"/>
            <a:ext cx="31316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 is the example’s “class”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also called “label”,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 “</a:t>
            </a: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desired class” or “actual class”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6910200" y="3084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"/>
          <a:stretch/>
        </p:blipFill>
        <p:spPr>
          <a:xfrm>
            <a:off x="2476440" y="290844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6222960" y="1549440"/>
            <a:ext cx="1803240" cy="49536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3"/>
          <a:stretch/>
        </p:blipFill>
        <p:spPr>
          <a:xfrm>
            <a:off x="5727600" y="5524560"/>
            <a:ext cx="3086280" cy="69840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4"/>
          <a:stretch/>
        </p:blipFill>
        <p:spPr>
          <a:xfrm>
            <a:off x="6578640" y="3517920"/>
            <a:ext cx="1244520" cy="10666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5"/>
          <a:stretch/>
        </p:blipFill>
        <p:spPr>
          <a:xfrm>
            <a:off x="6921360" y="2629080"/>
            <a:ext cx="977760" cy="52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611280" y="1484280"/>
            <a:ext cx="5400360" cy="5105160"/>
          </a:xfrm>
          <a:prstGeom prst="rect">
            <a:avLst/>
          </a:prstGeom>
          <a:ln w="9360">
            <a:noFill/>
          </a:ln>
        </p:spPr>
      </p:pic>
      <p:sp>
        <p:nvSpPr>
          <p:cNvPr id="289" name="TextShape 1"/>
          <p:cNvSpPr txBox="1"/>
          <p:nvPr/>
        </p:nvSpPr>
        <p:spPr>
          <a:xfrm>
            <a:off x="467640" y="260640"/>
            <a:ext cx="8229240" cy="88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C: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ACC1D83-C1EB-4FE3-859A-8D5B48FDD76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475960" y="2175480"/>
            <a:ext cx="357840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Assume that the actual Class (“family car”) is characterized by this blue rectangle, defined in the price and engine power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But that rectangle is not explicitly given to us!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How to learn a good approximation to this rectangle based just on the positive and negative examples given in data set X?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We create hypotheses!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 flipH="1">
            <a:off x="4715280" y="3285000"/>
            <a:ext cx="73332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3" name="" descr=""/>
          <p:cNvPicPr/>
          <p:nvPr/>
        </p:nvPicPr>
        <p:blipFill>
          <a:blip r:embed="rId2"/>
          <a:stretch/>
        </p:blipFill>
        <p:spPr>
          <a:xfrm>
            <a:off x="2120760" y="1689120"/>
            <a:ext cx="6134040" cy="40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2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79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0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13" descr=""/>
          <p:cNvPicPr/>
          <p:nvPr/>
        </p:nvPicPr>
        <p:blipFill>
          <a:blip r:embed="rId1"/>
          <a:stretch/>
        </p:blipFill>
        <p:spPr>
          <a:xfrm>
            <a:off x="539640" y="1484280"/>
            <a:ext cx="6152760" cy="4895640"/>
          </a:xfrm>
          <a:prstGeom prst="rect">
            <a:avLst/>
          </a:prstGeom>
          <a:ln w="9360">
            <a:noFill/>
          </a:ln>
        </p:spPr>
      </p:pic>
      <p:sp>
        <p:nvSpPr>
          <p:cNvPr id="295" name="TextShape 1"/>
          <p:cNvSpPr txBox="1"/>
          <p:nvPr/>
        </p:nvSpPr>
        <p:spPr>
          <a:xfrm>
            <a:off x="467640" y="188640"/>
            <a:ext cx="8229240" cy="93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Hypothesis </a:t>
            </a:r>
            <a:r>
              <a:rPr b="0" lang="tr-TR" sz="4400" spc="-1" strike="sng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space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017AF8-387A-4D9F-8F7E-6C0E0975430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274720" y="4206240"/>
            <a:ext cx="36208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Error of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1401840" y="1496160"/>
            <a:ext cx="7493760" cy="7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Let’s consider hypotheses </a:t>
            </a:r>
            <a:r>
              <a:rPr b="0" i="1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</a:t>
            </a: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that are rectangles in the </a:t>
            </a:r>
            <a:r>
              <a:rPr b="0" i="1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x</a:t>
            </a:r>
            <a:r>
              <a:rPr b="0" i="1" lang="en-US" sz="2000" spc="-1" strike="noStrike" baseline="-25000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r>
              <a:rPr b="0" i="1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, x</a:t>
            </a:r>
            <a:r>
              <a:rPr b="0" i="1" lang="en-US" sz="2000" spc="-1" strike="noStrike" baseline="-25000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 </a:t>
            </a: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Let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en-US" sz="2000" spc="-1" strike="noStrike">
                <a:solidFill>
                  <a:srgbClr val="4e75a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be the collection of all these possible rectangles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5868000" y="2203920"/>
            <a:ext cx="302724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Take for example </a:t>
            </a: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to be the yellow rectangle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5652000" y="5445360"/>
            <a:ext cx="968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5384880" y="3276720"/>
            <a:ext cx="3263760" cy="82548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5435640" y="4660920"/>
            <a:ext cx="3238560" cy="91440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4"/>
          <a:stretch/>
        </p:blipFill>
        <p:spPr>
          <a:xfrm>
            <a:off x="5931000" y="5651640"/>
            <a:ext cx="2413080" cy="82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4" descr=""/>
          <p:cNvPicPr/>
          <p:nvPr/>
        </p:nvPicPr>
        <p:blipFill>
          <a:blip r:embed="rId1"/>
          <a:stretch/>
        </p:blipFill>
        <p:spPr>
          <a:xfrm>
            <a:off x="539640" y="1557360"/>
            <a:ext cx="5000400" cy="466704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S, G, and the Version Space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2FCC7AF-CFEC-481F-8FCB-D67EB2A6525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Line 3"/>
          <p:cNvSpPr/>
          <p:nvPr/>
        </p:nvSpPr>
        <p:spPr>
          <a:xfrm>
            <a:off x="2411280" y="2349360"/>
            <a:ext cx="216000" cy="1079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4"/>
          <p:cNvSpPr/>
          <p:nvPr/>
        </p:nvSpPr>
        <p:spPr>
          <a:xfrm flipH="1">
            <a:off x="4427280" y="2781000"/>
            <a:ext cx="576360" cy="36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"/>
          <p:cNvSpPr/>
          <p:nvPr/>
        </p:nvSpPr>
        <p:spPr>
          <a:xfrm>
            <a:off x="1425960" y="1952640"/>
            <a:ext cx="32094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most specific hypothesis,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4875840" y="2457360"/>
            <a:ext cx="32655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most general hypothesis,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5148360" y="3483000"/>
            <a:ext cx="360000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H, between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consistent 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with the training set </a:t>
            </a:r>
            <a:r>
              <a:rPr b="0" i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make up the </a:t>
            </a:r>
            <a:r>
              <a:rPr b="0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version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(Mitchell, 1997)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Margin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9E7F251-60B2-4C9C-8B99-3117932FA96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Choose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with largest margin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15" name="Picture 4" descr=""/>
          <p:cNvPicPr/>
          <p:nvPr/>
        </p:nvPicPr>
        <p:blipFill>
          <a:blip r:embed="rId1"/>
          <a:stretch/>
        </p:blipFill>
        <p:spPr>
          <a:xfrm>
            <a:off x="827640" y="2133000"/>
            <a:ext cx="4353480" cy="4234320"/>
          </a:xfrm>
          <a:prstGeom prst="rect">
            <a:avLst/>
          </a:prstGeom>
          <a:ln w="9360"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3283200" y="3429000"/>
            <a:ext cx="36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0033"/>
            </a:solidFill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5"/>
          <p:cNvSpPr/>
          <p:nvPr/>
        </p:nvSpPr>
        <p:spPr>
          <a:xfrm flipH="1">
            <a:off x="3354840" y="3429000"/>
            <a:ext cx="1151640" cy="12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bg1">
                <a:lumMod val="50000"/>
              </a:schemeClr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5148000" y="2341440"/>
            <a:ext cx="380376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Why the largest margin?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because we want to minimize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generalization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What’s “generalization”?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Generalization: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How well a model (i.e., hypothesis) performs on new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0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Vapnik-Chernonenkis (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VC) Dimension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3C5C81D-FAE6-4E05-B5B8-33DE643B10D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611640" y="1509120"/>
            <a:ext cx="8152920" cy="487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points can be labeled in 2</a:t>
            </a:r>
            <a:r>
              <a:rPr b="0" i="1" lang="tr-TR" sz="2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ways as +/–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shatters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and only if: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is a set of N points in 2D such that for each of the 2</a:t>
            </a:r>
            <a:r>
              <a:rPr b="0" i="1" lang="tr-TR" sz="26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possible ways of labelling these N points, there exists </a:t>
            </a:r>
            <a:r>
              <a:rPr b="0" i="1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Î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is consistent with this labelling (i.e.,    </a:t>
            </a:r>
            <a:r>
              <a:rPr b="0" i="1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correctly separates the + from the – points)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VC(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 </a:t>
            </a: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</a:t>
            </a:r>
            <a:r>
              <a:rPr b="0" i="1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can be shattered by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65760" algn="ctr"/>
            <a:r>
              <a:rPr b="0" i="1" lang="tr-TR" sz="28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measures the “capacity” of</a:t>
            </a:r>
            <a:r>
              <a:rPr b="0" i="1" lang="tr-TR" sz="28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 </a:t>
            </a:r>
            <a:r>
              <a:rPr b="0" lang="tr-TR" sz="28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8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 algn="ctr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 algn="r">
              <a:lnSpc>
                <a:spcPct val="100000"/>
              </a:lnSpc>
            </a:pPr>
            <a:r>
              <a:rPr b="0" lang="tr-T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example on the next slide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 Dimension: </a:t>
            </a:r>
            <a:r>
              <a:rPr b="0" lang="tr-T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8BDBB6B-B914-4829-AB57-6D8AFDBF342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611640" y="150912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Let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be the set of 2D axis-aligned rectangles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VC(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? (value)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Remember: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VC(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 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 = 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maximum </a:t>
            </a:r>
            <a:r>
              <a:rPr b="0" i="1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can be shattered by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6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shatters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and only if: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is a set of N points in 2D such that for each of the 2</a:t>
            </a:r>
            <a:r>
              <a:rPr b="0" i="1" lang="tr-TR" sz="2300" spc="-1" strike="noStrike" baseline="30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possible ways of labelling these N points, there exists </a:t>
            </a:r>
            <a:r>
              <a:rPr b="0" i="1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Î</a:t>
            </a: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H</a:t>
            </a:r>
            <a:r>
              <a:rPr b="0" lang="tr-TR" sz="23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that is consistent with this labelling (i.e., correctly separates the + from the – points)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 algn="r">
              <a:lnSpc>
                <a:spcPct val="100000"/>
              </a:lnSpc>
            </a:pPr>
            <a:r>
              <a:rPr b="0" lang="tr-TR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(cont.)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5847</TotalTime>
  <Application>LibreOffice/5.3.0.3$MacOSX_X86_64 LibreOffice_project/7074905676c47b82bbcfbea1aeefc84afe1c50e1</Application>
  <Words>1620</Words>
  <Paragraphs>204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2017-02-17T19:24:50Z</dcterms:modified>
  <cp:revision>324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