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media/image27.png" ContentType="image/png"/>
  <Override PartName="/ppt/media/image26.wmf" ContentType="image/x-wmf"/>
  <Override PartName="/ppt/media/image25.wmf" ContentType="image/x-wmf"/>
  <Override PartName="/ppt/media/image5.wmf" ContentType="image/x-wmf"/>
  <Override PartName="/ppt/media/image20.wmf" ContentType="image/x-wmf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13.png" ContentType="image/png"/>
  <Override PartName="/ppt/media/image12.png" ContentType="image/png"/>
  <Override PartName="/ppt/media/image10.wmf" ContentType="image/x-wmf"/>
  <Override PartName="/ppt/media/image24.wmf" ContentType="image/x-wmf"/>
  <Override PartName="/ppt/media/image9.wmf" ContentType="image/x-wmf"/>
  <Override PartName="/ppt/media/image23.wmf" ContentType="image/x-wmf"/>
  <Override PartName="/ppt/media/image8.wmf" ContentType="image/x-wmf"/>
  <Override PartName="/ppt/media/image22.wmf" ContentType="image/x-wmf"/>
  <Override PartName="/ppt/media/image7.wmf" ContentType="image/x-wmf"/>
  <Override PartName="/ppt/media/image11.wmf" ContentType="image/x-wmf"/>
  <Override PartName="/ppt/media/image21.wmf" ContentType="image/x-wmf"/>
  <Override PartName="/ppt/media/image6.wmf" ContentType="image/x-wmf"/>
  <Override PartName="/ppt/media/image4.wmf" ContentType="image/x-wmf"/>
  <Override PartName="/ppt/media/image3.wmf" ContentType="image/x-wmf"/>
  <Override PartName="/ppt/media/image2.wmf" ContentType="image/x-wmf"/>
  <Override PartName="/ppt/media/image1.wmf" ContentType="image/x-wmf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16DC1BF-B029-43E6-882C-5830F71FEE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body"/>
          </p:nvPr>
        </p:nvSpPr>
        <p:spPr>
          <a:xfrm>
            <a:off x="1023840" y="3371760"/>
            <a:ext cx="8186400" cy="3195360"/>
          </a:xfrm>
          <a:prstGeom prst="rect">
            <a:avLst/>
          </a:prstGeom>
        </p:spPr>
        <p:txBody>
          <a:bodyPr lIns="99000" rIns="99000" tIns="49680" bIns="4968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the solutions to Exercise 4 on pages 61-62 for the calculations needed for these plots.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5797440" y="6742080"/>
            <a:ext cx="4435200" cy="3553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C5A7CD2E-FB31-4A2F-9D6C-ED6E2200D7D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/>
          <a:p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d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7/8/2014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343E4FE8-019E-4CA0-B6FE-11C6B15FD7A6}" type="slidenum">
              <a:rPr b="1" lang="en-US" sz="1400" spc="-1" strike="noStrike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7/8/2014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0B45371-EC20-4D30-AEE7-F33CDDAC360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A31BE7FB-539E-4C92-A5D9-ED9C1C14BEB0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7/8/2014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9FAF984-4FF6-4BB6-B921-EB3B6D126B13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3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8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PlaceHolder 9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F6198DE-0E74-4BB7-BF81-5AD5322F85D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8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7/8/2014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CF0B599-8682-454E-864D-34E69332F7A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2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 type="body"/>
          </p:nvPr>
        </p:nvSpPr>
        <p:spPr>
          <a:xfrm>
            <a:off x="45720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6" name="PlaceHolder 8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7" name="PlaceHolder 9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PlaceHolder 10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BA6E0F6-5C95-4FA9-9CD3-8641207E338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6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7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00" dir="5400000" dist="3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8" name="PlaceHolder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371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tr-T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57200" y="1981080"/>
            <a:ext cx="4038120" cy="388584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4648320" y="19810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4648320" y="4000680"/>
            <a:ext cx="4038120" cy="1866600"/>
          </a:xfrm>
          <a:prstGeom prst="rect">
            <a:avLst/>
          </a:prstGeom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text styles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0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914400" indent="-228240">
              <a:lnSpc>
                <a:spcPct val="100000"/>
              </a:lnSpc>
              <a:buClr>
                <a:srgbClr val="f3a447"/>
              </a:buClr>
              <a:buSzPct val="75000"/>
              <a:buFont typeface="Wingdings" charset="2"/>
              <a:buChar char=""/>
            </a:pPr>
            <a:r>
              <a:rPr b="0" lang="tr-T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buClr>
                <a:srgbClr val="e7bc29"/>
              </a:buClr>
              <a:buSzPct val="7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buClr>
                <a:srgbClr val="d092a7"/>
              </a:buClr>
              <a:buSzPct val="65000"/>
              <a:buFont typeface="Wingdings" charset="2"/>
              <a:buChar char=""/>
            </a:pPr>
            <a:r>
              <a:rPr b="0" lang="tr-T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2" name="PlaceHolder 8"/>
          <p:cNvSpPr>
            <a:spLocks noGrp="1"/>
          </p:cNvSpPr>
          <p:nvPr>
            <p:ph type="ftr"/>
          </p:nvPr>
        </p:nvSpPr>
        <p:spPr>
          <a:xfrm>
            <a:off x="0" y="6642000"/>
            <a:ext cx="6048000" cy="2156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Lecture Notes for E Alpaydın 2010 Introduction to Machine Learning 2e © The MIT Press (V1.0)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PlaceHolder 9"/>
          <p:cNvSpPr>
            <a:spLocks noGrp="1"/>
          </p:cNvSpPr>
          <p:nvPr>
            <p:ph type="sldNum"/>
          </p:nvPr>
        </p:nvSpPr>
        <p:spPr>
          <a:xfrm>
            <a:off x="6588000" y="6237360"/>
            <a:ext cx="2133360" cy="4568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EE7DD02-1C32-4975-84D3-212E91F3468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slideLayout" Target="../slideLayouts/slideLayout8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slideLayout" Target="../slideLayouts/slideLayout9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2362320" y="4038480"/>
            <a:ext cx="647676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tr-TR" sz="2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CHAPTER 3:</a:t>
            </a:r>
            <a:r>
              <a:rPr b="0" lang="tr-TR" sz="2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4400" spc="-1" strike="noStrike" cap="all">
                <a:solidFill>
                  <a:srgbClr val="fefac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Bayesian Decision Theory</a:t>
            </a:r>
            <a:endParaRPr b="0" lang="tr-T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611640" y="40464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Different Losses and Reject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31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See calculations for these plots on solutions to Exercise 4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58161C5-BE94-46A0-A632-0E1C5903FB3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13" name="Picture 2" descr=""/>
          <p:cNvPicPr/>
          <p:nvPr/>
        </p:nvPicPr>
        <p:blipFill>
          <a:blip r:embed="rId1"/>
          <a:stretch/>
        </p:blipFill>
        <p:spPr>
          <a:xfrm>
            <a:off x="2411640" y="1556640"/>
            <a:ext cx="6273360" cy="5014080"/>
          </a:xfrm>
          <a:prstGeom prst="rect">
            <a:avLst/>
          </a:prstGeom>
          <a:ln w="9360">
            <a:noFill/>
          </a:ln>
        </p:spPr>
      </p:pic>
      <p:sp>
        <p:nvSpPr>
          <p:cNvPr id="414" name="CustomShape 3"/>
          <p:cNvSpPr/>
          <p:nvPr/>
        </p:nvSpPr>
        <p:spPr>
          <a:xfrm>
            <a:off x="260640" y="2061000"/>
            <a:ext cx="1828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Equal losses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4"/>
          <p:cNvSpPr/>
          <p:nvPr/>
        </p:nvSpPr>
        <p:spPr>
          <a:xfrm>
            <a:off x="207000" y="3069000"/>
            <a:ext cx="2203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Unequal losses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340920" y="5229360"/>
            <a:ext cx="1622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With reject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6"/>
          <p:cNvSpPr/>
          <p:nvPr/>
        </p:nvSpPr>
        <p:spPr>
          <a:xfrm>
            <a:off x="3562560" y="1556640"/>
            <a:ext cx="9554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P(C</a:t>
            </a:r>
            <a:r>
              <a:rPr b="0" lang="en-US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|x)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7"/>
          <p:cNvSpPr/>
          <p:nvPr/>
        </p:nvSpPr>
        <p:spPr>
          <a:xfrm>
            <a:off x="4516560" y="1741320"/>
            <a:ext cx="199440" cy="318960"/>
          </a:xfrm>
          <a:prstGeom prst="bentConnector2">
            <a:avLst/>
          </a:prstGeom>
          <a:noFill/>
          <a:ln w="1908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8"/>
          <p:cNvSpPr/>
          <p:nvPr/>
        </p:nvSpPr>
        <p:spPr>
          <a:xfrm>
            <a:off x="6152040" y="1524600"/>
            <a:ext cx="9554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P(C</a:t>
            </a:r>
            <a:r>
              <a:rPr b="0" lang="en-US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|x)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9"/>
          <p:cNvSpPr/>
          <p:nvPr/>
        </p:nvSpPr>
        <p:spPr>
          <a:xfrm>
            <a:off x="7106040" y="1709280"/>
            <a:ext cx="199440" cy="318960"/>
          </a:xfrm>
          <a:prstGeom prst="bentConnector2">
            <a:avLst/>
          </a:prstGeom>
          <a:noFill/>
          <a:ln w="19080">
            <a:solidFill>
              <a:srgbClr val="c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10"/>
          <p:cNvSpPr/>
          <p:nvPr/>
        </p:nvSpPr>
        <p:spPr>
          <a:xfrm>
            <a:off x="33120" y="3519720"/>
            <a:ext cx="302400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 boundary shifts toward the class that incurs the most cost when misclassified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1"/>
          <p:cNvSpPr/>
          <p:nvPr/>
        </p:nvSpPr>
        <p:spPr>
          <a:xfrm>
            <a:off x="3132000" y="3299760"/>
            <a:ext cx="259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12"/>
          <p:cNvSpPr/>
          <p:nvPr/>
        </p:nvSpPr>
        <p:spPr>
          <a:xfrm>
            <a:off x="3649680" y="3130560"/>
            <a:ext cx="1488600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classify x as C</a:t>
            </a:r>
            <a:r>
              <a:rPr b="0" lang="en-US" sz="1600" spc="-1" strike="noStrike" baseline="-25000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3"/>
          <p:cNvSpPr/>
          <p:nvPr/>
        </p:nvSpPr>
        <p:spPr>
          <a:xfrm>
            <a:off x="5867280" y="3299760"/>
            <a:ext cx="259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2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4"/>
          <p:cNvSpPr/>
          <p:nvPr/>
        </p:nvSpPr>
        <p:spPr>
          <a:xfrm>
            <a:off x="6384960" y="3130560"/>
            <a:ext cx="1488600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3a44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classify x as C</a:t>
            </a:r>
            <a:r>
              <a:rPr b="0" lang="en-US" sz="1600" spc="-1" strike="noStrike" baseline="-25000">
                <a:solidFill>
                  <a:srgbClr val="f3a44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5"/>
          <p:cNvSpPr/>
          <p:nvPr/>
        </p:nvSpPr>
        <p:spPr>
          <a:xfrm>
            <a:off x="3132000" y="6571080"/>
            <a:ext cx="194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6"/>
          <p:cNvSpPr/>
          <p:nvPr/>
        </p:nvSpPr>
        <p:spPr>
          <a:xfrm>
            <a:off x="3433680" y="6401880"/>
            <a:ext cx="1488600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classify x as C</a:t>
            </a:r>
            <a:r>
              <a:rPr b="0" lang="en-US" sz="1600" spc="-1" strike="noStrike" baseline="-25000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7"/>
          <p:cNvSpPr/>
          <p:nvPr/>
        </p:nvSpPr>
        <p:spPr>
          <a:xfrm>
            <a:off x="3132000" y="5059800"/>
            <a:ext cx="2416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18"/>
          <p:cNvSpPr/>
          <p:nvPr/>
        </p:nvSpPr>
        <p:spPr>
          <a:xfrm>
            <a:off x="3649680" y="4890600"/>
            <a:ext cx="1488600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classify x as C</a:t>
            </a:r>
            <a:r>
              <a:rPr b="0" lang="en-US" sz="1600" spc="-1" strike="noStrike" baseline="-25000">
                <a:solidFill>
                  <a:srgbClr val="7d926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9"/>
          <p:cNvSpPr/>
          <p:nvPr/>
        </p:nvSpPr>
        <p:spPr>
          <a:xfrm>
            <a:off x="5548680" y="5062320"/>
            <a:ext cx="2839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2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0"/>
          <p:cNvSpPr/>
          <p:nvPr/>
        </p:nvSpPr>
        <p:spPr>
          <a:xfrm>
            <a:off x="6066360" y="4892760"/>
            <a:ext cx="1488600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3a44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classify x as C</a:t>
            </a:r>
            <a:r>
              <a:rPr b="0" lang="en-US" sz="1600" spc="-1" strike="noStrike" baseline="-25000">
                <a:solidFill>
                  <a:srgbClr val="f3a44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21"/>
          <p:cNvSpPr/>
          <p:nvPr/>
        </p:nvSpPr>
        <p:spPr>
          <a:xfrm>
            <a:off x="6172920" y="6571080"/>
            <a:ext cx="219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2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22"/>
          <p:cNvSpPr/>
          <p:nvPr/>
        </p:nvSpPr>
        <p:spPr>
          <a:xfrm>
            <a:off x="6690600" y="6401880"/>
            <a:ext cx="1488600" cy="36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3a44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classify x as C</a:t>
            </a:r>
            <a:r>
              <a:rPr b="0" lang="en-US" sz="1600" spc="-1" strike="noStrike" baseline="-25000">
                <a:solidFill>
                  <a:srgbClr val="f3a447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3"/>
          <p:cNvSpPr/>
          <p:nvPr/>
        </p:nvSpPr>
        <p:spPr>
          <a:xfrm>
            <a:off x="5060520" y="6571080"/>
            <a:ext cx="1129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0000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4"/>
          <p:cNvSpPr/>
          <p:nvPr/>
        </p:nvSpPr>
        <p:spPr>
          <a:xfrm>
            <a:off x="5297400" y="6402960"/>
            <a:ext cx="655200" cy="33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611640" y="260640"/>
            <a:ext cx="815724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Discriminant Functions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DAF1DF0D-E31F-44A1-8ABE-F9478C4AF0D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38" name="Picture 12" descr=""/>
          <p:cNvPicPr/>
          <p:nvPr/>
        </p:nvPicPr>
        <p:blipFill>
          <a:blip r:embed="rId1"/>
          <a:stretch/>
        </p:blipFill>
        <p:spPr>
          <a:xfrm>
            <a:off x="4643280" y="1989000"/>
            <a:ext cx="4500360" cy="4082760"/>
          </a:xfrm>
          <a:prstGeom prst="rect">
            <a:avLst/>
          </a:prstGeom>
          <a:ln w="9360">
            <a:noFill/>
          </a:ln>
        </p:spPr>
      </p:pic>
      <p:sp>
        <p:nvSpPr>
          <p:cNvPr id="439" name="Line 3"/>
          <p:cNvSpPr/>
          <p:nvPr/>
        </p:nvSpPr>
        <p:spPr>
          <a:xfrm flipH="1">
            <a:off x="7596000" y="2060280"/>
            <a:ext cx="289080" cy="6476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4"/>
          <p:cNvSpPr/>
          <p:nvPr/>
        </p:nvSpPr>
        <p:spPr>
          <a:xfrm>
            <a:off x="7956360" y="2060280"/>
            <a:ext cx="360" cy="10080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5"/>
          <p:cNvSpPr/>
          <p:nvPr/>
        </p:nvSpPr>
        <p:spPr>
          <a:xfrm>
            <a:off x="383760" y="4437000"/>
            <a:ext cx="3722760" cy="505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decision regions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R</a:t>
            </a:r>
            <a:r>
              <a:rPr b="0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,...,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Calligraphy"/>
              </a:rPr>
              <a:t>R</a:t>
            </a:r>
            <a:r>
              <a:rPr b="0" i="1" lang="en-US" sz="24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Bright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6"/>
          <p:cNvSpPr/>
          <p:nvPr/>
        </p:nvSpPr>
        <p:spPr>
          <a:xfrm>
            <a:off x="251640" y="1556640"/>
            <a:ext cx="4464000" cy="12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Classification can be seen as implementing a set of discriminant functions </a:t>
            </a: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en-US" sz="2400" spc="-1" strike="noStrike" baseline="-25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(x):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2"/>
          <a:stretch/>
        </p:blipFill>
        <p:spPr>
          <a:xfrm>
            <a:off x="6807240" y="1625760"/>
            <a:ext cx="1930320" cy="406440"/>
          </a:xfrm>
          <a:prstGeom prst="rect">
            <a:avLst/>
          </a:prstGeom>
          <a:ln>
            <a:noFill/>
          </a:ln>
        </p:spPr>
      </p:pic>
      <p:pic>
        <p:nvPicPr>
          <p:cNvPr id="444" name="" descr=""/>
          <p:cNvPicPr/>
          <p:nvPr/>
        </p:nvPicPr>
        <p:blipFill>
          <a:blip r:embed="rId3"/>
          <a:stretch/>
        </p:blipFill>
        <p:spPr>
          <a:xfrm>
            <a:off x="291960" y="2997360"/>
            <a:ext cx="3975120" cy="419040"/>
          </a:xfrm>
          <a:prstGeom prst="rect">
            <a:avLst/>
          </a:prstGeom>
          <a:ln>
            <a:noFill/>
          </a:ln>
        </p:spPr>
      </p:pic>
      <p:pic>
        <p:nvPicPr>
          <p:cNvPr id="445" name="" descr=""/>
          <p:cNvPicPr/>
          <p:nvPr/>
        </p:nvPicPr>
        <p:blipFill>
          <a:blip r:embed="rId4"/>
          <a:stretch/>
        </p:blipFill>
        <p:spPr>
          <a:xfrm>
            <a:off x="660240" y="5219640"/>
            <a:ext cx="3556080" cy="431640"/>
          </a:xfrm>
          <a:prstGeom prst="rect">
            <a:avLst/>
          </a:prstGeom>
          <a:ln>
            <a:noFill/>
          </a:ln>
        </p:spPr>
      </p:pic>
      <p:pic>
        <p:nvPicPr>
          <p:cNvPr id="446" name="" descr=""/>
          <p:cNvPicPr/>
          <p:nvPr/>
        </p:nvPicPr>
        <p:blipFill>
          <a:blip r:embed="rId5"/>
          <a:stretch/>
        </p:blipFill>
        <p:spPr>
          <a:xfrm>
            <a:off x="254160" y="3645000"/>
            <a:ext cx="4508640" cy="5205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611640" y="260640"/>
            <a:ext cx="8074800" cy="93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=2 Classes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lang="tr-TR" sz="31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see Chapter 3 Exercises 2 and 3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179640" y="155664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alternative ways of combining discriminant functions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)= P(C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r>
              <a:rPr b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and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)= P(C</a:t>
            </a:r>
            <a:r>
              <a:rPr b="0" lang="tr-TR" sz="28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r>
              <a:rPr b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into just one </a:t>
            </a:r>
            <a:r>
              <a:rPr b="0" i="1" lang="tr-TR" sz="28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g(x):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5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</a:t>
            </a:r>
            <a:r>
              <a:rPr b="0" i="1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</a:t>
            </a: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i="1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= </a:t>
            </a:r>
            <a:r>
              <a:rPr b="0" i="1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tr-TR" sz="25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i="1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– </a:t>
            </a:r>
            <a:r>
              <a:rPr b="0" i="1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tr-TR" sz="25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i="1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5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i="1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terms of </a:t>
            </a:r>
            <a:r>
              <a:rPr b="0" i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 odds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log[P(C</a:t>
            </a:r>
            <a:r>
              <a:rPr b="0" lang="tr-TR" sz="24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r>
              <a:rPr b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)/P(C</a:t>
            </a:r>
            <a:r>
              <a:rPr b="0" lang="tr-TR" sz="24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</a:t>
            </a:r>
            <a:r>
              <a:rPr b="1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)]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</a:t>
            </a:r>
            <a:r>
              <a:rPr b="0" i="1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15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i="1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terms of likelihood ratio: </a:t>
            </a:r>
            <a:r>
              <a:rPr b="0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P(</a:t>
            </a:r>
            <a:r>
              <a:rPr b="1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|C</a:t>
            </a:r>
            <a:r>
              <a:rPr b="0" lang="tr-TR" sz="25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)/P(</a:t>
            </a:r>
            <a:r>
              <a:rPr b="1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0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|C</a:t>
            </a:r>
            <a:r>
              <a:rPr b="0" lang="tr-TR" sz="25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tr-TR" sz="25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200000"/>
              </a:lnSpc>
            </a:pP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r-TR" sz="25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9" name="TextShape 3"/>
          <p:cNvSpPr txBox="1"/>
          <p:nvPr/>
        </p:nvSpPr>
        <p:spPr>
          <a:xfrm>
            <a:off x="651636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32E2467-C31A-4D9A-8897-E0511A35E55C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883800" y="6268680"/>
            <a:ext cx="78512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if the priors are equal, P(C</a:t>
            </a:r>
            <a:r>
              <a:rPr b="0" lang="en-US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) = P(C</a:t>
            </a:r>
            <a:r>
              <a:rPr b="0" lang="en-US" sz="1800" spc="-1" strike="noStrike" baseline="-2500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), then the discriminant = likelihood ratio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5499000" y="2489040"/>
            <a:ext cx="2743200" cy="851040"/>
          </a:xfrm>
          <a:prstGeom prst="rect">
            <a:avLst/>
          </a:prstGeom>
          <a:ln>
            <a:noFill/>
          </a:ln>
        </p:spPr>
      </p:pic>
      <p:pic>
        <p:nvPicPr>
          <p:cNvPr id="452" name="" descr=""/>
          <p:cNvPicPr/>
          <p:nvPr/>
        </p:nvPicPr>
        <p:blipFill>
          <a:blip r:embed="rId2"/>
          <a:stretch/>
        </p:blipFill>
        <p:spPr>
          <a:xfrm>
            <a:off x="1828800" y="3860640"/>
            <a:ext cx="2298600" cy="812880"/>
          </a:xfrm>
          <a:prstGeom prst="rect">
            <a:avLst/>
          </a:prstGeom>
          <a:ln>
            <a:noFill/>
          </a:ln>
        </p:spPr>
      </p:pic>
      <p:pic>
        <p:nvPicPr>
          <p:cNvPr id="453" name="" descr=""/>
          <p:cNvPicPr/>
          <p:nvPr/>
        </p:nvPicPr>
        <p:blipFill>
          <a:blip r:embed="rId3"/>
          <a:stretch/>
        </p:blipFill>
        <p:spPr>
          <a:xfrm>
            <a:off x="5435640" y="3860640"/>
            <a:ext cx="2743200" cy="851040"/>
          </a:xfrm>
          <a:prstGeom prst="rect">
            <a:avLst/>
          </a:prstGeom>
          <a:ln>
            <a:noFill/>
          </a:ln>
        </p:spPr>
      </p:pic>
      <p:pic>
        <p:nvPicPr>
          <p:cNvPr id="454" name="" descr=""/>
          <p:cNvPicPr/>
          <p:nvPr/>
        </p:nvPicPr>
        <p:blipFill>
          <a:blip r:embed="rId4"/>
          <a:stretch/>
        </p:blipFill>
        <p:spPr>
          <a:xfrm>
            <a:off x="1828800" y="5372280"/>
            <a:ext cx="3987720" cy="812880"/>
          </a:xfrm>
          <a:prstGeom prst="rect">
            <a:avLst/>
          </a:prstGeom>
          <a:ln>
            <a:noFill/>
          </a:ln>
        </p:spPr>
      </p:pic>
      <p:pic>
        <p:nvPicPr>
          <p:cNvPr id="455" name="" descr=""/>
          <p:cNvPicPr/>
          <p:nvPr/>
        </p:nvPicPr>
        <p:blipFill>
          <a:blip r:embed="rId5"/>
          <a:stretch/>
        </p:blipFill>
        <p:spPr>
          <a:xfrm>
            <a:off x="6006960" y="5295960"/>
            <a:ext cx="2527200" cy="88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4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83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94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4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611640" y="332640"/>
            <a:ext cx="8074800" cy="73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Utility Theory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457200" y="1981080"/>
            <a:ext cx="7786440" cy="396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 of state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given exidence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|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Utility 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when state is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k: U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ik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Expected utility: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8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21D7027F-031B-4E7B-ACA3-40A3FCF65709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1930320" y="3467160"/>
            <a:ext cx="4851360" cy="12193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611640" y="332640"/>
            <a:ext cx="80748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Association Rules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457200" y="1981080"/>
            <a:ext cx="8075160" cy="396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Association rule: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People who buy/click/visit/enjoy X are also likely to buy/click/visit/enjoy Y.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 rule implies association, not necessarily causation.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57834503-FA2C-4ACB-AE9D-C7C8665FF9A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Association measures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6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F2E3525-5462-4D42-9BC4-525467F60B82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5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Support 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):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Confidence 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Lift (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2095560" y="2286000"/>
            <a:ext cx="5981760" cy="863640"/>
          </a:xfrm>
          <a:prstGeom prst="rect">
            <a:avLst/>
          </a:prstGeom>
          <a:ln>
            <a:noFill/>
          </a:ln>
        </p:spPr>
      </p:pic>
      <p:pic>
        <p:nvPicPr>
          <p:cNvPr id="467" name="" descr=""/>
          <p:cNvPicPr/>
          <p:nvPr/>
        </p:nvPicPr>
        <p:blipFill>
          <a:blip r:embed="rId2"/>
          <a:stretch/>
        </p:blipFill>
        <p:spPr>
          <a:xfrm>
            <a:off x="2882880" y="3619440"/>
            <a:ext cx="6184800" cy="1841400"/>
          </a:xfrm>
          <a:prstGeom prst="rect">
            <a:avLst/>
          </a:prstGeom>
          <a:ln>
            <a:noFill/>
          </a:ln>
        </p:spPr>
      </p:pic>
      <p:pic>
        <p:nvPicPr>
          <p:cNvPr id="468" name="" descr=""/>
          <p:cNvPicPr/>
          <p:nvPr/>
        </p:nvPicPr>
        <p:blipFill>
          <a:blip r:embed="rId3"/>
          <a:stretch/>
        </p:blipFill>
        <p:spPr>
          <a:xfrm>
            <a:off x="927000" y="5283360"/>
            <a:ext cx="2743200" cy="8888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6BC9692-06B5-4695-96FF-AF9E085BAD3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71" name="Picture 2" descr=""/>
          <p:cNvPicPr/>
          <p:nvPr/>
        </p:nvPicPr>
        <p:blipFill>
          <a:blip r:embed="rId1"/>
          <a:stretch/>
        </p:blipFill>
        <p:spPr>
          <a:xfrm>
            <a:off x="1115640" y="1845000"/>
            <a:ext cx="7105320" cy="40381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Apriori algorithm 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(Agrawal et al., 1996)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7723C1A-9BD0-4010-81EE-CDB2C053C2B4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4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For (X,Y,Z), a 3-item set, to be </a:t>
            </a:r>
            <a:r>
              <a:rPr b="0" lang="tr-TR" sz="2900" spc="-1" strike="noStrike">
                <a:solidFill>
                  <a:srgbClr val="a5b592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frequent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(have enough support), (X,Y), (X,Z), and (Y,Z) should be frequent.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If (X,Y) is not frequent, none of its supersets can be frequent.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Once we find the frequent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-item sets, we convert them to rules: X, Y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Z, ...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and 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®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Y, Z, ...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Probability and Inference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166D05F-E37A-4288-9282-4E5C8265FC8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Result of tossing a coin is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Î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{Heads,Tails}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Random variable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Î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{1,0},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where 1 = Heads, 0 = tails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Bernoulli: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1} =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0} = (1 ‒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Sample: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{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}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Estimation: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# {Heads}/#{Tosses} = ∑</a:t>
            </a:r>
            <a:r>
              <a:rPr b="0" i="1" lang="tr-TR" sz="2900" spc="-1" strike="noStrike" baseline="-4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/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Prediction of next toss: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Heads if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 ½, Tails otherwise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539640" y="260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Classification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457200" y="1981080"/>
            <a:ext cx="7643520" cy="388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Credit scoring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8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Inputs are income and savings 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40080" indent="-273960">
              <a:lnSpc>
                <a:spcPct val="80000"/>
              </a:lnSpc>
              <a:buClr>
                <a:srgbClr val="a5b592"/>
              </a:buClr>
              <a:buSzPct val="70000"/>
              <a:buFont typeface="Wingdings 2" charset="2"/>
              <a:buChar char=""/>
            </a:pPr>
            <a:r>
              <a:rPr b="0" lang="tr-TR" sz="2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Output is low-risk vs high-risk</a:t>
            </a:r>
            <a:endParaRPr b="0" lang="tr-T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Input: </a:t>
            </a:r>
            <a:r>
              <a:rPr b="1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[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</a:t>
            </a:r>
            <a:r>
              <a:rPr b="0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]</a:t>
            </a:r>
            <a:r>
              <a:rPr b="0" i="1" lang="tr-TR" sz="2900" spc="-1" strike="noStrike" baseline="30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Output: C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r>
              <a:rPr b="0" lang="tr-TR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belongs to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{0,1}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8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Prediction: 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B8CC34E-F8F1-40DD-A3C1-B1093B34F44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1574640" y="4000680"/>
            <a:ext cx="5994360" cy="21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 Rule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15F529D5-B004-4CC7-B76F-AA42DA7132BD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476360" y="2060640"/>
            <a:ext cx="13680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posterior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 flipH="1" rot="16200000">
            <a:off x="2367720" y="2537280"/>
            <a:ext cx="409320" cy="466200"/>
          </a:xfrm>
          <a:prstGeom prst="curvedConnector2">
            <a:avLst/>
          </a:prstGeom>
          <a:noFill/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5209560" y="1665360"/>
            <a:ext cx="119772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likelihood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6"/>
          <p:cNvSpPr/>
          <p:nvPr/>
        </p:nvSpPr>
        <p:spPr>
          <a:xfrm>
            <a:off x="3985200" y="1665360"/>
            <a:ext cx="7038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prior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5157720" y="3860640"/>
            <a:ext cx="107100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evidence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Line 8"/>
          <p:cNvSpPr/>
          <p:nvPr/>
        </p:nvSpPr>
        <p:spPr>
          <a:xfrm flipH="1" flipV="1">
            <a:off x="5435280" y="3500280"/>
            <a:ext cx="216000" cy="360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9"/>
          <p:cNvSpPr/>
          <p:nvPr/>
        </p:nvSpPr>
        <p:spPr>
          <a:xfrm>
            <a:off x="4500360" y="2133360"/>
            <a:ext cx="216000" cy="360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10"/>
          <p:cNvSpPr/>
          <p:nvPr/>
        </p:nvSpPr>
        <p:spPr>
          <a:xfrm flipH="1">
            <a:off x="5795640" y="2133360"/>
            <a:ext cx="144720" cy="35892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1"/>
          <p:cNvSpPr/>
          <p:nvPr/>
        </p:nvSpPr>
        <p:spPr>
          <a:xfrm>
            <a:off x="885240" y="4153680"/>
            <a:ext cx="747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For the case of 2 classes, C = 0 and C = 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3035160" y="2489040"/>
            <a:ext cx="3276720" cy="965160"/>
          </a:xfrm>
          <a:prstGeom prst="rect">
            <a:avLst/>
          </a:prstGeom>
          <a:ln>
            <a:noFill/>
          </a:ln>
        </p:spPr>
      </p:pic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1155600" y="4863960"/>
            <a:ext cx="6667560" cy="153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539640" y="260640"/>
            <a:ext cx="8229240" cy="86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Bayes’ Rule: </a:t>
            </a:r>
            <a:r>
              <a:rPr b="0" i="1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&gt;2 Classes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B176EEE-B3BA-4630-BF47-438D644D2D4B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1134720" y="5554800"/>
            <a:ext cx="2556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To classify </a:t>
            </a:r>
            <a:r>
              <a:rPr b="1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x</a:t>
            </a:r>
            <a:r>
              <a:rPr b="0" lang="en-US" sz="3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2451240" y="1917720"/>
            <a:ext cx="3759120" cy="238752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1828800" y="4432320"/>
            <a:ext cx="3594240" cy="952560"/>
          </a:xfrm>
          <a:prstGeom prst="rect">
            <a:avLst/>
          </a:prstGeom>
          <a:ln>
            <a:noFill/>
          </a:ln>
        </p:spPr>
      </p:pic>
      <p:pic>
        <p:nvPicPr>
          <p:cNvPr id="391" name="" descr=""/>
          <p:cNvPicPr/>
          <p:nvPr/>
        </p:nvPicPr>
        <p:blipFill>
          <a:blip r:embed="rId3"/>
          <a:stretch/>
        </p:blipFill>
        <p:spPr>
          <a:xfrm>
            <a:off x="3619440" y="5613480"/>
            <a:ext cx="4978440" cy="48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611640" y="260640"/>
            <a:ext cx="8074800" cy="93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Losses and Risks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457200" y="1981080"/>
            <a:ext cx="7714800" cy="360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Actions: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choose class C</a:t>
            </a:r>
            <a:r>
              <a:rPr b="0" lang="tr-TR" sz="2900" spc="-1" strike="noStrike" baseline="-2500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Loss of </a:t>
            </a:r>
            <a:r>
              <a:rPr b="0" i="1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α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when the </a:t>
            </a:r>
            <a:r>
              <a:rPr b="0" lang="tr-TR" sz="29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actual class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is C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: λ</a:t>
            </a:r>
            <a:r>
              <a:rPr b="0" i="1" lang="tr-TR" sz="29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ik</a:t>
            </a: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29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Expected risk (Duda and Hart, 1973)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BA02D3B0-0DC0-441B-B14B-73AE0C00952F}" type="slidenum">
              <a:rPr b="1" lang="en-US" sz="1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888840" y="3860640"/>
            <a:ext cx="7315200" cy="15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611640" y="260640"/>
            <a:ext cx="8085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Losses and Risks: 0/1 Loss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0" y="1272240"/>
            <a:ext cx="533160" cy="24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E22ECFF-5FA1-4854-968C-A90027382BCA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857880" y="5445000"/>
            <a:ext cx="6325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minimum risk, choose the most probable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2311560" y="1638360"/>
            <a:ext cx="2057400" cy="102888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2"/>
          <a:stretch/>
        </p:blipFill>
        <p:spPr>
          <a:xfrm>
            <a:off x="2324160" y="2717640"/>
            <a:ext cx="3479760" cy="242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611640" y="332640"/>
            <a:ext cx="822924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Losses and Risks: Misclassification Cost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r>
              <a:rPr b="0" i="1" lang="tr-TR" sz="3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What class C</a:t>
            </a:r>
            <a:r>
              <a:rPr b="0" i="1" lang="tr-TR" sz="3600" spc="-1" strike="noStrike" baseline="-25000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</a:t>
            </a:r>
            <a:r>
              <a:rPr b="0" i="1" lang="tr-TR" sz="36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to pick or to Reject all classes?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626396F7-959B-476D-9A7C-9151D316099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539640" y="1556640"/>
            <a:ext cx="8352720" cy="23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Assume: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there are K classes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there is a loss function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: cost of making a misclassification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λ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: cost of misclassifying an instance as class C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when it is actually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of class C</a:t>
            </a:r>
            <a:r>
              <a:rPr b="0" lang="en-US" sz="2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there is a “Reject” option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(i.e., not to classify an instance in any class) Let the cost of “Reject” be λ.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67760" y="5214240"/>
            <a:ext cx="892584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minimum risk, choose most probable class, unless is better to reject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547920" y="4168080"/>
            <a:ext cx="1944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990033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A possible loss function is: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2959200" y="3860640"/>
            <a:ext cx="3492360" cy="1270080"/>
          </a:xfrm>
          <a:prstGeom prst="rect">
            <a:avLst/>
          </a:prstGeom>
          <a:ln>
            <a:noFill/>
          </a:ln>
        </p:spPr>
      </p:pic>
      <p:pic>
        <p:nvPicPr>
          <p:cNvPr id="407" name="" descr=""/>
          <p:cNvPicPr/>
          <p:nvPr/>
        </p:nvPicPr>
        <p:blipFill>
          <a:blip r:embed="rId2"/>
          <a:stretch/>
        </p:blipFill>
        <p:spPr>
          <a:xfrm>
            <a:off x="1282680" y="5727600"/>
            <a:ext cx="6566040" cy="7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457200" y="457200"/>
            <a:ext cx="8229240" cy="137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Example: Exercise 4 from Chapter 4</a:t>
            </a:r>
            <a:r>
              <a:rPr b="0" lang="tr-TR" sz="4400" spc="-1" strike="noStrike">
                <a:solidFill>
                  <a:srgbClr val="444d26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
</a:t>
            </a:r>
            <a:endParaRPr b="0" lang="tr-T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467640" y="1700640"/>
            <a:ext cx="7992360" cy="45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Assume 2 classes: C</a:t>
            </a:r>
            <a:r>
              <a:rPr b="0" lang="tr-TR" sz="4000" spc="-1" strike="noStrike" baseline="-25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</a:t>
            </a:r>
            <a:r>
              <a:rPr b="0" lang="tr-TR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and C</a:t>
            </a:r>
            <a:r>
              <a:rPr b="0" lang="tr-TR" sz="4000" spc="-1" strike="noStrike" baseline="-2500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Case 1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Assume the two misclassifications are equally costly, and there is no reject option: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11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22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0, 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21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Case 2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Assume the two misclassifications are not equally costly, and there is no reject option: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11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22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0,  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10,  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21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5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20040" indent="-319680">
              <a:lnSpc>
                <a:spcPct val="100000"/>
              </a:lnSpc>
              <a:buClr>
                <a:srgbClr val="f3a447"/>
              </a:buClr>
              <a:buSzPct val="60000"/>
              <a:buFont typeface="Wingdings" charset="2"/>
              <a:buChar char=""/>
            </a:pPr>
            <a:r>
              <a:rPr b="0" lang="tr-TR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Case 3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: Like Case 2 but with a reject option: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	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11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=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22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0,  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12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10,   λ</a:t>
            </a:r>
            <a:r>
              <a:rPr b="0" lang="tr-TR" sz="4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21</a:t>
            </a:r>
            <a:r>
              <a:rPr b="0" lang="tr-T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 = 5,     λ = 1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b="0" i="1" lang="tr-TR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See optimal decision boundaries on the next slide</a:t>
            </a: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tr-TR" sz="2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6588000" y="6237360"/>
            <a:ext cx="213336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C9527858-87C4-49CA-9C2E-F5DDCD7BAFA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6084</TotalTime>
  <Application>LibreOffice/5.3.0.3$MacOSX_X86_64 LibreOffice_project/7074905676c47b82bbcfbea1aeefc84afe1c50e1</Application>
  <Words>560</Words>
  <Paragraphs>124</Paragraphs>
  <Company>BOGAZICI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2005-01-24T14:46:28Z</dcterms:created>
  <dc:creator>ethem</dc:creator>
  <dc:description/>
  <dc:language>en-US</dc:language>
  <cp:lastModifiedBy/>
  <dcterms:modified xsi:type="dcterms:W3CDTF">2017-02-17T19:26:16Z</dcterms:modified>
  <cp:revision>262</cp:revision>
  <dc:subject/>
  <dc:title>Introduction 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BOGAZICI UNIVERSITY</vt:lpwstr>
  </property>
  <property fmtid="{D5CDD505-2E9C-101B-9397-08002B2CF9AE}" pid="4" name="HiddenSlides">
    <vt:i4>5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